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3"/>
  </p:normalViewPr>
  <p:slideViewPr>
    <p:cSldViewPr snapToGrid="0" snapToObjects="1">
      <p:cViewPr>
        <p:scale>
          <a:sx n="102" d="100"/>
          <a:sy n="102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820-B717-834D-89D4-1828215E1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88" y="257443"/>
            <a:ext cx="7326472" cy="817325"/>
          </a:xfrm>
        </p:spPr>
        <p:txBody>
          <a:bodyPr>
            <a:normAutofit/>
          </a:bodyPr>
          <a:lstStyle/>
          <a:p>
            <a:pPr algn="l"/>
            <a:r>
              <a:rPr lang="en-NO" sz="2700"/>
              <a:t>Neural ODEs and Runge Kutta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9B44-D9D6-AB4B-9963-D62E8734F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594" y="300345"/>
            <a:ext cx="3999975" cy="731520"/>
          </a:xfrm>
        </p:spPr>
        <p:txBody>
          <a:bodyPr anchor="b">
            <a:normAutofit/>
          </a:bodyPr>
          <a:lstStyle/>
          <a:p>
            <a:pPr algn="r"/>
            <a:r>
              <a:rPr lang="en-NO"/>
              <a:t>MA8404 – Autumn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8931-0AEA-3010-7041-93C3A9D1F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3" r="-1" b="926"/>
          <a:stretch/>
        </p:blipFill>
        <p:spPr>
          <a:xfrm>
            <a:off x="1901067" y="1719470"/>
            <a:ext cx="8393392" cy="47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D7D-D192-F84C-9D77-4573E8D9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F12F-6E7D-4545-8801-BC4F78AF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Higher order Runge-Kutta methods resulted in a significantly longer training time.</a:t>
            </a:r>
          </a:p>
          <a:p>
            <a:r>
              <a:rPr lang="en-NO" dirty="0"/>
              <a:t>Higher order Runge-Kutta methods does not necessarily produce more accurate predictions.</a:t>
            </a:r>
          </a:p>
          <a:p>
            <a:r>
              <a:rPr lang="en-NO" dirty="0"/>
              <a:t>However, our data was rather simple. Maybe higher order Runge-Kutta methods are better for more complex data?</a:t>
            </a:r>
          </a:p>
          <a:p>
            <a:endParaRPr lang="en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513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C74-5DE4-BA4B-962F-EEE1F1D2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8261841" cy="1648718"/>
          </a:xfrm>
        </p:spPr>
        <p:txBody>
          <a:bodyPr anchor="t">
            <a:normAutofit/>
          </a:bodyPr>
          <a:lstStyle/>
          <a:p>
            <a:r>
              <a:rPr lang="en-NO" dirty="0"/>
              <a:t>The Vanishing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58C7-77D0-184E-BA60-4A33AC11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316481"/>
            <a:ext cx="9632564" cy="38604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NO" sz="1400"/>
              <a:t>Gradients of the loss function becomes extremely small when backpropagating in the training process.</a:t>
            </a:r>
          </a:p>
          <a:p>
            <a:pPr>
              <a:lnSpc>
                <a:spcPct val="110000"/>
              </a:lnSpc>
            </a:pPr>
            <a:r>
              <a:rPr lang="en-NO" sz="1400"/>
              <a:t>Highly dependent on activation functions, like sigmoid and tanh.</a:t>
            </a:r>
          </a:p>
          <a:p>
            <a:pPr>
              <a:lnSpc>
                <a:spcPct val="110000"/>
              </a:lnSpc>
            </a:pPr>
            <a:r>
              <a:rPr lang="en-GB" sz="1400"/>
              <a:t>Stacking -&gt; Problem happens in each layer</a:t>
            </a:r>
            <a:r>
              <a:rPr lang="en-NO" sz="1400"/>
              <a:t> -&gt; the gradients vanish!</a:t>
            </a:r>
          </a:p>
          <a:p>
            <a:pPr lvl="1">
              <a:lnSpc>
                <a:spcPct val="110000"/>
              </a:lnSpc>
            </a:pPr>
            <a:r>
              <a:rPr lang="en-NO" sz="1400"/>
              <a:t>Example: n hidden layers –&gt; n derivatives multiplied together –&gt; gradient decreases exponentially as we backpropagate through the neural network.</a:t>
            </a:r>
            <a:endParaRPr lang="en-NO" sz="14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22FCC8-3D16-52CB-A015-ACB8A32E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5C90DC-DB5C-4C88-86F1-8EA0ACFEB7F6}" type="datetime1">
              <a:rPr lang="en-US" smtClean="0"/>
              <a:pPr>
                <a:spcAft>
                  <a:spcPts val="600"/>
                </a:spcAft>
              </a:pPr>
              <a:t>10/31/23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E5B1C64-FD06-E3C4-820E-5E735062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371EB49-634B-3460-68CA-8802A91D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DD0B-67F8-9F4C-AF9B-182694F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0D0D47-F825-A04E-B34C-84052B5FA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72220"/>
            <a:ext cx="10653713" cy="408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936AB-31FF-AA4D-9001-803A1049965E}"/>
              </a:ext>
            </a:extLst>
          </p:cNvPr>
          <p:cNvSpPr txBox="1"/>
          <p:nvPr/>
        </p:nvSpPr>
        <p:spPr>
          <a:xfrm>
            <a:off x="4200939" y="344557"/>
            <a:ext cx="644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800" dirty="0"/>
              <a:t>Sigmoid and Tanh squishes large input between 0 and 1. Thus, a large change in the  input causes a small change in the output -&gt;  small derivative…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227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986-973A-4F4B-A433-AA943A5E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Residual Neural Networks (ResNets)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DAB4-5A5D-964B-897B-62DD6692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Solves the vanishing gradient problem</a:t>
            </a:r>
          </a:p>
          <a:p>
            <a:r>
              <a:rPr lang="en-NO" dirty="0"/>
              <a:t>Skip connections -&gt; Gradients flow easily through network</a:t>
            </a:r>
          </a:p>
          <a:p>
            <a:r>
              <a:rPr lang="en-NO" dirty="0"/>
              <a:t>The update in each layer looks like discretized Euler with h = 1!</a:t>
            </a:r>
          </a:p>
        </p:txBody>
      </p:sp>
      <p:pic>
        <p:nvPicPr>
          <p:cNvPr id="5" name="Picture 4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55D44959-4015-C24F-AC70-6E4EC356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2" y="3569130"/>
            <a:ext cx="4332660" cy="707373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7F3F61A-E4B5-7E49-A329-9C7F6954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00" y="3433342"/>
            <a:ext cx="3549677" cy="814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C59E5-5E3F-F24B-97F1-C24E92B403D8}"/>
              </a:ext>
            </a:extLst>
          </p:cNvPr>
          <p:cNvSpPr txBox="1"/>
          <p:nvPr/>
        </p:nvSpPr>
        <p:spPr>
          <a:xfrm>
            <a:off x="1427967" y="4835047"/>
            <a:ext cx="889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What if we switched it out with a different Explicit Runge Kutta method?</a:t>
            </a:r>
          </a:p>
        </p:txBody>
      </p:sp>
    </p:spTree>
    <p:extLst>
      <p:ext uri="{BB962C8B-B14F-4D97-AF65-F5344CB8AC3E}">
        <p14:creationId xmlns:p14="http://schemas.microsoft.com/office/powerpoint/2010/main" val="33355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AA13-F631-CD42-9AF2-A4CB7CBB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NO" dirty="0"/>
              <a:t>Neural 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7E25-7F2C-F44B-838D-96BF0CA5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62" y="1568334"/>
            <a:ext cx="5765338" cy="4122420"/>
          </a:xfrm>
        </p:spPr>
        <p:txBody>
          <a:bodyPr>
            <a:normAutofit/>
          </a:bodyPr>
          <a:lstStyle/>
          <a:p>
            <a:r>
              <a:rPr lang="en-NO" sz="1800" dirty="0"/>
              <a:t>Defines the dynamics of the network continously using ODEs</a:t>
            </a:r>
          </a:p>
          <a:p>
            <a:r>
              <a:rPr lang="en-NO" sz="1800" dirty="0"/>
              <a:t>Forward pass is an initial value problem</a:t>
            </a:r>
          </a:p>
          <a:p>
            <a:r>
              <a:rPr lang="en-NO" sz="1800" dirty="0"/>
              <a:t>Can capture continous time begavior and model complex data</a:t>
            </a:r>
          </a:p>
          <a:p>
            <a:r>
              <a:rPr lang="en-NO" sz="1800" dirty="0"/>
              <a:t>Models transformation within each layer of a ResNet</a:t>
            </a:r>
          </a:p>
          <a:p>
            <a:endParaRPr lang="en-NO" sz="1800" dirty="0"/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DCB82115-2368-6E44-41EB-ABCC2B8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EEDDE2-D916-4F9A-9650-DB1D30A8FDDC}" type="datetime1">
              <a:rPr lang="en-US" smtClean="0"/>
              <a:pPr>
                <a:spcAft>
                  <a:spcPts val="600"/>
                </a:spcAft>
              </a:pPr>
              <a:t>11/6/23</a:t>
            </a:fld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4608CC53-179C-9FBD-776B-DA8197A4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2"/>
          <a:stretch/>
        </p:blipFill>
        <p:spPr>
          <a:xfrm>
            <a:off x="6972608" y="437052"/>
            <a:ext cx="4471944" cy="4122421"/>
          </a:xfrm>
          <a:prstGeom prst="rect">
            <a:avLst/>
          </a:prstGeo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BA405C41-8DD9-AC40-9C7D-4C0FDC36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4" y="4772416"/>
            <a:ext cx="7660195" cy="15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60E3-678B-334B-B1CA-B411F2E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548640"/>
            <a:ext cx="3888896" cy="1648718"/>
          </a:xfrm>
        </p:spPr>
        <p:txBody>
          <a:bodyPr anchor="t">
            <a:normAutofit/>
          </a:bodyPr>
          <a:lstStyle/>
          <a:p>
            <a:r>
              <a:rPr lang="en-NO" dirty="0"/>
              <a:t>Why tanh?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5CDF-836E-D64E-89B7-C74F54CB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1"/>
            <a:ext cx="3568818" cy="3860482"/>
          </a:xfrm>
        </p:spPr>
        <p:txBody>
          <a:bodyPr>
            <a:normAutofit/>
          </a:bodyPr>
          <a:lstStyle/>
          <a:p>
            <a:r>
              <a:rPr lang="en-NO" sz="1800"/>
              <a:t>Zero-centered </a:t>
            </a:r>
          </a:p>
          <a:p>
            <a:r>
              <a:rPr lang="en-NO" sz="1800"/>
              <a:t>Smooth and continous -&gt; differentiable, stable and predictable gradients during training.</a:t>
            </a:r>
          </a:p>
          <a:p>
            <a:r>
              <a:rPr lang="en-NO" sz="1800"/>
              <a:t>Non-Linear –&gt; Enable NNs to learn complex and non-linear relationships in the data.</a:t>
            </a:r>
          </a:p>
        </p:txBody>
      </p:sp>
      <p:sp>
        <p:nvSpPr>
          <p:cNvPr id="3079" name="Date Placeholder 14">
            <a:extLst>
              <a:ext uri="{FF2B5EF4-FFF2-40B4-BE49-F238E27FC236}">
                <a16:creationId xmlns:a16="http://schemas.microsoft.com/office/drawing/2014/main" id="{3CCAB4BC-E2BC-1372-D87E-83E08DB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0428FB3-F247-4F4F-8D7A-25F94E34D64F}" type="datetime1">
              <a:rPr lang="en-US" smtClean="0"/>
              <a:pPr>
                <a:spcAft>
                  <a:spcPts val="600"/>
                </a:spcAft>
              </a:pPr>
              <a:t>11/6/23</a:t>
            </a:fld>
            <a:endParaRPr lang="en-US"/>
          </a:p>
        </p:txBody>
      </p:sp>
      <p:pic>
        <p:nvPicPr>
          <p:cNvPr id="3074" name="Picture 2" descr="Hyperbolic Tangent -- from Wolfram MathWorld">
            <a:extLst>
              <a:ext uri="{FF2B5EF4-FFF2-40B4-BE49-F238E27FC236}">
                <a16:creationId xmlns:a16="http://schemas.microsoft.com/office/drawing/2014/main" id="{6178AE6D-71BF-AC4F-AFF2-7EFB1B1E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755" y="1245087"/>
            <a:ext cx="6776145" cy="43856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ooter Placeholder 15">
            <a:extLst>
              <a:ext uri="{FF2B5EF4-FFF2-40B4-BE49-F238E27FC236}">
                <a16:creationId xmlns:a16="http://schemas.microsoft.com/office/drawing/2014/main" id="{ECCF5871-E347-6A2B-CA34-7B3C5059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083" name="Slide Number Placeholder 16">
            <a:extLst>
              <a:ext uri="{FF2B5EF4-FFF2-40B4-BE49-F238E27FC236}">
                <a16:creationId xmlns:a16="http://schemas.microsoft.com/office/drawing/2014/main" id="{B2EABF23-AD68-813D-C200-7F5F087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6450-113A-8B40-942B-A84CED6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9FCE-5761-5C44-A690-4C745FFF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6" y="1364803"/>
            <a:ext cx="10653579" cy="4593828"/>
          </a:xfrm>
        </p:spPr>
        <p:txBody>
          <a:bodyPr/>
          <a:lstStyle/>
          <a:p>
            <a:r>
              <a:rPr lang="en-NO" dirty="0"/>
              <a:t>MNIST Dataset (torch library)</a:t>
            </a:r>
          </a:p>
          <a:p>
            <a:r>
              <a:rPr lang="en-NO" dirty="0"/>
              <a:t>Handwritten digits (with label)</a:t>
            </a:r>
          </a:p>
          <a:p>
            <a:r>
              <a:rPr lang="en-NO" dirty="0"/>
              <a:t>Only looking at 8x8 pixels. (Reduce computational cost + same size for every datapoint)</a:t>
            </a:r>
          </a:p>
          <a:p>
            <a:r>
              <a:rPr lang="en-NO" dirty="0"/>
              <a:t>Shuffled -&gt; Avoid overfitting if there is a fixed order</a:t>
            </a:r>
          </a:p>
          <a:p>
            <a:endParaRPr lang="en-NO" dirty="0"/>
          </a:p>
        </p:txBody>
      </p:sp>
      <p:pic>
        <p:nvPicPr>
          <p:cNvPr id="5" name="Picture 4" descr="A comparison of a number of labels&#10;&#10;Description automatically generated with medium confidence">
            <a:extLst>
              <a:ext uri="{FF2B5EF4-FFF2-40B4-BE49-F238E27FC236}">
                <a16:creationId xmlns:a16="http://schemas.microsoft.com/office/drawing/2014/main" id="{01CAF0A0-A1AD-5149-95A8-D0C62FB3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36" y="4012446"/>
            <a:ext cx="8839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682D-2C43-6942-AED7-CFED49D3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Training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1417-D019-4D41-BDB8-75356A577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Training time and accuracy </a:t>
            </a:r>
          </a:p>
        </p:txBody>
      </p:sp>
      <p:pic>
        <p:nvPicPr>
          <p:cNvPr id="14" name="Content Placeholder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3D79DC0-C76F-0249-98C4-29E145CC4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863" y="2933700"/>
            <a:ext cx="5343524" cy="13358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F3149-F823-AD45-A089-B020F799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Loss over epochs</a:t>
            </a:r>
          </a:p>
        </p:txBody>
      </p:sp>
      <p:pic>
        <p:nvPicPr>
          <p:cNvPr id="12" name="Content Placeholder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233EE51-6FCF-B342-B788-F95E2AC11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003" y="2387600"/>
            <a:ext cx="4757581" cy="3763963"/>
          </a:xfrm>
        </p:spPr>
      </p:pic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7775E00-9B4C-7344-8C1A-8C6AF654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5" y="4635847"/>
            <a:ext cx="5179782" cy="10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C38-9F31-C844-93B3-F688C535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Testing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AD6CC-B0BC-B549-8CFD-4CC2C85B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192" y="4647156"/>
            <a:ext cx="10539608" cy="1529806"/>
          </a:xfrm>
        </p:spPr>
        <p:txBody>
          <a:bodyPr/>
          <a:lstStyle/>
          <a:p>
            <a:r>
              <a:rPr lang="en-NO" dirty="0"/>
              <a:t>Very similar accuracy</a:t>
            </a:r>
          </a:p>
          <a:p>
            <a:r>
              <a:rPr lang="en-NO" dirty="0"/>
              <a:t>Euler method performed the best!</a:t>
            </a:r>
          </a:p>
        </p:txBody>
      </p:sp>
      <p:pic>
        <p:nvPicPr>
          <p:cNvPr id="10" name="Content Placeholder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2624576-F745-8A4E-BB32-D7EEC9C429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623" y="2022790"/>
            <a:ext cx="7744972" cy="1406210"/>
          </a:xfrm>
        </p:spPr>
      </p:pic>
    </p:spTree>
    <p:extLst>
      <p:ext uri="{BB962C8B-B14F-4D97-AF65-F5344CB8AC3E}">
        <p14:creationId xmlns:p14="http://schemas.microsoft.com/office/powerpoint/2010/main" val="118284721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339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Neural ODEs and Runge Kutta methods</vt:lpstr>
      <vt:lpstr>The Vanishing Gradient Problem</vt:lpstr>
      <vt:lpstr>Example</vt:lpstr>
      <vt:lpstr>Residual Neural Networks (ResNets)</vt:lpstr>
      <vt:lpstr>Neural ODEs</vt:lpstr>
      <vt:lpstr>Why tanh?</vt:lpstr>
      <vt:lpstr>The Data</vt:lpstr>
      <vt:lpstr>Training Results</vt:lpstr>
      <vt:lpstr>Testing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ODEs and Runge Kutta methods</dc:title>
  <dc:creator>Sanne Jamila Razmara Olsen</dc:creator>
  <cp:lastModifiedBy>Sanne Jamila Razmara Olsen</cp:lastModifiedBy>
  <cp:revision>1</cp:revision>
  <dcterms:created xsi:type="dcterms:W3CDTF">2023-10-31T15:01:26Z</dcterms:created>
  <dcterms:modified xsi:type="dcterms:W3CDTF">2023-11-06T11:13:41Z</dcterms:modified>
</cp:coreProperties>
</file>