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82" r:id="rId3"/>
    <p:sldId id="279" r:id="rId4"/>
    <p:sldId id="281" r:id="rId5"/>
    <p:sldId id="285" r:id="rId6"/>
    <p:sldId id="315" r:id="rId7"/>
    <p:sldId id="320" r:id="rId8"/>
    <p:sldId id="321" r:id="rId9"/>
    <p:sldId id="314" r:id="rId10"/>
    <p:sldId id="313" r:id="rId11"/>
    <p:sldId id="317" r:id="rId12"/>
    <p:sldId id="309" r:id="rId13"/>
    <p:sldId id="310" r:id="rId14"/>
    <p:sldId id="318" r:id="rId15"/>
    <p:sldId id="311" r:id="rId16"/>
    <p:sldId id="312" r:id="rId17"/>
    <p:sldId id="329" r:id="rId18"/>
    <p:sldId id="286" r:id="rId19"/>
    <p:sldId id="288" r:id="rId20"/>
    <p:sldId id="289" r:id="rId21"/>
    <p:sldId id="291" r:id="rId22"/>
    <p:sldId id="292" r:id="rId23"/>
    <p:sldId id="290" r:id="rId24"/>
    <p:sldId id="319" r:id="rId25"/>
    <p:sldId id="293" r:id="rId26"/>
    <p:sldId id="295" r:id="rId27"/>
    <p:sldId id="296" r:id="rId28"/>
    <p:sldId id="298" r:id="rId29"/>
    <p:sldId id="299" r:id="rId30"/>
    <p:sldId id="300" r:id="rId31"/>
    <p:sldId id="306" r:id="rId32"/>
    <p:sldId id="301" r:id="rId33"/>
    <p:sldId id="307" r:id="rId34"/>
    <p:sldId id="303" r:id="rId35"/>
    <p:sldId id="338" r:id="rId36"/>
    <p:sldId id="305" r:id="rId37"/>
    <p:sldId id="339" r:id="rId38"/>
    <p:sldId id="326" r:id="rId39"/>
    <p:sldId id="327" r:id="rId40"/>
    <p:sldId id="354" r:id="rId41"/>
    <p:sldId id="328" r:id="rId42"/>
    <p:sldId id="302" r:id="rId43"/>
    <p:sldId id="355" r:id="rId44"/>
    <p:sldId id="330" r:id="rId45"/>
    <p:sldId id="331" r:id="rId46"/>
    <p:sldId id="340" r:id="rId47"/>
    <p:sldId id="336" r:id="rId48"/>
    <p:sldId id="325" r:id="rId49"/>
    <p:sldId id="334" r:id="rId50"/>
    <p:sldId id="335" r:id="rId51"/>
    <p:sldId id="342" r:id="rId52"/>
    <p:sldId id="344" r:id="rId53"/>
    <p:sldId id="350" r:id="rId54"/>
    <p:sldId id="347" r:id="rId55"/>
    <p:sldId id="345" r:id="rId56"/>
    <p:sldId id="351" r:id="rId57"/>
    <p:sldId id="346" r:id="rId58"/>
    <p:sldId id="349" r:id="rId59"/>
    <p:sldId id="352" r:id="rId60"/>
    <p:sldId id="356" r:id="rId61"/>
    <p:sldId id="35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2" autoAdjust="0"/>
    <p:restoredTop sz="91376" autoAdjust="0"/>
  </p:normalViewPr>
  <p:slideViewPr>
    <p:cSldViewPr>
      <p:cViewPr>
        <p:scale>
          <a:sx n="110" d="100"/>
          <a:sy n="110" d="100"/>
        </p:scale>
        <p:origin x="-11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6A282-E0B5-4024-A34D-AD77DB486F3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720A-9D88-4852-AEC8-AC8A72F7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SquareRoot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https://jakevdp.github.io/blog/2013/08/28/understanding-the-fft/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7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Heagens</a:t>
            </a:r>
            <a:r>
              <a:rPr lang="en-US" baseline="0" dirty="0" smtClean="0"/>
              <a:t> et al.,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Ten Oever et al.,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600/120 = 5</a:t>
            </a:r>
            <a:r>
              <a:rPr lang="en-US" baseline="0" dirty="0" smtClean="0"/>
              <a:t> cycle for it = 5.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+ 0.25</a:t>
            </a:r>
            <a:r>
              <a:rPr lang="en-US" baseline="0" dirty="0" smtClean="0"/>
              <a:t>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7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Frobenius</a:t>
            </a:r>
            <a:r>
              <a:rPr lang="en-US" dirty="0" smtClean="0"/>
              <a:t> normalization</a:t>
            </a:r>
            <a:r>
              <a:rPr lang="en-US" baseline="0" dirty="0" smtClean="0"/>
              <a:t>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square 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sum of the absolute squares of its elements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Code: A/</a:t>
            </a:r>
            <a:r>
              <a:rPr lang="en-US" dirty="0" err="1" smtClean="0"/>
              <a:t>sqrt</a:t>
            </a:r>
            <a:r>
              <a:rPr lang="en-US" dirty="0" smtClean="0"/>
              <a:t>(sum((A.^2))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1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spheroidal sequence: max suppressed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sidelobes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Hanning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like).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tapers for</a:t>
            </a:r>
            <a:r>
              <a:rPr lang="en-US" baseline="0" dirty="0" smtClean="0"/>
              <a:t> higher smoothing. Exact taper amount then depends again on width of the time window (as that is related to the frequency resolution).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applications peak is 0.5pi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determine phase-shift so that for all frequencies angle(t=0) = 0 (line 216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ft_specest_mtmfft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Keitel, 2017;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720A-9D88-4852-AEC8-AC8A72F7D1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264800"/>
            <a:ext cx="8746800" cy="6347600"/>
          </a:xfrm>
          <a:prstGeom prst="frame">
            <a:avLst>
              <a:gd name="adj1" fmla="val 41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3645024"/>
            <a:ext cx="7405800" cy="211087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5857704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4C2B935-AB91-4B74-BB70-50E512D884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29"/>
          <p:cNvSpPr txBox="1">
            <a:spLocks noGrp="1"/>
          </p:cNvSpPr>
          <p:nvPr>
            <p:ph type="title"/>
          </p:nvPr>
        </p:nvSpPr>
        <p:spPr>
          <a:xfrm>
            <a:off x="869150" y="1130133"/>
            <a:ext cx="3702850" cy="237087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4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MAI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264800"/>
            <a:ext cx="8746800" cy="6347600"/>
          </a:xfrm>
          <a:prstGeom prst="frame">
            <a:avLst>
              <a:gd name="adj1" fmla="val 41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2276872"/>
            <a:ext cx="7405800" cy="347902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5857704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4C2B935-AB91-4B74-BB70-50E512D884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hape 29"/>
          <p:cNvSpPr txBox="1">
            <a:spLocks noGrp="1"/>
          </p:cNvSpPr>
          <p:nvPr>
            <p:ph type="title"/>
          </p:nvPr>
        </p:nvSpPr>
        <p:spPr>
          <a:xfrm>
            <a:off x="869150" y="1130133"/>
            <a:ext cx="7375258" cy="93071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1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264800"/>
            <a:ext cx="8746800" cy="6347600"/>
          </a:xfrm>
          <a:prstGeom prst="frame">
            <a:avLst>
              <a:gd name="adj1" fmla="val 41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1130133"/>
            <a:ext cx="7375258" cy="93071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276872"/>
            <a:ext cx="3594600" cy="365142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276872"/>
            <a:ext cx="3594600" cy="365142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5857704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4C2B935-AB91-4B74-BB70-50E512D88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264800"/>
            <a:ext cx="8746800" cy="6347600"/>
          </a:xfrm>
          <a:prstGeom prst="frame">
            <a:avLst>
              <a:gd name="adj1" fmla="val 41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69150" y="2276872"/>
            <a:ext cx="2366400" cy="352702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356739" y="2276872"/>
            <a:ext cx="2366400" cy="352702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844329" y="2276872"/>
            <a:ext cx="2366400" cy="352702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159499" y="5857704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4C2B935-AB91-4B74-BB70-50E512D884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29"/>
          <p:cNvSpPr txBox="1">
            <a:spLocks noGrp="1"/>
          </p:cNvSpPr>
          <p:nvPr>
            <p:ph type="title"/>
          </p:nvPr>
        </p:nvSpPr>
        <p:spPr>
          <a:xfrm>
            <a:off x="869150" y="1130133"/>
            <a:ext cx="7375258" cy="93071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264800"/>
            <a:ext cx="8746800" cy="6347600"/>
          </a:xfrm>
          <a:prstGeom prst="frame">
            <a:avLst>
              <a:gd name="adj1" fmla="val 41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0425" y="5265467"/>
            <a:ext cx="7463100" cy="69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59499" y="5857704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4C2B935-AB91-4B74-BB70-50E512D88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vers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264800"/>
            <a:ext cx="8746800" cy="63476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9499" y="5857704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4C2B935-AB91-4B74-BB70-50E512D884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D88D93-483F-485A-9F23-B5B3FA1501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935-AB91-4B74-BB70-50E512D88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234467" y="6318628"/>
            <a:ext cx="91446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217546" y="6318628"/>
            <a:ext cx="3977658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Naam afdeling of A-merk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95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9150" y="1130133"/>
            <a:ext cx="5092200" cy="18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9150" y="3083900"/>
            <a:ext cx="7405800" cy="26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/>
                <a:ea typeface="+mn-ea"/>
                <a:cs typeface="+mn-cs"/>
              </a:rPr>
              <a:t>Fifth level</a:t>
            </a: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59499" y="5857704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fld id="{F4C2B935-AB91-4B74-BB70-50E512D884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23"/>
          <p:cNvSpPr/>
          <p:nvPr/>
        </p:nvSpPr>
        <p:spPr>
          <a:xfrm>
            <a:off x="198600" y="264800"/>
            <a:ext cx="8746800" cy="6347600"/>
          </a:xfrm>
          <a:prstGeom prst="frame">
            <a:avLst>
              <a:gd name="adj1" fmla="val 41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>
          <a:solidFill>
            <a:srgbClr val="000000"/>
          </a:solidFill>
          <a:latin typeface="Work Sans Light"/>
          <a:ea typeface="Work Sans Light"/>
          <a:cs typeface="Arial"/>
          <a:sym typeface="Arial"/>
        </a:defRPr>
      </a:lvl1pPr>
      <a:lvl2pPr marL="742950" marR="0" lvl="1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400" b="0" i="0" u="none" strike="noStrike" cap="none">
          <a:solidFill>
            <a:srgbClr val="000000"/>
          </a:solidFill>
          <a:latin typeface="Work Sans Light"/>
          <a:ea typeface="Work Sans Light"/>
          <a:cs typeface="Arial"/>
          <a:sym typeface="Arial"/>
        </a:defRPr>
      </a:lvl2pPr>
      <a:lvl3pPr marL="1143000" marR="0" lvl="2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>
          <a:solidFill>
            <a:srgbClr val="000000"/>
          </a:solidFill>
          <a:latin typeface="Work Sans Light"/>
          <a:ea typeface="Work Sans Light"/>
          <a:cs typeface="Arial"/>
          <a:sym typeface="Arial"/>
        </a:defRPr>
      </a:lvl3pPr>
      <a:lvl4pPr marL="1600200" marR="0" lvl="3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400" b="0" i="0" u="none" strike="noStrike" cap="none">
          <a:solidFill>
            <a:srgbClr val="000000"/>
          </a:solidFill>
          <a:latin typeface="Work Sans Light"/>
          <a:ea typeface="Work Sans Light"/>
          <a:cs typeface="Arial"/>
          <a:sym typeface="Arial"/>
        </a:defRPr>
      </a:lvl4pPr>
      <a:lvl5pPr marL="2057400" marR="0" lvl="4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sz="1400" b="0" i="0" u="none" strike="noStrike" cap="none">
          <a:solidFill>
            <a:srgbClr val="000000"/>
          </a:solidFill>
          <a:latin typeface="Work Sans Light"/>
          <a:ea typeface="Work Sans Light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Basis of frequency </a:t>
            </a:r>
            <a:r>
              <a:rPr lang="en-US" dirty="0" smtClean="0"/>
              <a:t>analysis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Important concepts for EEG </a:t>
            </a:r>
            <a:r>
              <a:rPr lang="en-US" sz="3200" dirty="0" smtClean="0"/>
              <a:t>application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M-BIC: </a:t>
            </a:r>
            <a:r>
              <a:rPr lang="en-US" i="1" dirty="0"/>
              <a:t>Disclosing fine-grained temporal processing: Common and advanced analysis of EEG </a:t>
            </a:r>
            <a:r>
              <a:rPr lang="en-US" i="1" dirty="0" smtClean="0"/>
              <a:t>time-series</a:t>
            </a:r>
          </a:p>
          <a:p>
            <a:r>
              <a:rPr lang="en-US" i="1" dirty="0" smtClean="0"/>
              <a:t>Sanne ten Oever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“aliasing” in the FFT</a:t>
            </a:r>
            <a:endParaRPr 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08856" y="2651745"/>
            <a:ext cx="5867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32" y="4784179"/>
            <a:ext cx="49149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98" b="50000"/>
          <a:stretch/>
        </p:blipFill>
        <p:spPr bwMode="auto">
          <a:xfrm>
            <a:off x="1008856" y="2636912"/>
            <a:ext cx="3854996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63" b="50000"/>
          <a:stretch/>
        </p:blipFill>
        <p:spPr bwMode="auto">
          <a:xfrm>
            <a:off x="971600" y="2636912"/>
            <a:ext cx="196185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6" r="33148" b="6747"/>
          <a:stretch/>
        </p:blipFill>
        <p:spPr bwMode="auto">
          <a:xfrm>
            <a:off x="7092280" y="632284"/>
            <a:ext cx="1385416" cy="214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0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1988840"/>
            <a:ext cx="7405800" cy="3888432"/>
          </a:xfrm>
        </p:spPr>
        <p:txBody>
          <a:bodyPr/>
          <a:lstStyle/>
          <a:p>
            <a:r>
              <a:rPr lang="en-US" dirty="0" smtClean="0"/>
              <a:t>All frequencies are captured in half of the spectrum</a:t>
            </a:r>
          </a:p>
          <a:p>
            <a:r>
              <a:rPr lang="en-US" dirty="0" smtClean="0"/>
              <a:t>Still to transform to Hertz, now in data units, not time.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other words:</a:t>
            </a:r>
          </a:p>
          <a:p>
            <a:pPr lvl="1"/>
            <a:r>
              <a:rPr lang="en-US" dirty="0" smtClean="0"/>
              <a:t>Amount of frequencies estimated: </a:t>
            </a:r>
            <a:r>
              <a:rPr lang="en-US" dirty="0" err="1" smtClean="0"/>
              <a:t>Nsamples</a:t>
            </a:r>
            <a:r>
              <a:rPr lang="en-US" dirty="0" smtClean="0"/>
              <a:t>/2+1</a:t>
            </a:r>
          </a:p>
          <a:p>
            <a:pPr lvl="1"/>
            <a:r>
              <a:rPr lang="en-US" dirty="0" smtClean="0"/>
              <a:t>Frequency resolution: 1/</a:t>
            </a:r>
            <a:r>
              <a:rPr lang="en-US" dirty="0" err="1" smtClean="0"/>
              <a:t>LengthTimeWindow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9"/>
          <a:stretch/>
        </p:blipFill>
        <p:spPr bwMode="auto">
          <a:xfrm>
            <a:off x="1299361" y="3849092"/>
            <a:ext cx="6585007" cy="73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8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836712"/>
            <a:ext cx="7375258" cy="930715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FFT</a:t>
            </a:r>
            <a:endParaRPr lang="en-US" dirty="0"/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76314"/>
            <a:ext cx="5448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 bwMode="auto">
          <a:xfrm>
            <a:off x="6368075" y="548681"/>
            <a:ext cx="2173641" cy="185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"/>
          <a:stretch/>
        </p:blipFill>
        <p:spPr bwMode="auto">
          <a:xfrm>
            <a:off x="1763688" y="1700809"/>
            <a:ext cx="5184576" cy="31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7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full spectrum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924"/>
          <a:stretch/>
        </p:blipFill>
        <p:spPr bwMode="auto">
          <a:xfrm>
            <a:off x="1440904" y="2200225"/>
            <a:ext cx="5867400" cy="374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8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908720"/>
            <a:ext cx="7375258" cy="1296144"/>
          </a:xfrm>
        </p:spPr>
        <p:txBody>
          <a:bodyPr/>
          <a:lstStyle/>
          <a:p>
            <a:r>
              <a:rPr lang="en-US" dirty="0" smtClean="0"/>
              <a:t>Sin and cosine together make phase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5"/>
          <a:stretch/>
        </p:blipFill>
        <p:spPr bwMode="auto">
          <a:xfrm>
            <a:off x="1043608" y="2708920"/>
            <a:ext cx="2376264" cy="20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9"/>
          <a:stretch/>
        </p:blipFill>
        <p:spPr bwMode="auto">
          <a:xfrm>
            <a:off x="5796136" y="2708921"/>
            <a:ext cx="2609850" cy="20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7221" y="3501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7770" y="530120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sin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34239" y="5268942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50% sin</a:t>
            </a:r>
            <a:endParaRPr lang="en-US" dirty="0"/>
          </a:p>
          <a:p>
            <a:r>
              <a:rPr lang="en-US" dirty="0" smtClean="0"/>
              <a:t>50% cos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84168" y="3212976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59632" y="3402975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1130133"/>
            <a:ext cx="7632848" cy="930715"/>
          </a:xfrm>
        </p:spPr>
        <p:txBody>
          <a:bodyPr/>
          <a:lstStyle/>
          <a:p>
            <a:r>
              <a:rPr lang="en-US" dirty="0" smtClean="0"/>
              <a:t>Complex Fourier spectrum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0" y="2411596"/>
                <a:ext cx="3672408" cy="2880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Real axis: 	cosine</a:t>
                </a:r>
              </a:p>
              <a:p>
                <a:r>
                  <a:rPr lang="en-US" dirty="0" smtClean="0"/>
                  <a:t>Imaginary axis: 	sine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Eulers</a:t>
                </a:r>
                <a:r>
                  <a:rPr lang="en-US" dirty="0" smtClean="0"/>
                  <a:t> formula:</a:t>
                </a:r>
                <a:endParaRPr lang="en-US" dirty="0"/>
              </a:p>
              <a:p>
                <a:pPr>
                  <a:tabLst>
                    <a:tab pos="266700" algn="l"/>
                  </a:tabLst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sup>
                    </m:sSup>
                    <m:r>
                      <a:rPr lang="nl-NL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nl-NL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  <m:r>
                      <a:rPr lang="nl-NL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𝑖</m:t>
                    </m:r>
                    <m:func>
                      <m:funcPr>
                        <m:ctrlPr>
                          <a:rPr lang="nl-NL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With amplitude:</a:t>
                </a:r>
              </a:p>
              <a:p>
                <a:pPr>
                  <a:tabLst>
                    <a:tab pos="266700" algn="l"/>
                  </a:tabLst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𝐴</m:t>
                        </m:r>
                        <m:r>
                          <a:rPr lang="nl-NL" b="0" i="1" smtClean="0">
                            <a:latin typeface="Cambria Math"/>
                          </a:rPr>
                          <m:t>.</m:t>
                        </m:r>
                        <m:r>
                          <a:rPr lang="nl-N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nl-NL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</a:rPr>
                          <m:t>A</m:t>
                        </m:r>
                        <m:r>
                          <a:rPr lang="nl-NL" b="0" i="0" smtClean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nl-NL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  <m:r>
                      <a:rPr lang="nl-NL" i="1">
                        <a:latin typeface="Cambria Math"/>
                        <a:ea typeface="Cambria Math"/>
                      </a:rPr>
                      <m:t>+</m:t>
                    </m:r>
                    <m:r>
                      <a:rPr lang="nl-NL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.</m:t>
                    </m:r>
                    <m:func>
                      <m:funcPr>
                        <m:ctrlPr>
                          <a:rPr lang="nl-NL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411596"/>
                <a:ext cx="3672408" cy="2880147"/>
              </a:xfrm>
              <a:prstGeom prst="rect">
                <a:avLst/>
              </a:prstGeom>
              <a:blipFill rotWithShape="1">
                <a:blip r:embed="rId2"/>
                <a:stretch>
                  <a:fillRect l="-1329" t="-1059" b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4" name="Picture 4" descr="Euler's formul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1" y="2411596"/>
            <a:ext cx="3059227" cy="32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1800" y="2708920"/>
            <a:ext cx="137313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869150" y="2614268"/>
            <a:ext cx="7405800" cy="3479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1pPr>
            <a:lvl2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2pPr>
            <a:lvl3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3pPr>
            <a:lvl4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4pPr>
            <a:lvl5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 dirty="0" smtClean="0"/>
              <a:t>100 Hz sample rate</a:t>
            </a:r>
          </a:p>
          <a:p>
            <a:r>
              <a:rPr lang="en-US" sz="2000" kern="0" dirty="0" smtClean="0"/>
              <a:t>0.9 sec</a:t>
            </a:r>
          </a:p>
          <a:p>
            <a:r>
              <a:rPr lang="en-US" sz="2000" kern="0" dirty="0" smtClean="0"/>
              <a:t>5 Hz</a:t>
            </a:r>
          </a:p>
          <a:p>
            <a:r>
              <a:rPr lang="en-US" sz="2000" kern="0" dirty="0" smtClean="0"/>
              <a:t>Demeaned</a:t>
            </a:r>
          </a:p>
          <a:p>
            <a:r>
              <a:rPr lang="en-US" sz="2000" kern="0" dirty="0" smtClean="0"/>
              <a:t>In fieldtrip structure</a:t>
            </a:r>
            <a:endParaRPr lang="en-US" sz="2000" kern="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27584" y="1130133"/>
            <a:ext cx="5370467" cy="9307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kern="0" dirty="0" smtClean="0">
                <a:latin typeface="Work Sans"/>
              </a:rPr>
              <a:t>Full story of toolbox FFTs?</a:t>
            </a:r>
            <a:endParaRPr lang="en-US" sz="4000" kern="0" dirty="0">
              <a:latin typeface="Work San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t="42386" r="48684" b="25614"/>
          <a:stretch/>
        </p:blipFill>
        <p:spPr bwMode="auto">
          <a:xfrm>
            <a:off x="4067944" y="3501008"/>
            <a:ext cx="4537914" cy="279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767" y="692695"/>
            <a:ext cx="2243681" cy="263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9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method </a:t>
            </a:r>
            <a:r>
              <a:rPr lang="en-US" dirty="0" err="1" smtClean="0"/>
              <a:t>mtmfft</a:t>
            </a:r>
            <a:r>
              <a:rPr lang="en-US" dirty="0" smtClean="0"/>
              <a:t>: </a:t>
            </a:r>
            <a:r>
              <a:rPr lang="en-US" dirty="0" err="1" smtClean="0"/>
              <a:t>fft</a:t>
            </a:r>
            <a:endParaRPr lang="en-US" dirty="0" smtClean="0"/>
          </a:p>
          <a:p>
            <a:r>
              <a:rPr lang="en-US" dirty="0" smtClean="0"/>
              <a:t>Output power</a:t>
            </a:r>
          </a:p>
          <a:p>
            <a:r>
              <a:rPr lang="en-US" dirty="0" smtClean="0"/>
              <a:t>Taper: later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pow = (amp).^2</a:t>
            </a:r>
          </a:p>
          <a:p>
            <a:pPr marL="0" indent="0">
              <a:buNone/>
            </a:pPr>
            <a:r>
              <a:rPr lang="en-US" dirty="0" smtClean="0"/>
              <a:t>	amp = </a:t>
            </a:r>
            <a:r>
              <a:rPr lang="en-US" dirty="0" err="1" smtClean="0"/>
              <a:t>sqrt</a:t>
            </a:r>
            <a:r>
              <a:rPr lang="en-US" dirty="0" smtClean="0"/>
              <a:t>(pow)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Fieldtrip FFT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45" y="4953347"/>
            <a:ext cx="3494503" cy="128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73" y="2055300"/>
            <a:ext cx="32670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86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Function: </a:t>
            </a:r>
            <a:r>
              <a:rPr lang="en-US" dirty="0" err="1" smtClean="0"/>
              <a:t>fft</a:t>
            </a:r>
            <a:endParaRPr lang="en-US" dirty="0" smtClean="0"/>
          </a:p>
          <a:p>
            <a:r>
              <a:rPr lang="en-US" dirty="0" smtClean="0"/>
              <a:t>Normalized</a:t>
            </a:r>
          </a:p>
          <a:p>
            <a:r>
              <a:rPr lang="en-US" dirty="0" smtClean="0"/>
              <a:t>Get amplitude. </a:t>
            </a:r>
          </a:p>
          <a:p>
            <a:pPr lvl="1"/>
            <a:r>
              <a:rPr lang="en-US" dirty="0" smtClean="0"/>
              <a:t>Function abs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FFT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66" y="1988840"/>
            <a:ext cx="33051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46" y="5301209"/>
            <a:ext cx="480579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5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836712"/>
            <a:ext cx="7405800" cy="49191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Outline: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Fourier analysis</a:t>
            </a:r>
          </a:p>
          <a:p>
            <a:pPr lvl="1"/>
            <a:r>
              <a:rPr lang="en-US" dirty="0" smtClean="0"/>
              <a:t>Basis</a:t>
            </a:r>
          </a:p>
          <a:p>
            <a:pPr lvl="1"/>
            <a:r>
              <a:rPr lang="en-US" dirty="0" smtClean="0"/>
              <a:t>Tapering </a:t>
            </a:r>
          </a:p>
          <a:p>
            <a:pPr lvl="1"/>
            <a:r>
              <a:rPr lang="en-US" dirty="0" smtClean="0"/>
              <a:t>Assumptions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Fourier for interpretation of EEG data</a:t>
            </a:r>
          </a:p>
          <a:p>
            <a:pPr lvl="1"/>
            <a:r>
              <a:rPr lang="en-US" dirty="0" smtClean="0"/>
              <a:t>Evoked power, induced power, ITC</a:t>
            </a:r>
          </a:p>
        </p:txBody>
      </p:sp>
    </p:spTree>
    <p:extLst>
      <p:ext uri="{BB962C8B-B14F-4D97-AF65-F5344CB8AC3E}">
        <p14:creationId xmlns:p14="http://schemas.microsoft.com/office/powerpoint/2010/main" val="324251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Fieldtrip output seems more narrow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51" y="2204864"/>
            <a:ext cx="66770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45" y="4953347"/>
            <a:ext cx="3494503" cy="128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9945" y="5445224"/>
            <a:ext cx="241438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548680"/>
            <a:ext cx="7375258" cy="930715"/>
          </a:xfrm>
        </p:spPr>
        <p:txBody>
          <a:bodyPr/>
          <a:lstStyle/>
          <a:p>
            <a:r>
              <a:rPr lang="en-US" dirty="0" smtClean="0"/>
              <a:t>Spectral leakage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389064" y="5427116"/>
            <a:ext cx="4143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45568"/>
            <a:ext cx="777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4"/>
          <a:stretch/>
        </p:blipFill>
        <p:spPr bwMode="auto">
          <a:xfrm>
            <a:off x="755576" y="2045568"/>
            <a:ext cx="377400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00677" y="15475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Hz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4781" y="14847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5.6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</a:t>
            </a:r>
            <a:r>
              <a:rPr lang="en-US" dirty="0"/>
              <a:t>assumption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73386"/>
            <a:ext cx="6857578" cy="245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72685" y="206084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Hz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20608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5.6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“Solution”: Tapering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202" y="5347365"/>
            <a:ext cx="3151215" cy="46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894708"/>
            <a:ext cx="8013872" cy="24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52" y="2276872"/>
            <a:ext cx="6829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4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2276872"/>
            <a:ext cx="3990882" cy="3479028"/>
          </a:xfrm>
        </p:spPr>
        <p:txBody>
          <a:bodyPr/>
          <a:lstStyle/>
          <a:p>
            <a:r>
              <a:rPr lang="en-US" dirty="0" smtClean="0"/>
              <a:t>Before tapering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tapering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68760"/>
            <a:ext cx="2664296" cy="486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0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64702"/>
            <a:ext cx="3536372" cy="547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1130133"/>
            <a:ext cx="3126786" cy="1506779"/>
          </a:xfrm>
        </p:spPr>
        <p:txBody>
          <a:bodyPr/>
          <a:lstStyle/>
          <a:p>
            <a:r>
              <a:rPr lang="en-US" dirty="0" smtClean="0"/>
              <a:t>Different kinds of tapers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52320" y="5733256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81117"/>
            <a:ext cx="3816424" cy="552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2614268"/>
            <a:ext cx="3126786" cy="3479028"/>
          </a:xfrm>
        </p:spPr>
        <p:txBody>
          <a:bodyPr/>
          <a:lstStyle/>
          <a:p>
            <a:r>
              <a:rPr lang="en-US" dirty="0" smtClean="0"/>
              <a:t>Narrowing down + leakage at wider range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1130133"/>
            <a:ext cx="3126786" cy="1506779"/>
          </a:xfrm>
        </p:spPr>
        <p:txBody>
          <a:bodyPr/>
          <a:lstStyle/>
          <a:p>
            <a:r>
              <a:rPr lang="en-US" dirty="0" smtClean="0"/>
              <a:t>Different kinds of tapers (dB)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7980" y="5458147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EEG applications prefer leakage around the frequency of interest than wider band leakage </a:t>
            </a:r>
          </a:p>
          <a:p>
            <a:pPr lvl="1"/>
            <a:r>
              <a:rPr lang="en-US" dirty="0" err="1" smtClean="0"/>
              <a:t>Hanning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 noise by estimate power at different independent instances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Multi-tapering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98" y="620688"/>
            <a:ext cx="6188733" cy="571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9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27984" y="2600130"/>
            <a:ext cx="3846966" cy="342115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  <a:defRPr/>
            </a:pPr>
            <a:r>
              <a:rPr lang="en-US" sz="2400" b="1" dirty="0"/>
              <a:t>One of the Fundamental Secrets of the Universe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/>
              <a:t>"All waveforms, no matter what you scribble or observe in the universe, are actually just the sum of simple sinusoids of different frequencies"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9992" y="1130133"/>
            <a:ext cx="3744416" cy="930715"/>
          </a:xfrm>
        </p:spPr>
        <p:txBody>
          <a:bodyPr/>
          <a:lstStyle/>
          <a:p>
            <a:r>
              <a:rPr lang="en-US" dirty="0" smtClean="0"/>
              <a:t>Fourier</a:t>
            </a:r>
            <a:endParaRPr lang="en-US" dirty="0"/>
          </a:p>
        </p:txBody>
      </p:sp>
      <p:pic>
        <p:nvPicPr>
          <p:cNvPr id="4" name="Picture 5" descr="Joseph Four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764704"/>
            <a:ext cx="1069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932612" y="2060104"/>
            <a:ext cx="167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Times New Roman" charset="0"/>
                <a:ea typeface="ＭＳ Ｐゴシック" charset="0"/>
              </a:rPr>
              <a:t>Joseph Fourier (18th C.)</a:t>
            </a:r>
          </a:p>
        </p:txBody>
      </p:sp>
      <p:pic>
        <p:nvPicPr>
          <p:cNvPr id="6" name="Picture 9" descr="first frequency component of w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86794"/>
            <a:ext cx="2702160" cy="13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first and second frequency components of wa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16" y="2145515"/>
            <a:ext cx="2690872" cy="120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first three frequency components of a wav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94" y="3429000"/>
            <a:ext cx="2693379" cy="117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first 4 frequency components of the wave, producing the original wavefor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50" y="4653136"/>
            <a:ext cx="2709687" cy="123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6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Multi-tapering</a:t>
            </a:r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"/>
          <a:stretch/>
        </p:blipFill>
        <p:spPr bwMode="auto">
          <a:xfrm>
            <a:off x="971600" y="2204865"/>
            <a:ext cx="4724400" cy="383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487"/>
          <a:stretch/>
        </p:blipFill>
        <p:spPr bwMode="auto">
          <a:xfrm>
            <a:off x="971600" y="2204864"/>
            <a:ext cx="2362200" cy="383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22" y="548680"/>
            <a:ext cx="5285342" cy="574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Dpss</a:t>
            </a:r>
            <a:r>
              <a:rPr lang="en-US" dirty="0" smtClean="0"/>
              <a:t> vs </a:t>
            </a:r>
            <a:r>
              <a:rPr lang="en-US" dirty="0" err="1" smtClean="0"/>
              <a:t>Hanning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41376"/>
            <a:ext cx="3499334" cy="370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450912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dpss</a:t>
            </a:r>
            <a:r>
              <a:rPr lang="en-US" dirty="0" smtClean="0"/>
              <a:t> without smoothing (at frequency resolution, 1 taper) is equal to </a:t>
            </a:r>
            <a:r>
              <a:rPr lang="en-US" dirty="0" err="1" smtClean="0"/>
              <a:t>Hanning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69150" y="1678164"/>
            <a:ext cx="7405800" cy="3479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1pPr>
            <a:lvl2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2pPr>
            <a:lvl3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3pPr>
            <a:lvl4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4pPr>
            <a:lvl5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4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kern="0" smtClean="0"/>
              <a:t>“All waveforms, no matter what you scribble or observe in the universe, are actually just the sum of simple sinusoids of different frequencies”</a:t>
            </a:r>
          </a:p>
          <a:p>
            <a:pPr>
              <a:buFont typeface="Wingdings"/>
              <a:buChar char="Ø"/>
            </a:pPr>
            <a:r>
              <a:rPr lang="en-US" sz="2800" kern="0" smtClean="0"/>
              <a:t>The world only consist of sinuses?</a:t>
            </a:r>
          </a:p>
          <a:p>
            <a:pPr lvl="1">
              <a:buFont typeface="Wingdings"/>
              <a:buChar char="Ø"/>
            </a:pPr>
            <a:r>
              <a:rPr lang="en-US" kern="0" smtClean="0"/>
              <a:t>No!</a:t>
            </a:r>
          </a:p>
          <a:p>
            <a:pPr lvl="1">
              <a:buFont typeface="Wingdings"/>
              <a:buChar char="Ø"/>
            </a:pPr>
            <a:r>
              <a:rPr lang="en-US" kern="0" smtClean="0"/>
              <a:t>Just another mathematical description of your data.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216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3717032"/>
            <a:ext cx="7405800" cy="2038868"/>
          </a:xfrm>
        </p:spPr>
        <p:txBody>
          <a:bodyPr/>
          <a:lstStyle/>
          <a:p>
            <a:r>
              <a:rPr lang="en-US" dirty="0" err="1" smtClean="0"/>
              <a:t>Hanning</a:t>
            </a:r>
            <a:r>
              <a:rPr lang="en-US" dirty="0" smtClean="0"/>
              <a:t> taper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1130133"/>
            <a:ext cx="3270802" cy="2514891"/>
          </a:xfrm>
        </p:spPr>
        <p:txBody>
          <a:bodyPr/>
          <a:lstStyle/>
          <a:p>
            <a:r>
              <a:rPr lang="en-US" dirty="0" smtClean="0"/>
              <a:t>Some non-sinus Fourier output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24" y="838200"/>
            <a:ext cx="46101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1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3717032"/>
            <a:ext cx="7405800" cy="2038868"/>
          </a:xfrm>
        </p:spPr>
        <p:txBody>
          <a:bodyPr/>
          <a:lstStyle/>
          <a:p>
            <a:r>
              <a:rPr lang="en-US" dirty="0" err="1" smtClean="0"/>
              <a:t>Hanning</a:t>
            </a:r>
            <a:r>
              <a:rPr lang="en-US" dirty="0" smtClean="0"/>
              <a:t> taper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1130133"/>
            <a:ext cx="3600400" cy="2514891"/>
          </a:xfrm>
        </p:spPr>
        <p:txBody>
          <a:bodyPr/>
          <a:lstStyle/>
          <a:p>
            <a:r>
              <a:rPr lang="en-US" dirty="0" smtClean="0"/>
              <a:t>Some other sinus-like data</a:t>
            </a:r>
            <a:endParaRPr lang="en-US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24" y="841251"/>
            <a:ext cx="47625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1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3717032"/>
            <a:ext cx="7405800" cy="2038868"/>
          </a:xfrm>
        </p:spPr>
        <p:txBody>
          <a:bodyPr/>
          <a:lstStyle/>
          <a:p>
            <a:r>
              <a:rPr lang="en-US" dirty="0" smtClean="0"/>
              <a:t>no taper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1130133"/>
            <a:ext cx="3270802" cy="2514891"/>
          </a:xfrm>
        </p:spPr>
        <p:txBody>
          <a:bodyPr/>
          <a:lstStyle/>
          <a:p>
            <a:r>
              <a:rPr lang="en-US" dirty="0" smtClean="0"/>
              <a:t>Some non-sinus Fourier output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08720"/>
            <a:ext cx="46863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3355504"/>
            <a:ext cx="7405800" cy="2400396"/>
          </a:xfrm>
        </p:spPr>
        <p:txBody>
          <a:bodyPr/>
          <a:lstStyle/>
          <a:p>
            <a:r>
              <a:rPr lang="en-US" dirty="0" smtClean="0"/>
              <a:t>No taper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1052736"/>
            <a:ext cx="3054778" cy="2225371"/>
          </a:xfrm>
        </p:spPr>
        <p:txBody>
          <a:bodyPr/>
          <a:lstStyle/>
          <a:p>
            <a:r>
              <a:rPr lang="en-US" dirty="0"/>
              <a:t>Some other sinus-like data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2" y="764704"/>
            <a:ext cx="480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5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</a:t>
            </a:r>
            <a:r>
              <a:rPr lang="en-US" dirty="0"/>
              <a:t>resolution: 1/</a:t>
            </a:r>
            <a:r>
              <a:rPr lang="en-US" dirty="0" err="1"/>
              <a:t>LengthTimeWindow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Why not just increase our time window by adding zeros!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88296"/>
            <a:ext cx="3581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0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04" y="1727051"/>
            <a:ext cx="5656492" cy="357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EEG is sampled data (compared to continuous data), thus we work with discrete Fourier transforms</a:t>
            </a:r>
          </a:p>
          <a:p>
            <a:r>
              <a:rPr lang="en-US" dirty="0" smtClean="0"/>
              <a:t>Which can be computed fast with fast </a:t>
            </a:r>
            <a:r>
              <a:rPr lang="en-US" dirty="0" err="1" smtClean="0"/>
              <a:t>fourier</a:t>
            </a:r>
            <a:r>
              <a:rPr lang="en-US" dirty="0" smtClean="0"/>
              <a:t> transforms (FFT)</a:t>
            </a:r>
          </a:p>
          <a:p>
            <a:pPr lvl="1"/>
            <a:r>
              <a:rPr lang="en-US" dirty="0" smtClean="0"/>
              <a:t>Most optimal at 2^n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941168"/>
            <a:ext cx="4686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0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7"/>
          <a:stretch/>
        </p:blipFill>
        <p:spPr bwMode="auto">
          <a:xfrm>
            <a:off x="1747604" y="1844825"/>
            <a:ext cx="5441142" cy="339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1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Power: abs(</a:t>
            </a:r>
            <a:r>
              <a:rPr lang="en-US" dirty="0" err="1" smtClean="0"/>
              <a:t>complexFourier</a:t>
            </a:r>
            <a:r>
              <a:rPr lang="en-US" dirty="0" smtClean="0"/>
              <a:t>).^2</a:t>
            </a:r>
          </a:p>
          <a:p>
            <a:r>
              <a:rPr lang="en-US" dirty="0" smtClean="0"/>
              <a:t>Phase: angle(</a:t>
            </a:r>
            <a:r>
              <a:rPr lang="en-US" dirty="0" err="1" smtClean="0"/>
              <a:t>complexFourier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other side: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29" y="4168331"/>
            <a:ext cx="1600201" cy="16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55" y="2204864"/>
            <a:ext cx="2876550" cy="14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482080" y="2434780"/>
            <a:ext cx="4191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82180" y="3549205"/>
            <a:ext cx="1847850" cy="48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55" y="4060483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869150" y="764705"/>
            <a:ext cx="7375258" cy="1296144"/>
          </a:xfrm>
        </p:spPr>
        <p:txBody>
          <a:bodyPr/>
          <a:lstStyle/>
          <a:p>
            <a:r>
              <a:rPr lang="en-US" dirty="0" smtClean="0"/>
              <a:t>Circular data: point estimate, but need time integration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5946334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 convention of </a:t>
            </a:r>
            <a:r>
              <a:rPr lang="en-US" dirty="0" err="1" smtClean="0"/>
              <a:t>matlab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5925"/>
            <a:ext cx="47529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4"/>
          <a:stretch/>
        </p:blipFill>
        <p:spPr bwMode="auto">
          <a:xfrm>
            <a:off x="4434840" y="1885925"/>
            <a:ext cx="22974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9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of phase estimation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87488"/>
            <a:ext cx="46672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24"/>
          <a:stretch/>
        </p:blipFill>
        <p:spPr bwMode="auto">
          <a:xfrm>
            <a:off x="2267744" y="2276872"/>
            <a:ext cx="4667250" cy="251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262"/>
          <a:stretch/>
        </p:blipFill>
        <p:spPr bwMode="auto">
          <a:xfrm>
            <a:off x="2267744" y="2276872"/>
            <a:ext cx="4667250" cy="125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85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Summation of many currents</a:t>
            </a:r>
          </a:p>
          <a:p>
            <a:endParaRPr lang="en-US" dirty="0" smtClean="0"/>
          </a:p>
          <a:p>
            <a:r>
              <a:rPr lang="en-US" dirty="0" smtClean="0"/>
              <a:t>Difficult to interpret it as depolarized/hyperpolarized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Might be consistent within a subject, but not over a subjects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980729"/>
            <a:ext cx="7375258" cy="1080120"/>
          </a:xfrm>
        </p:spPr>
        <p:txBody>
          <a:bodyPr/>
          <a:lstStyle/>
          <a:p>
            <a:r>
              <a:rPr lang="en-US" dirty="0" smtClean="0"/>
              <a:t>Interpreting absolute EEG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0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908720"/>
            <a:ext cx="7405800" cy="2088232"/>
          </a:xfrm>
        </p:spPr>
        <p:txBody>
          <a:bodyPr/>
          <a:lstStyle/>
          <a:p>
            <a:r>
              <a:rPr lang="en-US" dirty="0" smtClean="0"/>
              <a:t>Important note:</a:t>
            </a:r>
          </a:p>
          <a:p>
            <a:pPr lvl="1"/>
            <a:r>
              <a:rPr lang="en-US" dirty="0" smtClean="0"/>
              <a:t>Normal FFT estimates phase for the whole window &gt; so at the middle point</a:t>
            </a:r>
          </a:p>
          <a:p>
            <a:pPr lvl="1"/>
            <a:r>
              <a:rPr lang="en-US" dirty="0" smtClean="0"/>
              <a:t>Fieldtrip adjusts this FFT phase by the phase distance of data point 1 with time 0.</a:t>
            </a:r>
          </a:p>
          <a:p>
            <a:pPr lvl="1"/>
            <a:r>
              <a:rPr lang="en-US" dirty="0" smtClean="0"/>
              <a:t>Why? no idea.</a:t>
            </a:r>
            <a:endParaRPr lang="en-US" dirty="0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 bwMode="auto">
          <a:xfrm>
            <a:off x="1255018" y="3284190"/>
            <a:ext cx="3028950" cy="22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21496"/>
            <a:ext cx="3028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220072" y="3573016"/>
            <a:ext cx="216024" cy="151216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9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611560" y="1556792"/>
            <a:ext cx="7992888" cy="49685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Your frequency resolution depends on the window length you put in the FFT. </a:t>
            </a:r>
          </a:p>
          <a:p>
            <a:pPr marL="355600" lvl="1" indent="-266700"/>
            <a:r>
              <a:rPr lang="en-US" sz="1600" dirty="0" smtClean="0"/>
              <a:t>You cannot distinguish theta from alpha with short window lengths (even with padding)</a:t>
            </a:r>
          </a:p>
          <a:p>
            <a:pPr marL="0" indent="0">
              <a:buNone/>
            </a:pPr>
            <a:r>
              <a:rPr lang="en-US" dirty="0" smtClean="0"/>
              <a:t>You cannot estimate high frequencies with a low sampling rate</a:t>
            </a:r>
          </a:p>
          <a:p>
            <a:pPr marL="355600" lvl="1" indent="-266700"/>
            <a:r>
              <a:rPr lang="en-US" sz="1600" dirty="0" smtClean="0"/>
              <a:t>Gamma needs higher sampling rates</a:t>
            </a:r>
          </a:p>
          <a:p>
            <a:pPr marL="0" indent="0">
              <a:buNone/>
            </a:pPr>
            <a:r>
              <a:rPr lang="en-US" dirty="0" smtClean="0"/>
              <a:t>There will always be some spectral leakage</a:t>
            </a:r>
          </a:p>
          <a:p>
            <a:pPr marL="355600" lvl="1" indent="-266700"/>
            <a:r>
              <a:rPr lang="en-US" sz="1600" dirty="0" smtClean="0"/>
              <a:t>Be cautious with interpreting nearby frequencies</a:t>
            </a:r>
          </a:p>
          <a:p>
            <a:pPr marL="0" indent="0">
              <a:buNone/>
            </a:pPr>
            <a:r>
              <a:rPr lang="en-US" dirty="0" smtClean="0"/>
              <a:t>Non-period signals also give a non-zero power spectrum.</a:t>
            </a:r>
          </a:p>
          <a:p>
            <a:pPr marL="355600" lvl="1" indent="-266700"/>
            <a:r>
              <a:rPr lang="en-US" sz="1600" dirty="0" smtClean="0"/>
              <a:t>Not everything is an oscillation! Look at your spectrum and do not only extract specific bands.</a:t>
            </a:r>
          </a:p>
          <a:p>
            <a:pPr marL="0" indent="0">
              <a:buNone/>
            </a:pPr>
            <a:r>
              <a:rPr lang="en-US" dirty="0" smtClean="0"/>
              <a:t>Phase cannot be interpreted well at very low power</a:t>
            </a:r>
          </a:p>
          <a:p>
            <a:pPr marL="0" indent="0">
              <a:buNone/>
            </a:pPr>
            <a:r>
              <a:rPr lang="en-US" dirty="0" smtClean="0"/>
              <a:t>Is your signal really periodic at the frequency of interest?</a:t>
            </a:r>
          </a:p>
          <a:p>
            <a:pPr marL="355600" lvl="1" indent="-266700"/>
            <a:r>
              <a:rPr lang="en-US" sz="1600" dirty="0" smtClean="0"/>
              <a:t>Time-frequency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08843" y="620688"/>
            <a:ext cx="8095605" cy="930275"/>
          </a:xfrm>
        </p:spPr>
        <p:txBody>
          <a:bodyPr/>
          <a:lstStyle/>
          <a:p>
            <a:pPr>
              <a:tabLst>
                <a:tab pos="1701800" algn="l"/>
              </a:tabLst>
            </a:pPr>
            <a:r>
              <a:rPr lang="en-US" sz="2800" dirty="0" smtClean="0"/>
              <a:t>What should you take from this when you do your EEG Fourier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20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488832" cy="1188278"/>
          </a:xfrm>
        </p:spPr>
        <p:txBody>
          <a:bodyPr>
            <a:normAutofit/>
          </a:bodyPr>
          <a:lstStyle/>
          <a:p>
            <a:r>
              <a:rPr lang="en-US" dirty="0" smtClean="0"/>
              <a:t>More real data</a:t>
            </a:r>
            <a:endParaRPr lang="en-US" dirty="0"/>
          </a:p>
        </p:txBody>
      </p:sp>
      <p:sp>
        <p:nvSpPr>
          <p:cNvPr id="5" name="AutoShape 2" descr="Image result for pink no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1" name="Picture 7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2"/>
          <a:stretch/>
        </p:blipFill>
        <p:spPr bwMode="auto">
          <a:xfrm>
            <a:off x="866065" y="3933056"/>
            <a:ext cx="6946295" cy="207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866065" y="1956173"/>
            <a:ext cx="6946295" cy="19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2564904"/>
            <a:ext cx="7405800" cy="3190996"/>
          </a:xfrm>
        </p:spPr>
        <p:txBody>
          <a:bodyPr/>
          <a:lstStyle/>
          <a:p>
            <a:r>
              <a:rPr lang="en-US" dirty="0" smtClean="0"/>
              <a:t>Some data:</a:t>
            </a:r>
          </a:p>
          <a:p>
            <a:pPr lvl="1"/>
            <a:r>
              <a:rPr lang="en-US" dirty="0"/>
              <a:t>100 Hz sample rate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sec</a:t>
            </a:r>
          </a:p>
          <a:p>
            <a:pPr lvl="1"/>
            <a:r>
              <a:rPr lang="en-US" dirty="0"/>
              <a:t>5 </a:t>
            </a:r>
            <a:r>
              <a:rPr lang="en-US" dirty="0" smtClean="0"/>
              <a:t>Hz</a:t>
            </a:r>
          </a:p>
          <a:p>
            <a:pPr lvl="1"/>
            <a:r>
              <a:rPr lang="en-US" dirty="0" smtClean="0"/>
              <a:t>Noise added</a:t>
            </a:r>
            <a:endParaRPr lang="en-US" dirty="0"/>
          </a:p>
          <a:p>
            <a:pPr lvl="1"/>
            <a:r>
              <a:rPr lang="en-US" dirty="0"/>
              <a:t>Demeaned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775600"/>
            <a:ext cx="7375258" cy="1362763"/>
          </a:xfrm>
        </p:spPr>
        <p:txBody>
          <a:bodyPr/>
          <a:lstStyle/>
          <a:p>
            <a:r>
              <a:rPr lang="en-US" dirty="0" smtClean="0"/>
              <a:t>Basis of Fourier: </a:t>
            </a:r>
            <a:r>
              <a:rPr lang="en-US" sz="3600" dirty="0" smtClean="0"/>
              <a:t>explained via covariation of sine and cosine</a:t>
            </a:r>
            <a:endParaRPr lang="en-US" sz="36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5"/>
          <a:stretch/>
        </p:blipFill>
        <p:spPr bwMode="auto">
          <a:xfrm>
            <a:off x="5695181" y="2166367"/>
            <a:ext cx="2819400" cy="251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013176"/>
            <a:ext cx="24003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8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8904"/>
            <a:ext cx="7405800" cy="2672000"/>
          </a:xfrm>
        </p:spPr>
        <p:txBody>
          <a:bodyPr/>
          <a:lstStyle/>
          <a:p>
            <a:r>
              <a:rPr lang="en-US" dirty="0" smtClean="0"/>
              <a:t>How to deal with this:</a:t>
            </a:r>
          </a:p>
          <a:p>
            <a:pPr lvl="1"/>
            <a:r>
              <a:rPr lang="en-US" dirty="0" smtClean="0"/>
              <a:t>Transform</a:t>
            </a:r>
          </a:p>
          <a:p>
            <a:pPr lvl="2"/>
            <a:r>
              <a:rPr lang="en-US" dirty="0" smtClean="0"/>
              <a:t>decibels</a:t>
            </a:r>
          </a:p>
          <a:p>
            <a:pPr lvl="1"/>
            <a:r>
              <a:rPr lang="en-US" dirty="0" smtClean="0"/>
              <a:t>Baseline</a:t>
            </a:r>
          </a:p>
          <a:p>
            <a:pPr lvl="1"/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Remove 1/f trend trough fitting</a:t>
            </a:r>
          </a:p>
          <a:p>
            <a:pPr lvl="1"/>
            <a:r>
              <a:rPr lang="en-US" dirty="0" smtClean="0"/>
              <a:t>Might be a signal though! (</a:t>
            </a:r>
            <a:r>
              <a:rPr lang="en-US" dirty="0" err="1" smtClean="0"/>
              <a:t>Voytek</a:t>
            </a:r>
            <a:r>
              <a:rPr lang="en-US" dirty="0" smtClean="0"/>
              <a:t> et al., 2015)</a:t>
            </a:r>
            <a:endParaRPr lang="en-US" dirty="0"/>
          </a:p>
        </p:txBody>
      </p:sp>
      <p:pic>
        <p:nvPicPr>
          <p:cNvPr id="7" name="Picture 7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9" t="7996" b="48090"/>
          <a:stretch/>
        </p:blipFill>
        <p:spPr bwMode="auto">
          <a:xfrm>
            <a:off x="5336611" y="1340768"/>
            <a:ext cx="3123821" cy="173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6" t="62925"/>
          <a:stretch/>
        </p:blipFill>
        <p:spPr bwMode="auto">
          <a:xfrm>
            <a:off x="2699792" y="2416807"/>
            <a:ext cx="3360055" cy="31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34455" y="2534726"/>
            <a:ext cx="580571" cy="2519454"/>
          </a:xfrm>
          <a:prstGeom prst="rect">
            <a:avLst/>
          </a:prstGeom>
          <a:noFill/>
          <a:ln w="34925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6096" y="2677600"/>
            <a:ext cx="43204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75944" y="692696"/>
            <a:ext cx="7684488" cy="138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eyes open/eyes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836713"/>
            <a:ext cx="7375258" cy="1224136"/>
          </a:xfrm>
        </p:spPr>
        <p:txBody>
          <a:bodyPr/>
          <a:lstStyle/>
          <a:p>
            <a:r>
              <a:rPr lang="en-US" dirty="0" smtClean="0"/>
              <a:t>Most typical measures with EEG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21550" y="2276872"/>
            <a:ext cx="7405800" cy="3479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▪"/>
              <a:tabLst/>
              <a:defRPr sz="2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□"/>
              <a:tabLst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□"/>
              <a:tabLst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□"/>
              <a:tabLst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○"/>
              <a:tabLst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r>
              <a:rPr lang="en-US" kern="0" dirty="0" smtClean="0"/>
              <a:t>Evoked power</a:t>
            </a:r>
          </a:p>
          <a:p>
            <a:endParaRPr lang="en-US" kern="0" dirty="0" smtClean="0"/>
          </a:p>
          <a:p>
            <a:r>
              <a:rPr lang="en-US" kern="0" dirty="0" smtClean="0"/>
              <a:t>Induced power</a:t>
            </a:r>
          </a:p>
          <a:p>
            <a:endParaRPr lang="en-US" kern="0" dirty="0" smtClean="0"/>
          </a:p>
          <a:p>
            <a:r>
              <a:rPr lang="en-US" kern="0" dirty="0" smtClean="0"/>
              <a:t>Inter-trial coherence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407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/>
              <a:t>of your ERP</a:t>
            </a:r>
          </a:p>
          <a:p>
            <a:r>
              <a:rPr lang="en-US" dirty="0"/>
              <a:t>Single FFT estimation per condition per participant.</a:t>
            </a:r>
          </a:p>
          <a:p>
            <a:endParaRPr lang="en-US" dirty="0"/>
          </a:p>
          <a:p>
            <a:r>
              <a:rPr lang="en-US" dirty="0"/>
              <a:t>Phase locked power only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Evoked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9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Evoked power - SSVEP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27911" y="2221037"/>
            <a:ext cx="2376264" cy="1571432"/>
            <a:chOff x="971600" y="2217609"/>
            <a:chExt cx="3448050" cy="2390775"/>
          </a:xfrm>
        </p:grpSpPr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217609"/>
              <a:ext cx="3448050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971600" y="2217609"/>
              <a:ext cx="360040" cy="27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08" y="3933056"/>
            <a:ext cx="5037272" cy="194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37243" y="599229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Keitel et al.,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 power for individual trials </a:t>
            </a:r>
          </a:p>
          <a:p>
            <a:r>
              <a:rPr lang="en-US" dirty="0" smtClean="0"/>
              <a:t>Average the power spectra</a:t>
            </a:r>
          </a:p>
          <a:p>
            <a:endParaRPr lang="en-US" dirty="0"/>
          </a:p>
          <a:p>
            <a:r>
              <a:rPr lang="en-US" dirty="0" smtClean="0"/>
              <a:t>Phase and non-phase locked estimates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0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764704"/>
            <a:ext cx="7375258" cy="930715"/>
          </a:xfrm>
        </p:spPr>
        <p:txBody>
          <a:bodyPr/>
          <a:lstStyle/>
          <a:p>
            <a:r>
              <a:rPr lang="en-US" dirty="0" smtClean="0"/>
              <a:t>Induced power: alpha power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4752528" cy="139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2880320" cy="271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7784" y="1988840"/>
            <a:ext cx="108012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72200" y="5992296"/>
            <a:ext cx="229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Heagens</a:t>
            </a:r>
            <a:r>
              <a:rPr lang="en-US" dirty="0" smtClean="0"/>
              <a:t> et al.,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consistency over trials</a:t>
            </a:r>
          </a:p>
          <a:p>
            <a:endParaRPr lang="en-US" dirty="0"/>
          </a:p>
          <a:p>
            <a:r>
              <a:rPr lang="en-US" dirty="0" smtClean="0"/>
              <a:t>Careful with in interpreting when differences in induced power. </a:t>
            </a:r>
          </a:p>
          <a:p>
            <a:pPr lvl="1"/>
            <a:r>
              <a:rPr lang="en-US" dirty="0" smtClean="0"/>
              <a:t>Lower power, more noisy phase estimate &gt; lower ITC</a:t>
            </a:r>
          </a:p>
          <a:p>
            <a:endParaRPr lang="en-US" dirty="0"/>
          </a:p>
          <a:p>
            <a:r>
              <a:rPr lang="en-US" dirty="0" smtClean="0"/>
              <a:t>But could provide interesting additional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Inter-trial coherence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– sensory entrainment</a:t>
            </a:r>
            <a:endParaRPr lang="en-US" dirty="0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6"/>
          <a:stretch/>
        </p:blipFill>
        <p:spPr bwMode="auto">
          <a:xfrm>
            <a:off x="2631179" y="2132856"/>
            <a:ext cx="3751334" cy="376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28184" y="5992296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 Oever et al.,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37814" y="1988840"/>
            <a:ext cx="4187365" cy="314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44260" y="2126289"/>
            <a:ext cx="1977382" cy="2886887"/>
            <a:chOff x="2138992" y="3764571"/>
            <a:chExt cx="1632194" cy="2382928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35988" b="5139"/>
            <a:stretch/>
          </p:blipFill>
          <p:spPr bwMode="auto">
            <a:xfrm>
              <a:off x="2195736" y="3764571"/>
              <a:ext cx="1575450" cy="2085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3" t="94861" r="-49"/>
            <a:stretch/>
          </p:blipFill>
          <p:spPr bwMode="auto">
            <a:xfrm>
              <a:off x="2138992" y="5908555"/>
              <a:ext cx="1630680" cy="23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555949" y="2232211"/>
            <a:ext cx="1975548" cy="2780964"/>
            <a:chOff x="2149232" y="1829686"/>
            <a:chExt cx="1630680" cy="229549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988" b="55741"/>
            <a:stretch/>
          </p:blipFill>
          <p:spPr bwMode="auto">
            <a:xfrm>
              <a:off x="2185496" y="1829686"/>
              <a:ext cx="1575450" cy="2057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3" t="94861" r="-49"/>
            <a:stretch/>
          </p:blipFill>
          <p:spPr bwMode="auto">
            <a:xfrm>
              <a:off x="2149232" y="3886238"/>
              <a:ext cx="1630680" cy="23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70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836712"/>
            <a:ext cx="7375258" cy="930715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FFT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13176"/>
            <a:ext cx="3238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4" b="6747"/>
          <a:stretch/>
        </p:blipFill>
        <p:spPr bwMode="auto">
          <a:xfrm>
            <a:off x="3254896" y="1844824"/>
            <a:ext cx="1821160" cy="282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10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150" y="1196752"/>
            <a:ext cx="7405800" cy="3839068"/>
          </a:xfrm>
        </p:spPr>
        <p:txBody>
          <a:bodyPr/>
          <a:lstStyle/>
          <a:p>
            <a:r>
              <a:rPr lang="en-US" dirty="0" smtClean="0"/>
              <a:t>Very useful to have a deeper understanding of what you are doing with your data</a:t>
            </a:r>
          </a:p>
          <a:p>
            <a:endParaRPr lang="en-US" dirty="0" smtClean="0"/>
          </a:p>
          <a:p>
            <a:r>
              <a:rPr lang="en-US" dirty="0"/>
              <a:t>Be careful interpreting your effect</a:t>
            </a:r>
          </a:p>
          <a:p>
            <a:endParaRPr lang="en-US" dirty="0" smtClean="0"/>
          </a:p>
          <a:p>
            <a:r>
              <a:rPr lang="en-US" dirty="0" smtClean="0"/>
              <a:t>Unpredictable responses could occur</a:t>
            </a:r>
          </a:p>
          <a:p>
            <a:endParaRPr lang="en-US" dirty="0"/>
          </a:p>
          <a:p>
            <a:r>
              <a:rPr lang="en-US" dirty="0" smtClean="0"/>
              <a:t>Always look at the full spectrum!</a:t>
            </a:r>
          </a:p>
          <a:p>
            <a:endParaRPr lang="en-US" dirty="0" smtClean="0"/>
          </a:p>
          <a:p>
            <a:r>
              <a:rPr lang="en-US" dirty="0" smtClean="0"/>
              <a:t>Always look at the raw data and ERPs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7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971600" y="2276872"/>
            <a:ext cx="7407275" cy="3479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Thank you for listening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02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6255"/>
            <a:ext cx="49053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8" b="74991"/>
          <a:stretch/>
        </p:blipFill>
        <p:spPr bwMode="auto">
          <a:xfrm>
            <a:off x="6132140" y="4915272"/>
            <a:ext cx="2400300" cy="1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7579"/>
            <a:ext cx="44672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30689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11560" y="620689"/>
            <a:ext cx="4905375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63"/>
          <a:stretch/>
        </p:blipFill>
        <p:spPr bwMode="auto">
          <a:xfrm>
            <a:off x="3851920" y="5301208"/>
            <a:ext cx="4467225" cy="36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1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836712"/>
            <a:ext cx="7375258" cy="930715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FFT</a:t>
            </a:r>
            <a:endParaRPr lang="en-US" dirty="0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8" b="6747"/>
          <a:stretch/>
        </p:blipFill>
        <p:spPr bwMode="auto">
          <a:xfrm>
            <a:off x="2513856" y="2044576"/>
            <a:ext cx="3642320" cy="282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15" y="5373216"/>
            <a:ext cx="44672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78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9150" y="476672"/>
            <a:ext cx="7375258" cy="930715"/>
          </a:xfrm>
        </p:spPr>
        <p:txBody>
          <a:bodyPr/>
          <a:lstStyle/>
          <a:p>
            <a:r>
              <a:rPr lang="en-US" dirty="0" smtClean="0"/>
              <a:t>Amount of points in </a:t>
            </a:r>
            <a:r>
              <a:rPr lang="en-US" dirty="0" err="1" smtClean="0"/>
              <a:t>freq</a:t>
            </a:r>
            <a:r>
              <a:rPr lang="en-US" dirty="0" smtClean="0"/>
              <a:t> axis</a:t>
            </a:r>
            <a:endParaRPr lang="en-US" dirty="0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9"/>
          <a:stretch/>
        </p:blipFill>
        <p:spPr bwMode="auto">
          <a:xfrm>
            <a:off x="1525488" y="3140968"/>
            <a:ext cx="5638800" cy="143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5037"/>
          <a:stretch/>
        </p:blipFill>
        <p:spPr bwMode="auto">
          <a:xfrm>
            <a:off x="1525488" y="3140968"/>
            <a:ext cx="4227016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9663"/>
          <a:stretch/>
        </p:blipFill>
        <p:spPr bwMode="auto">
          <a:xfrm>
            <a:off x="1525488" y="3140968"/>
            <a:ext cx="283845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5968" y="3140968"/>
            <a:ext cx="1318320" cy="1437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17" y="2276872"/>
            <a:ext cx="3860279" cy="2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92041" y="2276872"/>
            <a:ext cx="1728192" cy="238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SO1</Template>
  <TotalTime>17064</TotalTime>
  <Words>941</Words>
  <Application>Microsoft Office PowerPoint</Application>
  <PresentationFormat>On-screen Show (4:3)</PresentationFormat>
  <Paragraphs>217</Paragraphs>
  <Slides>61</Slides>
  <Notes>11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SO1</vt:lpstr>
      <vt:lpstr>Basis of frequency analysis  Important concepts for EEG application</vt:lpstr>
      <vt:lpstr>PowerPoint Presentation</vt:lpstr>
      <vt:lpstr>Fourier</vt:lpstr>
      <vt:lpstr>PowerPoint Presentation</vt:lpstr>
      <vt:lpstr>Basis of Fourier: explained via covariation of sine and cosine</vt:lpstr>
      <vt:lpstr>Matlab FFT</vt:lpstr>
      <vt:lpstr>PowerPoint Presentation</vt:lpstr>
      <vt:lpstr>Matlab FFT</vt:lpstr>
      <vt:lpstr>Amount of points in freq axis</vt:lpstr>
      <vt:lpstr>“aliasing” in the FFT</vt:lpstr>
      <vt:lpstr>PowerPoint Presentation</vt:lpstr>
      <vt:lpstr>Matlab FFT</vt:lpstr>
      <vt:lpstr>PowerPoint Presentation</vt:lpstr>
      <vt:lpstr>Get full spectrum</vt:lpstr>
      <vt:lpstr>Sin and cosine together make phase</vt:lpstr>
      <vt:lpstr>Complex Fourier spectrum</vt:lpstr>
      <vt:lpstr>PowerPoint Presentation</vt:lpstr>
      <vt:lpstr>Fieldtrip FFT</vt:lpstr>
      <vt:lpstr>Matlab FFT</vt:lpstr>
      <vt:lpstr>Fieldtrip output seems more narrow</vt:lpstr>
      <vt:lpstr>Spectral leakage</vt:lpstr>
      <vt:lpstr>Periodic assumption</vt:lpstr>
      <vt:lpstr>“Solution”: Tapering</vt:lpstr>
      <vt:lpstr>PowerPoint Presentation</vt:lpstr>
      <vt:lpstr>Different kinds of tapers</vt:lpstr>
      <vt:lpstr>Different kinds of tapers (dB)</vt:lpstr>
      <vt:lpstr>PowerPoint Presentation</vt:lpstr>
      <vt:lpstr>Multi-tapering</vt:lpstr>
      <vt:lpstr>PowerPoint Presentation</vt:lpstr>
      <vt:lpstr>Multi-tapering</vt:lpstr>
      <vt:lpstr>PowerPoint Presentation</vt:lpstr>
      <vt:lpstr>Dpss vs Hanning</vt:lpstr>
      <vt:lpstr>PowerPoint Presentation</vt:lpstr>
      <vt:lpstr>Some non-sinus Fourier output</vt:lpstr>
      <vt:lpstr>Some other sinus-like data</vt:lpstr>
      <vt:lpstr>Some non-sinus Fourier output</vt:lpstr>
      <vt:lpstr>Some other sinus-like data</vt:lpstr>
      <vt:lpstr>Padding</vt:lpstr>
      <vt:lpstr>PowerPoint Presentation</vt:lpstr>
      <vt:lpstr>Padding</vt:lpstr>
      <vt:lpstr>PowerPoint Presentation</vt:lpstr>
      <vt:lpstr>To the other side: phase.</vt:lpstr>
      <vt:lpstr>Circular data: point estimate, but need time integration</vt:lpstr>
      <vt:lpstr>PowerPoint Presentation</vt:lpstr>
      <vt:lpstr>Reliability of phase estimation</vt:lpstr>
      <vt:lpstr>Interpreting absolute EEG phase</vt:lpstr>
      <vt:lpstr>PowerPoint Presentation</vt:lpstr>
      <vt:lpstr>What should you take from this when you do your EEG Fourier</vt:lpstr>
      <vt:lpstr>More real data</vt:lpstr>
      <vt:lpstr>PowerPoint Presentation</vt:lpstr>
      <vt:lpstr>Example: eyes open/eyes closed</vt:lpstr>
      <vt:lpstr>Most typical measures with EEG</vt:lpstr>
      <vt:lpstr>Evoked power</vt:lpstr>
      <vt:lpstr>Evoked power - SSVEP</vt:lpstr>
      <vt:lpstr>Induced power</vt:lpstr>
      <vt:lpstr>Induced power: alpha power</vt:lpstr>
      <vt:lpstr>Inter-trial coherence</vt:lpstr>
      <vt:lpstr>ITC – sensory entrainment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Oever Sanne ten (PSYCHOLOGY)</dc:creator>
  <cp:lastModifiedBy>Oever Sanne ten (PSYCHOLOGY)</cp:lastModifiedBy>
  <cp:revision>106</cp:revision>
  <dcterms:created xsi:type="dcterms:W3CDTF">2018-01-24T13:47:49Z</dcterms:created>
  <dcterms:modified xsi:type="dcterms:W3CDTF">2018-02-14T14:43:28Z</dcterms:modified>
</cp:coreProperties>
</file>