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1" d="100"/>
          <a:sy n="61" d="100"/>
        </p:scale>
        <p:origin x="72"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Learn Apache Kafka Sanjoy Ganguly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80F618-42A0-418A-8889-193CC9EB5CD9}" type="datetimeFigureOut">
              <a:rPr lang="en-US" smtClean="0"/>
              <a:t>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Apache Kafka Series - Learn Apache Kafka for Beginners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D69B65-813A-4997-B84A-275923CC4CAC}" type="slidenum">
              <a:rPr lang="en-US" smtClean="0"/>
              <a:t>‹#›</a:t>
            </a:fld>
            <a:endParaRPr lang="en-US"/>
          </a:p>
        </p:txBody>
      </p:sp>
    </p:spTree>
    <p:extLst>
      <p:ext uri="{BB962C8B-B14F-4D97-AF65-F5344CB8AC3E}">
        <p14:creationId xmlns:p14="http://schemas.microsoft.com/office/powerpoint/2010/main" val="32728632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Learn Apache Kafka Sanjoy Ganguly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6C3C0-689A-447F-8448-A5EB955D94DF}"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Apache Kafka Series - Learn Apache Kafka for Beginners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13ED-6EA6-4BB8-88B1-6C6AFF31E6FE}" type="slidenum">
              <a:rPr lang="en-US" smtClean="0"/>
              <a:t>‹#›</a:t>
            </a:fld>
            <a:endParaRPr lang="en-US"/>
          </a:p>
        </p:txBody>
      </p:sp>
    </p:spTree>
    <p:extLst>
      <p:ext uri="{BB962C8B-B14F-4D97-AF65-F5344CB8AC3E}">
        <p14:creationId xmlns:p14="http://schemas.microsoft.com/office/powerpoint/2010/main" val="387551101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3FB2BD-0DE5-4B2C-9E28-2D9F56C1F245}"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31925014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EF0FC-BAFA-460E-ABE4-31ADD4B03E11}"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92436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30BE70-9057-4F12-BC26-4383E2F777DE}"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29364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740173"/>
            <a:ext cx="10515600" cy="4616177"/>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841357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2626A-DC0A-4BF5-B4EC-B0E7721BAB3F}"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2126214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B72585-4FCC-4D21-B6BA-7968F2D51D31}" type="datetime1">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178702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B38377-7C59-45AE-A334-835A84F5D698}" type="datetime1">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8803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a:t>
            </a:fld>
            <a:endParaRPr lang="en-US"/>
          </a:p>
        </p:txBody>
      </p:sp>
      <p:sp>
        <p:nvSpPr>
          <p:cNvPr id="7" name="Picture Placeholder 6"/>
          <p:cNvSpPr>
            <a:spLocks noGrp="1"/>
          </p:cNvSpPr>
          <p:nvPr>
            <p:ph type="pic" sz="quarter" idx="13"/>
          </p:nvPr>
        </p:nvSpPr>
        <p:spPr>
          <a:xfrm>
            <a:off x="9891713" y="628650"/>
            <a:ext cx="914400" cy="914400"/>
          </a:xfrm>
          <a:blipFill>
            <a:blip r:embed="rId2">
              <a:alphaModFix amt="9000"/>
            </a:blip>
            <a:stretch>
              <a:fillRect/>
            </a:stretch>
          </a:blipFill>
          <a:ln>
            <a:noFill/>
          </a:ln>
        </p:spPr>
        <p:txBody>
          <a:bodyPr/>
          <a:lstStyle/>
          <a:p>
            <a:endParaRPr lang="en-US" dirty="0"/>
          </a:p>
        </p:txBody>
      </p:sp>
    </p:spTree>
    <p:extLst>
      <p:ext uri="{BB962C8B-B14F-4D97-AF65-F5344CB8AC3E}">
        <p14:creationId xmlns:p14="http://schemas.microsoft.com/office/powerpoint/2010/main" val="284005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883C9-CB85-4DAD-ABF6-02B1F364C90A}" type="datetime1">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354826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81164D-60FA-4423-A313-B898A7F4A0E0}" type="datetime1">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161647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7ED416-A538-4A44-AE6D-33682F27898B}" type="datetime1">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8655-D578-4EE7-A55C-4F4B63E192DD}" type="slidenum">
              <a:rPr lang="en-US" smtClean="0"/>
              <a:t>‹#›</a:t>
            </a:fld>
            <a:endParaRPr lang="en-US"/>
          </a:p>
        </p:txBody>
      </p:sp>
    </p:spTree>
    <p:extLst>
      <p:ext uri="{BB962C8B-B14F-4D97-AF65-F5344CB8AC3E}">
        <p14:creationId xmlns:p14="http://schemas.microsoft.com/office/powerpoint/2010/main" val="9641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CB059-A79D-45A4-9596-F93EBAD7C637}" type="datetime1">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E8655-D578-4EE7-A55C-4F4B63E192DD}"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82496" y="409575"/>
            <a:ext cx="1495301" cy="1281113"/>
          </a:xfrm>
          <a:prstGeom prst="rect">
            <a:avLst/>
          </a:prstGeom>
          <a:blipFill dpi="0" rotWithShape="1">
            <a:blip r:embed="rId13">
              <a:alphaModFix amt="0"/>
            </a:blip>
            <a:srcRect/>
            <a:stretch>
              <a:fillRect/>
            </a:stretch>
          </a:blipFill>
          <a:effectLst>
            <a:reflection endPos="65000" dist="50800" dir="5400000" sy="-100000" algn="bl" rotWithShape="0"/>
          </a:effectLst>
        </p:spPr>
      </p:pic>
    </p:spTree>
    <p:extLst>
      <p:ext uri="{BB962C8B-B14F-4D97-AF65-F5344CB8AC3E}">
        <p14:creationId xmlns:p14="http://schemas.microsoft.com/office/powerpoint/2010/main" val="1292905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sz="3600" dirty="0" smtClean="0"/>
              <a:t/>
            </a:r>
            <a:br>
              <a:rPr lang="en-US" sz="3600" dirty="0" smtClean="0"/>
            </a:br>
            <a:r>
              <a:rPr lang="en-US" sz="6000" dirty="0" smtClean="0"/>
              <a:t>Apache </a:t>
            </a:r>
            <a:r>
              <a:rPr lang="en-US" sz="6000" dirty="0"/>
              <a:t>Kafka </a:t>
            </a:r>
            <a:r>
              <a:rPr lang="en-US" sz="6000" dirty="0" smtClean="0"/>
              <a:t>Series</a:t>
            </a:r>
            <a:r>
              <a:rPr lang="en-US" dirty="0"/>
              <a:t/>
            </a:r>
            <a:br>
              <a:rPr lang="en-US" dirty="0"/>
            </a:br>
            <a:endParaRPr lang="en-US" dirty="0"/>
          </a:p>
        </p:txBody>
      </p:sp>
      <p:sp>
        <p:nvSpPr>
          <p:cNvPr id="6" name="Text Placeholder 5"/>
          <p:cNvSpPr>
            <a:spLocks noGrp="1"/>
          </p:cNvSpPr>
          <p:nvPr>
            <p:ph type="body" idx="1"/>
          </p:nvPr>
        </p:nvSpPr>
        <p:spPr/>
        <p:txBody>
          <a:bodyPr/>
          <a:lstStyle/>
          <a:p>
            <a:endParaRPr lang="en-US" dirty="0"/>
          </a:p>
        </p:txBody>
      </p:sp>
      <p:sp>
        <p:nvSpPr>
          <p:cNvPr id="7" name="Date Placeholder 6"/>
          <p:cNvSpPr>
            <a:spLocks noGrp="1"/>
          </p:cNvSpPr>
          <p:nvPr>
            <p:ph type="dt" sz="half" idx="10"/>
          </p:nvPr>
        </p:nvSpPr>
        <p:spPr/>
        <p:txBody>
          <a:bodyPr/>
          <a:lstStyle/>
          <a:p>
            <a:fld id="{81658489-5D06-4B7F-A939-8C412AEA4BF9}" type="datetime1">
              <a:rPr lang="en-US" smtClean="0"/>
              <a:t>2/5/2018</a:t>
            </a:fld>
            <a:endParaRPr lang="en-US"/>
          </a:p>
        </p:txBody>
      </p:sp>
      <p:sp>
        <p:nvSpPr>
          <p:cNvPr id="9" name="Slide Number Placeholder 8"/>
          <p:cNvSpPr>
            <a:spLocks noGrp="1"/>
          </p:cNvSpPr>
          <p:nvPr>
            <p:ph type="sldNum" sz="quarter" idx="12"/>
          </p:nvPr>
        </p:nvSpPr>
        <p:spPr/>
        <p:txBody>
          <a:bodyPr/>
          <a:lstStyle/>
          <a:p>
            <a:fld id="{AF6E8655-D578-4EE7-A55C-4F4B63E192DD}" type="slidenum">
              <a:rPr lang="en-US" smtClean="0"/>
              <a:t>1</a:t>
            </a:fld>
            <a:endParaRPr lang="en-US"/>
          </a:p>
        </p:txBody>
      </p:sp>
    </p:spTree>
    <p:extLst>
      <p:ext uri="{BB962C8B-B14F-4D97-AF65-F5344CB8AC3E}">
        <p14:creationId xmlns:p14="http://schemas.microsoft.com/office/powerpoint/2010/main" val="3431812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Few metrics and </a:t>
            </a:r>
            <a:r>
              <a:rPr lang="en-US" dirty="0"/>
              <a:t>U</a:t>
            </a:r>
            <a:r>
              <a:rPr lang="en-US" dirty="0" smtClean="0"/>
              <a:t>se cases of Apache Kafka	</a:t>
            </a:r>
            <a:endParaRPr lang="en-US" dirty="0"/>
          </a:p>
        </p:txBody>
      </p:sp>
      <p:sp>
        <p:nvSpPr>
          <p:cNvPr id="5" name="Content Placeholder 4"/>
          <p:cNvSpPr>
            <a:spLocks noGrp="1"/>
          </p:cNvSpPr>
          <p:nvPr>
            <p:ph idx="1"/>
          </p:nvPr>
        </p:nvSpPr>
        <p:spPr/>
        <p:txBody>
          <a:bodyPr/>
          <a:lstStyle/>
          <a:p>
            <a:r>
              <a:rPr lang="en-US" dirty="0" smtClean="0"/>
              <a:t>Messaging system</a:t>
            </a:r>
          </a:p>
          <a:p>
            <a:r>
              <a:rPr lang="en-US" dirty="0" smtClean="0"/>
              <a:t>Activity Tracking</a:t>
            </a:r>
          </a:p>
          <a:p>
            <a:r>
              <a:rPr lang="en-US" dirty="0" smtClean="0"/>
              <a:t>Gathering metrics from different location </a:t>
            </a:r>
          </a:p>
          <a:p>
            <a:r>
              <a:rPr lang="en-US" dirty="0" smtClean="0"/>
              <a:t>Application logs gathering</a:t>
            </a:r>
          </a:p>
          <a:p>
            <a:r>
              <a:rPr lang="en-US" dirty="0" smtClean="0"/>
              <a:t>Stream processing (with Kafka streams </a:t>
            </a:r>
            <a:r>
              <a:rPr lang="en-US" dirty="0"/>
              <a:t>a</a:t>
            </a:r>
            <a:r>
              <a:rPr lang="en-US" dirty="0" smtClean="0"/>
              <a:t>pis and Spark for example)</a:t>
            </a:r>
          </a:p>
          <a:p>
            <a:r>
              <a:rPr lang="en-US" dirty="0" smtClean="0"/>
              <a:t>De-coupling of system dependencies </a:t>
            </a:r>
          </a:p>
          <a:p>
            <a:r>
              <a:rPr lang="en-US" dirty="0" smtClean="0"/>
              <a:t>Integration with Spark, Flink, Storm and Hadoop and many other Big Data Technologies </a:t>
            </a:r>
            <a:endParaRPr lang="en-US" dirty="0"/>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10</a:t>
            </a:fld>
            <a:endParaRPr lang="en-US"/>
          </a:p>
        </p:txBody>
      </p:sp>
    </p:spTree>
    <p:extLst>
      <p:ext uri="{BB962C8B-B14F-4D97-AF65-F5344CB8AC3E}">
        <p14:creationId xmlns:p14="http://schemas.microsoft.com/office/powerpoint/2010/main" val="1595968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US" dirty="0" smtClean="0"/>
              <a:t>Apache Kafka – Eco-system: Kafka Core</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11</a:t>
            </a:fld>
            <a:endParaRPr lang="en-US"/>
          </a:p>
        </p:txBody>
      </p:sp>
      <p:sp>
        <p:nvSpPr>
          <p:cNvPr id="7" name="Rectangle 6"/>
          <p:cNvSpPr/>
          <p:nvPr/>
        </p:nvSpPr>
        <p:spPr>
          <a:xfrm>
            <a:off x="838200" y="19621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System</a:t>
            </a:r>
            <a:endParaRPr lang="en-US" dirty="0"/>
          </a:p>
        </p:txBody>
      </p:sp>
      <p:sp>
        <p:nvSpPr>
          <p:cNvPr id="8" name="Rectangle 7"/>
          <p:cNvSpPr/>
          <p:nvPr/>
        </p:nvSpPr>
        <p:spPr>
          <a:xfrm>
            <a:off x="3124200" y="19621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Producers</a:t>
            </a:r>
            <a:endParaRPr lang="en-US" dirty="0"/>
          </a:p>
        </p:txBody>
      </p:sp>
      <p:sp>
        <p:nvSpPr>
          <p:cNvPr id="9" name="Rectangle 8"/>
          <p:cNvSpPr/>
          <p:nvPr/>
        </p:nvSpPr>
        <p:spPr>
          <a:xfrm>
            <a:off x="5410200" y="19621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Apache Kafka</a:t>
            </a:r>
            <a:endParaRPr lang="en-US" dirty="0"/>
          </a:p>
        </p:txBody>
      </p:sp>
      <p:sp>
        <p:nvSpPr>
          <p:cNvPr id="10" name="Rectangle 9"/>
          <p:cNvSpPr/>
          <p:nvPr/>
        </p:nvSpPr>
        <p:spPr>
          <a:xfrm>
            <a:off x="7696200" y="19621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US" dirty="0" smtClean="0"/>
              <a:t>onsumers</a:t>
            </a:r>
            <a:endParaRPr lang="en-US" dirty="0"/>
          </a:p>
        </p:txBody>
      </p:sp>
      <p:sp>
        <p:nvSpPr>
          <p:cNvPr id="11" name="Rectangle 10"/>
          <p:cNvSpPr/>
          <p:nvPr/>
        </p:nvSpPr>
        <p:spPr>
          <a:xfrm>
            <a:off x="9982200" y="19621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System</a:t>
            </a:r>
            <a:endParaRPr lang="en-US" dirty="0"/>
          </a:p>
        </p:txBody>
      </p:sp>
      <p:sp>
        <p:nvSpPr>
          <p:cNvPr id="12" name="Rectangle 11"/>
          <p:cNvSpPr/>
          <p:nvPr/>
        </p:nvSpPr>
        <p:spPr>
          <a:xfrm>
            <a:off x="5410199" y="405765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Apache Zookeeper</a:t>
            </a:r>
            <a:endParaRPr lang="en-US" dirty="0"/>
          </a:p>
        </p:txBody>
      </p:sp>
      <p:cxnSp>
        <p:nvCxnSpPr>
          <p:cNvPr id="14" name="Straight Arrow Connector 13"/>
          <p:cNvCxnSpPr>
            <a:stCxn id="7" idx="3"/>
            <a:endCxn id="8" idx="1"/>
          </p:cNvCxnSpPr>
          <p:nvPr/>
        </p:nvCxnSpPr>
        <p:spPr>
          <a:xfrm>
            <a:off x="2505075" y="2343150"/>
            <a:ext cx="619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9" idx="1"/>
          </p:cNvCxnSpPr>
          <p:nvPr/>
        </p:nvCxnSpPr>
        <p:spPr>
          <a:xfrm>
            <a:off x="4791075" y="2343150"/>
            <a:ext cx="619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0" idx="1"/>
          </p:cNvCxnSpPr>
          <p:nvPr/>
        </p:nvCxnSpPr>
        <p:spPr>
          <a:xfrm>
            <a:off x="7077075" y="2343150"/>
            <a:ext cx="619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1" idx="1"/>
          </p:cNvCxnSpPr>
          <p:nvPr/>
        </p:nvCxnSpPr>
        <p:spPr>
          <a:xfrm>
            <a:off x="9363075" y="2343150"/>
            <a:ext cx="619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2" idx="0"/>
          </p:cNvCxnSpPr>
          <p:nvPr/>
        </p:nvCxnSpPr>
        <p:spPr>
          <a:xfrm flipH="1">
            <a:off x="6243637" y="2724150"/>
            <a:ext cx="1" cy="1333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050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US" dirty="0" smtClean="0"/>
              <a:t>Kafka Ecosystem: Kafka extended API</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12</a:t>
            </a:fld>
            <a:endParaRPr lang="en-US"/>
          </a:p>
        </p:txBody>
      </p:sp>
      <p:sp>
        <p:nvSpPr>
          <p:cNvPr id="7" name="Rectangle 6"/>
          <p:cNvSpPr/>
          <p:nvPr/>
        </p:nvSpPr>
        <p:spPr>
          <a:xfrm>
            <a:off x="219075" y="2343149"/>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System</a:t>
            </a:r>
            <a:endParaRPr lang="en-US" dirty="0"/>
          </a:p>
        </p:txBody>
      </p:sp>
      <p:sp>
        <p:nvSpPr>
          <p:cNvPr id="8" name="Rectangle 7"/>
          <p:cNvSpPr/>
          <p:nvPr/>
        </p:nvSpPr>
        <p:spPr>
          <a:xfrm>
            <a:off x="2696765" y="1843087"/>
            <a:ext cx="1666875" cy="176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Connect Source</a:t>
            </a:r>
            <a:endParaRPr lang="en-US" dirty="0"/>
          </a:p>
        </p:txBody>
      </p:sp>
      <p:sp>
        <p:nvSpPr>
          <p:cNvPr id="9" name="Rectangle 8"/>
          <p:cNvSpPr/>
          <p:nvPr/>
        </p:nvSpPr>
        <p:spPr>
          <a:xfrm>
            <a:off x="5174455" y="2343149"/>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Cluster 1</a:t>
            </a:r>
            <a:endParaRPr lang="en-US" dirty="0"/>
          </a:p>
        </p:txBody>
      </p:sp>
      <p:sp>
        <p:nvSpPr>
          <p:cNvPr id="10" name="Rectangle 9"/>
          <p:cNvSpPr/>
          <p:nvPr/>
        </p:nvSpPr>
        <p:spPr>
          <a:xfrm>
            <a:off x="7652145" y="1843087"/>
            <a:ext cx="1666875" cy="176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Connect Sink</a:t>
            </a:r>
            <a:endParaRPr lang="en-US" dirty="0"/>
          </a:p>
        </p:txBody>
      </p:sp>
      <p:sp>
        <p:nvSpPr>
          <p:cNvPr id="11" name="Rectangle 10"/>
          <p:cNvSpPr/>
          <p:nvPr/>
        </p:nvSpPr>
        <p:spPr>
          <a:xfrm>
            <a:off x="10129837" y="2343149"/>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System</a:t>
            </a:r>
            <a:endParaRPr lang="en-US" dirty="0"/>
          </a:p>
        </p:txBody>
      </p:sp>
      <p:sp>
        <p:nvSpPr>
          <p:cNvPr id="12" name="Rectangle 11"/>
          <p:cNvSpPr/>
          <p:nvPr/>
        </p:nvSpPr>
        <p:spPr>
          <a:xfrm>
            <a:off x="5174456" y="3933825"/>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Mirror Maker</a:t>
            </a:r>
            <a:endParaRPr lang="en-US" dirty="0"/>
          </a:p>
        </p:txBody>
      </p:sp>
      <p:sp>
        <p:nvSpPr>
          <p:cNvPr id="17" name="Rectangle 16"/>
          <p:cNvSpPr/>
          <p:nvPr/>
        </p:nvSpPr>
        <p:spPr>
          <a:xfrm>
            <a:off x="5174456" y="981075"/>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Streams</a:t>
            </a:r>
            <a:endParaRPr lang="en-US" dirty="0"/>
          </a:p>
        </p:txBody>
      </p:sp>
      <p:sp>
        <p:nvSpPr>
          <p:cNvPr id="18" name="Rectangle 17"/>
          <p:cNvSpPr/>
          <p:nvPr/>
        </p:nvSpPr>
        <p:spPr>
          <a:xfrm>
            <a:off x="5174456" y="5410200"/>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Cluster 2</a:t>
            </a:r>
            <a:endParaRPr lang="en-US" dirty="0"/>
          </a:p>
        </p:txBody>
      </p:sp>
      <p:cxnSp>
        <p:nvCxnSpPr>
          <p:cNvPr id="6" name="Straight Arrow Connector 5"/>
          <p:cNvCxnSpPr>
            <a:stCxn id="7" idx="3"/>
            <a:endCxn id="8" idx="1"/>
          </p:cNvCxnSpPr>
          <p:nvPr/>
        </p:nvCxnSpPr>
        <p:spPr>
          <a:xfrm>
            <a:off x="1885950" y="2724149"/>
            <a:ext cx="8108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9" idx="1"/>
          </p:cNvCxnSpPr>
          <p:nvPr/>
        </p:nvCxnSpPr>
        <p:spPr>
          <a:xfrm flipV="1">
            <a:off x="4363640" y="2724149"/>
            <a:ext cx="8108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0" idx="1"/>
          </p:cNvCxnSpPr>
          <p:nvPr/>
        </p:nvCxnSpPr>
        <p:spPr>
          <a:xfrm>
            <a:off x="6841330" y="2724149"/>
            <a:ext cx="8108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11" idx="1"/>
          </p:cNvCxnSpPr>
          <p:nvPr/>
        </p:nvCxnSpPr>
        <p:spPr>
          <a:xfrm flipV="1">
            <a:off x="9319020" y="2724149"/>
            <a:ext cx="8108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602484" y="1743075"/>
            <a:ext cx="0" cy="600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315075" y="1743075"/>
            <a:ext cx="0" cy="600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2" idx="0"/>
          </p:cNvCxnSpPr>
          <p:nvPr/>
        </p:nvCxnSpPr>
        <p:spPr>
          <a:xfrm>
            <a:off x="6007893" y="3105149"/>
            <a:ext cx="1" cy="82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2"/>
            <a:endCxn id="18" idx="0"/>
          </p:cNvCxnSpPr>
          <p:nvPr/>
        </p:nvCxnSpPr>
        <p:spPr>
          <a:xfrm>
            <a:off x="6007894" y="4695825"/>
            <a:ext cx="0"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0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638"/>
            <a:ext cx="10515600" cy="1014413"/>
          </a:xfrm>
        </p:spPr>
        <p:txBody>
          <a:bodyPr>
            <a:normAutofit fontScale="90000"/>
          </a:bodyPr>
          <a:lstStyle/>
          <a:p>
            <a:r>
              <a:rPr lang="en-US" b="1" dirty="0" smtClean="0"/>
              <a:t>Kafka Ecosystem: Confluent components, schema registry and REST Proxy extended API</a:t>
            </a:r>
            <a:endParaRPr lang="en-US" b="1"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13</a:t>
            </a:fld>
            <a:endParaRPr lang="en-US"/>
          </a:p>
        </p:txBody>
      </p:sp>
      <p:sp>
        <p:nvSpPr>
          <p:cNvPr id="7" name="Rectangle 6"/>
          <p:cNvSpPr/>
          <p:nvPr/>
        </p:nvSpPr>
        <p:spPr>
          <a:xfrm>
            <a:off x="219075" y="1598612"/>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Producer</a:t>
            </a:r>
            <a:endParaRPr lang="en-US" dirty="0"/>
          </a:p>
        </p:txBody>
      </p:sp>
      <p:sp>
        <p:nvSpPr>
          <p:cNvPr id="8" name="Rectangle 7"/>
          <p:cNvSpPr/>
          <p:nvPr/>
        </p:nvSpPr>
        <p:spPr>
          <a:xfrm>
            <a:off x="4449068" y="1362077"/>
            <a:ext cx="2561332" cy="118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Cluster</a:t>
            </a:r>
            <a:endParaRPr lang="en-US" dirty="0"/>
          </a:p>
        </p:txBody>
      </p:sp>
      <p:sp>
        <p:nvSpPr>
          <p:cNvPr id="9" name="Rectangle 8"/>
          <p:cNvSpPr/>
          <p:nvPr/>
        </p:nvSpPr>
        <p:spPr>
          <a:xfrm>
            <a:off x="10101262" y="4670426"/>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Java Consumer</a:t>
            </a:r>
            <a:endParaRPr lang="en-US" dirty="0"/>
          </a:p>
        </p:txBody>
      </p:sp>
      <p:sp>
        <p:nvSpPr>
          <p:cNvPr id="11" name="Rectangle 10"/>
          <p:cNvSpPr/>
          <p:nvPr/>
        </p:nvSpPr>
        <p:spPr>
          <a:xfrm>
            <a:off x="10101262" y="1571624"/>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Consumer</a:t>
            </a:r>
            <a:endParaRPr lang="en-US" dirty="0"/>
          </a:p>
        </p:txBody>
      </p:sp>
      <p:sp>
        <p:nvSpPr>
          <p:cNvPr id="12" name="Rectangle 11"/>
          <p:cNvSpPr/>
          <p:nvPr/>
        </p:nvSpPr>
        <p:spPr>
          <a:xfrm>
            <a:off x="4449068" y="3219450"/>
            <a:ext cx="2561332" cy="98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Schema Registry</a:t>
            </a:r>
            <a:endParaRPr lang="en-US" dirty="0"/>
          </a:p>
        </p:txBody>
      </p:sp>
      <p:sp>
        <p:nvSpPr>
          <p:cNvPr id="17" name="Rectangle 16"/>
          <p:cNvSpPr/>
          <p:nvPr/>
        </p:nvSpPr>
        <p:spPr>
          <a:xfrm>
            <a:off x="219075" y="4713288"/>
            <a:ext cx="16668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Non-Java Producer</a:t>
            </a:r>
            <a:endParaRPr lang="en-US" dirty="0"/>
          </a:p>
        </p:txBody>
      </p:sp>
      <p:sp>
        <p:nvSpPr>
          <p:cNvPr id="18" name="Rectangle 17"/>
          <p:cNvSpPr/>
          <p:nvPr/>
        </p:nvSpPr>
        <p:spPr>
          <a:xfrm>
            <a:off x="3219450" y="4695825"/>
            <a:ext cx="50196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 REST Proxy</a:t>
            </a:r>
            <a:endParaRPr lang="en-US" dirty="0"/>
          </a:p>
        </p:txBody>
      </p:sp>
      <p:cxnSp>
        <p:nvCxnSpPr>
          <p:cNvPr id="28" name="Straight Arrow Connector 27"/>
          <p:cNvCxnSpPr/>
          <p:nvPr/>
        </p:nvCxnSpPr>
        <p:spPr>
          <a:xfrm>
            <a:off x="5602484" y="1743075"/>
            <a:ext cx="0" cy="600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flipV="1">
            <a:off x="1885950" y="1952626"/>
            <a:ext cx="2563118" cy="26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1" idx="1"/>
          </p:cNvCxnSpPr>
          <p:nvPr/>
        </p:nvCxnSpPr>
        <p:spPr>
          <a:xfrm flipV="1">
            <a:off x="7010400" y="1952624"/>
            <a:ext cx="309086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18" idx="1"/>
          </p:cNvCxnSpPr>
          <p:nvPr/>
        </p:nvCxnSpPr>
        <p:spPr>
          <a:xfrm flipV="1">
            <a:off x="1885950" y="5076825"/>
            <a:ext cx="1333500" cy="1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a:endCxn id="12" idx="0"/>
          </p:cNvCxnSpPr>
          <p:nvPr/>
        </p:nvCxnSpPr>
        <p:spPr>
          <a:xfrm>
            <a:off x="5729734" y="25431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8" idx="3"/>
            <a:endCxn id="9" idx="1"/>
          </p:cNvCxnSpPr>
          <p:nvPr/>
        </p:nvCxnSpPr>
        <p:spPr>
          <a:xfrm flipV="1">
            <a:off x="8239125" y="5051426"/>
            <a:ext cx="1862137" cy="2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6984393" y="2070101"/>
            <a:ext cx="3090862" cy="16573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5400000" flipH="1" flipV="1">
            <a:off x="2678155" y="2927310"/>
            <a:ext cx="2379667" cy="1106573"/>
          </a:xfrm>
          <a:prstGeom prst="bentConnector3">
            <a:avLst>
              <a:gd name="adj1" fmla="val 100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6200000" flipH="1">
            <a:off x="6268996" y="2982958"/>
            <a:ext cx="2428873" cy="946061"/>
          </a:xfrm>
          <a:prstGeom prst="bentConnector3">
            <a:avLst>
              <a:gd name="adj1" fmla="val 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2" idx="1"/>
          </p:cNvCxnSpPr>
          <p:nvPr/>
        </p:nvCxnSpPr>
        <p:spPr>
          <a:xfrm>
            <a:off x="1885950" y="2174875"/>
            <a:ext cx="2563118" cy="15351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241333" y="4771122"/>
            <a:ext cx="675121" cy="646331"/>
          </a:xfrm>
          <a:prstGeom prst="rect">
            <a:avLst/>
          </a:prstGeom>
          <a:noFill/>
        </p:spPr>
        <p:txBody>
          <a:bodyPr wrap="none" rtlCol="0">
            <a:spAutoFit/>
          </a:bodyPr>
          <a:lstStyle/>
          <a:p>
            <a:r>
              <a:rPr lang="en-US" dirty="0" smtClean="0"/>
              <a:t>HTTP</a:t>
            </a:r>
          </a:p>
          <a:p>
            <a:r>
              <a:rPr lang="en-US" dirty="0" smtClean="0"/>
              <a:t>POST</a:t>
            </a:r>
            <a:endParaRPr lang="en-US" dirty="0"/>
          </a:p>
        </p:txBody>
      </p:sp>
      <p:sp>
        <p:nvSpPr>
          <p:cNvPr id="59" name="TextBox 58"/>
          <p:cNvSpPr txBox="1"/>
          <p:nvPr/>
        </p:nvSpPr>
        <p:spPr>
          <a:xfrm>
            <a:off x="8793956" y="4728260"/>
            <a:ext cx="675121" cy="646331"/>
          </a:xfrm>
          <a:prstGeom prst="rect">
            <a:avLst/>
          </a:prstGeom>
          <a:noFill/>
        </p:spPr>
        <p:txBody>
          <a:bodyPr wrap="none" rtlCol="0">
            <a:spAutoFit/>
          </a:bodyPr>
          <a:lstStyle/>
          <a:p>
            <a:r>
              <a:rPr lang="en-US" dirty="0" smtClean="0"/>
              <a:t>HTTP</a:t>
            </a:r>
          </a:p>
          <a:p>
            <a:r>
              <a:rPr lang="en-US" dirty="0" smtClean="0"/>
              <a:t>GET</a:t>
            </a:r>
            <a:endParaRPr lang="en-US" dirty="0"/>
          </a:p>
        </p:txBody>
      </p:sp>
      <p:sp>
        <p:nvSpPr>
          <p:cNvPr id="60" name="TextBox 59"/>
          <p:cNvSpPr txBox="1"/>
          <p:nvPr/>
        </p:nvSpPr>
        <p:spPr>
          <a:xfrm>
            <a:off x="2510969" y="1587778"/>
            <a:ext cx="1104661" cy="369332"/>
          </a:xfrm>
          <a:prstGeom prst="rect">
            <a:avLst/>
          </a:prstGeom>
          <a:noFill/>
        </p:spPr>
        <p:txBody>
          <a:bodyPr wrap="none" rtlCol="0">
            <a:spAutoFit/>
          </a:bodyPr>
          <a:lstStyle/>
          <a:p>
            <a:r>
              <a:rPr lang="en-US" dirty="0" smtClean="0"/>
              <a:t>Avro Data</a:t>
            </a:r>
            <a:endParaRPr lang="en-US" dirty="0"/>
          </a:p>
        </p:txBody>
      </p:sp>
      <p:sp>
        <p:nvSpPr>
          <p:cNvPr id="62" name="TextBox 61"/>
          <p:cNvSpPr txBox="1"/>
          <p:nvPr/>
        </p:nvSpPr>
        <p:spPr>
          <a:xfrm>
            <a:off x="7961924" y="1587669"/>
            <a:ext cx="1104661" cy="369332"/>
          </a:xfrm>
          <a:prstGeom prst="rect">
            <a:avLst/>
          </a:prstGeom>
          <a:noFill/>
        </p:spPr>
        <p:txBody>
          <a:bodyPr wrap="none" rtlCol="0">
            <a:spAutoFit/>
          </a:bodyPr>
          <a:lstStyle/>
          <a:p>
            <a:r>
              <a:rPr lang="en-US" dirty="0" smtClean="0"/>
              <a:t>Avro Data</a:t>
            </a:r>
            <a:endParaRPr lang="en-US" dirty="0"/>
          </a:p>
        </p:txBody>
      </p:sp>
    </p:spTree>
    <p:extLst>
      <p:ext uri="{BB962C8B-B14F-4D97-AF65-F5344CB8AC3E}">
        <p14:creationId xmlns:p14="http://schemas.microsoft.com/office/powerpoint/2010/main" val="788165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Kafka Ecosystem: Administrations and Monitoring Tools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Topics UI (</a:t>
            </a:r>
            <a:r>
              <a:rPr lang="en-US" dirty="0" err="1"/>
              <a:t>L</a:t>
            </a:r>
            <a:r>
              <a:rPr lang="en-US" dirty="0" err="1" smtClean="0"/>
              <a:t>andoop</a:t>
            </a:r>
            <a:r>
              <a:rPr lang="en-US" dirty="0" smtClean="0"/>
              <a:t>): View the Topics content</a:t>
            </a:r>
          </a:p>
          <a:p>
            <a:r>
              <a:rPr lang="en-US" dirty="0" smtClean="0"/>
              <a:t>Schema UI(</a:t>
            </a:r>
            <a:r>
              <a:rPr lang="en-US" dirty="0" err="1"/>
              <a:t>L</a:t>
            </a:r>
            <a:r>
              <a:rPr lang="en-US" dirty="0" err="1" smtClean="0"/>
              <a:t>andoop</a:t>
            </a:r>
            <a:r>
              <a:rPr lang="en-US" dirty="0" smtClean="0"/>
              <a:t>): Explore the schema registry</a:t>
            </a:r>
          </a:p>
          <a:p>
            <a:r>
              <a:rPr lang="en-US" dirty="0" smtClean="0"/>
              <a:t>Connect UI (</a:t>
            </a:r>
            <a:r>
              <a:rPr lang="en-US" dirty="0" err="1" smtClean="0"/>
              <a:t>Landoop</a:t>
            </a:r>
            <a:r>
              <a:rPr lang="en-US" dirty="0" smtClean="0"/>
              <a:t>): Create and monitor connect task</a:t>
            </a:r>
          </a:p>
          <a:p>
            <a:r>
              <a:rPr lang="en-US" dirty="0" smtClean="0"/>
              <a:t>Kafka Manager (Yahoo): Overall Kafka cluster management</a:t>
            </a:r>
          </a:p>
          <a:p>
            <a:r>
              <a:rPr lang="en-US" dirty="0" smtClean="0"/>
              <a:t>Burrow (LinkedIn):  Apache Consumer Lag checking </a:t>
            </a:r>
          </a:p>
          <a:p>
            <a:r>
              <a:rPr lang="en-US" dirty="0" smtClean="0"/>
              <a:t>Exhibitor(LinkedIn): Zookeeper configuration, monitoring and backup.</a:t>
            </a:r>
          </a:p>
          <a:p>
            <a:r>
              <a:rPr lang="en-US" dirty="0" smtClean="0"/>
              <a:t>Kafka Tool (LinkedIn): Broker and Topics administration task simplified</a:t>
            </a:r>
          </a:p>
          <a:p>
            <a:r>
              <a:rPr lang="en-US" dirty="0" smtClean="0"/>
              <a:t>Kafkat (Airbnb): More broker and topics administration tasks simplified</a:t>
            </a:r>
          </a:p>
          <a:p>
            <a:r>
              <a:rPr lang="en-US" dirty="0" smtClean="0"/>
              <a:t>JMX Dump: JMX metrics from Broker </a:t>
            </a:r>
          </a:p>
          <a:p>
            <a:r>
              <a:rPr lang="en-US" dirty="0" smtClean="0"/>
              <a:t>Control Center/ Data Load balancer/ Replicator (Confluent): Paid Tools</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14</a:t>
            </a:fld>
            <a:endParaRPr lang="en-US"/>
          </a:p>
        </p:txBody>
      </p:sp>
    </p:spTree>
    <p:extLst>
      <p:ext uri="{BB962C8B-B14F-4D97-AF65-F5344CB8AC3E}">
        <p14:creationId xmlns:p14="http://schemas.microsoft.com/office/powerpoint/2010/main" val="2953739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25"/>
          </a:xfrm>
        </p:spPr>
        <p:txBody>
          <a:bodyPr>
            <a:normAutofit fontScale="90000"/>
          </a:bodyPr>
          <a:lstStyle/>
          <a:p>
            <a:r>
              <a:rPr lang="en-US" dirty="0" smtClean="0"/>
              <a:t>Kafka in Enterprise Architecture</a:t>
            </a:r>
            <a:endParaRPr lang="en-US" dirty="0"/>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15</a:t>
            </a:fld>
            <a:endParaRPr lang="en-US"/>
          </a:p>
        </p:txBody>
      </p:sp>
      <p:sp>
        <p:nvSpPr>
          <p:cNvPr id="5" name="Rectangle 4"/>
          <p:cNvSpPr/>
          <p:nvPr/>
        </p:nvSpPr>
        <p:spPr>
          <a:xfrm>
            <a:off x="219075" y="906034"/>
            <a:ext cx="1813361" cy="1970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Data Producers</a:t>
            </a:r>
          </a:p>
          <a:p>
            <a:pPr algn="ctr"/>
            <a:r>
              <a:rPr lang="en-US" dirty="0" smtClean="0"/>
              <a:t>APP</a:t>
            </a:r>
          </a:p>
          <a:p>
            <a:pPr algn="ctr"/>
            <a:r>
              <a:rPr lang="en-US" dirty="0" smtClean="0"/>
              <a:t>Financial System</a:t>
            </a:r>
          </a:p>
          <a:p>
            <a:pPr algn="ctr"/>
            <a:r>
              <a:rPr lang="en-US" dirty="0" smtClean="0"/>
              <a:t>Email</a:t>
            </a:r>
          </a:p>
          <a:p>
            <a:pPr algn="ctr"/>
            <a:r>
              <a:rPr lang="en-US" dirty="0" smtClean="0"/>
              <a:t>Customer Data</a:t>
            </a:r>
          </a:p>
          <a:p>
            <a:pPr algn="ctr"/>
            <a:r>
              <a:rPr lang="en-US" dirty="0" smtClean="0"/>
              <a:t>Databases</a:t>
            </a:r>
            <a:endParaRPr lang="en-US" dirty="0"/>
          </a:p>
        </p:txBody>
      </p:sp>
      <p:sp>
        <p:nvSpPr>
          <p:cNvPr id="6" name="Rectangle 5"/>
          <p:cNvSpPr/>
          <p:nvPr/>
        </p:nvSpPr>
        <p:spPr>
          <a:xfrm>
            <a:off x="3150205" y="1356305"/>
            <a:ext cx="1136393" cy="852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Kafka</a:t>
            </a:r>
            <a:endParaRPr lang="en-US" dirty="0"/>
          </a:p>
        </p:txBody>
      </p:sp>
      <p:sp>
        <p:nvSpPr>
          <p:cNvPr id="7" name="Rectangle 6"/>
          <p:cNvSpPr/>
          <p:nvPr/>
        </p:nvSpPr>
        <p:spPr>
          <a:xfrm>
            <a:off x="5404366" y="1166451"/>
            <a:ext cx="1149936" cy="131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a:t>
            </a:r>
          </a:p>
          <a:p>
            <a:pPr algn="ctr"/>
            <a:r>
              <a:rPr lang="en-US" dirty="0" smtClean="0"/>
              <a:t>Storm</a:t>
            </a:r>
          </a:p>
          <a:p>
            <a:pPr algn="ctr"/>
            <a:r>
              <a:rPr lang="en-US" dirty="0" smtClean="0"/>
              <a:t>Flink</a:t>
            </a:r>
          </a:p>
          <a:p>
            <a:pPr algn="ctr"/>
            <a:r>
              <a:rPr lang="en-US" dirty="0" smtClean="0"/>
              <a:t>etc..</a:t>
            </a:r>
            <a:endParaRPr lang="en-US" dirty="0"/>
          </a:p>
        </p:txBody>
      </p:sp>
      <p:sp>
        <p:nvSpPr>
          <p:cNvPr id="8" name="Right Arrow 7"/>
          <p:cNvSpPr/>
          <p:nvPr/>
        </p:nvSpPr>
        <p:spPr>
          <a:xfrm>
            <a:off x="7219950" y="1252899"/>
            <a:ext cx="1524000" cy="1171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763125" y="802285"/>
            <a:ext cx="2095500" cy="488155"/>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Time Analytics</a:t>
            </a:r>
            <a:endParaRPr lang="en-US" dirty="0"/>
          </a:p>
        </p:txBody>
      </p:sp>
      <p:sp>
        <p:nvSpPr>
          <p:cNvPr id="10" name="Rectangle 9"/>
          <p:cNvSpPr/>
          <p:nvPr/>
        </p:nvSpPr>
        <p:spPr>
          <a:xfrm>
            <a:off x="9763125" y="4034568"/>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Reporting</a:t>
            </a:r>
            <a:endParaRPr lang="en-US" dirty="0"/>
          </a:p>
        </p:txBody>
      </p:sp>
      <p:sp>
        <p:nvSpPr>
          <p:cNvPr id="11" name="Rectangle 10"/>
          <p:cNvSpPr/>
          <p:nvPr/>
        </p:nvSpPr>
        <p:spPr>
          <a:xfrm>
            <a:off x="9763125" y="2141738"/>
            <a:ext cx="2095500" cy="424653"/>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Apps / Consumer</a:t>
            </a:r>
            <a:endParaRPr lang="en-US" dirty="0"/>
          </a:p>
        </p:txBody>
      </p:sp>
      <p:sp>
        <p:nvSpPr>
          <p:cNvPr id="12" name="Rectangle 11"/>
          <p:cNvSpPr/>
          <p:nvPr/>
        </p:nvSpPr>
        <p:spPr>
          <a:xfrm>
            <a:off x="9763125" y="1481039"/>
            <a:ext cx="2095500" cy="470099"/>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Dashboards / Alerts</a:t>
            </a:r>
            <a:endParaRPr lang="en-US" dirty="0"/>
          </a:p>
        </p:txBody>
      </p:sp>
      <p:sp>
        <p:nvSpPr>
          <p:cNvPr id="13" name="Rectangle 12"/>
          <p:cNvSpPr/>
          <p:nvPr/>
        </p:nvSpPr>
        <p:spPr>
          <a:xfrm>
            <a:off x="9763125" y="5670751"/>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 Term Storage / Backup</a:t>
            </a:r>
            <a:endParaRPr lang="en-US" dirty="0"/>
          </a:p>
        </p:txBody>
      </p:sp>
      <p:sp>
        <p:nvSpPr>
          <p:cNvPr id="14" name="Rectangle 13"/>
          <p:cNvSpPr/>
          <p:nvPr/>
        </p:nvSpPr>
        <p:spPr>
          <a:xfrm>
            <a:off x="9763125" y="4852660"/>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Audit</a:t>
            </a:r>
            <a:endParaRPr lang="en-US" dirty="0"/>
          </a:p>
        </p:txBody>
      </p:sp>
      <p:sp>
        <p:nvSpPr>
          <p:cNvPr id="15" name="Rectangle 14"/>
          <p:cNvSpPr/>
          <p:nvPr/>
        </p:nvSpPr>
        <p:spPr>
          <a:xfrm>
            <a:off x="9763125" y="3216476"/>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Science</a:t>
            </a:r>
            <a:endParaRPr lang="en-US" dirty="0"/>
          </a:p>
        </p:txBody>
      </p:sp>
      <p:cxnSp>
        <p:nvCxnSpPr>
          <p:cNvPr id="17" name="Straight Connector 16"/>
          <p:cNvCxnSpPr/>
          <p:nvPr/>
        </p:nvCxnSpPr>
        <p:spPr>
          <a:xfrm flipV="1">
            <a:off x="428625" y="2876550"/>
            <a:ext cx="11430000" cy="7302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00475" y="4537100"/>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Amazon S3</a:t>
            </a:r>
            <a:endParaRPr lang="en-US" dirty="0"/>
          </a:p>
        </p:txBody>
      </p:sp>
      <p:sp>
        <p:nvSpPr>
          <p:cNvPr id="19" name="Rectangle 18"/>
          <p:cNvSpPr/>
          <p:nvPr/>
        </p:nvSpPr>
        <p:spPr>
          <a:xfrm>
            <a:off x="3800475" y="5529111"/>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RDBMS</a:t>
            </a:r>
            <a:endParaRPr lang="en-US" dirty="0"/>
          </a:p>
        </p:txBody>
      </p:sp>
      <p:sp>
        <p:nvSpPr>
          <p:cNvPr id="20" name="Rectangle 19"/>
          <p:cNvSpPr/>
          <p:nvPr/>
        </p:nvSpPr>
        <p:spPr>
          <a:xfrm>
            <a:off x="3800475" y="3545088"/>
            <a:ext cx="2095500" cy="657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Hadoop</a:t>
            </a:r>
            <a:endParaRPr lang="en-US" dirty="0"/>
          </a:p>
        </p:txBody>
      </p:sp>
      <p:sp>
        <p:nvSpPr>
          <p:cNvPr id="21" name="Right Arrow 20"/>
          <p:cNvSpPr/>
          <p:nvPr/>
        </p:nvSpPr>
        <p:spPr>
          <a:xfrm>
            <a:off x="6191250" y="4185910"/>
            <a:ext cx="1485900" cy="1323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5400000">
            <a:off x="11492314" y="1518203"/>
            <a:ext cx="1182440" cy="369332"/>
          </a:xfrm>
          <a:prstGeom prst="rect">
            <a:avLst/>
          </a:prstGeom>
          <a:noFill/>
        </p:spPr>
        <p:txBody>
          <a:bodyPr wrap="none" rtlCol="0">
            <a:spAutoFit/>
          </a:bodyPr>
          <a:lstStyle/>
          <a:p>
            <a:r>
              <a:rPr lang="en-US" dirty="0" smtClean="0"/>
              <a:t>REAL TIME</a:t>
            </a:r>
            <a:endParaRPr lang="en-US" dirty="0"/>
          </a:p>
        </p:txBody>
      </p:sp>
      <p:sp>
        <p:nvSpPr>
          <p:cNvPr id="24" name="TextBox 23"/>
          <p:cNvSpPr txBox="1"/>
          <p:nvPr/>
        </p:nvSpPr>
        <p:spPr>
          <a:xfrm rot="5400000">
            <a:off x="11624535" y="4547479"/>
            <a:ext cx="837511" cy="369332"/>
          </a:xfrm>
          <a:prstGeom prst="rect">
            <a:avLst/>
          </a:prstGeom>
          <a:noFill/>
        </p:spPr>
        <p:txBody>
          <a:bodyPr wrap="square" rtlCol="0">
            <a:spAutoFit/>
          </a:bodyPr>
          <a:lstStyle/>
          <a:p>
            <a:r>
              <a:rPr lang="en-US" dirty="0" smtClean="0"/>
              <a:t>BATCH </a:t>
            </a:r>
            <a:endParaRPr lang="en-US" dirty="0"/>
          </a:p>
        </p:txBody>
      </p:sp>
      <p:cxnSp>
        <p:nvCxnSpPr>
          <p:cNvPr id="30" name="Straight Arrow Connector 29"/>
          <p:cNvCxnSpPr>
            <a:stCxn id="5" idx="3"/>
          </p:cNvCxnSpPr>
          <p:nvPr/>
        </p:nvCxnSpPr>
        <p:spPr>
          <a:xfrm>
            <a:off x="2032436" y="1891292"/>
            <a:ext cx="1139389" cy="59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7" idx="1"/>
          </p:cNvCxnSpPr>
          <p:nvPr/>
        </p:nvCxnSpPr>
        <p:spPr>
          <a:xfrm>
            <a:off x="4286598" y="1782662"/>
            <a:ext cx="1117768" cy="4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38500" y="2209018"/>
            <a:ext cx="9525" cy="363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248025" y="5848350"/>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8" idx="1"/>
          </p:cNvCxnSpPr>
          <p:nvPr/>
        </p:nvCxnSpPr>
        <p:spPr>
          <a:xfrm>
            <a:off x="3238500" y="4852660"/>
            <a:ext cx="561975" cy="1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0" idx="1"/>
          </p:cNvCxnSpPr>
          <p:nvPr/>
        </p:nvCxnSpPr>
        <p:spPr>
          <a:xfrm>
            <a:off x="3238500" y="3870023"/>
            <a:ext cx="561975" cy="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261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dirty="0" smtClean="0"/>
              <a:t>Topics and Partitions</a:t>
            </a:r>
            <a:endParaRPr lang="en-US" dirty="0"/>
          </a:p>
        </p:txBody>
      </p:sp>
      <p:sp>
        <p:nvSpPr>
          <p:cNvPr id="3" name="Content Placeholder 2"/>
          <p:cNvSpPr>
            <a:spLocks noGrp="1"/>
          </p:cNvSpPr>
          <p:nvPr>
            <p:ph idx="1"/>
          </p:nvPr>
        </p:nvSpPr>
        <p:spPr>
          <a:xfrm>
            <a:off x="923925" y="790576"/>
            <a:ext cx="10515600" cy="5565774"/>
          </a:xfrm>
        </p:spPr>
        <p:txBody>
          <a:bodyPr/>
          <a:lstStyle/>
          <a:p>
            <a:r>
              <a:rPr lang="en-US" u="sng" dirty="0" smtClean="0"/>
              <a:t>Topics: </a:t>
            </a:r>
            <a:r>
              <a:rPr lang="en-US" dirty="0" smtClean="0"/>
              <a:t>a particular streams of data</a:t>
            </a:r>
          </a:p>
          <a:p>
            <a:pPr lvl="1"/>
            <a:r>
              <a:rPr lang="en-US" dirty="0" smtClean="0"/>
              <a:t>Similar to a table in database (without all the constraints)</a:t>
            </a:r>
          </a:p>
          <a:p>
            <a:pPr lvl="1"/>
            <a:r>
              <a:rPr lang="en-US" dirty="0" smtClean="0"/>
              <a:t>You can have as many topics as you want</a:t>
            </a:r>
          </a:p>
          <a:p>
            <a:pPr lvl="1"/>
            <a:r>
              <a:rPr lang="en-US" dirty="0" smtClean="0"/>
              <a:t>A topic is identified by it’s name</a:t>
            </a:r>
          </a:p>
          <a:p>
            <a:pPr lvl="1"/>
            <a:r>
              <a:rPr lang="en-US" u="sng" dirty="0" smtClean="0"/>
              <a:t>Topics</a:t>
            </a:r>
            <a:r>
              <a:rPr lang="en-US" dirty="0" smtClean="0"/>
              <a:t> are split into partitions</a:t>
            </a:r>
          </a:p>
          <a:p>
            <a:pPr lvl="2"/>
            <a:r>
              <a:rPr lang="en-US" dirty="0" smtClean="0"/>
              <a:t>Each partitions is ordered</a:t>
            </a:r>
          </a:p>
          <a:p>
            <a:pPr lvl="2"/>
            <a:r>
              <a:rPr lang="en-US" dirty="0" smtClean="0"/>
              <a:t>Each message within a partition will get an incremental id, that number is called as offset called </a:t>
            </a:r>
            <a:r>
              <a:rPr lang="en-US" i="1" u="sng" dirty="0" smtClean="0">
                <a:solidFill>
                  <a:srgbClr val="FFC000"/>
                </a:solidFill>
              </a:rPr>
              <a:t>offset</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dirty="0"/>
          </a:p>
        </p:txBody>
      </p:sp>
      <p:sp>
        <p:nvSpPr>
          <p:cNvPr id="5" name="Slide Number Placeholder 4"/>
          <p:cNvSpPr>
            <a:spLocks noGrp="1"/>
          </p:cNvSpPr>
          <p:nvPr>
            <p:ph type="sldNum" sz="quarter" idx="12"/>
          </p:nvPr>
        </p:nvSpPr>
        <p:spPr/>
        <p:txBody>
          <a:bodyPr/>
          <a:lstStyle/>
          <a:p>
            <a:fld id="{AF6E8655-D578-4EE7-A55C-4F4B63E192DD}" type="slidenum">
              <a:rPr lang="en-US" smtClean="0"/>
              <a:t>16</a:t>
            </a:fld>
            <a:endParaRPr lang="en-US"/>
          </a:p>
        </p:txBody>
      </p:sp>
      <p:sp>
        <p:nvSpPr>
          <p:cNvPr id="6" name="TextBox 5"/>
          <p:cNvSpPr txBox="1"/>
          <p:nvPr/>
        </p:nvSpPr>
        <p:spPr>
          <a:xfrm>
            <a:off x="2262951" y="4330947"/>
            <a:ext cx="1162369" cy="369332"/>
          </a:xfrm>
          <a:prstGeom prst="rect">
            <a:avLst/>
          </a:prstGeom>
          <a:noFill/>
        </p:spPr>
        <p:txBody>
          <a:bodyPr wrap="none" rtlCol="0">
            <a:spAutoFit/>
          </a:bodyPr>
          <a:lstStyle/>
          <a:p>
            <a:r>
              <a:rPr lang="en-US" dirty="0" smtClean="0"/>
              <a:t>Partition 0</a:t>
            </a:r>
            <a:endParaRPr lang="en-US" dirty="0"/>
          </a:p>
        </p:txBody>
      </p:sp>
      <p:sp>
        <p:nvSpPr>
          <p:cNvPr id="7" name="TextBox 6"/>
          <p:cNvSpPr txBox="1"/>
          <p:nvPr/>
        </p:nvSpPr>
        <p:spPr>
          <a:xfrm>
            <a:off x="2273903" y="5573457"/>
            <a:ext cx="1162369" cy="369332"/>
          </a:xfrm>
          <a:prstGeom prst="rect">
            <a:avLst/>
          </a:prstGeom>
          <a:noFill/>
        </p:spPr>
        <p:txBody>
          <a:bodyPr wrap="none" rtlCol="0">
            <a:spAutoFit/>
          </a:bodyPr>
          <a:lstStyle/>
          <a:p>
            <a:r>
              <a:rPr lang="en-US" dirty="0" smtClean="0"/>
              <a:t>Partition 2</a:t>
            </a:r>
            <a:endParaRPr lang="en-US" dirty="0"/>
          </a:p>
        </p:txBody>
      </p:sp>
      <p:sp>
        <p:nvSpPr>
          <p:cNvPr id="8" name="TextBox 7"/>
          <p:cNvSpPr txBox="1"/>
          <p:nvPr/>
        </p:nvSpPr>
        <p:spPr>
          <a:xfrm>
            <a:off x="2283728" y="4898934"/>
            <a:ext cx="1162369" cy="369332"/>
          </a:xfrm>
          <a:prstGeom prst="rect">
            <a:avLst/>
          </a:prstGeom>
          <a:noFill/>
        </p:spPr>
        <p:txBody>
          <a:bodyPr wrap="none" rtlCol="0">
            <a:spAutoFit/>
          </a:bodyPr>
          <a:lstStyle/>
          <a:p>
            <a:r>
              <a:rPr lang="en-US" dirty="0" smtClean="0"/>
              <a:t>Partition 1</a:t>
            </a:r>
            <a:endParaRPr lang="en-US" dirty="0"/>
          </a:p>
        </p:txBody>
      </p:sp>
      <p:sp>
        <p:nvSpPr>
          <p:cNvPr id="9" name="Rectangle 8"/>
          <p:cNvSpPr/>
          <p:nvPr/>
        </p:nvSpPr>
        <p:spPr>
          <a:xfrm flipH="1">
            <a:off x="3782378"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flipH="1">
            <a:off x="3945255"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flipH="1">
            <a:off x="4108133"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Rectangle 11"/>
          <p:cNvSpPr/>
          <p:nvPr/>
        </p:nvSpPr>
        <p:spPr>
          <a:xfrm flipH="1">
            <a:off x="4271011"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flipH="1">
            <a:off x="4433889"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flipH="1">
            <a:off x="4596767"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flipH="1">
            <a:off x="4759645"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Rectangle 15"/>
          <p:cNvSpPr/>
          <p:nvPr/>
        </p:nvSpPr>
        <p:spPr>
          <a:xfrm flipH="1">
            <a:off x="4922523"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7" name="Rectangle 16"/>
          <p:cNvSpPr/>
          <p:nvPr/>
        </p:nvSpPr>
        <p:spPr>
          <a:xfrm flipH="1">
            <a:off x="3591032" y="4216400"/>
            <a:ext cx="17634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p:cNvSpPr/>
          <p:nvPr/>
        </p:nvSpPr>
        <p:spPr>
          <a:xfrm flipH="1">
            <a:off x="5248276"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a:t>0</a:t>
            </a:r>
          </a:p>
        </p:txBody>
      </p:sp>
      <p:sp>
        <p:nvSpPr>
          <p:cNvPr id="19" name="Rectangle 18"/>
          <p:cNvSpPr/>
          <p:nvPr/>
        </p:nvSpPr>
        <p:spPr>
          <a:xfrm flipH="1">
            <a:off x="5085401"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0" name="Rectangle 19"/>
          <p:cNvSpPr/>
          <p:nvPr/>
        </p:nvSpPr>
        <p:spPr>
          <a:xfrm flipH="1">
            <a:off x="5400676"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1</a:t>
            </a:r>
            <a:endParaRPr lang="en-US" dirty="0"/>
          </a:p>
        </p:txBody>
      </p:sp>
      <p:sp>
        <p:nvSpPr>
          <p:cNvPr id="21" name="Rectangle 20"/>
          <p:cNvSpPr/>
          <p:nvPr/>
        </p:nvSpPr>
        <p:spPr>
          <a:xfrm flipH="1">
            <a:off x="5553076" y="4218801"/>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2</a:t>
            </a:r>
            <a:endParaRPr lang="en-US" dirty="0"/>
          </a:p>
        </p:txBody>
      </p:sp>
      <p:sp>
        <p:nvSpPr>
          <p:cNvPr id="35" name="Rectangle 34"/>
          <p:cNvSpPr/>
          <p:nvPr/>
        </p:nvSpPr>
        <p:spPr>
          <a:xfrm flipH="1">
            <a:off x="3763540"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flipH="1">
            <a:off x="3926417"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Rectangle 36"/>
          <p:cNvSpPr/>
          <p:nvPr/>
        </p:nvSpPr>
        <p:spPr>
          <a:xfrm flipH="1">
            <a:off x="4089295"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8" name="Rectangle 37"/>
          <p:cNvSpPr/>
          <p:nvPr/>
        </p:nvSpPr>
        <p:spPr>
          <a:xfrm flipH="1">
            <a:off x="4252173"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9" name="Rectangle 38"/>
          <p:cNvSpPr/>
          <p:nvPr/>
        </p:nvSpPr>
        <p:spPr>
          <a:xfrm flipH="1">
            <a:off x="4415051"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0" name="Rectangle 39"/>
          <p:cNvSpPr/>
          <p:nvPr/>
        </p:nvSpPr>
        <p:spPr>
          <a:xfrm flipH="1">
            <a:off x="4577929"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1" name="Rectangle 40"/>
          <p:cNvSpPr/>
          <p:nvPr/>
        </p:nvSpPr>
        <p:spPr>
          <a:xfrm flipH="1">
            <a:off x="4740807" y="483762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Rectangle 41"/>
          <p:cNvSpPr/>
          <p:nvPr/>
        </p:nvSpPr>
        <p:spPr>
          <a:xfrm flipH="1">
            <a:off x="4903685" y="4837628"/>
            <a:ext cx="164634" cy="442873"/>
          </a:xfrm>
          <a:prstGeom prst="rect">
            <a:avLst/>
          </a:prstGeom>
          <a:solidFill>
            <a:srgbClr val="EE7F42"/>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43" name="Rectangle 42"/>
          <p:cNvSpPr/>
          <p:nvPr/>
        </p:nvSpPr>
        <p:spPr>
          <a:xfrm flipH="1">
            <a:off x="3572194" y="4835227"/>
            <a:ext cx="176340" cy="447675"/>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p:cNvSpPr/>
          <p:nvPr/>
        </p:nvSpPr>
        <p:spPr>
          <a:xfrm flipH="1">
            <a:off x="3761784"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Rectangle 48"/>
          <p:cNvSpPr/>
          <p:nvPr/>
        </p:nvSpPr>
        <p:spPr>
          <a:xfrm flipH="1">
            <a:off x="3924661"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Rectangle 49"/>
          <p:cNvSpPr/>
          <p:nvPr/>
        </p:nvSpPr>
        <p:spPr>
          <a:xfrm flipH="1">
            <a:off x="4087539"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50"/>
          <p:cNvSpPr/>
          <p:nvPr/>
        </p:nvSpPr>
        <p:spPr>
          <a:xfrm flipH="1">
            <a:off x="4250417"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2" name="Rectangle 51"/>
          <p:cNvSpPr/>
          <p:nvPr/>
        </p:nvSpPr>
        <p:spPr>
          <a:xfrm flipH="1">
            <a:off x="4413295"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52"/>
          <p:cNvSpPr/>
          <p:nvPr/>
        </p:nvSpPr>
        <p:spPr>
          <a:xfrm flipH="1">
            <a:off x="4576173"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4" name="Rectangle 53"/>
          <p:cNvSpPr/>
          <p:nvPr/>
        </p:nvSpPr>
        <p:spPr>
          <a:xfrm flipH="1">
            <a:off x="4739051"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5" name="Rectangle 54"/>
          <p:cNvSpPr/>
          <p:nvPr/>
        </p:nvSpPr>
        <p:spPr>
          <a:xfrm flipH="1">
            <a:off x="4901929"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6" name="Rectangle 55"/>
          <p:cNvSpPr/>
          <p:nvPr/>
        </p:nvSpPr>
        <p:spPr>
          <a:xfrm flipH="1">
            <a:off x="3570438" y="5511284"/>
            <a:ext cx="176340" cy="4476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7" name="Rectangle 56"/>
          <p:cNvSpPr/>
          <p:nvPr/>
        </p:nvSpPr>
        <p:spPr>
          <a:xfrm flipH="1">
            <a:off x="5227682"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0</a:t>
            </a:r>
          </a:p>
        </p:txBody>
      </p:sp>
      <p:sp>
        <p:nvSpPr>
          <p:cNvPr id="58" name="Rectangle 57"/>
          <p:cNvSpPr/>
          <p:nvPr/>
        </p:nvSpPr>
        <p:spPr>
          <a:xfrm flipH="1">
            <a:off x="5064807"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Rectangle 58"/>
          <p:cNvSpPr/>
          <p:nvPr/>
        </p:nvSpPr>
        <p:spPr>
          <a:xfrm flipH="1">
            <a:off x="5380082"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1</a:t>
            </a:r>
          </a:p>
        </p:txBody>
      </p:sp>
      <p:sp>
        <p:nvSpPr>
          <p:cNvPr id="60" name="Rectangle 59"/>
          <p:cNvSpPr/>
          <p:nvPr/>
        </p:nvSpPr>
        <p:spPr>
          <a:xfrm flipH="1">
            <a:off x="5532482" y="5513685"/>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2</a:t>
            </a:r>
          </a:p>
        </p:txBody>
      </p:sp>
      <p:cxnSp>
        <p:nvCxnSpPr>
          <p:cNvPr id="23" name="Straight Arrow Connector 22"/>
          <p:cNvCxnSpPr>
            <a:stCxn id="21" idx="1"/>
          </p:cNvCxnSpPr>
          <p:nvPr/>
        </p:nvCxnSpPr>
        <p:spPr>
          <a:xfrm flipV="1">
            <a:off x="5717710" y="4417764"/>
            <a:ext cx="1939013" cy="22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2" idx="1"/>
          </p:cNvCxnSpPr>
          <p:nvPr/>
        </p:nvCxnSpPr>
        <p:spPr>
          <a:xfrm flipV="1">
            <a:off x="5068319" y="5056742"/>
            <a:ext cx="1640953" cy="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65712" y="4876705"/>
            <a:ext cx="762453" cy="369332"/>
          </a:xfrm>
          <a:prstGeom prst="rect">
            <a:avLst/>
          </a:prstGeom>
          <a:noFill/>
        </p:spPr>
        <p:txBody>
          <a:bodyPr wrap="none" rtlCol="0">
            <a:spAutoFit/>
          </a:bodyPr>
          <a:lstStyle/>
          <a:p>
            <a:r>
              <a:rPr lang="en-US" dirty="0" smtClean="0"/>
              <a:t>writes</a:t>
            </a:r>
            <a:endParaRPr lang="en-US" dirty="0"/>
          </a:p>
        </p:txBody>
      </p:sp>
      <p:cxnSp>
        <p:nvCxnSpPr>
          <p:cNvPr id="28" name="Straight Arrow Connector 27"/>
          <p:cNvCxnSpPr/>
          <p:nvPr/>
        </p:nvCxnSpPr>
        <p:spPr>
          <a:xfrm>
            <a:off x="5732434" y="5758123"/>
            <a:ext cx="831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61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477"/>
          </a:xfrm>
        </p:spPr>
        <p:txBody>
          <a:bodyPr>
            <a:normAutofit fontScale="90000"/>
          </a:bodyPr>
          <a:lstStyle/>
          <a:p>
            <a:r>
              <a:rPr lang="en-US" dirty="0"/>
              <a:t>Topics and Partitions</a:t>
            </a:r>
          </a:p>
        </p:txBody>
      </p:sp>
      <p:sp>
        <p:nvSpPr>
          <p:cNvPr id="3" name="Content Placeholder 2"/>
          <p:cNvSpPr>
            <a:spLocks noGrp="1"/>
          </p:cNvSpPr>
          <p:nvPr>
            <p:ph idx="1"/>
          </p:nvPr>
        </p:nvSpPr>
        <p:spPr>
          <a:xfrm>
            <a:off x="838200" y="1156771"/>
            <a:ext cx="10515600" cy="5020192"/>
          </a:xfrm>
        </p:spPr>
        <p:txBody>
          <a:bodyPr/>
          <a:lstStyle/>
          <a:p>
            <a:r>
              <a:rPr lang="en-US" dirty="0" smtClean="0"/>
              <a:t>Offset only have meaning for a specific partitions </a:t>
            </a:r>
            <a:r>
              <a:rPr lang="en-US" sz="2000" i="1" u="sng" dirty="0" smtClean="0"/>
              <a:t>e.g. offset 3 in partition 1 does not represents the same data in offset 3 in partition 2</a:t>
            </a:r>
          </a:p>
          <a:p>
            <a:r>
              <a:rPr lang="en-US" dirty="0" smtClean="0"/>
              <a:t>Order is guaranteed only within partitions not across partition</a:t>
            </a:r>
          </a:p>
          <a:p>
            <a:r>
              <a:rPr lang="en-US" dirty="0" smtClean="0"/>
              <a:t>Data kept only for a limited time only for two weeks.</a:t>
            </a:r>
          </a:p>
          <a:p>
            <a:r>
              <a:rPr lang="en-US" dirty="0" smtClean="0"/>
              <a:t>Once the data is written into a partition it can not be change </a:t>
            </a:r>
            <a:r>
              <a:rPr lang="en-US" i="1" u="sng" dirty="0" smtClean="0"/>
              <a:t>(immutability)</a:t>
            </a:r>
          </a:p>
          <a:p>
            <a:r>
              <a:rPr lang="en-US" i="1" u="sng" dirty="0" smtClean="0"/>
              <a:t>Data </a:t>
            </a:r>
            <a:r>
              <a:rPr lang="en-US" dirty="0" smtClean="0"/>
              <a:t>is assigned randomly to a partition unless a key is provided (more details later)</a:t>
            </a:r>
          </a:p>
          <a:p>
            <a:r>
              <a:rPr lang="en-US" dirty="0" smtClean="0"/>
              <a:t>You can have as many partitions per topic as you want.</a:t>
            </a:r>
          </a:p>
          <a:p>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17</a:t>
            </a:fld>
            <a:endParaRPr lang="en-US"/>
          </a:p>
        </p:txBody>
      </p:sp>
    </p:spTree>
    <p:extLst>
      <p:ext uri="{BB962C8B-B14F-4D97-AF65-F5344CB8AC3E}">
        <p14:creationId xmlns:p14="http://schemas.microsoft.com/office/powerpoint/2010/main" val="341371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2326"/>
          </a:xfrm>
        </p:spPr>
        <p:txBody>
          <a:bodyPr>
            <a:normAutofit fontScale="90000"/>
          </a:bodyPr>
          <a:lstStyle/>
          <a:p>
            <a:r>
              <a:rPr lang="en-US" b="1" dirty="0" smtClean="0"/>
              <a:t>Brokers</a:t>
            </a:r>
            <a:endParaRPr lang="en-US" b="1" dirty="0"/>
          </a:p>
        </p:txBody>
      </p:sp>
      <p:sp>
        <p:nvSpPr>
          <p:cNvPr id="3" name="Content Placeholder 2"/>
          <p:cNvSpPr>
            <a:spLocks noGrp="1"/>
          </p:cNvSpPr>
          <p:nvPr>
            <p:ph idx="1"/>
          </p:nvPr>
        </p:nvSpPr>
        <p:spPr>
          <a:xfrm>
            <a:off x="838200" y="947452"/>
            <a:ext cx="10515600" cy="5229511"/>
          </a:xfrm>
        </p:spPr>
        <p:txBody>
          <a:bodyPr/>
          <a:lstStyle/>
          <a:p>
            <a:r>
              <a:rPr lang="en-US" dirty="0" smtClean="0"/>
              <a:t>A Kafka clusters is composed of multiple broker (servers).</a:t>
            </a:r>
          </a:p>
          <a:p>
            <a:r>
              <a:rPr lang="en-US" dirty="0" smtClean="0"/>
              <a:t>Each broker is identified with its ID (integer)</a:t>
            </a:r>
          </a:p>
          <a:p>
            <a:r>
              <a:rPr lang="en-US" dirty="0" smtClean="0"/>
              <a:t>Each broker contains certain Topic partitions.</a:t>
            </a:r>
          </a:p>
          <a:p>
            <a:r>
              <a:rPr lang="en-US" dirty="0" smtClean="0"/>
              <a:t>After connecting to any broker ( called as a bootstrap broker) you will be connected to entire cluster.</a:t>
            </a:r>
          </a:p>
          <a:p>
            <a:r>
              <a:rPr lang="en-US" dirty="0" smtClean="0"/>
              <a:t>A good number to started is 3 brokers, but a big cluster can have </a:t>
            </a:r>
            <a:r>
              <a:rPr lang="en-US" dirty="0" err="1" smtClean="0"/>
              <a:t>upto</a:t>
            </a:r>
            <a:r>
              <a:rPr lang="en-US" dirty="0" smtClean="0"/>
              <a:t> 100 brokers this show how much Kafka can scale horizontally</a:t>
            </a:r>
          </a:p>
          <a:p>
            <a:pPr marL="0" indent="0">
              <a:buNone/>
            </a:pP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18</a:t>
            </a:fld>
            <a:endParaRPr lang="en-US"/>
          </a:p>
        </p:txBody>
      </p:sp>
      <p:sp>
        <p:nvSpPr>
          <p:cNvPr id="6" name="Rectangle 5"/>
          <p:cNvSpPr/>
          <p:nvPr/>
        </p:nvSpPr>
        <p:spPr>
          <a:xfrm>
            <a:off x="1938969" y="4572000"/>
            <a:ext cx="1927951" cy="1024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a:t>
            </a:r>
            <a:endParaRPr lang="en-US" dirty="0"/>
          </a:p>
        </p:txBody>
      </p:sp>
      <p:sp>
        <p:nvSpPr>
          <p:cNvPr id="7" name="Rectangle 6"/>
          <p:cNvSpPr/>
          <p:nvPr/>
        </p:nvSpPr>
        <p:spPr>
          <a:xfrm>
            <a:off x="5297278" y="4564654"/>
            <a:ext cx="1927951" cy="1024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a:t>
            </a:r>
            <a:endParaRPr lang="en-US" dirty="0"/>
          </a:p>
        </p:txBody>
      </p:sp>
      <p:sp>
        <p:nvSpPr>
          <p:cNvPr id="8" name="Rectangle 7"/>
          <p:cNvSpPr/>
          <p:nvPr/>
        </p:nvSpPr>
        <p:spPr>
          <a:xfrm>
            <a:off x="8380164" y="4571999"/>
            <a:ext cx="1927951" cy="1024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a:t>
            </a:r>
            <a:endParaRPr lang="en-US" dirty="0"/>
          </a:p>
        </p:txBody>
      </p:sp>
    </p:spTree>
    <p:extLst>
      <p:ext uri="{BB962C8B-B14F-4D97-AF65-F5344CB8AC3E}">
        <p14:creationId xmlns:p14="http://schemas.microsoft.com/office/powerpoint/2010/main" val="2071502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8088"/>
          </a:xfrm>
        </p:spPr>
        <p:txBody>
          <a:bodyPr>
            <a:normAutofit fontScale="90000"/>
          </a:bodyPr>
          <a:lstStyle/>
          <a:p>
            <a:r>
              <a:rPr lang="en-US" b="1" dirty="0" smtClean="0"/>
              <a:t>Brokers and Topic</a:t>
            </a:r>
            <a:endParaRPr lang="en-US" b="1" dirty="0"/>
          </a:p>
        </p:txBody>
      </p:sp>
      <p:sp>
        <p:nvSpPr>
          <p:cNvPr id="3" name="Content Placeholder 2"/>
          <p:cNvSpPr>
            <a:spLocks noGrp="1"/>
          </p:cNvSpPr>
          <p:nvPr>
            <p:ph idx="1"/>
          </p:nvPr>
        </p:nvSpPr>
        <p:spPr>
          <a:xfrm>
            <a:off x="838200" y="793214"/>
            <a:ext cx="10515600" cy="5383749"/>
          </a:xfrm>
        </p:spPr>
        <p:txBody>
          <a:bodyPr/>
          <a:lstStyle/>
          <a:p>
            <a:pPr marL="0" indent="0">
              <a:buNone/>
            </a:pPr>
            <a:r>
              <a:rPr lang="en-US" dirty="0" smtClean="0"/>
              <a:t>Examples of 2 topics ( 3 partitions and 2 partitions)</a:t>
            </a:r>
          </a:p>
          <a:p>
            <a:pPr marL="0" indent="0">
              <a:buNone/>
            </a:pPr>
            <a:r>
              <a:rPr lang="en-US" dirty="0" smtClean="0"/>
              <a:t>Data is distributed Broker 3 does not have nay Topic 2 data</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19</a:t>
            </a:fld>
            <a:endParaRPr lang="en-US"/>
          </a:p>
        </p:txBody>
      </p:sp>
      <p:sp>
        <p:nvSpPr>
          <p:cNvPr id="6" name="Rectangle 5"/>
          <p:cNvSpPr/>
          <p:nvPr/>
        </p:nvSpPr>
        <p:spPr>
          <a:xfrm>
            <a:off x="1377107" y="1863859"/>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097397" y="1849084"/>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737252" y="1849084"/>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30467" y="2078020"/>
            <a:ext cx="970202" cy="369332"/>
          </a:xfrm>
          <a:prstGeom prst="rect">
            <a:avLst/>
          </a:prstGeom>
          <a:noFill/>
        </p:spPr>
        <p:txBody>
          <a:bodyPr wrap="none" rtlCol="0">
            <a:spAutoFit/>
          </a:bodyPr>
          <a:lstStyle/>
          <a:p>
            <a:r>
              <a:rPr lang="en-US" dirty="0" smtClean="0"/>
              <a:t>Broker 2</a:t>
            </a:r>
            <a:endParaRPr lang="en-US" dirty="0"/>
          </a:p>
        </p:txBody>
      </p:sp>
      <p:sp>
        <p:nvSpPr>
          <p:cNvPr id="12" name="TextBox 11"/>
          <p:cNvSpPr txBox="1"/>
          <p:nvPr/>
        </p:nvSpPr>
        <p:spPr>
          <a:xfrm>
            <a:off x="2087336" y="2078020"/>
            <a:ext cx="970202" cy="369332"/>
          </a:xfrm>
          <a:prstGeom prst="rect">
            <a:avLst/>
          </a:prstGeom>
          <a:noFill/>
        </p:spPr>
        <p:txBody>
          <a:bodyPr wrap="none" rtlCol="0">
            <a:spAutoFit/>
          </a:bodyPr>
          <a:lstStyle/>
          <a:p>
            <a:r>
              <a:rPr lang="en-US" dirty="0" smtClean="0"/>
              <a:t>Broker 1</a:t>
            </a:r>
            <a:endParaRPr lang="en-US" dirty="0"/>
          </a:p>
        </p:txBody>
      </p:sp>
      <p:sp>
        <p:nvSpPr>
          <p:cNvPr id="14" name="TextBox 13"/>
          <p:cNvSpPr txBox="1"/>
          <p:nvPr/>
        </p:nvSpPr>
        <p:spPr>
          <a:xfrm>
            <a:off x="8807626" y="2078020"/>
            <a:ext cx="970202" cy="369332"/>
          </a:xfrm>
          <a:prstGeom prst="rect">
            <a:avLst/>
          </a:prstGeom>
          <a:noFill/>
        </p:spPr>
        <p:txBody>
          <a:bodyPr wrap="none" rtlCol="0">
            <a:spAutoFit/>
          </a:bodyPr>
          <a:lstStyle/>
          <a:p>
            <a:r>
              <a:rPr lang="en-US" dirty="0" smtClean="0"/>
              <a:t>Broker 3</a:t>
            </a:r>
            <a:endParaRPr lang="en-US" dirty="0"/>
          </a:p>
        </p:txBody>
      </p:sp>
      <p:sp>
        <p:nvSpPr>
          <p:cNvPr id="15" name="Rectangle 14"/>
          <p:cNvSpPr/>
          <p:nvPr/>
        </p:nvSpPr>
        <p:spPr>
          <a:xfrm>
            <a:off x="1784733" y="2568308"/>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 </a:t>
            </a:r>
          </a:p>
          <a:p>
            <a:pPr algn="ctr"/>
            <a:r>
              <a:rPr lang="en-US" dirty="0" smtClean="0"/>
              <a:t>Partition 0</a:t>
            </a:r>
            <a:endParaRPr lang="en-US" dirty="0"/>
          </a:p>
        </p:txBody>
      </p:sp>
      <p:sp>
        <p:nvSpPr>
          <p:cNvPr id="16" name="Rectangle 15"/>
          <p:cNvSpPr/>
          <p:nvPr/>
        </p:nvSpPr>
        <p:spPr>
          <a:xfrm>
            <a:off x="5114581" y="2568308"/>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a:t>
            </a:r>
          </a:p>
          <a:p>
            <a:pPr algn="ctr"/>
            <a:r>
              <a:rPr lang="en-US" dirty="0" smtClean="0"/>
              <a:t>Partition 2</a:t>
            </a:r>
            <a:endParaRPr lang="en-US" dirty="0"/>
          </a:p>
        </p:txBody>
      </p:sp>
      <p:sp>
        <p:nvSpPr>
          <p:cNvPr id="17" name="Rectangle 16"/>
          <p:cNvSpPr/>
          <p:nvPr/>
        </p:nvSpPr>
        <p:spPr>
          <a:xfrm>
            <a:off x="8444428" y="2568308"/>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a:t>
            </a:r>
          </a:p>
          <a:p>
            <a:pPr algn="ctr"/>
            <a:r>
              <a:rPr lang="en-US" dirty="0" smtClean="0"/>
              <a:t>Partition 1</a:t>
            </a:r>
            <a:endParaRPr lang="en-US" dirty="0"/>
          </a:p>
        </p:txBody>
      </p:sp>
      <p:sp>
        <p:nvSpPr>
          <p:cNvPr id="18" name="Rectangle 17"/>
          <p:cNvSpPr/>
          <p:nvPr/>
        </p:nvSpPr>
        <p:spPr>
          <a:xfrm>
            <a:off x="5067760" y="4097860"/>
            <a:ext cx="1696597" cy="8987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Topic 2</a:t>
            </a:r>
          </a:p>
          <a:p>
            <a:pPr algn="ctr"/>
            <a:r>
              <a:rPr lang="en-US" dirty="0" smtClean="0"/>
              <a:t>Partition 0</a:t>
            </a:r>
            <a:endParaRPr lang="en-US" dirty="0"/>
          </a:p>
        </p:txBody>
      </p:sp>
      <p:sp>
        <p:nvSpPr>
          <p:cNvPr id="19" name="Rectangle 18"/>
          <p:cNvSpPr/>
          <p:nvPr/>
        </p:nvSpPr>
        <p:spPr>
          <a:xfrm>
            <a:off x="1812274" y="4097860"/>
            <a:ext cx="1696597" cy="8987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Topic 2</a:t>
            </a:r>
          </a:p>
          <a:p>
            <a:pPr algn="ctr"/>
            <a:r>
              <a:rPr lang="en-US" dirty="0" smtClean="0"/>
              <a:t>Partition 1</a:t>
            </a:r>
            <a:endParaRPr lang="en-US" dirty="0"/>
          </a:p>
        </p:txBody>
      </p:sp>
    </p:spTree>
    <p:extLst>
      <p:ext uri="{BB962C8B-B14F-4D97-AF65-F5344CB8AC3E}">
        <p14:creationId xmlns:p14="http://schemas.microsoft.com/office/powerpoint/2010/main" val="2052664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Kafka - Core</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589" y="312575"/>
            <a:ext cx="1435425" cy="1435425"/>
          </a:xfrm>
          <a:prstGeom prst="rect">
            <a:avLst/>
          </a:prstGeom>
        </p:spPr>
      </p:pic>
      <p:sp>
        <p:nvSpPr>
          <p:cNvPr id="7" name="Date Placeholder 6"/>
          <p:cNvSpPr>
            <a:spLocks noGrp="1"/>
          </p:cNvSpPr>
          <p:nvPr>
            <p:ph type="dt" sz="half" idx="10"/>
          </p:nvPr>
        </p:nvSpPr>
        <p:spPr/>
        <p:txBody>
          <a:bodyPr/>
          <a:lstStyle/>
          <a:p>
            <a:fld id="{D00F4D7E-E2B2-4F4B-8474-A2FA8B9B3192}" type="datetime1">
              <a:rPr lang="en-US" smtClean="0"/>
              <a:t>2/5/2018</a:t>
            </a:fld>
            <a:endParaRPr lang="en-US"/>
          </a:p>
        </p:txBody>
      </p:sp>
      <p:sp>
        <p:nvSpPr>
          <p:cNvPr id="8" name="Slide Number Placeholder 7"/>
          <p:cNvSpPr>
            <a:spLocks noGrp="1"/>
          </p:cNvSpPr>
          <p:nvPr>
            <p:ph type="sldNum" sz="quarter" idx="12"/>
          </p:nvPr>
        </p:nvSpPr>
        <p:spPr/>
        <p:txBody>
          <a:bodyPr/>
          <a:lstStyle/>
          <a:p>
            <a:fld id="{AF6E8655-D578-4EE7-A55C-4F4B63E192DD}" type="slidenum">
              <a:rPr lang="en-US" smtClean="0"/>
              <a:t>2</a:t>
            </a:fld>
            <a:endParaRPr lang="en-US"/>
          </a:p>
        </p:txBody>
      </p:sp>
    </p:spTree>
    <p:extLst>
      <p:ext uri="{BB962C8B-B14F-4D97-AF65-F5344CB8AC3E}">
        <p14:creationId xmlns:p14="http://schemas.microsoft.com/office/powerpoint/2010/main" val="1240373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8088"/>
          </a:xfrm>
        </p:spPr>
        <p:txBody>
          <a:bodyPr>
            <a:normAutofit fontScale="90000"/>
          </a:bodyPr>
          <a:lstStyle/>
          <a:p>
            <a:r>
              <a:rPr lang="en-US" b="1" dirty="0" smtClean="0"/>
              <a:t>Topic replication factors</a:t>
            </a:r>
            <a:endParaRPr lang="en-US" b="1" dirty="0"/>
          </a:p>
        </p:txBody>
      </p:sp>
      <p:sp>
        <p:nvSpPr>
          <p:cNvPr id="3" name="Content Placeholder 2"/>
          <p:cNvSpPr>
            <a:spLocks noGrp="1"/>
          </p:cNvSpPr>
          <p:nvPr>
            <p:ph idx="1"/>
          </p:nvPr>
        </p:nvSpPr>
        <p:spPr>
          <a:xfrm>
            <a:off x="838199" y="793214"/>
            <a:ext cx="10608325" cy="5928261"/>
          </a:xfrm>
        </p:spPr>
        <p:txBody>
          <a:bodyPr/>
          <a:lstStyle/>
          <a:p>
            <a:r>
              <a:rPr lang="en-US" dirty="0" smtClean="0"/>
              <a:t>Topic should have replication factor &gt; 1 ( usually between 2 and 3)</a:t>
            </a:r>
          </a:p>
          <a:p>
            <a:r>
              <a:rPr lang="en-US" dirty="0" smtClean="0"/>
              <a:t>This way if any broker is down then another broker can serve the data</a:t>
            </a:r>
          </a:p>
          <a:p>
            <a:r>
              <a:rPr lang="en-US" dirty="0" smtClean="0"/>
              <a:t>Example: Topic with 2 partitions and replication factor of 2.</a:t>
            </a: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20</a:t>
            </a:fld>
            <a:endParaRPr lang="en-US"/>
          </a:p>
        </p:txBody>
      </p:sp>
      <p:sp>
        <p:nvSpPr>
          <p:cNvPr id="6" name="Rectangle 5"/>
          <p:cNvSpPr/>
          <p:nvPr/>
        </p:nvSpPr>
        <p:spPr>
          <a:xfrm>
            <a:off x="1377107" y="2955951"/>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92735" y="295193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684921" y="295595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99249" y="3102927"/>
            <a:ext cx="970202" cy="369332"/>
          </a:xfrm>
          <a:prstGeom prst="rect">
            <a:avLst/>
          </a:prstGeom>
          <a:noFill/>
        </p:spPr>
        <p:txBody>
          <a:bodyPr wrap="none" rtlCol="0">
            <a:spAutoFit/>
          </a:bodyPr>
          <a:lstStyle/>
          <a:p>
            <a:r>
              <a:rPr lang="en-US" dirty="0" smtClean="0"/>
              <a:t>Broker 2</a:t>
            </a:r>
            <a:endParaRPr lang="en-US" dirty="0"/>
          </a:p>
        </p:txBody>
      </p:sp>
      <p:sp>
        <p:nvSpPr>
          <p:cNvPr id="12" name="TextBox 11"/>
          <p:cNvSpPr txBox="1"/>
          <p:nvPr/>
        </p:nvSpPr>
        <p:spPr>
          <a:xfrm>
            <a:off x="2050611" y="3102927"/>
            <a:ext cx="970202" cy="369332"/>
          </a:xfrm>
          <a:prstGeom prst="rect">
            <a:avLst/>
          </a:prstGeom>
          <a:noFill/>
        </p:spPr>
        <p:txBody>
          <a:bodyPr wrap="none" rtlCol="0">
            <a:spAutoFit/>
          </a:bodyPr>
          <a:lstStyle/>
          <a:p>
            <a:r>
              <a:rPr lang="en-US" dirty="0" smtClean="0"/>
              <a:t>Broker 1</a:t>
            </a:r>
            <a:endParaRPr lang="en-US" dirty="0"/>
          </a:p>
        </p:txBody>
      </p:sp>
      <p:sp>
        <p:nvSpPr>
          <p:cNvPr id="14" name="TextBox 13"/>
          <p:cNvSpPr txBox="1"/>
          <p:nvPr/>
        </p:nvSpPr>
        <p:spPr>
          <a:xfrm>
            <a:off x="8841949" y="3102927"/>
            <a:ext cx="970202" cy="369332"/>
          </a:xfrm>
          <a:prstGeom prst="rect">
            <a:avLst/>
          </a:prstGeom>
          <a:noFill/>
        </p:spPr>
        <p:txBody>
          <a:bodyPr wrap="none" rtlCol="0">
            <a:spAutoFit/>
          </a:bodyPr>
          <a:lstStyle/>
          <a:p>
            <a:r>
              <a:rPr lang="en-US" dirty="0" smtClean="0"/>
              <a:t>Broker 3</a:t>
            </a:r>
            <a:endParaRPr lang="en-US" dirty="0"/>
          </a:p>
        </p:txBody>
      </p:sp>
      <p:sp>
        <p:nvSpPr>
          <p:cNvPr id="15" name="Rectangle 14"/>
          <p:cNvSpPr/>
          <p:nvPr/>
        </p:nvSpPr>
        <p:spPr>
          <a:xfrm>
            <a:off x="1748008" y="3593215"/>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 </a:t>
            </a:r>
          </a:p>
          <a:p>
            <a:pPr algn="ctr"/>
            <a:r>
              <a:rPr lang="en-US" dirty="0" smtClean="0"/>
              <a:t>Partition 0</a:t>
            </a:r>
            <a:endParaRPr lang="en-US" dirty="0"/>
          </a:p>
        </p:txBody>
      </p:sp>
      <p:sp>
        <p:nvSpPr>
          <p:cNvPr id="16" name="Rectangle 15"/>
          <p:cNvSpPr/>
          <p:nvPr/>
        </p:nvSpPr>
        <p:spPr>
          <a:xfrm>
            <a:off x="5083363"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endParaRPr lang="en-US" dirty="0"/>
          </a:p>
        </p:txBody>
      </p:sp>
      <p:sp>
        <p:nvSpPr>
          <p:cNvPr id="17" name="Rectangle 16"/>
          <p:cNvSpPr/>
          <p:nvPr/>
        </p:nvSpPr>
        <p:spPr>
          <a:xfrm>
            <a:off x="8478751"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endParaRPr lang="en-US" dirty="0"/>
          </a:p>
        </p:txBody>
      </p:sp>
      <p:sp>
        <p:nvSpPr>
          <p:cNvPr id="18" name="Rectangle 17"/>
          <p:cNvSpPr/>
          <p:nvPr/>
        </p:nvSpPr>
        <p:spPr>
          <a:xfrm>
            <a:off x="5036542" y="5122767"/>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a:t>
            </a:r>
          </a:p>
          <a:p>
            <a:pPr algn="ctr"/>
            <a:r>
              <a:rPr lang="en-US" dirty="0" smtClean="0"/>
              <a:t>Partition 0</a:t>
            </a:r>
            <a:endParaRPr lang="en-US" dirty="0"/>
          </a:p>
        </p:txBody>
      </p:sp>
      <p:cxnSp>
        <p:nvCxnSpPr>
          <p:cNvPr id="25" name="Straight Arrow Connector 24"/>
          <p:cNvCxnSpPr/>
          <p:nvPr/>
        </p:nvCxnSpPr>
        <p:spPr>
          <a:xfrm>
            <a:off x="3444605" y="4307595"/>
            <a:ext cx="1799424" cy="12338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6" idx="3"/>
          </p:cNvCxnSpPr>
          <p:nvPr/>
        </p:nvCxnSpPr>
        <p:spPr>
          <a:xfrm>
            <a:off x="6779960" y="4042588"/>
            <a:ext cx="1934382" cy="2263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2991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8088"/>
          </a:xfrm>
        </p:spPr>
        <p:txBody>
          <a:bodyPr>
            <a:normAutofit fontScale="90000"/>
          </a:bodyPr>
          <a:lstStyle/>
          <a:p>
            <a:r>
              <a:rPr lang="en-US" b="1" dirty="0" smtClean="0"/>
              <a:t>Topic replication factors</a:t>
            </a:r>
            <a:endParaRPr lang="en-US" b="1" dirty="0"/>
          </a:p>
        </p:txBody>
      </p:sp>
      <p:sp>
        <p:nvSpPr>
          <p:cNvPr id="3" name="Content Placeholder 2"/>
          <p:cNvSpPr>
            <a:spLocks noGrp="1"/>
          </p:cNvSpPr>
          <p:nvPr>
            <p:ph idx="1"/>
          </p:nvPr>
        </p:nvSpPr>
        <p:spPr>
          <a:xfrm>
            <a:off x="838199" y="793214"/>
            <a:ext cx="10608325" cy="5928261"/>
          </a:xfrm>
        </p:spPr>
        <p:txBody>
          <a:bodyPr/>
          <a:lstStyle/>
          <a:p>
            <a:r>
              <a:rPr lang="en-US" dirty="0" smtClean="0"/>
              <a:t>Example: we lost the broker 2</a:t>
            </a:r>
          </a:p>
          <a:p>
            <a:r>
              <a:rPr lang="en-US" dirty="0" smtClean="0"/>
              <a:t>Result: broker 1 and broker 3 still serve the data</a:t>
            </a: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21</a:t>
            </a:fld>
            <a:endParaRPr lang="en-US"/>
          </a:p>
        </p:txBody>
      </p:sp>
      <p:sp>
        <p:nvSpPr>
          <p:cNvPr id="6" name="Rectangle 5"/>
          <p:cNvSpPr/>
          <p:nvPr/>
        </p:nvSpPr>
        <p:spPr>
          <a:xfrm>
            <a:off x="1377107" y="2955951"/>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92735" y="295193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684921" y="295595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99249" y="3102927"/>
            <a:ext cx="970202" cy="369332"/>
          </a:xfrm>
          <a:prstGeom prst="rect">
            <a:avLst/>
          </a:prstGeom>
          <a:noFill/>
        </p:spPr>
        <p:txBody>
          <a:bodyPr wrap="none" rtlCol="0">
            <a:spAutoFit/>
          </a:bodyPr>
          <a:lstStyle/>
          <a:p>
            <a:r>
              <a:rPr lang="en-US" dirty="0" smtClean="0"/>
              <a:t>Broker 2</a:t>
            </a:r>
            <a:endParaRPr lang="en-US" dirty="0"/>
          </a:p>
        </p:txBody>
      </p:sp>
      <p:sp>
        <p:nvSpPr>
          <p:cNvPr id="12" name="TextBox 11"/>
          <p:cNvSpPr txBox="1"/>
          <p:nvPr/>
        </p:nvSpPr>
        <p:spPr>
          <a:xfrm>
            <a:off x="2050611" y="3102927"/>
            <a:ext cx="970202" cy="369332"/>
          </a:xfrm>
          <a:prstGeom prst="rect">
            <a:avLst/>
          </a:prstGeom>
          <a:noFill/>
        </p:spPr>
        <p:txBody>
          <a:bodyPr wrap="none" rtlCol="0">
            <a:spAutoFit/>
          </a:bodyPr>
          <a:lstStyle/>
          <a:p>
            <a:r>
              <a:rPr lang="en-US" dirty="0" smtClean="0"/>
              <a:t>Broker 1</a:t>
            </a:r>
            <a:endParaRPr lang="en-US" dirty="0"/>
          </a:p>
        </p:txBody>
      </p:sp>
      <p:sp>
        <p:nvSpPr>
          <p:cNvPr id="14" name="TextBox 13"/>
          <p:cNvSpPr txBox="1"/>
          <p:nvPr/>
        </p:nvSpPr>
        <p:spPr>
          <a:xfrm>
            <a:off x="8841949" y="3102927"/>
            <a:ext cx="970202" cy="369332"/>
          </a:xfrm>
          <a:prstGeom prst="rect">
            <a:avLst/>
          </a:prstGeom>
          <a:noFill/>
        </p:spPr>
        <p:txBody>
          <a:bodyPr wrap="none" rtlCol="0">
            <a:spAutoFit/>
          </a:bodyPr>
          <a:lstStyle/>
          <a:p>
            <a:r>
              <a:rPr lang="en-US" dirty="0" smtClean="0"/>
              <a:t>Broker 3</a:t>
            </a:r>
            <a:endParaRPr lang="en-US" dirty="0"/>
          </a:p>
        </p:txBody>
      </p:sp>
      <p:sp>
        <p:nvSpPr>
          <p:cNvPr id="15" name="Rectangle 14"/>
          <p:cNvSpPr/>
          <p:nvPr/>
        </p:nvSpPr>
        <p:spPr>
          <a:xfrm>
            <a:off x="1748008" y="3593215"/>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 </a:t>
            </a:r>
          </a:p>
          <a:p>
            <a:pPr algn="ctr"/>
            <a:r>
              <a:rPr lang="en-US" dirty="0" smtClean="0"/>
              <a:t>Partition 0</a:t>
            </a:r>
            <a:endParaRPr lang="en-US" dirty="0"/>
          </a:p>
        </p:txBody>
      </p:sp>
      <p:sp>
        <p:nvSpPr>
          <p:cNvPr id="16" name="Rectangle 15"/>
          <p:cNvSpPr/>
          <p:nvPr/>
        </p:nvSpPr>
        <p:spPr>
          <a:xfrm>
            <a:off x="5083363"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endParaRPr lang="en-US" dirty="0"/>
          </a:p>
        </p:txBody>
      </p:sp>
      <p:sp>
        <p:nvSpPr>
          <p:cNvPr id="17" name="Rectangle 16"/>
          <p:cNvSpPr/>
          <p:nvPr/>
        </p:nvSpPr>
        <p:spPr>
          <a:xfrm>
            <a:off x="8478751"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endParaRPr lang="en-US" dirty="0"/>
          </a:p>
        </p:txBody>
      </p:sp>
      <p:sp>
        <p:nvSpPr>
          <p:cNvPr id="18" name="Rectangle 17"/>
          <p:cNvSpPr/>
          <p:nvPr/>
        </p:nvSpPr>
        <p:spPr>
          <a:xfrm>
            <a:off x="5036542" y="5122767"/>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a:t>
            </a:r>
          </a:p>
          <a:p>
            <a:pPr algn="ctr"/>
            <a:r>
              <a:rPr lang="en-US" dirty="0" smtClean="0"/>
              <a:t>Partition 0</a:t>
            </a:r>
            <a:endParaRPr lang="en-US" dirty="0"/>
          </a:p>
        </p:txBody>
      </p:sp>
      <p:sp>
        <p:nvSpPr>
          <p:cNvPr id="28" name="&quot;No&quot; Symbol 27"/>
          <p:cNvSpPr/>
          <p:nvPr/>
        </p:nvSpPr>
        <p:spPr>
          <a:xfrm rot="9984523">
            <a:off x="4997933" y="3837703"/>
            <a:ext cx="1912368" cy="202292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68765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8088"/>
          </a:xfrm>
        </p:spPr>
        <p:txBody>
          <a:bodyPr>
            <a:normAutofit fontScale="90000"/>
          </a:bodyPr>
          <a:lstStyle/>
          <a:p>
            <a:r>
              <a:rPr lang="en-US" b="1" dirty="0" smtClean="0"/>
              <a:t>Concept of Leader for a partition </a:t>
            </a:r>
            <a:endParaRPr lang="en-US" b="1" dirty="0"/>
          </a:p>
        </p:txBody>
      </p:sp>
      <p:sp>
        <p:nvSpPr>
          <p:cNvPr id="3" name="Content Placeholder 2"/>
          <p:cNvSpPr>
            <a:spLocks noGrp="1"/>
          </p:cNvSpPr>
          <p:nvPr>
            <p:ph idx="1"/>
          </p:nvPr>
        </p:nvSpPr>
        <p:spPr>
          <a:xfrm>
            <a:off x="838199" y="793214"/>
            <a:ext cx="10608325" cy="5928261"/>
          </a:xfrm>
        </p:spPr>
        <p:txBody>
          <a:bodyPr/>
          <a:lstStyle/>
          <a:p>
            <a:r>
              <a:rPr lang="en-US" dirty="0" smtClean="0"/>
              <a:t>At any time only 1 broker can be a leader for a given partition.</a:t>
            </a:r>
          </a:p>
          <a:p>
            <a:r>
              <a:rPr lang="en-US" dirty="0" smtClean="0"/>
              <a:t>Only that leader can receive and serve data for a partition.</a:t>
            </a:r>
          </a:p>
          <a:p>
            <a:r>
              <a:rPr lang="en-US" dirty="0" smtClean="0"/>
              <a:t>The other broker will synchronize and data</a:t>
            </a:r>
          </a:p>
          <a:p>
            <a:r>
              <a:rPr lang="en-US" dirty="0" smtClean="0"/>
              <a:t>There each partition has: only one leader and multiple ISR (in-sync replica)</a:t>
            </a: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22</a:t>
            </a:fld>
            <a:endParaRPr lang="en-US"/>
          </a:p>
        </p:txBody>
      </p:sp>
      <p:sp>
        <p:nvSpPr>
          <p:cNvPr id="6" name="Rectangle 5"/>
          <p:cNvSpPr/>
          <p:nvPr/>
        </p:nvSpPr>
        <p:spPr>
          <a:xfrm>
            <a:off x="1377107" y="2955951"/>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92735" y="295193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684921" y="2955950"/>
            <a:ext cx="2390661" cy="3536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99249" y="3102927"/>
            <a:ext cx="970202" cy="369332"/>
          </a:xfrm>
          <a:prstGeom prst="rect">
            <a:avLst/>
          </a:prstGeom>
          <a:noFill/>
        </p:spPr>
        <p:txBody>
          <a:bodyPr wrap="none" rtlCol="0">
            <a:spAutoFit/>
          </a:bodyPr>
          <a:lstStyle/>
          <a:p>
            <a:r>
              <a:rPr lang="en-US" dirty="0" smtClean="0"/>
              <a:t>Broker 2</a:t>
            </a:r>
            <a:endParaRPr lang="en-US" dirty="0"/>
          </a:p>
        </p:txBody>
      </p:sp>
      <p:sp>
        <p:nvSpPr>
          <p:cNvPr id="12" name="TextBox 11"/>
          <p:cNvSpPr txBox="1"/>
          <p:nvPr/>
        </p:nvSpPr>
        <p:spPr>
          <a:xfrm>
            <a:off x="2050611" y="3102927"/>
            <a:ext cx="970202" cy="369332"/>
          </a:xfrm>
          <a:prstGeom prst="rect">
            <a:avLst/>
          </a:prstGeom>
          <a:noFill/>
        </p:spPr>
        <p:txBody>
          <a:bodyPr wrap="none" rtlCol="0">
            <a:spAutoFit/>
          </a:bodyPr>
          <a:lstStyle/>
          <a:p>
            <a:r>
              <a:rPr lang="en-US" dirty="0" smtClean="0"/>
              <a:t>Broker 1</a:t>
            </a:r>
            <a:endParaRPr lang="en-US" dirty="0"/>
          </a:p>
        </p:txBody>
      </p:sp>
      <p:sp>
        <p:nvSpPr>
          <p:cNvPr id="14" name="TextBox 13"/>
          <p:cNvSpPr txBox="1"/>
          <p:nvPr/>
        </p:nvSpPr>
        <p:spPr>
          <a:xfrm>
            <a:off x="8841949" y="3102927"/>
            <a:ext cx="970202" cy="369332"/>
          </a:xfrm>
          <a:prstGeom prst="rect">
            <a:avLst/>
          </a:prstGeom>
          <a:noFill/>
        </p:spPr>
        <p:txBody>
          <a:bodyPr wrap="none" rtlCol="0">
            <a:spAutoFit/>
          </a:bodyPr>
          <a:lstStyle/>
          <a:p>
            <a:r>
              <a:rPr lang="en-US" dirty="0" smtClean="0"/>
              <a:t>Broker 3</a:t>
            </a:r>
            <a:endParaRPr lang="en-US" dirty="0"/>
          </a:p>
        </p:txBody>
      </p:sp>
      <p:sp>
        <p:nvSpPr>
          <p:cNvPr id="15" name="Rectangle 14"/>
          <p:cNvSpPr/>
          <p:nvPr/>
        </p:nvSpPr>
        <p:spPr>
          <a:xfrm>
            <a:off x="1748008" y="3593215"/>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 </a:t>
            </a:r>
          </a:p>
          <a:p>
            <a:pPr algn="ctr"/>
            <a:r>
              <a:rPr lang="en-US" dirty="0" smtClean="0"/>
              <a:t>Partition 0</a:t>
            </a:r>
          </a:p>
          <a:p>
            <a:pPr algn="ctr"/>
            <a:r>
              <a:rPr lang="en-US" dirty="0" smtClean="0"/>
              <a:t>(Leader)</a:t>
            </a:r>
            <a:endParaRPr lang="en-US" dirty="0"/>
          </a:p>
        </p:txBody>
      </p:sp>
      <p:sp>
        <p:nvSpPr>
          <p:cNvPr id="16" name="Rectangle 15"/>
          <p:cNvSpPr/>
          <p:nvPr/>
        </p:nvSpPr>
        <p:spPr>
          <a:xfrm>
            <a:off x="5083363"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p>
          <a:p>
            <a:pPr algn="ctr"/>
            <a:r>
              <a:rPr lang="en-US" dirty="0" smtClean="0"/>
              <a:t>(Leader)</a:t>
            </a:r>
            <a:endParaRPr lang="en-US" dirty="0"/>
          </a:p>
        </p:txBody>
      </p:sp>
      <p:sp>
        <p:nvSpPr>
          <p:cNvPr id="17" name="Rectangle 16"/>
          <p:cNvSpPr/>
          <p:nvPr/>
        </p:nvSpPr>
        <p:spPr>
          <a:xfrm>
            <a:off x="8478751" y="3593215"/>
            <a:ext cx="1696597" cy="89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Topic 1</a:t>
            </a:r>
          </a:p>
          <a:p>
            <a:pPr algn="ctr"/>
            <a:r>
              <a:rPr lang="en-US" dirty="0" smtClean="0"/>
              <a:t>Partition 1</a:t>
            </a:r>
          </a:p>
          <a:p>
            <a:pPr algn="ctr"/>
            <a:r>
              <a:rPr lang="en-US" dirty="0" smtClean="0"/>
              <a:t>(ISR)</a:t>
            </a:r>
            <a:endParaRPr lang="en-US" dirty="0"/>
          </a:p>
        </p:txBody>
      </p:sp>
      <p:sp>
        <p:nvSpPr>
          <p:cNvPr id="18" name="Rectangle 17"/>
          <p:cNvSpPr/>
          <p:nvPr/>
        </p:nvSpPr>
        <p:spPr>
          <a:xfrm>
            <a:off x="5036542" y="5122767"/>
            <a:ext cx="1696597" cy="8987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Topic 1</a:t>
            </a:r>
          </a:p>
          <a:p>
            <a:pPr algn="ctr"/>
            <a:r>
              <a:rPr lang="en-US" dirty="0" smtClean="0"/>
              <a:t>Partition 0</a:t>
            </a:r>
          </a:p>
          <a:p>
            <a:pPr algn="ctr"/>
            <a:r>
              <a:rPr lang="en-US" dirty="0" smtClean="0"/>
              <a:t>(ISR)</a:t>
            </a:r>
            <a:endParaRPr lang="en-US" dirty="0"/>
          </a:p>
        </p:txBody>
      </p:sp>
      <p:cxnSp>
        <p:nvCxnSpPr>
          <p:cNvPr id="11" name="Straight Arrow Connector 10"/>
          <p:cNvCxnSpPr/>
          <p:nvPr/>
        </p:nvCxnSpPr>
        <p:spPr>
          <a:xfrm>
            <a:off x="3020813" y="4186410"/>
            <a:ext cx="2478436" cy="14101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6469451" y="3955055"/>
            <a:ext cx="2372498" cy="220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5-Point Star 19"/>
          <p:cNvSpPr/>
          <p:nvPr/>
        </p:nvSpPr>
        <p:spPr>
          <a:xfrm>
            <a:off x="1452386" y="3174689"/>
            <a:ext cx="587373" cy="71609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p:cNvSpPr/>
          <p:nvPr/>
        </p:nvSpPr>
        <p:spPr>
          <a:xfrm>
            <a:off x="4801706" y="3173715"/>
            <a:ext cx="587373" cy="71609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407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Producers</a:t>
            </a:r>
            <a:endParaRPr lang="en-US" b="1" dirty="0"/>
          </a:p>
        </p:txBody>
      </p:sp>
      <p:sp>
        <p:nvSpPr>
          <p:cNvPr id="3" name="Content Placeholder 2"/>
          <p:cNvSpPr>
            <a:spLocks noGrp="1"/>
          </p:cNvSpPr>
          <p:nvPr>
            <p:ph idx="1"/>
          </p:nvPr>
        </p:nvSpPr>
        <p:spPr>
          <a:xfrm>
            <a:off x="923925" y="790576"/>
            <a:ext cx="10515600" cy="5565774"/>
          </a:xfrm>
        </p:spPr>
        <p:txBody>
          <a:bodyPr/>
          <a:lstStyle/>
          <a:p>
            <a:r>
              <a:rPr lang="en-US" dirty="0" smtClean="0"/>
              <a:t>Producers: writes data to the Topic</a:t>
            </a:r>
          </a:p>
          <a:p>
            <a:r>
              <a:rPr lang="en-US" b="1" i="1" u="sng" dirty="0" smtClean="0">
                <a:latin typeface="Calibri" panose="020F0502020204030204" pitchFamily="34" charset="0"/>
                <a:cs typeface="Calibri" panose="020F0502020204030204" pitchFamily="34" charset="0"/>
              </a:rPr>
              <a:t>They only have to specify the topic name and one broker to connect to and Kafka will automatically take care of routing the data to the right brokers.</a:t>
            </a:r>
            <a:endParaRPr lang="en-US" b="1" i="1"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dirty="0"/>
          </a:p>
        </p:txBody>
      </p:sp>
      <p:sp>
        <p:nvSpPr>
          <p:cNvPr id="5" name="Slide Number Placeholder 4"/>
          <p:cNvSpPr>
            <a:spLocks noGrp="1"/>
          </p:cNvSpPr>
          <p:nvPr>
            <p:ph type="sldNum" sz="quarter" idx="12"/>
          </p:nvPr>
        </p:nvSpPr>
        <p:spPr/>
        <p:txBody>
          <a:bodyPr/>
          <a:lstStyle/>
          <a:p>
            <a:fld id="{AF6E8655-D578-4EE7-A55C-4F4B63E192DD}" type="slidenum">
              <a:rPr lang="en-US" smtClean="0"/>
              <a:t>23</a:t>
            </a:fld>
            <a:endParaRPr lang="en-US"/>
          </a:p>
        </p:txBody>
      </p:sp>
      <p:sp>
        <p:nvSpPr>
          <p:cNvPr id="9" name="Rectangle 8"/>
          <p:cNvSpPr/>
          <p:nvPr/>
        </p:nvSpPr>
        <p:spPr>
          <a:xfrm flipH="1">
            <a:off x="7312791"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flipH="1">
            <a:off x="7475668"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flipH="1">
            <a:off x="7638546"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Rectangle 11"/>
          <p:cNvSpPr/>
          <p:nvPr/>
        </p:nvSpPr>
        <p:spPr>
          <a:xfrm flipH="1">
            <a:off x="7801424"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flipH="1">
            <a:off x="7964302"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flipH="1">
            <a:off x="8127180"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flipH="1">
            <a:off x="8290058"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Rectangle 15"/>
          <p:cNvSpPr/>
          <p:nvPr/>
        </p:nvSpPr>
        <p:spPr>
          <a:xfrm flipH="1">
            <a:off x="8452936"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7" name="Rectangle 16"/>
          <p:cNvSpPr/>
          <p:nvPr/>
        </p:nvSpPr>
        <p:spPr>
          <a:xfrm flipH="1">
            <a:off x="7121445" y="2872882"/>
            <a:ext cx="17634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p:cNvSpPr/>
          <p:nvPr/>
        </p:nvSpPr>
        <p:spPr>
          <a:xfrm flipH="1">
            <a:off x="87786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a:t>0</a:t>
            </a:r>
          </a:p>
        </p:txBody>
      </p:sp>
      <p:sp>
        <p:nvSpPr>
          <p:cNvPr id="19" name="Rectangle 18"/>
          <p:cNvSpPr/>
          <p:nvPr/>
        </p:nvSpPr>
        <p:spPr>
          <a:xfrm flipH="1">
            <a:off x="8615814"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0" name="Rectangle 19"/>
          <p:cNvSpPr/>
          <p:nvPr/>
        </p:nvSpPr>
        <p:spPr>
          <a:xfrm flipH="1">
            <a:off x="89310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1</a:t>
            </a:r>
            <a:endParaRPr lang="en-US" dirty="0"/>
          </a:p>
        </p:txBody>
      </p:sp>
      <p:sp>
        <p:nvSpPr>
          <p:cNvPr id="21" name="Rectangle 20"/>
          <p:cNvSpPr/>
          <p:nvPr/>
        </p:nvSpPr>
        <p:spPr>
          <a:xfrm flipH="1">
            <a:off x="90834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2</a:t>
            </a:r>
            <a:endParaRPr lang="en-US" dirty="0"/>
          </a:p>
        </p:txBody>
      </p:sp>
      <p:sp>
        <p:nvSpPr>
          <p:cNvPr id="35" name="Rectangle 34"/>
          <p:cNvSpPr/>
          <p:nvPr/>
        </p:nvSpPr>
        <p:spPr>
          <a:xfrm flipH="1">
            <a:off x="7275611"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flipH="1">
            <a:off x="7438488"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Rectangle 36"/>
          <p:cNvSpPr/>
          <p:nvPr/>
        </p:nvSpPr>
        <p:spPr>
          <a:xfrm flipH="1">
            <a:off x="7601366"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8" name="Rectangle 37"/>
          <p:cNvSpPr/>
          <p:nvPr/>
        </p:nvSpPr>
        <p:spPr>
          <a:xfrm flipH="1">
            <a:off x="7764244"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9" name="Rectangle 38"/>
          <p:cNvSpPr/>
          <p:nvPr/>
        </p:nvSpPr>
        <p:spPr>
          <a:xfrm flipH="1">
            <a:off x="7927122"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0" name="Rectangle 39"/>
          <p:cNvSpPr/>
          <p:nvPr/>
        </p:nvSpPr>
        <p:spPr>
          <a:xfrm flipH="1">
            <a:off x="8090000"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1" name="Rectangle 40"/>
          <p:cNvSpPr/>
          <p:nvPr/>
        </p:nvSpPr>
        <p:spPr>
          <a:xfrm flipH="1">
            <a:off x="8252878"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Rectangle 41"/>
          <p:cNvSpPr/>
          <p:nvPr/>
        </p:nvSpPr>
        <p:spPr>
          <a:xfrm flipH="1">
            <a:off x="8415756" y="4145798"/>
            <a:ext cx="164634" cy="442873"/>
          </a:xfrm>
          <a:prstGeom prst="rect">
            <a:avLst/>
          </a:prstGeom>
          <a:solidFill>
            <a:srgbClr val="EE7F42"/>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43" name="Rectangle 42"/>
          <p:cNvSpPr/>
          <p:nvPr/>
        </p:nvSpPr>
        <p:spPr>
          <a:xfrm flipH="1">
            <a:off x="7084265" y="4143397"/>
            <a:ext cx="176340" cy="447675"/>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p:cNvSpPr/>
          <p:nvPr/>
        </p:nvSpPr>
        <p:spPr>
          <a:xfrm flipH="1">
            <a:off x="7269736"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Rectangle 48"/>
          <p:cNvSpPr/>
          <p:nvPr/>
        </p:nvSpPr>
        <p:spPr>
          <a:xfrm flipH="1">
            <a:off x="7432613"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Rectangle 49"/>
          <p:cNvSpPr/>
          <p:nvPr/>
        </p:nvSpPr>
        <p:spPr>
          <a:xfrm flipH="1">
            <a:off x="7595491"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50"/>
          <p:cNvSpPr/>
          <p:nvPr/>
        </p:nvSpPr>
        <p:spPr>
          <a:xfrm flipH="1">
            <a:off x="7758369"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2" name="Rectangle 51"/>
          <p:cNvSpPr/>
          <p:nvPr/>
        </p:nvSpPr>
        <p:spPr>
          <a:xfrm flipH="1">
            <a:off x="7921247"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52"/>
          <p:cNvSpPr/>
          <p:nvPr/>
        </p:nvSpPr>
        <p:spPr>
          <a:xfrm flipH="1">
            <a:off x="8084125"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4" name="Rectangle 53"/>
          <p:cNvSpPr/>
          <p:nvPr/>
        </p:nvSpPr>
        <p:spPr>
          <a:xfrm flipH="1">
            <a:off x="8247003"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5" name="Rectangle 54"/>
          <p:cNvSpPr/>
          <p:nvPr/>
        </p:nvSpPr>
        <p:spPr>
          <a:xfrm flipH="1">
            <a:off x="8409881"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6" name="Rectangle 55"/>
          <p:cNvSpPr/>
          <p:nvPr/>
        </p:nvSpPr>
        <p:spPr>
          <a:xfrm flipH="1">
            <a:off x="7078390" y="5249975"/>
            <a:ext cx="176340" cy="4476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7" name="Rectangle 56"/>
          <p:cNvSpPr/>
          <p:nvPr/>
        </p:nvSpPr>
        <p:spPr>
          <a:xfrm flipH="1">
            <a:off x="87356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0</a:t>
            </a:r>
          </a:p>
        </p:txBody>
      </p:sp>
      <p:sp>
        <p:nvSpPr>
          <p:cNvPr id="58" name="Rectangle 57"/>
          <p:cNvSpPr/>
          <p:nvPr/>
        </p:nvSpPr>
        <p:spPr>
          <a:xfrm flipH="1">
            <a:off x="8572759"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Rectangle 58"/>
          <p:cNvSpPr/>
          <p:nvPr/>
        </p:nvSpPr>
        <p:spPr>
          <a:xfrm flipH="1">
            <a:off x="88880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1</a:t>
            </a:r>
          </a:p>
        </p:txBody>
      </p:sp>
      <p:sp>
        <p:nvSpPr>
          <p:cNvPr id="60" name="Rectangle 59"/>
          <p:cNvSpPr/>
          <p:nvPr/>
        </p:nvSpPr>
        <p:spPr>
          <a:xfrm flipH="1">
            <a:off x="90404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2</a:t>
            </a:r>
          </a:p>
        </p:txBody>
      </p:sp>
      <p:cxnSp>
        <p:nvCxnSpPr>
          <p:cNvPr id="23" name="Straight Arrow Connector 22"/>
          <p:cNvCxnSpPr>
            <a:stCxn id="21" idx="1"/>
          </p:cNvCxnSpPr>
          <p:nvPr/>
        </p:nvCxnSpPr>
        <p:spPr>
          <a:xfrm>
            <a:off x="9248123" y="3096720"/>
            <a:ext cx="823414" cy="21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2" idx="1"/>
          </p:cNvCxnSpPr>
          <p:nvPr/>
        </p:nvCxnSpPr>
        <p:spPr>
          <a:xfrm flipV="1">
            <a:off x="8580390" y="4364912"/>
            <a:ext cx="689857" cy="2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9355972" y="4193559"/>
            <a:ext cx="762453" cy="369332"/>
          </a:xfrm>
          <a:prstGeom prst="rect">
            <a:avLst/>
          </a:prstGeom>
          <a:noFill/>
        </p:spPr>
        <p:txBody>
          <a:bodyPr wrap="none" rtlCol="0">
            <a:spAutoFit/>
          </a:bodyPr>
          <a:lstStyle/>
          <a:p>
            <a:r>
              <a:rPr lang="en-US" dirty="0" smtClean="0"/>
              <a:t>writes</a:t>
            </a:r>
            <a:endParaRPr lang="en-US" dirty="0"/>
          </a:p>
        </p:txBody>
      </p:sp>
      <p:cxnSp>
        <p:nvCxnSpPr>
          <p:cNvPr id="28" name="Straight Arrow Connector 27"/>
          <p:cNvCxnSpPr/>
          <p:nvPr/>
        </p:nvCxnSpPr>
        <p:spPr>
          <a:xfrm>
            <a:off x="9240386" y="5496814"/>
            <a:ext cx="831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290776" y="3944741"/>
            <a:ext cx="1237613" cy="840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24" name="Rectangle 23"/>
          <p:cNvSpPr/>
          <p:nvPr/>
        </p:nvSpPr>
        <p:spPr>
          <a:xfrm>
            <a:off x="4472848" y="2655065"/>
            <a:ext cx="2214391" cy="92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 1 </a:t>
            </a:r>
          </a:p>
          <a:p>
            <a:pPr algn="ctr"/>
            <a:r>
              <a:rPr lang="en-US" dirty="0" smtClean="0"/>
              <a:t>Topic 1 / Partition 0</a:t>
            </a:r>
            <a:endParaRPr lang="en-US" dirty="0"/>
          </a:p>
        </p:txBody>
      </p:sp>
      <p:sp>
        <p:nvSpPr>
          <p:cNvPr id="61" name="Rectangle 60"/>
          <p:cNvSpPr/>
          <p:nvPr/>
        </p:nvSpPr>
        <p:spPr>
          <a:xfrm>
            <a:off x="4472848" y="3818774"/>
            <a:ext cx="2214391" cy="9258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Broker 2</a:t>
            </a:r>
            <a:endParaRPr lang="en-US" dirty="0" smtClean="0"/>
          </a:p>
          <a:p>
            <a:pPr algn="ctr"/>
            <a:r>
              <a:rPr lang="en-US" dirty="0" smtClean="0"/>
              <a:t>Topic </a:t>
            </a:r>
            <a:r>
              <a:rPr lang="en-US" dirty="0"/>
              <a:t>1/ Partition </a:t>
            </a:r>
            <a:r>
              <a:rPr lang="en-US" dirty="0" smtClean="0"/>
              <a:t>1</a:t>
            </a:r>
            <a:endParaRPr lang="en-US" dirty="0"/>
          </a:p>
        </p:txBody>
      </p:sp>
      <p:sp>
        <p:nvSpPr>
          <p:cNvPr id="62" name="Rectangle 61"/>
          <p:cNvSpPr/>
          <p:nvPr/>
        </p:nvSpPr>
        <p:spPr>
          <a:xfrm>
            <a:off x="4472848" y="4982482"/>
            <a:ext cx="2214391" cy="9258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Broker </a:t>
            </a:r>
            <a:r>
              <a:rPr lang="en-US" dirty="0" smtClean="0"/>
              <a:t>3 </a:t>
            </a:r>
          </a:p>
          <a:p>
            <a:pPr algn="ctr"/>
            <a:r>
              <a:rPr lang="en-US" dirty="0" smtClean="0"/>
              <a:t>Topic </a:t>
            </a:r>
            <a:r>
              <a:rPr lang="en-US" dirty="0"/>
              <a:t>1/ Partition </a:t>
            </a:r>
            <a:r>
              <a:rPr lang="en-US" dirty="0" smtClean="0"/>
              <a:t>2</a:t>
            </a:r>
            <a:endParaRPr lang="en-US" dirty="0"/>
          </a:p>
        </p:txBody>
      </p:sp>
      <p:sp>
        <p:nvSpPr>
          <p:cNvPr id="63" name="TextBox 62"/>
          <p:cNvSpPr txBox="1"/>
          <p:nvPr/>
        </p:nvSpPr>
        <p:spPr>
          <a:xfrm>
            <a:off x="10386233" y="2922691"/>
            <a:ext cx="762453" cy="369332"/>
          </a:xfrm>
          <a:prstGeom prst="rect">
            <a:avLst/>
          </a:prstGeom>
          <a:noFill/>
        </p:spPr>
        <p:txBody>
          <a:bodyPr wrap="none" rtlCol="0">
            <a:spAutoFit/>
          </a:bodyPr>
          <a:lstStyle/>
          <a:p>
            <a:r>
              <a:rPr lang="en-US" dirty="0" smtClean="0"/>
              <a:t>writes</a:t>
            </a:r>
            <a:endParaRPr lang="en-US" dirty="0"/>
          </a:p>
        </p:txBody>
      </p:sp>
      <p:sp>
        <p:nvSpPr>
          <p:cNvPr id="64" name="TextBox 63"/>
          <p:cNvSpPr txBox="1"/>
          <p:nvPr/>
        </p:nvSpPr>
        <p:spPr>
          <a:xfrm>
            <a:off x="10103672" y="5344498"/>
            <a:ext cx="762453" cy="369332"/>
          </a:xfrm>
          <a:prstGeom prst="rect">
            <a:avLst/>
          </a:prstGeom>
          <a:noFill/>
        </p:spPr>
        <p:txBody>
          <a:bodyPr wrap="none" rtlCol="0">
            <a:spAutoFit/>
          </a:bodyPr>
          <a:lstStyle/>
          <a:p>
            <a:r>
              <a:rPr lang="en-US" dirty="0" smtClean="0"/>
              <a:t>writes</a:t>
            </a:r>
            <a:endParaRPr lang="en-US" dirty="0"/>
          </a:p>
        </p:txBody>
      </p:sp>
      <p:cxnSp>
        <p:nvCxnSpPr>
          <p:cNvPr id="30" name="Straight Arrow Connector 29"/>
          <p:cNvCxnSpPr>
            <a:stCxn id="22" idx="3"/>
            <a:endCxn id="24" idx="1"/>
          </p:cNvCxnSpPr>
          <p:nvPr/>
        </p:nvCxnSpPr>
        <p:spPr>
          <a:xfrm flipV="1">
            <a:off x="2528389" y="3117994"/>
            <a:ext cx="1944459" cy="1246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3"/>
          </p:cNvCxnSpPr>
          <p:nvPr/>
        </p:nvCxnSpPr>
        <p:spPr>
          <a:xfrm>
            <a:off x="2528389" y="4364912"/>
            <a:ext cx="2009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2" idx="3"/>
          </p:cNvCxnSpPr>
          <p:nvPr/>
        </p:nvCxnSpPr>
        <p:spPr>
          <a:xfrm>
            <a:off x="2528389" y="4364912"/>
            <a:ext cx="2021577" cy="1164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127334" y="2879050"/>
            <a:ext cx="1228093" cy="369332"/>
          </a:xfrm>
          <a:prstGeom prst="rect">
            <a:avLst/>
          </a:prstGeom>
          <a:noFill/>
        </p:spPr>
        <p:txBody>
          <a:bodyPr wrap="none" rtlCol="0">
            <a:spAutoFit/>
          </a:bodyPr>
          <a:lstStyle/>
          <a:p>
            <a:r>
              <a:rPr lang="en-US" dirty="0" smtClean="0"/>
              <a:t>Sends Data</a:t>
            </a:r>
            <a:endParaRPr lang="en-US" dirty="0"/>
          </a:p>
        </p:txBody>
      </p:sp>
      <p:sp>
        <p:nvSpPr>
          <p:cNvPr id="66" name="TextBox 65"/>
          <p:cNvSpPr txBox="1"/>
          <p:nvPr/>
        </p:nvSpPr>
        <p:spPr>
          <a:xfrm>
            <a:off x="631476" y="5510583"/>
            <a:ext cx="3771289" cy="369332"/>
          </a:xfrm>
          <a:prstGeom prst="rect">
            <a:avLst/>
          </a:prstGeom>
          <a:noFill/>
        </p:spPr>
        <p:txBody>
          <a:bodyPr wrap="none" rtlCol="0">
            <a:spAutoFit/>
          </a:bodyPr>
          <a:lstStyle/>
          <a:p>
            <a:r>
              <a:rPr lang="en-US" dirty="0" smtClean="0"/>
              <a:t>Automatically load balance by Broker</a:t>
            </a:r>
            <a:endParaRPr lang="en-US" dirty="0"/>
          </a:p>
        </p:txBody>
      </p:sp>
    </p:spTree>
    <p:extLst>
      <p:ext uri="{BB962C8B-B14F-4D97-AF65-F5344CB8AC3E}">
        <p14:creationId xmlns:p14="http://schemas.microsoft.com/office/powerpoint/2010/main" val="2834095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Producers</a:t>
            </a:r>
            <a:endParaRPr lang="en-US" b="1" dirty="0"/>
          </a:p>
        </p:txBody>
      </p:sp>
      <p:sp>
        <p:nvSpPr>
          <p:cNvPr id="3" name="Content Placeholder 2"/>
          <p:cNvSpPr>
            <a:spLocks noGrp="1"/>
          </p:cNvSpPr>
          <p:nvPr>
            <p:ph idx="1"/>
          </p:nvPr>
        </p:nvSpPr>
        <p:spPr>
          <a:xfrm>
            <a:off x="923925" y="790576"/>
            <a:ext cx="10515600" cy="5565774"/>
          </a:xfrm>
        </p:spPr>
        <p:txBody>
          <a:bodyPr/>
          <a:lstStyle/>
          <a:p>
            <a:r>
              <a:rPr lang="en-US" dirty="0" smtClean="0"/>
              <a:t>Producer can choose to receive the acknowledgement of data writes:</a:t>
            </a:r>
          </a:p>
          <a:p>
            <a:pPr lvl="1"/>
            <a:r>
              <a:rPr lang="en-US" dirty="0" smtClean="0"/>
              <a:t>Acks=0: Producer won’t wait for acknowledgment (possible data loss)</a:t>
            </a:r>
          </a:p>
          <a:p>
            <a:pPr lvl="1"/>
            <a:r>
              <a:rPr lang="en-US" dirty="0" smtClean="0"/>
              <a:t>Acks=1: Producer will wait for leader acknowledgment (limited data loss)</a:t>
            </a:r>
          </a:p>
          <a:p>
            <a:pPr lvl="1"/>
            <a:r>
              <a:rPr lang="en-US" dirty="0" smtClean="0"/>
              <a:t>Acks=All: Producer will wait for Leader + replicas acknowledgement (no data loss)</a:t>
            </a: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dirty="0"/>
          </a:p>
        </p:txBody>
      </p:sp>
      <p:sp>
        <p:nvSpPr>
          <p:cNvPr id="5" name="Slide Number Placeholder 4"/>
          <p:cNvSpPr>
            <a:spLocks noGrp="1"/>
          </p:cNvSpPr>
          <p:nvPr>
            <p:ph type="sldNum" sz="quarter" idx="12"/>
          </p:nvPr>
        </p:nvSpPr>
        <p:spPr/>
        <p:txBody>
          <a:bodyPr/>
          <a:lstStyle/>
          <a:p>
            <a:fld id="{AF6E8655-D578-4EE7-A55C-4F4B63E192DD}" type="slidenum">
              <a:rPr lang="en-US" smtClean="0"/>
              <a:t>24</a:t>
            </a:fld>
            <a:endParaRPr lang="en-US"/>
          </a:p>
        </p:txBody>
      </p:sp>
      <p:sp>
        <p:nvSpPr>
          <p:cNvPr id="9" name="Rectangle 8"/>
          <p:cNvSpPr/>
          <p:nvPr/>
        </p:nvSpPr>
        <p:spPr>
          <a:xfrm flipH="1">
            <a:off x="7312791"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flipH="1">
            <a:off x="7475668"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flipH="1">
            <a:off x="7638546"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Rectangle 11"/>
          <p:cNvSpPr/>
          <p:nvPr/>
        </p:nvSpPr>
        <p:spPr>
          <a:xfrm flipH="1">
            <a:off x="7801424"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flipH="1">
            <a:off x="7964302"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flipH="1">
            <a:off x="8127180"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flipH="1">
            <a:off x="8290058"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Rectangle 15"/>
          <p:cNvSpPr/>
          <p:nvPr/>
        </p:nvSpPr>
        <p:spPr>
          <a:xfrm flipH="1">
            <a:off x="8452936"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7" name="Rectangle 16"/>
          <p:cNvSpPr/>
          <p:nvPr/>
        </p:nvSpPr>
        <p:spPr>
          <a:xfrm flipH="1">
            <a:off x="7121445" y="2872882"/>
            <a:ext cx="17634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p:cNvSpPr/>
          <p:nvPr/>
        </p:nvSpPr>
        <p:spPr>
          <a:xfrm flipH="1">
            <a:off x="87786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a:t>0</a:t>
            </a:r>
          </a:p>
        </p:txBody>
      </p:sp>
      <p:sp>
        <p:nvSpPr>
          <p:cNvPr id="19" name="Rectangle 18"/>
          <p:cNvSpPr/>
          <p:nvPr/>
        </p:nvSpPr>
        <p:spPr>
          <a:xfrm flipH="1">
            <a:off x="8615814"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0" name="Rectangle 19"/>
          <p:cNvSpPr/>
          <p:nvPr/>
        </p:nvSpPr>
        <p:spPr>
          <a:xfrm flipH="1">
            <a:off x="89310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1</a:t>
            </a:r>
            <a:endParaRPr lang="en-US" dirty="0"/>
          </a:p>
        </p:txBody>
      </p:sp>
      <p:sp>
        <p:nvSpPr>
          <p:cNvPr id="21" name="Rectangle 20"/>
          <p:cNvSpPr/>
          <p:nvPr/>
        </p:nvSpPr>
        <p:spPr>
          <a:xfrm flipH="1">
            <a:off x="9083489" y="2875283"/>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2</a:t>
            </a:r>
            <a:endParaRPr lang="en-US" dirty="0"/>
          </a:p>
        </p:txBody>
      </p:sp>
      <p:sp>
        <p:nvSpPr>
          <p:cNvPr id="35" name="Rectangle 34"/>
          <p:cNvSpPr/>
          <p:nvPr/>
        </p:nvSpPr>
        <p:spPr>
          <a:xfrm flipH="1">
            <a:off x="7275611"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flipH="1">
            <a:off x="7438488"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Rectangle 36"/>
          <p:cNvSpPr/>
          <p:nvPr/>
        </p:nvSpPr>
        <p:spPr>
          <a:xfrm flipH="1">
            <a:off x="7601366"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8" name="Rectangle 37"/>
          <p:cNvSpPr/>
          <p:nvPr/>
        </p:nvSpPr>
        <p:spPr>
          <a:xfrm flipH="1">
            <a:off x="7764244"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9" name="Rectangle 38"/>
          <p:cNvSpPr/>
          <p:nvPr/>
        </p:nvSpPr>
        <p:spPr>
          <a:xfrm flipH="1">
            <a:off x="7927122"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0" name="Rectangle 39"/>
          <p:cNvSpPr/>
          <p:nvPr/>
        </p:nvSpPr>
        <p:spPr>
          <a:xfrm flipH="1">
            <a:off x="8090000"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1" name="Rectangle 40"/>
          <p:cNvSpPr/>
          <p:nvPr/>
        </p:nvSpPr>
        <p:spPr>
          <a:xfrm flipH="1">
            <a:off x="8252878" y="414579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Rectangle 41"/>
          <p:cNvSpPr/>
          <p:nvPr/>
        </p:nvSpPr>
        <p:spPr>
          <a:xfrm flipH="1">
            <a:off x="8415756" y="4145798"/>
            <a:ext cx="164634" cy="442873"/>
          </a:xfrm>
          <a:prstGeom prst="rect">
            <a:avLst/>
          </a:prstGeom>
          <a:solidFill>
            <a:srgbClr val="EE7F42"/>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43" name="Rectangle 42"/>
          <p:cNvSpPr/>
          <p:nvPr/>
        </p:nvSpPr>
        <p:spPr>
          <a:xfrm flipH="1">
            <a:off x="7084265" y="4143397"/>
            <a:ext cx="176340" cy="447675"/>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48" name="Rectangle 47"/>
          <p:cNvSpPr/>
          <p:nvPr/>
        </p:nvSpPr>
        <p:spPr>
          <a:xfrm flipH="1">
            <a:off x="7269736"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49" name="Rectangle 48"/>
          <p:cNvSpPr/>
          <p:nvPr/>
        </p:nvSpPr>
        <p:spPr>
          <a:xfrm flipH="1">
            <a:off x="7432613"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0" name="Rectangle 49"/>
          <p:cNvSpPr/>
          <p:nvPr/>
        </p:nvSpPr>
        <p:spPr>
          <a:xfrm flipH="1">
            <a:off x="7595491"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50"/>
          <p:cNvSpPr/>
          <p:nvPr/>
        </p:nvSpPr>
        <p:spPr>
          <a:xfrm flipH="1">
            <a:off x="7758369"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2" name="Rectangle 51"/>
          <p:cNvSpPr/>
          <p:nvPr/>
        </p:nvSpPr>
        <p:spPr>
          <a:xfrm flipH="1">
            <a:off x="7921247"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52"/>
          <p:cNvSpPr/>
          <p:nvPr/>
        </p:nvSpPr>
        <p:spPr>
          <a:xfrm flipH="1">
            <a:off x="8084125"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54" name="Rectangle 53"/>
          <p:cNvSpPr/>
          <p:nvPr/>
        </p:nvSpPr>
        <p:spPr>
          <a:xfrm flipH="1">
            <a:off x="8247003"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55" name="Rectangle 54"/>
          <p:cNvSpPr/>
          <p:nvPr/>
        </p:nvSpPr>
        <p:spPr>
          <a:xfrm flipH="1">
            <a:off x="8409881"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56" name="Rectangle 55"/>
          <p:cNvSpPr/>
          <p:nvPr/>
        </p:nvSpPr>
        <p:spPr>
          <a:xfrm flipH="1">
            <a:off x="7078390" y="5249975"/>
            <a:ext cx="176340" cy="4476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7" name="Rectangle 56"/>
          <p:cNvSpPr/>
          <p:nvPr/>
        </p:nvSpPr>
        <p:spPr>
          <a:xfrm flipH="1">
            <a:off x="87356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0</a:t>
            </a:r>
          </a:p>
        </p:txBody>
      </p:sp>
      <p:sp>
        <p:nvSpPr>
          <p:cNvPr id="58" name="Rectangle 57"/>
          <p:cNvSpPr/>
          <p:nvPr/>
        </p:nvSpPr>
        <p:spPr>
          <a:xfrm flipH="1">
            <a:off x="8572759"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59" name="Rectangle 58"/>
          <p:cNvSpPr/>
          <p:nvPr/>
        </p:nvSpPr>
        <p:spPr>
          <a:xfrm flipH="1">
            <a:off x="88880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1</a:t>
            </a:r>
          </a:p>
        </p:txBody>
      </p:sp>
      <p:sp>
        <p:nvSpPr>
          <p:cNvPr id="60" name="Rectangle 59"/>
          <p:cNvSpPr/>
          <p:nvPr/>
        </p:nvSpPr>
        <p:spPr>
          <a:xfrm flipH="1">
            <a:off x="9040434" y="5252376"/>
            <a:ext cx="164634" cy="4428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a:p>
            <a:pPr algn="ctr"/>
            <a:r>
              <a:rPr lang="en-US" dirty="0"/>
              <a:t>2</a:t>
            </a:r>
          </a:p>
        </p:txBody>
      </p:sp>
      <p:cxnSp>
        <p:nvCxnSpPr>
          <p:cNvPr id="23" name="Straight Arrow Connector 22"/>
          <p:cNvCxnSpPr>
            <a:stCxn id="21" idx="1"/>
          </p:cNvCxnSpPr>
          <p:nvPr/>
        </p:nvCxnSpPr>
        <p:spPr>
          <a:xfrm>
            <a:off x="9248123" y="3096720"/>
            <a:ext cx="823414" cy="21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2" idx="1"/>
          </p:cNvCxnSpPr>
          <p:nvPr/>
        </p:nvCxnSpPr>
        <p:spPr>
          <a:xfrm flipV="1">
            <a:off x="8580390" y="4364912"/>
            <a:ext cx="689857" cy="2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9355972" y="4193559"/>
            <a:ext cx="762453" cy="369332"/>
          </a:xfrm>
          <a:prstGeom prst="rect">
            <a:avLst/>
          </a:prstGeom>
          <a:noFill/>
        </p:spPr>
        <p:txBody>
          <a:bodyPr wrap="none" rtlCol="0">
            <a:spAutoFit/>
          </a:bodyPr>
          <a:lstStyle/>
          <a:p>
            <a:r>
              <a:rPr lang="en-US" dirty="0" smtClean="0"/>
              <a:t>writes</a:t>
            </a:r>
            <a:endParaRPr lang="en-US" dirty="0"/>
          </a:p>
        </p:txBody>
      </p:sp>
      <p:cxnSp>
        <p:nvCxnSpPr>
          <p:cNvPr id="28" name="Straight Arrow Connector 27"/>
          <p:cNvCxnSpPr/>
          <p:nvPr/>
        </p:nvCxnSpPr>
        <p:spPr>
          <a:xfrm>
            <a:off x="9240386" y="5496814"/>
            <a:ext cx="8311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290776" y="3944741"/>
            <a:ext cx="1237613" cy="840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24" name="Rectangle 23"/>
          <p:cNvSpPr/>
          <p:nvPr/>
        </p:nvSpPr>
        <p:spPr>
          <a:xfrm>
            <a:off x="4472848" y="2655065"/>
            <a:ext cx="2214391" cy="92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 1 </a:t>
            </a:r>
          </a:p>
          <a:p>
            <a:pPr algn="ctr"/>
            <a:r>
              <a:rPr lang="en-US" dirty="0" smtClean="0"/>
              <a:t>Topic 1 / Partition 0</a:t>
            </a:r>
            <a:endParaRPr lang="en-US" dirty="0"/>
          </a:p>
        </p:txBody>
      </p:sp>
      <p:sp>
        <p:nvSpPr>
          <p:cNvPr id="61" name="Rectangle 60"/>
          <p:cNvSpPr/>
          <p:nvPr/>
        </p:nvSpPr>
        <p:spPr>
          <a:xfrm>
            <a:off x="4472848" y="3818774"/>
            <a:ext cx="2214391" cy="9258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Broker 2</a:t>
            </a:r>
            <a:endParaRPr lang="en-US" dirty="0" smtClean="0"/>
          </a:p>
          <a:p>
            <a:pPr algn="ctr"/>
            <a:r>
              <a:rPr lang="en-US" dirty="0" smtClean="0"/>
              <a:t>Topic </a:t>
            </a:r>
            <a:r>
              <a:rPr lang="en-US" dirty="0"/>
              <a:t>1/ Partition </a:t>
            </a:r>
            <a:r>
              <a:rPr lang="en-US" dirty="0" smtClean="0"/>
              <a:t>1</a:t>
            </a:r>
            <a:endParaRPr lang="en-US" dirty="0"/>
          </a:p>
        </p:txBody>
      </p:sp>
      <p:sp>
        <p:nvSpPr>
          <p:cNvPr id="62" name="Rectangle 61"/>
          <p:cNvSpPr/>
          <p:nvPr/>
        </p:nvSpPr>
        <p:spPr>
          <a:xfrm>
            <a:off x="4472848" y="4982482"/>
            <a:ext cx="2214391" cy="9258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Broker </a:t>
            </a:r>
            <a:r>
              <a:rPr lang="en-US" dirty="0" smtClean="0"/>
              <a:t>3 </a:t>
            </a:r>
          </a:p>
          <a:p>
            <a:pPr algn="ctr"/>
            <a:r>
              <a:rPr lang="en-US" dirty="0" smtClean="0"/>
              <a:t>Topic </a:t>
            </a:r>
            <a:r>
              <a:rPr lang="en-US" dirty="0"/>
              <a:t>1/ Partition </a:t>
            </a:r>
            <a:r>
              <a:rPr lang="en-US" dirty="0" smtClean="0"/>
              <a:t>2</a:t>
            </a:r>
            <a:endParaRPr lang="en-US" dirty="0"/>
          </a:p>
        </p:txBody>
      </p:sp>
      <p:sp>
        <p:nvSpPr>
          <p:cNvPr id="63" name="TextBox 62"/>
          <p:cNvSpPr txBox="1"/>
          <p:nvPr/>
        </p:nvSpPr>
        <p:spPr>
          <a:xfrm>
            <a:off x="10386233" y="2922691"/>
            <a:ext cx="762453" cy="369332"/>
          </a:xfrm>
          <a:prstGeom prst="rect">
            <a:avLst/>
          </a:prstGeom>
          <a:noFill/>
        </p:spPr>
        <p:txBody>
          <a:bodyPr wrap="none" rtlCol="0">
            <a:spAutoFit/>
          </a:bodyPr>
          <a:lstStyle/>
          <a:p>
            <a:r>
              <a:rPr lang="en-US" dirty="0" smtClean="0"/>
              <a:t>writes</a:t>
            </a:r>
            <a:endParaRPr lang="en-US" dirty="0"/>
          </a:p>
        </p:txBody>
      </p:sp>
      <p:sp>
        <p:nvSpPr>
          <p:cNvPr id="64" name="TextBox 63"/>
          <p:cNvSpPr txBox="1"/>
          <p:nvPr/>
        </p:nvSpPr>
        <p:spPr>
          <a:xfrm>
            <a:off x="10103672" y="5344498"/>
            <a:ext cx="762453" cy="369332"/>
          </a:xfrm>
          <a:prstGeom prst="rect">
            <a:avLst/>
          </a:prstGeom>
          <a:noFill/>
        </p:spPr>
        <p:txBody>
          <a:bodyPr wrap="none" rtlCol="0">
            <a:spAutoFit/>
          </a:bodyPr>
          <a:lstStyle/>
          <a:p>
            <a:r>
              <a:rPr lang="en-US" dirty="0" smtClean="0"/>
              <a:t>writes</a:t>
            </a:r>
            <a:endParaRPr lang="en-US" dirty="0"/>
          </a:p>
        </p:txBody>
      </p:sp>
      <p:cxnSp>
        <p:nvCxnSpPr>
          <p:cNvPr id="30" name="Straight Arrow Connector 29"/>
          <p:cNvCxnSpPr>
            <a:stCxn id="22" idx="3"/>
            <a:endCxn id="24" idx="1"/>
          </p:cNvCxnSpPr>
          <p:nvPr/>
        </p:nvCxnSpPr>
        <p:spPr>
          <a:xfrm flipV="1">
            <a:off x="2528389" y="3117994"/>
            <a:ext cx="1944459" cy="1246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3"/>
          </p:cNvCxnSpPr>
          <p:nvPr/>
        </p:nvCxnSpPr>
        <p:spPr>
          <a:xfrm>
            <a:off x="2528389" y="4364912"/>
            <a:ext cx="2009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2" idx="3"/>
          </p:cNvCxnSpPr>
          <p:nvPr/>
        </p:nvCxnSpPr>
        <p:spPr>
          <a:xfrm>
            <a:off x="2528389" y="4364912"/>
            <a:ext cx="2021577" cy="1164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127334" y="2879050"/>
            <a:ext cx="1228093" cy="369332"/>
          </a:xfrm>
          <a:prstGeom prst="rect">
            <a:avLst/>
          </a:prstGeom>
          <a:noFill/>
        </p:spPr>
        <p:txBody>
          <a:bodyPr wrap="none" rtlCol="0">
            <a:spAutoFit/>
          </a:bodyPr>
          <a:lstStyle/>
          <a:p>
            <a:r>
              <a:rPr lang="en-US" dirty="0" smtClean="0"/>
              <a:t>Sends Data</a:t>
            </a:r>
            <a:endParaRPr lang="en-US" dirty="0"/>
          </a:p>
        </p:txBody>
      </p:sp>
      <p:sp>
        <p:nvSpPr>
          <p:cNvPr id="66" name="TextBox 65"/>
          <p:cNvSpPr txBox="1"/>
          <p:nvPr/>
        </p:nvSpPr>
        <p:spPr>
          <a:xfrm>
            <a:off x="631476" y="5510583"/>
            <a:ext cx="3771289" cy="369332"/>
          </a:xfrm>
          <a:prstGeom prst="rect">
            <a:avLst/>
          </a:prstGeom>
          <a:noFill/>
        </p:spPr>
        <p:txBody>
          <a:bodyPr wrap="none" rtlCol="0">
            <a:spAutoFit/>
          </a:bodyPr>
          <a:lstStyle/>
          <a:p>
            <a:r>
              <a:rPr lang="en-US" dirty="0" smtClean="0"/>
              <a:t>Automatically load balance by Broker</a:t>
            </a:r>
            <a:endParaRPr lang="en-US" dirty="0"/>
          </a:p>
        </p:txBody>
      </p:sp>
    </p:spTree>
    <p:extLst>
      <p:ext uri="{BB962C8B-B14F-4D97-AF65-F5344CB8AC3E}">
        <p14:creationId xmlns:p14="http://schemas.microsoft.com/office/powerpoint/2010/main" val="2893923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Producers: Messages Key</a:t>
            </a:r>
            <a:endParaRPr lang="en-US" b="1" dirty="0"/>
          </a:p>
        </p:txBody>
      </p:sp>
      <p:sp>
        <p:nvSpPr>
          <p:cNvPr id="3" name="Content Placeholder 2"/>
          <p:cNvSpPr>
            <a:spLocks noGrp="1"/>
          </p:cNvSpPr>
          <p:nvPr>
            <p:ph idx="1"/>
          </p:nvPr>
        </p:nvSpPr>
        <p:spPr>
          <a:xfrm>
            <a:off x="838200" y="790576"/>
            <a:ext cx="10905781" cy="5565774"/>
          </a:xfrm>
        </p:spPr>
        <p:txBody>
          <a:bodyPr/>
          <a:lstStyle/>
          <a:p>
            <a:r>
              <a:rPr lang="en-US" dirty="0" smtClean="0"/>
              <a:t>Producer can choose to send the key with the message</a:t>
            </a:r>
          </a:p>
          <a:p>
            <a:pPr lvl="1"/>
            <a:r>
              <a:rPr lang="en-US" dirty="0" smtClean="0"/>
              <a:t>If the key is send then the Producer has the guaranteed that all the messages for that key will always got to same partition </a:t>
            </a:r>
            <a:r>
              <a:rPr lang="en-US" i="1" u="sng" dirty="0" smtClean="0"/>
              <a:t>that allows you guaranteed ordering </a:t>
            </a:r>
          </a:p>
          <a:p>
            <a:pPr lvl="1"/>
            <a:r>
              <a:rPr lang="en-US" dirty="0" smtClean="0"/>
              <a:t>This enables guaranteed ordering for a specific key </a:t>
            </a: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dirty="0"/>
          </a:p>
        </p:txBody>
      </p:sp>
      <p:sp>
        <p:nvSpPr>
          <p:cNvPr id="5" name="Slide Number Placeholder 4"/>
          <p:cNvSpPr>
            <a:spLocks noGrp="1"/>
          </p:cNvSpPr>
          <p:nvPr>
            <p:ph type="sldNum" sz="quarter" idx="12"/>
          </p:nvPr>
        </p:nvSpPr>
        <p:spPr/>
        <p:txBody>
          <a:bodyPr/>
          <a:lstStyle/>
          <a:p>
            <a:fld id="{AF6E8655-D578-4EE7-A55C-4F4B63E192DD}" type="slidenum">
              <a:rPr lang="en-US" smtClean="0"/>
              <a:t>25</a:t>
            </a:fld>
            <a:endParaRPr lang="en-US"/>
          </a:p>
        </p:txBody>
      </p:sp>
      <p:sp>
        <p:nvSpPr>
          <p:cNvPr id="22" name="Rectangle 21"/>
          <p:cNvSpPr/>
          <p:nvPr/>
        </p:nvSpPr>
        <p:spPr>
          <a:xfrm>
            <a:off x="1260834" y="3773388"/>
            <a:ext cx="1237613" cy="840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24" name="Rectangle 23"/>
          <p:cNvSpPr/>
          <p:nvPr/>
        </p:nvSpPr>
        <p:spPr>
          <a:xfrm>
            <a:off x="4472848" y="3096719"/>
            <a:ext cx="2214391" cy="92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 1 </a:t>
            </a:r>
          </a:p>
          <a:p>
            <a:pPr algn="ctr"/>
            <a:r>
              <a:rPr lang="en-US" dirty="0" smtClean="0"/>
              <a:t>Topic 1 / Partition 0</a:t>
            </a:r>
            <a:endParaRPr lang="en-US" dirty="0"/>
          </a:p>
        </p:txBody>
      </p:sp>
      <p:sp>
        <p:nvSpPr>
          <p:cNvPr id="61" name="Rectangle 60"/>
          <p:cNvSpPr/>
          <p:nvPr/>
        </p:nvSpPr>
        <p:spPr>
          <a:xfrm>
            <a:off x="4481945" y="4769392"/>
            <a:ext cx="2214391" cy="92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 2</a:t>
            </a:r>
            <a:endParaRPr lang="en-US" dirty="0" smtClean="0"/>
          </a:p>
          <a:p>
            <a:pPr algn="ctr"/>
            <a:r>
              <a:rPr lang="en-US" dirty="0" smtClean="0"/>
              <a:t>Topic </a:t>
            </a:r>
            <a:r>
              <a:rPr lang="en-US" dirty="0"/>
              <a:t>1/ Partition </a:t>
            </a:r>
            <a:r>
              <a:rPr lang="en-US" dirty="0" smtClean="0"/>
              <a:t>1</a:t>
            </a:r>
            <a:endParaRPr lang="en-US" dirty="0"/>
          </a:p>
        </p:txBody>
      </p:sp>
      <p:sp>
        <p:nvSpPr>
          <p:cNvPr id="64" name="TextBox 63"/>
          <p:cNvSpPr txBox="1"/>
          <p:nvPr/>
        </p:nvSpPr>
        <p:spPr>
          <a:xfrm>
            <a:off x="6636374" y="4837936"/>
            <a:ext cx="4870949" cy="369332"/>
          </a:xfrm>
          <a:prstGeom prst="rect">
            <a:avLst/>
          </a:prstGeom>
          <a:noFill/>
        </p:spPr>
        <p:txBody>
          <a:bodyPr wrap="none" rtlCol="0">
            <a:spAutoFit/>
          </a:bodyPr>
          <a:lstStyle/>
          <a:p>
            <a:r>
              <a:rPr lang="en-US" dirty="0"/>
              <a:t>Customer_id </a:t>
            </a:r>
            <a:r>
              <a:rPr lang="en-US" dirty="0" smtClean="0"/>
              <a:t>1 data will always store in partition 1</a:t>
            </a:r>
            <a:endParaRPr lang="en-US" dirty="0"/>
          </a:p>
        </p:txBody>
      </p:sp>
      <p:cxnSp>
        <p:nvCxnSpPr>
          <p:cNvPr id="32" name="Straight Arrow Connector 31"/>
          <p:cNvCxnSpPr>
            <a:stCxn id="22" idx="3"/>
            <a:endCxn id="61" idx="1"/>
          </p:cNvCxnSpPr>
          <p:nvPr/>
        </p:nvCxnSpPr>
        <p:spPr>
          <a:xfrm>
            <a:off x="2498447" y="4193559"/>
            <a:ext cx="1983498" cy="1038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860210" y="4103969"/>
            <a:ext cx="1228093" cy="369332"/>
          </a:xfrm>
          <a:prstGeom prst="rect">
            <a:avLst/>
          </a:prstGeom>
          <a:noFill/>
        </p:spPr>
        <p:txBody>
          <a:bodyPr wrap="none" rtlCol="0">
            <a:spAutoFit/>
          </a:bodyPr>
          <a:lstStyle/>
          <a:p>
            <a:r>
              <a:rPr lang="en-US" dirty="0" smtClean="0"/>
              <a:t>Sends Data</a:t>
            </a:r>
            <a:endParaRPr lang="en-US" dirty="0"/>
          </a:p>
        </p:txBody>
      </p:sp>
      <p:sp>
        <p:nvSpPr>
          <p:cNvPr id="66" name="TextBox 65"/>
          <p:cNvSpPr txBox="1"/>
          <p:nvPr/>
        </p:nvSpPr>
        <p:spPr>
          <a:xfrm>
            <a:off x="213807" y="5094453"/>
            <a:ext cx="4153573" cy="707886"/>
          </a:xfrm>
          <a:prstGeom prst="rect">
            <a:avLst/>
          </a:prstGeom>
          <a:noFill/>
        </p:spPr>
        <p:txBody>
          <a:bodyPr wrap="none" rtlCol="0">
            <a:spAutoFit/>
          </a:bodyPr>
          <a:lstStyle/>
          <a:p>
            <a:r>
              <a:rPr lang="en-US" dirty="0" smtClean="0"/>
              <a:t>Data with the customer_id as the </a:t>
            </a:r>
            <a:r>
              <a:rPr lang="en-US" sz="4000" b="1" dirty="0" smtClean="0"/>
              <a:t>KEY</a:t>
            </a:r>
            <a:endParaRPr lang="en-US" sz="4000" b="1" dirty="0"/>
          </a:p>
        </p:txBody>
      </p:sp>
      <p:cxnSp>
        <p:nvCxnSpPr>
          <p:cNvPr id="27" name="Straight Arrow Connector 26"/>
          <p:cNvCxnSpPr>
            <a:stCxn id="22" idx="3"/>
            <a:endCxn id="24" idx="1"/>
          </p:cNvCxnSpPr>
          <p:nvPr/>
        </p:nvCxnSpPr>
        <p:spPr>
          <a:xfrm flipV="1">
            <a:off x="2498447" y="3559648"/>
            <a:ext cx="1974401" cy="633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6687239" y="5323814"/>
            <a:ext cx="4870949" cy="369332"/>
          </a:xfrm>
          <a:prstGeom prst="rect">
            <a:avLst/>
          </a:prstGeom>
          <a:noFill/>
        </p:spPr>
        <p:txBody>
          <a:bodyPr wrap="none" rtlCol="0">
            <a:spAutoFit/>
          </a:bodyPr>
          <a:lstStyle/>
          <a:p>
            <a:r>
              <a:rPr lang="en-US" dirty="0"/>
              <a:t>Customer_id </a:t>
            </a:r>
            <a:r>
              <a:rPr lang="en-US" dirty="0" smtClean="0"/>
              <a:t>3 data will always store in partition 1</a:t>
            </a:r>
            <a:endParaRPr lang="en-US" dirty="0"/>
          </a:p>
        </p:txBody>
      </p:sp>
      <p:sp>
        <p:nvSpPr>
          <p:cNvPr id="68" name="TextBox 67"/>
          <p:cNvSpPr txBox="1"/>
          <p:nvPr/>
        </p:nvSpPr>
        <p:spPr>
          <a:xfrm>
            <a:off x="6636374" y="3094616"/>
            <a:ext cx="4870949" cy="369332"/>
          </a:xfrm>
          <a:prstGeom prst="rect">
            <a:avLst/>
          </a:prstGeom>
          <a:noFill/>
        </p:spPr>
        <p:txBody>
          <a:bodyPr wrap="none" rtlCol="0">
            <a:spAutoFit/>
          </a:bodyPr>
          <a:lstStyle/>
          <a:p>
            <a:r>
              <a:rPr lang="en-US" dirty="0"/>
              <a:t>Customer_id </a:t>
            </a:r>
            <a:r>
              <a:rPr lang="en-US" dirty="0" smtClean="0"/>
              <a:t>0 data will always store in partition 0</a:t>
            </a:r>
            <a:endParaRPr lang="en-US" dirty="0"/>
          </a:p>
        </p:txBody>
      </p:sp>
      <p:sp>
        <p:nvSpPr>
          <p:cNvPr id="69" name="TextBox 68"/>
          <p:cNvSpPr txBox="1"/>
          <p:nvPr/>
        </p:nvSpPr>
        <p:spPr>
          <a:xfrm>
            <a:off x="6636374" y="3481599"/>
            <a:ext cx="4870949" cy="369332"/>
          </a:xfrm>
          <a:prstGeom prst="rect">
            <a:avLst/>
          </a:prstGeom>
          <a:noFill/>
        </p:spPr>
        <p:txBody>
          <a:bodyPr wrap="none" rtlCol="0">
            <a:spAutoFit/>
          </a:bodyPr>
          <a:lstStyle/>
          <a:p>
            <a:r>
              <a:rPr lang="en-US" dirty="0"/>
              <a:t>Customer_id </a:t>
            </a:r>
            <a:r>
              <a:rPr lang="en-US" dirty="0" smtClean="0"/>
              <a:t>2 data will always store in partition 0</a:t>
            </a:r>
            <a:endParaRPr lang="en-US" dirty="0"/>
          </a:p>
        </p:txBody>
      </p:sp>
    </p:spTree>
    <p:extLst>
      <p:ext uri="{BB962C8B-B14F-4D97-AF65-F5344CB8AC3E}">
        <p14:creationId xmlns:p14="http://schemas.microsoft.com/office/powerpoint/2010/main" val="4171929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Consumers</a:t>
            </a:r>
            <a:endParaRPr lang="en-US" b="1" dirty="0"/>
          </a:p>
        </p:txBody>
      </p:sp>
      <p:sp>
        <p:nvSpPr>
          <p:cNvPr id="3" name="Content Placeholder 2"/>
          <p:cNvSpPr>
            <a:spLocks noGrp="1"/>
          </p:cNvSpPr>
          <p:nvPr>
            <p:ph idx="1"/>
          </p:nvPr>
        </p:nvSpPr>
        <p:spPr>
          <a:xfrm>
            <a:off x="923925" y="790576"/>
            <a:ext cx="10515600" cy="5565774"/>
          </a:xfrm>
        </p:spPr>
        <p:txBody>
          <a:bodyPr/>
          <a:lstStyle/>
          <a:p>
            <a:r>
              <a:rPr lang="en-US" dirty="0" smtClean="0"/>
              <a:t>Consumers: reads data from a topic</a:t>
            </a:r>
          </a:p>
          <a:p>
            <a:r>
              <a:rPr lang="en-US" b="1" i="1" u="sng" dirty="0" smtClean="0">
                <a:latin typeface="Calibri" panose="020F0502020204030204" pitchFamily="34" charset="0"/>
                <a:cs typeface="Calibri" panose="020F0502020204030204" pitchFamily="34" charset="0"/>
              </a:rPr>
              <a:t>They only have to specify the topic name and one broker to connect to and Kafka will automatically take care of pulling of data from the right brokers.</a:t>
            </a:r>
          </a:p>
          <a:p>
            <a:r>
              <a:rPr lang="en-US" b="1" i="1" u="sng" dirty="0" smtClean="0">
                <a:latin typeface="Calibri" panose="020F0502020204030204" pitchFamily="34" charset="0"/>
                <a:cs typeface="Calibri" panose="020F0502020204030204" pitchFamily="34" charset="0"/>
              </a:rPr>
              <a:t>Date read in a order from each partitions and in parallel across the partitions</a:t>
            </a:r>
            <a:endParaRPr lang="en-US" b="1" i="1"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dirty="0"/>
          </a:p>
        </p:txBody>
      </p:sp>
      <p:sp>
        <p:nvSpPr>
          <p:cNvPr id="5" name="Slide Number Placeholder 4"/>
          <p:cNvSpPr>
            <a:spLocks noGrp="1"/>
          </p:cNvSpPr>
          <p:nvPr>
            <p:ph type="sldNum" sz="quarter" idx="12"/>
          </p:nvPr>
        </p:nvSpPr>
        <p:spPr/>
        <p:txBody>
          <a:bodyPr/>
          <a:lstStyle/>
          <a:p>
            <a:fld id="{AF6E8655-D578-4EE7-A55C-4F4B63E192DD}" type="slidenum">
              <a:rPr lang="en-US" smtClean="0"/>
              <a:t>26</a:t>
            </a:fld>
            <a:endParaRPr lang="en-US"/>
          </a:p>
        </p:txBody>
      </p:sp>
      <p:sp>
        <p:nvSpPr>
          <p:cNvPr id="9" name="Rectangle 8"/>
          <p:cNvSpPr/>
          <p:nvPr/>
        </p:nvSpPr>
        <p:spPr>
          <a:xfrm flipH="1">
            <a:off x="3317300"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flipH="1">
            <a:off x="3480177"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p:cNvSpPr/>
          <p:nvPr/>
        </p:nvSpPr>
        <p:spPr>
          <a:xfrm flipH="1">
            <a:off x="3643055"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Rectangle 11"/>
          <p:cNvSpPr/>
          <p:nvPr/>
        </p:nvSpPr>
        <p:spPr>
          <a:xfrm flipH="1">
            <a:off x="3805933"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p:cNvSpPr/>
          <p:nvPr/>
        </p:nvSpPr>
        <p:spPr>
          <a:xfrm flipH="1">
            <a:off x="3968811"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4" name="Rectangle 13"/>
          <p:cNvSpPr/>
          <p:nvPr/>
        </p:nvSpPr>
        <p:spPr>
          <a:xfrm flipH="1">
            <a:off x="4131689"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flipH="1">
            <a:off x="4294567"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6" name="Rectangle 15"/>
          <p:cNvSpPr/>
          <p:nvPr/>
        </p:nvSpPr>
        <p:spPr>
          <a:xfrm flipH="1">
            <a:off x="4457445"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7" name="Rectangle 16"/>
          <p:cNvSpPr/>
          <p:nvPr/>
        </p:nvSpPr>
        <p:spPr>
          <a:xfrm flipH="1">
            <a:off x="3125954" y="3775871"/>
            <a:ext cx="17634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p:cNvSpPr/>
          <p:nvPr/>
        </p:nvSpPr>
        <p:spPr>
          <a:xfrm flipH="1">
            <a:off x="4783198"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a:t>0</a:t>
            </a:r>
          </a:p>
        </p:txBody>
      </p:sp>
      <p:sp>
        <p:nvSpPr>
          <p:cNvPr id="19" name="Rectangle 18"/>
          <p:cNvSpPr/>
          <p:nvPr/>
        </p:nvSpPr>
        <p:spPr>
          <a:xfrm flipH="1">
            <a:off x="4620323"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20" name="Rectangle 19"/>
          <p:cNvSpPr/>
          <p:nvPr/>
        </p:nvSpPr>
        <p:spPr>
          <a:xfrm flipH="1">
            <a:off x="4935598"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1</a:t>
            </a:r>
            <a:endParaRPr lang="en-US" dirty="0"/>
          </a:p>
        </p:txBody>
      </p:sp>
      <p:sp>
        <p:nvSpPr>
          <p:cNvPr id="21" name="Rectangle 20"/>
          <p:cNvSpPr/>
          <p:nvPr/>
        </p:nvSpPr>
        <p:spPr>
          <a:xfrm flipH="1">
            <a:off x="5087998" y="3778272"/>
            <a:ext cx="164634" cy="442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p>
          <a:p>
            <a:pPr algn="ctr"/>
            <a:r>
              <a:rPr lang="en-US" dirty="0" smtClean="0"/>
              <a:t>2</a:t>
            </a:r>
            <a:endParaRPr lang="en-US" dirty="0"/>
          </a:p>
        </p:txBody>
      </p:sp>
      <p:sp>
        <p:nvSpPr>
          <p:cNvPr id="35" name="Rectangle 34"/>
          <p:cNvSpPr/>
          <p:nvPr/>
        </p:nvSpPr>
        <p:spPr>
          <a:xfrm flipH="1">
            <a:off x="3368160"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6" name="Rectangle 35"/>
          <p:cNvSpPr/>
          <p:nvPr/>
        </p:nvSpPr>
        <p:spPr>
          <a:xfrm flipH="1">
            <a:off x="3524841"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7" name="Rectangle 36"/>
          <p:cNvSpPr/>
          <p:nvPr/>
        </p:nvSpPr>
        <p:spPr>
          <a:xfrm flipH="1">
            <a:off x="3681522"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8" name="Rectangle 37"/>
          <p:cNvSpPr/>
          <p:nvPr/>
        </p:nvSpPr>
        <p:spPr>
          <a:xfrm flipH="1">
            <a:off x="3838203"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9" name="Rectangle 38"/>
          <p:cNvSpPr/>
          <p:nvPr/>
        </p:nvSpPr>
        <p:spPr>
          <a:xfrm flipH="1">
            <a:off x="3994884"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40" name="Rectangle 39"/>
          <p:cNvSpPr/>
          <p:nvPr/>
        </p:nvSpPr>
        <p:spPr>
          <a:xfrm flipH="1">
            <a:off x="4151565"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1" name="Rectangle 40"/>
          <p:cNvSpPr/>
          <p:nvPr/>
        </p:nvSpPr>
        <p:spPr>
          <a:xfrm flipH="1">
            <a:off x="4308246" y="4722118"/>
            <a:ext cx="164634" cy="442873"/>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Rectangle 41"/>
          <p:cNvSpPr/>
          <p:nvPr/>
        </p:nvSpPr>
        <p:spPr>
          <a:xfrm flipH="1">
            <a:off x="4464927" y="4722118"/>
            <a:ext cx="164634" cy="442873"/>
          </a:xfrm>
          <a:prstGeom prst="rect">
            <a:avLst/>
          </a:prstGeom>
          <a:solidFill>
            <a:srgbClr val="EE7F42"/>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43" name="Rectangle 42"/>
          <p:cNvSpPr/>
          <p:nvPr/>
        </p:nvSpPr>
        <p:spPr>
          <a:xfrm flipH="1">
            <a:off x="3199773" y="4717394"/>
            <a:ext cx="176340" cy="447675"/>
          </a:xfrm>
          <a:prstGeom prst="rect">
            <a:avLst/>
          </a:prstGeom>
          <a:solidFill>
            <a:srgbClr val="EE7F4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23" name="Straight Arrow Connector 22"/>
          <p:cNvCxnSpPr>
            <a:stCxn id="21" idx="1"/>
          </p:cNvCxnSpPr>
          <p:nvPr/>
        </p:nvCxnSpPr>
        <p:spPr>
          <a:xfrm flipV="1">
            <a:off x="5252632" y="3996257"/>
            <a:ext cx="3615798" cy="3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2" idx="1"/>
          </p:cNvCxnSpPr>
          <p:nvPr/>
        </p:nvCxnSpPr>
        <p:spPr>
          <a:xfrm flipV="1">
            <a:off x="4629561" y="4884876"/>
            <a:ext cx="4258745" cy="58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689385" y="4396523"/>
            <a:ext cx="1703543" cy="369332"/>
          </a:xfrm>
          <a:prstGeom prst="rect">
            <a:avLst/>
          </a:prstGeom>
          <a:noFill/>
        </p:spPr>
        <p:txBody>
          <a:bodyPr wrap="none" rtlCol="0">
            <a:spAutoFit/>
          </a:bodyPr>
          <a:lstStyle/>
          <a:p>
            <a:r>
              <a:rPr lang="en-US" dirty="0" smtClean="0"/>
              <a:t>Reads in a order</a:t>
            </a:r>
            <a:endParaRPr lang="en-US" dirty="0"/>
          </a:p>
        </p:txBody>
      </p:sp>
      <p:sp>
        <p:nvSpPr>
          <p:cNvPr id="22" name="Rectangle 21"/>
          <p:cNvSpPr/>
          <p:nvPr/>
        </p:nvSpPr>
        <p:spPr>
          <a:xfrm>
            <a:off x="8868430" y="3291217"/>
            <a:ext cx="1997695" cy="1873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Producer</a:t>
            </a:r>
            <a:endParaRPr lang="en-US" dirty="0"/>
          </a:p>
        </p:txBody>
      </p:sp>
      <p:sp>
        <p:nvSpPr>
          <p:cNvPr id="24" name="Rectangle 23"/>
          <p:cNvSpPr/>
          <p:nvPr/>
        </p:nvSpPr>
        <p:spPr>
          <a:xfrm>
            <a:off x="568220" y="3680469"/>
            <a:ext cx="2214391" cy="684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 1 </a:t>
            </a:r>
          </a:p>
          <a:p>
            <a:pPr algn="ctr"/>
            <a:r>
              <a:rPr lang="en-US" dirty="0" smtClean="0"/>
              <a:t>Topic 1 / Partition 0</a:t>
            </a:r>
            <a:endParaRPr lang="en-US" dirty="0"/>
          </a:p>
        </p:txBody>
      </p:sp>
      <p:sp>
        <p:nvSpPr>
          <p:cNvPr id="61" name="Rectangle 60"/>
          <p:cNvSpPr/>
          <p:nvPr/>
        </p:nvSpPr>
        <p:spPr>
          <a:xfrm>
            <a:off x="580607" y="4603308"/>
            <a:ext cx="2214391" cy="6466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Broker 2</a:t>
            </a:r>
            <a:endParaRPr lang="en-US" dirty="0" smtClean="0"/>
          </a:p>
          <a:p>
            <a:pPr algn="ctr"/>
            <a:r>
              <a:rPr lang="en-US" dirty="0" smtClean="0"/>
              <a:t>Topic </a:t>
            </a:r>
            <a:r>
              <a:rPr lang="en-US" dirty="0"/>
              <a:t>1/ Partition </a:t>
            </a:r>
            <a:r>
              <a:rPr lang="en-US" dirty="0" smtClean="0"/>
              <a:t>1</a:t>
            </a:r>
            <a:endParaRPr lang="en-US" dirty="0"/>
          </a:p>
        </p:txBody>
      </p:sp>
      <p:sp>
        <p:nvSpPr>
          <p:cNvPr id="63" name="TextBox 62"/>
          <p:cNvSpPr txBox="1"/>
          <p:nvPr/>
        </p:nvSpPr>
        <p:spPr>
          <a:xfrm>
            <a:off x="5252632" y="3333267"/>
            <a:ext cx="1540037" cy="369332"/>
          </a:xfrm>
          <a:prstGeom prst="rect">
            <a:avLst/>
          </a:prstGeom>
          <a:noFill/>
        </p:spPr>
        <p:txBody>
          <a:bodyPr wrap="none" rtlCol="0">
            <a:spAutoFit/>
          </a:bodyPr>
          <a:lstStyle/>
          <a:p>
            <a:r>
              <a:rPr lang="en-US" dirty="0" smtClean="0"/>
              <a:t>Reads in order</a:t>
            </a:r>
            <a:endParaRPr lang="en-US" dirty="0"/>
          </a:p>
        </p:txBody>
      </p:sp>
      <p:sp>
        <p:nvSpPr>
          <p:cNvPr id="65" name="TextBox 64"/>
          <p:cNvSpPr txBox="1"/>
          <p:nvPr/>
        </p:nvSpPr>
        <p:spPr>
          <a:xfrm>
            <a:off x="2948447" y="3342056"/>
            <a:ext cx="1228093" cy="369332"/>
          </a:xfrm>
          <a:prstGeom prst="rect">
            <a:avLst/>
          </a:prstGeom>
          <a:noFill/>
        </p:spPr>
        <p:txBody>
          <a:bodyPr wrap="none" rtlCol="0">
            <a:spAutoFit/>
          </a:bodyPr>
          <a:lstStyle/>
          <a:p>
            <a:r>
              <a:rPr lang="en-US" dirty="0" smtClean="0"/>
              <a:t>Sends Data</a:t>
            </a:r>
            <a:endParaRPr lang="en-US" dirty="0"/>
          </a:p>
        </p:txBody>
      </p:sp>
      <p:sp>
        <p:nvSpPr>
          <p:cNvPr id="67" name="TextBox 66"/>
          <p:cNvSpPr txBox="1"/>
          <p:nvPr/>
        </p:nvSpPr>
        <p:spPr>
          <a:xfrm>
            <a:off x="1022324" y="5792217"/>
            <a:ext cx="7551939" cy="369332"/>
          </a:xfrm>
          <a:prstGeom prst="rect">
            <a:avLst/>
          </a:prstGeom>
          <a:noFill/>
        </p:spPr>
        <p:txBody>
          <a:bodyPr wrap="none" rtlCol="0">
            <a:spAutoFit/>
          </a:bodyPr>
          <a:lstStyle/>
          <a:p>
            <a:r>
              <a:rPr lang="en-US" dirty="0" smtClean="0"/>
              <a:t>Reads in a order within a partitions but read data par alley across the partitions</a:t>
            </a:r>
            <a:endParaRPr lang="en-US" dirty="0"/>
          </a:p>
        </p:txBody>
      </p:sp>
    </p:spTree>
    <p:extLst>
      <p:ext uri="{BB962C8B-B14F-4D97-AF65-F5344CB8AC3E}">
        <p14:creationId xmlns:p14="http://schemas.microsoft.com/office/powerpoint/2010/main" val="334136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Consumer Groups</a:t>
            </a:r>
            <a:endParaRPr lang="en-US" b="1" dirty="0"/>
          </a:p>
        </p:txBody>
      </p:sp>
      <p:sp>
        <p:nvSpPr>
          <p:cNvPr id="3" name="Content Placeholder 2"/>
          <p:cNvSpPr>
            <a:spLocks noGrp="1"/>
          </p:cNvSpPr>
          <p:nvPr>
            <p:ph idx="1"/>
          </p:nvPr>
        </p:nvSpPr>
        <p:spPr>
          <a:xfrm>
            <a:off x="923925" y="790576"/>
            <a:ext cx="10515600" cy="5565774"/>
          </a:xfrm>
        </p:spPr>
        <p:txBody>
          <a:bodyPr/>
          <a:lstStyle/>
          <a:p>
            <a:r>
              <a:rPr lang="en-US" dirty="0" smtClean="0"/>
              <a:t>Consumers reads data in a consumer groups</a:t>
            </a:r>
          </a:p>
          <a:p>
            <a:r>
              <a:rPr lang="en-US" b="1" i="1" dirty="0" smtClean="0">
                <a:latin typeface="Calibri" panose="020F0502020204030204" pitchFamily="34" charset="0"/>
                <a:cs typeface="Calibri" panose="020F0502020204030204" pitchFamily="34" charset="0"/>
              </a:rPr>
              <a:t>Each consumer within a group reads from exclusive partitions</a:t>
            </a:r>
          </a:p>
          <a:p>
            <a:r>
              <a:rPr lang="en-US" b="1" i="1" dirty="0" smtClean="0">
                <a:latin typeface="Calibri" panose="020F0502020204030204" pitchFamily="34" charset="0"/>
                <a:cs typeface="Calibri" panose="020F0502020204030204" pitchFamily="34" charset="0"/>
              </a:rPr>
              <a:t>You can not have more consumers than partitions (otherwise some will be inactive) </a:t>
            </a:r>
          </a:p>
        </p:txBody>
      </p:sp>
      <p:sp>
        <p:nvSpPr>
          <p:cNvPr id="5" name="Slide Number Placeholder 4"/>
          <p:cNvSpPr>
            <a:spLocks noGrp="1"/>
          </p:cNvSpPr>
          <p:nvPr>
            <p:ph type="sldNum" sz="quarter" idx="12"/>
          </p:nvPr>
        </p:nvSpPr>
        <p:spPr/>
        <p:txBody>
          <a:bodyPr/>
          <a:lstStyle/>
          <a:p>
            <a:fld id="{AF6E8655-D578-4EE7-A55C-4F4B63E192DD}" type="slidenum">
              <a:rPr lang="en-US" smtClean="0"/>
              <a:t>27</a:t>
            </a:fld>
            <a:endParaRPr lang="en-US"/>
          </a:p>
        </p:txBody>
      </p:sp>
      <p:sp>
        <p:nvSpPr>
          <p:cNvPr id="6" name="Rectangle 5"/>
          <p:cNvSpPr/>
          <p:nvPr/>
        </p:nvSpPr>
        <p:spPr>
          <a:xfrm>
            <a:off x="2996588" y="2583455"/>
            <a:ext cx="1597446" cy="914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 1</a:t>
            </a:r>
          </a:p>
          <a:p>
            <a:pPr algn="ctr"/>
            <a:r>
              <a:rPr lang="en-US" dirty="0" smtClean="0"/>
              <a:t>Partition 0</a:t>
            </a:r>
            <a:endParaRPr lang="en-US" dirty="0"/>
          </a:p>
        </p:txBody>
      </p:sp>
      <p:sp>
        <p:nvSpPr>
          <p:cNvPr id="45" name="Rectangle 44"/>
          <p:cNvSpPr/>
          <p:nvPr/>
        </p:nvSpPr>
        <p:spPr>
          <a:xfrm>
            <a:off x="5518533" y="2583455"/>
            <a:ext cx="1597446"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Topic 1</a:t>
            </a:r>
          </a:p>
          <a:p>
            <a:pPr algn="ctr"/>
            <a:r>
              <a:rPr lang="en-US" dirty="0" smtClean="0"/>
              <a:t>Partition 1</a:t>
            </a:r>
            <a:endParaRPr lang="en-US" dirty="0"/>
          </a:p>
        </p:txBody>
      </p:sp>
      <p:sp>
        <p:nvSpPr>
          <p:cNvPr id="46" name="Rectangle 45"/>
          <p:cNvSpPr/>
          <p:nvPr/>
        </p:nvSpPr>
        <p:spPr>
          <a:xfrm>
            <a:off x="8040478" y="2583455"/>
            <a:ext cx="1597446"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Topic 1</a:t>
            </a:r>
          </a:p>
          <a:p>
            <a:pPr algn="ctr"/>
            <a:r>
              <a:rPr lang="en-US" dirty="0" smtClean="0"/>
              <a:t>Partition 2</a:t>
            </a:r>
            <a:endParaRPr lang="en-US" dirty="0"/>
          </a:p>
        </p:txBody>
      </p:sp>
      <p:sp>
        <p:nvSpPr>
          <p:cNvPr id="7" name="Rectangle 6"/>
          <p:cNvSpPr/>
          <p:nvPr/>
        </p:nvSpPr>
        <p:spPr>
          <a:xfrm>
            <a:off x="266559" y="4544653"/>
            <a:ext cx="3923145" cy="19773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p:cNvSpPr/>
          <p:nvPr/>
        </p:nvSpPr>
        <p:spPr>
          <a:xfrm>
            <a:off x="470188" y="5009518"/>
            <a:ext cx="1371600" cy="8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1  </a:t>
            </a:r>
            <a:endParaRPr lang="en-US" dirty="0"/>
          </a:p>
        </p:txBody>
      </p:sp>
      <p:sp>
        <p:nvSpPr>
          <p:cNvPr id="47" name="Rectangle 46"/>
          <p:cNvSpPr/>
          <p:nvPr/>
        </p:nvSpPr>
        <p:spPr>
          <a:xfrm>
            <a:off x="2141162" y="4988777"/>
            <a:ext cx="1675482" cy="880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 2</a:t>
            </a:r>
            <a:endParaRPr lang="en-US" dirty="0"/>
          </a:p>
        </p:txBody>
      </p:sp>
      <p:sp>
        <p:nvSpPr>
          <p:cNvPr id="48" name="Rectangle 47"/>
          <p:cNvSpPr/>
          <p:nvPr/>
        </p:nvSpPr>
        <p:spPr>
          <a:xfrm>
            <a:off x="4402706" y="4554675"/>
            <a:ext cx="4941194" cy="19572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4594034" y="4970794"/>
            <a:ext cx="1371600" cy="982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Consumer 1  </a:t>
            </a:r>
            <a:endParaRPr lang="en-US" dirty="0"/>
          </a:p>
        </p:txBody>
      </p:sp>
      <p:sp>
        <p:nvSpPr>
          <p:cNvPr id="50" name="Rectangle 49"/>
          <p:cNvSpPr/>
          <p:nvPr/>
        </p:nvSpPr>
        <p:spPr>
          <a:xfrm>
            <a:off x="6148535" y="4992977"/>
            <a:ext cx="1430886" cy="931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Consumer 2</a:t>
            </a:r>
            <a:endParaRPr lang="en-US" dirty="0"/>
          </a:p>
        </p:txBody>
      </p:sp>
      <p:sp>
        <p:nvSpPr>
          <p:cNvPr id="51" name="Rectangle 50"/>
          <p:cNvSpPr/>
          <p:nvPr/>
        </p:nvSpPr>
        <p:spPr>
          <a:xfrm>
            <a:off x="9556903" y="4582953"/>
            <a:ext cx="2330297" cy="19007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982199" y="4970794"/>
            <a:ext cx="1670327" cy="8668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Consumer 1  </a:t>
            </a:r>
            <a:endParaRPr lang="en-US" dirty="0"/>
          </a:p>
        </p:txBody>
      </p:sp>
      <p:sp>
        <p:nvSpPr>
          <p:cNvPr id="60" name="TextBox 59"/>
          <p:cNvSpPr txBox="1"/>
          <p:nvPr/>
        </p:nvSpPr>
        <p:spPr>
          <a:xfrm>
            <a:off x="1086475" y="6147824"/>
            <a:ext cx="1953869" cy="369332"/>
          </a:xfrm>
          <a:prstGeom prst="rect">
            <a:avLst/>
          </a:prstGeom>
          <a:noFill/>
        </p:spPr>
        <p:txBody>
          <a:bodyPr wrap="none" rtlCol="0">
            <a:spAutoFit/>
          </a:bodyPr>
          <a:lstStyle/>
          <a:p>
            <a:pPr algn="ctr"/>
            <a:r>
              <a:rPr lang="en-US" dirty="0" smtClean="0"/>
              <a:t>Consumer Group 0</a:t>
            </a:r>
            <a:endParaRPr lang="en-US" dirty="0"/>
          </a:p>
        </p:txBody>
      </p:sp>
      <p:sp>
        <p:nvSpPr>
          <p:cNvPr id="62" name="TextBox 61"/>
          <p:cNvSpPr txBox="1"/>
          <p:nvPr/>
        </p:nvSpPr>
        <p:spPr>
          <a:xfrm>
            <a:off x="5119065" y="6177051"/>
            <a:ext cx="1953869" cy="369332"/>
          </a:xfrm>
          <a:prstGeom prst="rect">
            <a:avLst/>
          </a:prstGeom>
          <a:noFill/>
        </p:spPr>
        <p:txBody>
          <a:bodyPr wrap="none" rtlCol="0">
            <a:spAutoFit/>
          </a:bodyPr>
          <a:lstStyle/>
          <a:p>
            <a:pPr algn="ctr"/>
            <a:r>
              <a:rPr lang="en-US" dirty="0" smtClean="0"/>
              <a:t>Consumer Group 1</a:t>
            </a:r>
            <a:endParaRPr lang="en-US" dirty="0"/>
          </a:p>
        </p:txBody>
      </p:sp>
      <p:sp>
        <p:nvSpPr>
          <p:cNvPr id="64" name="TextBox 63"/>
          <p:cNvSpPr txBox="1"/>
          <p:nvPr/>
        </p:nvSpPr>
        <p:spPr>
          <a:xfrm>
            <a:off x="9648206" y="6120948"/>
            <a:ext cx="1953869" cy="369332"/>
          </a:xfrm>
          <a:prstGeom prst="rect">
            <a:avLst/>
          </a:prstGeom>
          <a:noFill/>
        </p:spPr>
        <p:txBody>
          <a:bodyPr wrap="none" rtlCol="0">
            <a:spAutoFit/>
          </a:bodyPr>
          <a:lstStyle/>
          <a:p>
            <a:pPr algn="ctr"/>
            <a:r>
              <a:rPr lang="en-US" dirty="0" smtClean="0"/>
              <a:t>Consumer Group 2</a:t>
            </a:r>
            <a:endParaRPr lang="en-US" dirty="0"/>
          </a:p>
        </p:txBody>
      </p:sp>
      <p:sp>
        <p:nvSpPr>
          <p:cNvPr id="66" name="Rectangle 65"/>
          <p:cNvSpPr/>
          <p:nvPr/>
        </p:nvSpPr>
        <p:spPr>
          <a:xfrm>
            <a:off x="7724854" y="4988777"/>
            <a:ext cx="1447570" cy="9312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Consumer 2</a:t>
            </a:r>
            <a:endParaRPr lang="en-US" dirty="0"/>
          </a:p>
        </p:txBody>
      </p:sp>
      <p:cxnSp>
        <p:nvCxnSpPr>
          <p:cNvPr id="57" name="Straight Arrow Connector 56"/>
          <p:cNvCxnSpPr/>
          <p:nvPr/>
        </p:nvCxnSpPr>
        <p:spPr>
          <a:xfrm flipH="1">
            <a:off x="1348861" y="3497855"/>
            <a:ext cx="2295329" cy="149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386674" y="3497855"/>
            <a:ext cx="4698978" cy="150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3294043" y="3497855"/>
            <a:ext cx="5154596" cy="149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9" idx="0"/>
          </p:cNvCxnSpPr>
          <p:nvPr/>
        </p:nvCxnSpPr>
        <p:spPr>
          <a:xfrm>
            <a:off x="4398678" y="3505820"/>
            <a:ext cx="881156" cy="14649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p:cNvCxnSpPr/>
          <p:nvPr/>
        </p:nvCxnSpPr>
        <p:spPr>
          <a:xfrm>
            <a:off x="6524684" y="3493044"/>
            <a:ext cx="495815" cy="15116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p:cNvCxnSpPr>
            <a:stCxn id="46" idx="2"/>
          </p:cNvCxnSpPr>
          <p:nvPr/>
        </p:nvCxnSpPr>
        <p:spPr>
          <a:xfrm flipH="1">
            <a:off x="8648362" y="3497855"/>
            <a:ext cx="190839" cy="14729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Straight Arrow Connector 77"/>
          <p:cNvCxnSpPr/>
          <p:nvPr/>
        </p:nvCxnSpPr>
        <p:spPr>
          <a:xfrm>
            <a:off x="4115184" y="3493044"/>
            <a:ext cx="6153215" cy="146129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0" name="Straight Arrow Connector 79"/>
          <p:cNvCxnSpPr/>
          <p:nvPr/>
        </p:nvCxnSpPr>
        <p:spPr>
          <a:xfrm>
            <a:off x="6772591" y="3512668"/>
            <a:ext cx="3495129" cy="145331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a:off x="9234905" y="3493044"/>
            <a:ext cx="1042619" cy="14687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67920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Consumer Offsets</a:t>
            </a:r>
            <a:endParaRPr lang="en-US" b="1" dirty="0"/>
          </a:p>
        </p:txBody>
      </p:sp>
      <p:sp>
        <p:nvSpPr>
          <p:cNvPr id="3" name="Content Placeholder 2"/>
          <p:cNvSpPr>
            <a:spLocks noGrp="1"/>
          </p:cNvSpPr>
          <p:nvPr>
            <p:ph idx="1"/>
          </p:nvPr>
        </p:nvSpPr>
        <p:spPr>
          <a:xfrm>
            <a:off x="725621" y="790576"/>
            <a:ext cx="10515600" cy="5565774"/>
          </a:xfrm>
        </p:spPr>
        <p:txBody>
          <a:bodyPr/>
          <a:lstStyle/>
          <a:p>
            <a:r>
              <a:rPr lang="en-US" dirty="0" smtClean="0"/>
              <a:t>Consumers stores the offsets at which a consumer group has been reading.</a:t>
            </a:r>
          </a:p>
          <a:p>
            <a:r>
              <a:rPr lang="en-US" dirty="0" smtClean="0">
                <a:latin typeface="Calibri" panose="020F0502020204030204" pitchFamily="34" charset="0"/>
                <a:cs typeface="Calibri" panose="020F0502020204030204" pitchFamily="34" charset="0"/>
              </a:rPr>
              <a:t>The offsets commits live in Kafka topic names “__</a:t>
            </a:r>
            <a:r>
              <a:rPr lang="en-US" dirty="0" err="1" smtClean="0">
                <a:latin typeface="Calibri" panose="020F0502020204030204" pitchFamily="34" charset="0"/>
                <a:cs typeface="Calibri" panose="020F0502020204030204" pitchFamily="34" charset="0"/>
              </a:rPr>
              <a:t>consumer_offsets</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When a consumer has processed data received from KAFKA, it should be committing the offset</a:t>
            </a:r>
          </a:p>
          <a:p>
            <a:r>
              <a:rPr lang="en-US" dirty="0" smtClean="0">
                <a:latin typeface="Calibri" panose="020F0502020204030204" pitchFamily="34" charset="0"/>
                <a:cs typeface="Calibri" panose="020F0502020204030204" pitchFamily="34" charset="0"/>
              </a:rPr>
              <a:t>If consumer process dies, it will able to read back the data from where it left off, thanks to consumer offset!</a:t>
            </a:r>
          </a:p>
        </p:txBody>
      </p:sp>
      <p:sp>
        <p:nvSpPr>
          <p:cNvPr id="5" name="Slide Number Placeholder 4"/>
          <p:cNvSpPr>
            <a:spLocks noGrp="1"/>
          </p:cNvSpPr>
          <p:nvPr>
            <p:ph type="sldNum" sz="quarter" idx="12"/>
          </p:nvPr>
        </p:nvSpPr>
        <p:spPr/>
        <p:txBody>
          <a:bodyPr/>
          <a:lstStyle/>
          <a:p>
            <a:fld id="{AF6E8655-D578-4EE7-A55C-4F4B63E192DD}" type="slidenum">
              <a:rPr lang="en-US" smtClean="0"/>
              <a:t>28</a:t>
            </a:fld>
            <a:endParaRPr lang="en-US"/>
          </a:p>
        </p:txBody>
      </p:sp>
      <p:sp>
        <p:nvSpPr>
          <p:cNvPr id="4" name="Rectangle 3"/>
          <p:cNvSpPr/>
          <p:nvPr/>
        </p:nvSpPr>
        <p:spPr>
          <a:xfrm>
            <a:off x="1290923"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2</a:t>
            </a:r>
          </a:p>
          <a:p>
            <a:pPr algn="ctr"/>
            <a:r>
              <a:rPr lang="en-US" dirty="0"/>
              <a:t>9</a:t>
            </a:r>
          </a:p>
        </p:txBody>
      </p:sp>
      <p:sp>
        <p:nvSpPr>
          <p:cNvPr id="30" name="Rectangle 29"/>
          <p:cNvSpPr/>
          <p:nvPr/>
        </p:nvSpPr>
        <p:spPr>
          <a:xfrm>
            <a:off x="1767968"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0</a:t>
            </a:r>
            <a:endParaRPr lang="en-US" dirty="0"/>
          </a:p>
        </p:txBody>
      </p:sp>
      <p:sp>
        <p:nvSpPr>
          <p:cNvPr id="31" name="Rectangle 30"/>
          <p:cNvSpPr/>
          <p:nvPr/>
        </p:nvSpPr>
        <p:spPr>
          <a:xfrm>
            <a:off x="4570504"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6</a:t>
            </a:r>
            <a:endParaRPr lang="en-US" dirty="0"/>
          </a:p>
        </p:txBody>
      </p:sp>
      <p:sp>
        <p:nvSpPr>
          <p:cNvPr id="32" name="Rectangle 31"/>
          <p:cNvSpPr/>
          <p:nvPr/>
        </p:nvSpPr>
        <p:spPr>
          <a:xfrm>
            <a:off x="2235057"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1</a:t>
            </a:r>
            <a:endParaRPr lang="en-US" dirty="0"/>
          </a:p>
        </p:txBody>
      </p:sp>
      <p:sp>
        <p:nvSpPr>
          <p:cNvPr id="33" name="Rectangle 32"/>
          <p:cNvSpPr/>
          <p:nvPr/>
        </p:nvSpPr>
        <p:spPr>
          <a:xfrm>
            <a:off x="2702146"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2</a:t>
            </a:r>
            <a:endParaRPr lang="en-US" dirty="0"/>
          </a:p>
        </p:txBody>
      </p:sp>
      <p:sp>
        <p:nvSpPr>
          <p:cNvPr id="34" name="Rectangle 33"/>
          <p:cNvSpPr/>
          <p:nvPr/>
        </p:nvSpPr>
        <p:spPr>
          <a:xfrm>
            <a:off x="3169235"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3</a:t>
            </a:r>
            <a:endParaRPr lang="en-US" dirty="0"/>
          </a:p>
        </p:txBody>
      </p:sp>
      <p:sp>
        <p:nvSpPr>
          <p:cNvPr id="35" name="Rectangle 34"/>
          <p:cNvSpPr/>
          <p:nvPr/>
        </p:nvSpPr>
        <p:spPr>
          <a:xfrm>
            <a:off x="3636324"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4</a:t>
            </a:r>
            <a:endParaRPr lang="en-US" dirty="0"/>
          </a:p>
        </p:txBody>
      </p:sp>
      <p:sp>
        <p:nvSpPr>
          <p:cNvPr id="36" name="Rectangle 35"/>
          <p:cNvSpPr/>
          <p:nvPr/>
        </p:nvSpPr>
        <p:spPr>
          <a:xfrm>
            <a:off x="4103413" y="4426942"/>
            <a:ext cx="473726" cy="1619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p>
          <a:p>
            <a:pPr algn="ctr"/>
            <a:r>
              <a:rPr lang="en-US" dirty="0" smtClean="0"/>
              <a:t>5</a:t>
            </a:r>
          </a:p>
          <a:p>
            <a:pPr algn="ctr"/>
            <a:r>
              <a:rPr lang="en-US" dirty="0" smtClean="0"/>
              <a:t>3</a:t>
            </a:r>
          </a:p>
          <a:p>
            <a:pPr algn="ctr"/>
            <a:r>
              <a:rPr lang="en-US" dirty="0" smtClean="0"/>
              <a:t>5</a:t>
            </a:r>
            <a:endParaRPr lang="en-US" dirty="0"/>
          </a:p>
        </p:txBody>
      </p:sp>
      <p:sp>
        <p:nvSpPr>
          <p:cNvPr id="9" name="Rectangle 8"/>
          <p:cNvSpPr/>
          <p:nvPr/>
        </p:nvSpPr>
        <p:spPr>
          <a:xfrm>
            <a:off x="9033831" y="3933022"/>
            <a:ext cx="2207390" cy="2346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2589567" y="3933023"/>
            <a:ext cx="119216" cy="23462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Arrow Connector 11"/>
          <p:cNvCxnSpPr/>
          <p:nvPr/>
        </p:nvCxnSpPr>
        <p:spPr>
          <a:xfrm flipH="1">
            <a:off x="2708781" y="4021157"/>
            <a:ext cx="6325050" cy="550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5548868" y="4132359"/>
            <a:ext cx="1918089" cy="369332"/>
          </a:xfrm>
          <a:prstGeom prst="rect">
            <a:avLst/>
          </a:prstGeom>
          <a:noFill/>
        </p:spPr>
        <p:txBody>
          <a:bodyPr wrap="none" rtlCol="0">
            <a:spAutoFit/>
          </a:bodyPr>
          <a:lstStyle/>
          <a:p>
            <a:r>
              <a:rPr lang="en-US" dirty="0" smtClean="0"/>
              <a:t>Committed offsets</a:t>
            </a:r>
            <a:endParaRPr lang="en-US" dirty="0"/>
          </a:p>
        </p:txBody>
      </p:sp>
      <p:cxnSp>
        <p:nvCxnSpPr>
          <p:cNvPr id="15" name="Straight Arrow Connector 14"/>
          <p:cNvCxnSpPr>
            <a:stCxn id="10" idx="2"/>
          </p:cNvCxnSpPr>
          <p:nvPr/>
        </p:nvCxnSpPr>
        <p:spPr>
          <a:xfrm flipV="1">
            <a:off x="2649175" y="6180463"/>
            <a:ext cx="6384656" cy="987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TextBox 15"/>
          <p:cNvSpPr txBox="1"/>
          <p:nvPr/>
        </p:nvSpPr>
        <p:spPr>
          <a:xfrm>
            <a:off x="5261965" y="5811131"/>
            <a:ext cx="2619948" cy="369332"/>
          </a:xfrm>
          <a:prstGeom prst="rect">
            <a:avLst/>
          </a:prstGeom>
          <a:noFill/>
        </p:spPr>
        <p:txBody>
          <a:bodyPr wrap="none" rtlCol="0">
            <a:spAutoFit/>
          </a:bodyPr>
          <a:lstStyle/>
          <a:p>
            <a:r>
              <a:rPr lang="en-US" dirty="0" smtClean="0"/>
              <a:t>Reads the data from here </a:t>
            </a:r>
            <a:endParaRPr lang="en-US" dirty="0"/>
          </a:p>
        </p:txBody>
      </p:sp>
    </p:spTree>
    <p:extLst>
      <p:ext uri="{BB962C8B-B14F-4D97-AF65-F5344CB8AC3E}">
        <p14:creationId xmlns:p14="http://schemas.microsoft.com/office/powerpoint/2010/main" val="1279487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5450"/>
          </a:xfrm>
        </p:spPr>
        <p:txBody>
          <a:bodyPr>
            <a:normAutofit fontScale="90000"/>
          </a:bodyPr>
          <a:lstStyle/>
          <a:p>
            <a:r>
              <a:rPr lang="en-US" b="1" dirty="0" smtClean="0"/>
              <a:t>Zookeeper</a:t>
            </a:r>
            <a:endParaRPr lang="en-US" b="1" dirty="0"/>
          </a:p>
        </p:txBody>
      </p:sp>
      <p:sp>
        <p:nvSpPr>
          <p:cNvPr id="3" name="Content Placeholder 2"/>
          <p:cNvSpPr>
            <a:spLocks noGrp="1"/>
          </p:cNvSpPr>
          <p:nvPr>
            <p:ph idx="1"/>
          </p:nvPr>
        </p:nvSpPr>
        <p:spPr>
          <a:xfrm>
            <a:off x="725621" y="790576"/>
            <a:ext cx="10515600" cy="5565774"/>
          </a:xfrm>
        </p:spPr>
        <p:txBody>
          <a:bodyPr/>
          <a:lstStyle/>
          <a:p>
            <a:r>
              <a:rPr lang="en-US" dirty="0" smtClean="0">
                <a:latin typeface="Calibri" panose="020F0502020204030204" pitchFamily="34" charset="0"/>
                <a:cs typeface="Calibri" panose="020F0502020204030204" pitchFamily="34" charset="0"/>
              </a:rPr>
              <a:t>Zookeeper manages brokers (keeps a list of them)</a:t>
            </a:r>
          </a:p>
          <a:p>
            <a:r>
              <a:rPr lang="en-US" dirty="0" smtClean="0">
                <a:latin typeface="Calibri" panose="020F0502020204030204" pitchFamily="34" charset="0"/>
                <a:cs typeface="Calibri" panose="020F0502020204030204" pitchFamily="34" charset="0"/>
              </a:rPr>
              <a:t>Zookeeper helps is in performing the leader election for partitions</a:t>
            </a:r>
          </a:p>
          <a:p>
            <a:r>
              <a:rPr lang="en-US" dirty="0" smtClean="0">
                <a:latin typeface="Calibri" panose="020F0502020204030204" pitchFamily="34" charset="0"/>
                <a:cs typeface="Calibri" panose="020F0502020204030204" pitchFamily="34" charset="0"/>
              </a:rPr>
              <a:t>Zookeeper sends notification to Kafka in case on changes ( e.g. new topic, brokers dies, broker comes up, topic deletes, etc..)</a:t>
            </a:r>
          </a:p>
          <a:p>
            <a:r>
              <a:rPr lang="en-US" sz="3200" b="1" dirty="0" smtClean="0">
                <a:latin typeface="Calibri" panose="020F0502020204030204" pitchFamily="34" charset="0"/>
                <a:cs typeface="Calibri" panose="020F0502020204030204" pitchFamily="34" charset="0"/>
              </a:rPr>
              <a:t>Kafka can’t work without Zookeeper</a:t>
            </a:r>
          </a:p>
          <a:p>
            <a:r>
              <a:rPr lang="en-US" dirty="0" smtClean="0">
                <a:latin typeface="Calibri" panose="020F0502020204030204" pitchFamily="34" charset="0"/>
                <a:cs typeface="Calibri" panose="020F0502020204030204" pitchFamily="34" charset="0"/>
              </a:rPr>
              <a:t>Zookeeper usually operates in a odd quorum of clusters of servers (3, 5 and 7)</a:t>
            </a:r>
          </a:p>
          <a:p>
            <a:r>
              <a:rPr lang="en-US" dirty="0" smtClean="0">
                <a:latin typeface="Calibri" panose="020F0502020204030204" pitchFamily="34" charset="0"/>
                <a:cs typeface="Calibri" panose="020F0502020204030204" pitchFamily="34" charset="0"/>
              </a:rPr>
              <a:t>Zookeeper has a leader, rest of the servers are followers</a:t>
            </a:r>
          </a:p>
          <a:p>
            <a:endParaRPr lang="en-US" dirty="0" smtClean="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AF6E8655-D578-4EE7-A55C-4F4B63E192DD}" type="slidenum">
              <a:rPr lang="en-US" smtClean="0"/>
              <a:t>29</a:t>
            </a:fld>
            <a:endParaRPr lang="en-US"/>
          </a:p>
        </p:txBody>
      </p:sp>
    </p:spTree>
    <p:extLst>
      <p:ext uri="{BB962C8B-B14F-4D97-AF65-F5344CB8AC3E}">
        <p14:creationId xmlns:p14="http://schemas.microsoft.com/office/powerpoint/2010/main" val="45689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8466"/>
            <a:ext cx="10515600" cy="727115"/>
          </a:xfrm>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a:bodyPr>
          <a:lstStyle/>
          <a:p>
            <a:r>
              <a:rPr lang="en-US" dirty="0" smtClean="0"/>
              <a:t>What is Kafka? Why is used? Problem it solved?</a:t>
            </a:r>
          </a:p>
          <a:p>
            <a:r>
              <a:rPr lang="en-US" dirty="0" smtClean="0"/>
              <a:t>Learn about Kafka Eco-system (High Level)</a:t>
            </a:r>
          </a:p>
          <a:p>
            <a:r>
              <a:rPr lang="en-US" dirty="0" smtClean="0"/>
              <a:t>Learn about Apache Kafka Core APIs</a:t>
            </a:r>
          </a:p>
          <a:p>
            <a:pPr lvl="1"/>
            <a:r>
              <a:rPr lang="en-US" dirty="0" smtClean="0"/>
              <a:t>Topics, Partitions</a:t>
            </a:r>
          </a:p>
          <a:p>
            <a:pPr lvl="1"/>
            <a:r>
              <a:rPr lang="en-US" dirty="0" smtClean="0"/>
              <a:t>Broker, Replication, Zoo Keeper</a:t>
            </a:r>
          </a:p>
          <a:p>
            <a:pPr lvl="1"/>
            <a:r>
              <a:rPr lang="en-US" dirty="0" smtClean="0"/>
              <a:t>Producers, Consumer and Consumer Group</a:t>
            </a:r>
          </a:p>
          <a:p>
            <a:r>
              <a:rPr lang="en-US" dirty="0" smtClean="0"/>
              <a:t>Get started with multi broker setup on your own machine </a:t>
            </a:r>
          </a:p>
          <a:p>
            <a:r>
              <a:rPr lang="en-US" dirty="0" smtClean="0"/>
              <a:t>Learn about some tools to speed up the development process with Apache Kafka.</a:t>
            </a:r>
            <a:endParaRPr lang="en-US" dirty="0"/>
          </a:p>
        </p:txBody>
      </p:sp>
      <p:sp>
        <p:nvSpPr>
          <p:cNvPr id="5" name="Date Placeholder 4"/>
          <p:cNvSpPr>
            <a:spLocks noGrp="1"/>
          </p:cNvSpPr>
          <p:nvPr>
            <p:ph type="dt" sz="half" idx="10"/>
          </p:nvPr>
        </p:nvSpPr>
        <p:spPr/>
        <p:txBody>
          <a:bodyPr/>
          <a:lstStyle/>
          <a:p>
            <a:fld id="{003A3C1B-A6CA-4E31-9393-472073CA68F1}" type="datetime1">
              <a:rPr lang="en-US" smtClean="0"/>
              <a:t>2/5/2018</a:t>
            </a:fld>
            <a:endParaRPr lang="en-US"/>
          </a:p>
        </p:txBody>
      </p:sp>
      <p:sp>
        <p:nvSpPr>
          <p:cNvPr id="6" name="Slide Number Placeholder 5"/>
          <p:cNvSpPr>
            <a:spLocks noGrp="1"/>
          </p:cNvSpPr>
          <p:nvPr>
            <p:ph type="sldNum" sz="quarter" idx="12"/>
          </p:nvPr>
        </p:nvSpPr>
        <p:spPr/>
        <p:txBody>
          <a:bodyPr/>
          <a:lstStyle/>
          <a:p>
            <a:fld id="{AF6E8655-D578-4EE7-A55C-4F4B63E192DD}" type="slidenum">
              <a:rPr lang="en-US" smtClean="0"/>
              <a:t>3</a:t>
            </a:fld>
            <a:endParaRPr lang="en-US"/>
          </a:p>
        </p:txBody>
      </p:sp>
    </p:spTree>
    <p:extLst>
      <p:ext uri="{BB962C8B-B14F-4D97-AF65-F5344CB8AC3E}">
        <p14:creationId xmlns:p14="http://schemas.microsoft.com/office/powerpoint/2010/main" val="4133315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224"/>
          </a:xfrm>
        </p:spPr>
        <p:txBody>
          <a:bodyPr>
            <a:normAutofit fontScale="90000"/>
          </a:bodyPr>
          <a:lstStyle/>
          <a:p>
            <a:r>
              <a:rPr lang="en-US" dirty="0" smtClean="0">
                <a:latin typeface="Calibri" panose="020F0502020204030204" pitchFamily="34" charset="0"/>
                <a:cs typeface="Calibri" panose="020F0502020204030204" pitchFamily="34" charset="0"/>
              </a:rPr>
              <a:t>Zookeeper and Kafka Brokers orchestration </a:t>
            </a:r>
            <a:endParaRPr lang="en-US" dirty="0"/>
          </a:p>
        </p:txBody>
      </p:sp>
      <p:sp>
        <p:nvSpPr>
          <p:cNvPr id="3" name="Content Placeholder 2"/>
          <p:cNvSpPr>
            <a:spLocks noGrp="1"/>
          </p:cNvSpPr>
          <p:nvPr>
            <p:ph idx="1"/>
          </p:nvPr>
        </p:nvSpPr>
        <p:spPr>
          <a:xfrm>
            <a:off x="209320" y="881350"/>
            <a:ext cx="11754998" cy="5295613"/>
          </a:xfrm>
        </p:spPr>
        <p:txBody>
          <a:bodyPr/>
          <a:lstStyle/>
          <a:p>
            <a:pPr marL="0" indent="0">
              <a:buNone/>
            </a:pPr>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30</a:t>
            </a:fld>
            <a:endParaRPr lang="en-US"/>
          </a:p>
        </p:txBody>
      </p:sp>
      <p:sp>
        <p:nvSpPr>
          <p:cNvPr id="6" name="Rectangle 5"/>
          <p:cNvSpPr/>
          <p:nvPr/>
        </p:nvSpPr>
        <p:spPr>
          <a:xfrm>
            <a:off x="2157011" y="1255923"/>
            <a:ext cx="1795749" cy="121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Zookeeper</a:t>
            </a:r>
          </a:p>
          <a:p>
            <a:pPr algn="ctr"/>
            <a:r>
              <a:rPr lang="en-US" dirty="0" smtClean="0"/>
              <a:t>Server 1</a:t>
            </a:r>
          </a:p>
          <a:p>
            <a:pPr algn="ctr"/>
            <a:r>
              <a:rPr lang="en-US" dirty="0" smtClean="0"/>
              <a:t>(Follower)</a:t>
            </a:r>
            <a:endParaRPr lang="en-US" dirty="0"/>
          </a:p>
        </p:txBody>
      </p:sp>
      <p:sp>
        <p:nvSpPr>
          <p:cNvPr id="7" name="Rectangle 6"/>
          <p:cNvSpPr/>
          <p:nvPr/>
        </p:nvSpPr>
        <p:spPr>
          <a:xfrm>
            <a:off x="5198125" y="1255922"/>
            <a:ext cx="1795749" cy="121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a:t>
            </a:r>
          </a:p>
          <a:p>
            <a:pPr algn="ctr"/>
            <a:r>
              <a:rPr lang="en-US" dirty="0"/>
              <a:t>Server </a:t>
            </a:r>
            <a:r>
              <a:rPr lang="en-US" dirty="0" smtClean="0"/>
              <a:t>2</a:t>
            </a:r>
            <a:endParaRPr lang="en-US" dirty="0"/>
          </a:p>
          <a:p>
            <a:pPr algn="ctr"/>
            <a:r>
              <a:rPr lang="en-US" dirty="0" smtClean="0"/>
              <a:t>(Leader)</a:t>
            </a:r>
            <a:endParaRPr lang="en-US" dirty="0"/>
          </a:p>
        </p:txBody>
      </p:sp>
      <p:sp>
        <p:nvSpPr>
          <p:cNvPr id="8" name="Rectangle 7"/>
          <p:cNvSpPr/>
          <p:nvPr/>
        </p:nvSpPr>
        <p:spPr>
          <a:xfrm>
            <a:off x="8239240" y="1255922"/>
            <a:ext cx="1795749" cy="1211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Zookeeper</a:t>
            </a:r>
          </a:p>
          <a:p>
            <a:pPr algn="ctr"/>
            <a:r>
              <a:rPr lang="en-US" dirty="0"/>
              <a:t>Server </a:t>
            </a:r>
            <a:r>
              <a:rPr lang="en-US" dirty="0" smtClean="0"/>
              <a:t>3</a:t>
            </a:r>
            <a:endParaRPr lang="en-US" dirty="0"/>
          </a:p>
          <a:p>
            <a:pPr algn="ctr"/>
            <a:r>
              <a:rPr lang="en-US" dirty="0"/>
              <a:t>(Follower)</a:t>
            </a:r>
          </a:p>
        </p:txBody>
      </p:sp>
      <p:cxnSp>
        <p:nvCxnSpPr>
          <p:cNvPr id="10" name="Straight Arrow Connector 9"/>
          <p:cNvCxnSpPr>
            <a:stCxn id="6" idx="3"/>
          </p:cNvCxnSpPr>
          <p:nvPr/>
        </p:nvCxnSpPr>
        <p:spPr>
          <a:xfrm flipV="1">
            <a:off x="3952760" y="1850834"/>
            <a:ext cx="1245365" cy="11017"/>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a:stCxn id="7" idx="3"/>
            <a:endCxn id="8" idx="1"/>
          </p:cNvCxnSpPr>
          <p:nvPr/>
        </p:nvCxnSpPr>
        <p:spPr>
          <a:xfrm>
            <a:off x="6993874" y="1861850"/>
            <a:ext cx="1245366"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838200" y="4630652"/>
            <a:ext cx="1619480" cy="1090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Kafka</a:t>
            </a:r>
          </a:p>
          <a:p>
            <a:pPr algn="ctr"/>
            <a:r>
              <a:rPr lang="en-US" dirty="0" smtClean="0"/>
              <a:t>Broker 1</a:t>
            </a:r>
            <a:endParaRPr lang="en-US" dirty="0"/>
          </a:p>
        </p:txBody>
      </p:sp>
      <p:sp>
        <p:nvSpPr>
          <p:cNvPr id="14" name="Rectangle 13"/>
          <p:cNvSpPr/>
          <p:nvPr/>
        </p:nvSpPr>
        <p:spPr>
          <a:xfrm>
            <a:off x="2978915" y="4630652"/>
            <a:ext cx="1619480" cy="1090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Kafka</a:t>
            </a:r>
          </a:p>
          <a:p>
            <a:pPr algn="ctr"/>
            <a:r>
              <a:rPr lang="en-US" dirty="0" smtClean="0"/>
              <a:t>Broker 2</a:t>
            </a:r>
            <a:endParaRPr lang="en-US" dirty="0"/>
          </a:p>
        </p:txBody>
      </p:sp>
      <p:sp>
        <p:nvSpPr>
          <p:cNvPr id="15" name="Rectangle 14"/>
          <p:cNvSpPr/>
          <p:nvPr/>
        </p:nvSpPr>
        <p:spPr>
          <a:xfrm>
            <a:off x="5119630" y="4630652"/>
            <a:ext cx="1619480" cy="1090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Kafka</a:t>
            </a:r>
          </a:p>
          <a:p>
            <a:pPr algn="ctr"/>
            <a:r>
              <a:rPr lang="en-US" dirty="0" smtClean="0"/>
              <a:t>Broker 3</a:t>
            </a:r>
            <a:endParaRPr lang="en-US" dirty="0"/>
          </a:p>
        </p:txBody>
      </p:sp>
      <p:sp>
        <p:nvSpPr>
          <p:cNvPr id="16" name="Rectangle 15"/>
          <p:cNvSpPr/>
          <p:nvPr/>
        </p:nvSpPr>
        <p:spPr>
          <a:xfrm>
            <a:off x="7260345" y="4630652"/>
            <a:ext cx="1619480" cy="1090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Kafka</a:t>
            </a:r>
          </a:p>
          <a:p>
            <a:pPr algn="ctr"/>
            <a:r>
              <a:rPr lang="en-US" dirty="0" smtClean="0"/>
              <a:t>Broker 4</a:t>
            </a:r>
            <a:endParaRPr lang="en-US" dirty="0"/>
          </a:p>
        </p:txBody>
      </p:sp>
      <p:sp>
        <p:nvSpPr>
          <p:cNvPr id="17" name="Rectangle 16"/>
          <p:cNvSpPr/>
          <p:nvPr/>
        </p:nvSpPr>
        <p:spPr>
          <a:xfrm>
            <a:off x="9401060" y="4630652"/>
            <a:ext cx="1619480" cy="1090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Kafka</a:t>
            </a:r>
          </a:p>
          <a:p>
            <a:pPr algn="ctr"/>
            <a:r>
              <a:rPr lang="en-US" dirty="0" smtClean="0"/>
              <a:t>Broker 5</a:t>
            </a:r>
            <a:endParaRPr lang="en-US" dirty="0"/>
          </a:p>
        </p:txBody>
      </p:sp>
      <p:cxnSp>
        <p:nvCxnSpPr>
          <p:cNvPr id="19" name="Straight Arrow Connector 18"/>
          <p:cNvCxnSpPr/>
          <p:nvPr/>
        </p:nvCxnSpPr>
        <p:spPr>
          <a:xfrm flipH="1">
            <a:off x="1762699" y="2467777"/>
            <a:ext cx="3866920" cy="2137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032173" y="2480577"/>
            <a:ext cx="1650924" cy="2150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706737" y="2493378"/>
            <a:ext cx="467529" cy="2137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0"/>
          </p:cNvCxnSpPr>
          <p:nvPr/>
        </p:nvCxnSpPr>
        <p:spPr>
          <a:xfrm>
            <a:off x="5709950" y="2480577"/>
            <a:ext cx="2360135" cy="215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5706737" y="2480577"/>
            <a:ext cx="4389075" cy="2124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5-Point Star 27"/>
          <p:cNvSpPr/>
          <p:nvPr/>
        </p:nvSpPr>
        <p:spPr>
          <a:xfrm>
            <a:off x="6456688" y="1294512"/>
            <a:ext cx="564844" cy="445517"/>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3341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guarantees</a:t>
            </a:r>
            <a:endParaRPr lang="en-US" dirty="0"/>
          </a:p>
        </p:txBody>
      </p:sp>
      <p:sp>
        <p:nvSpPr>
          <p:cNvPr id="3" name="Content Placeholder 2"/>
          <p:cNvSpPr>
            <a:spLocks noGrp="1"/>
          </p:cNvSpPr>
          <p:nvPr>
            <p:ph idx="1"/>
          </p:nvPr>
        </p:nvSpPr>
        <p:spPr/>
        <p:txBody>
          <a:bodyPr/>
          <a:lstStyle/>
          <a:p>
            <a:r>
              <a:rPr lang="en-US" dirty="0" smtClean="0"/>
              <a:t>Messages are appended to a topic-partition in the order they sent</a:t>
            </a:r>
          </a:p>
          <a:p>
            <a:r>
              <a:rPr lang="en-US" dirty="0" smtClean="0"/>
              <a:t>Consumers read the messages in the order stored in the partition</a:t>
            </a:r>
          </a:p>
          <a:p>
            <a:r>
              <a:rPr lang="en-US" dirty="0" smtClean="0"/>
              <a:t>With the replication factor of N, producers and consumers can tolerate up to N-1 brokers being down</a:t>
            </a:r>
          </a:p>
          <a:p>
            <a:r>
              <a:rPr lang="en-US" dirty="0" smtClean="0"/>
              <a:t>This is why replication factors is 3 is a good idea </a:t>
            </a:r>
          </a:p>
          <a:p>
            <a:pPr lvl="1"/>
            <a:r>
              <a:rPr lang="en-US" dirty="0" smtClean="0"/>
              <a:t>Allows for 1 broker to be taken down for maintenance</a:t>
            </a:r>
          </a:p>
          <a:p>
            <a:pPr lvl="1"/>
            <a:r>
              <a:rPr lang="en-US" dirty="0" smtClean="0"/>
              <a:t>Allow for another broker to be take down unexpectedly</a:t>
            </a:r>
          </a:p>
          <a:p>
            <a:r>
              <a:rPr lang="en-US" dirty="0" smtClean="0"/>
              <a:t>As long a number of partitions remain constant for topic (no new partitions) the same key will go to same partitions</a:t>
            </a:r>
          </a:p>
          <a:p>
            <a:pPr lvl="1"/>
            <a:endParaRPr lang="en-US" dirty="0"/>
          </a:p>
          <a:p>
            <a:pPr lvl="1"/>
            <a:endParaRPr lang="en-US" dirty="0" smtClean="0"/>
          </a:p>
          <a:p>
            <a:pPr marL="457200" lvl="1" indent="0">
              <a:buNone/>
            </a:pPr>
            <a:endParaRPr lang="en-US" dirty="0" smtClean="0"/>
          </a:p>
          <a:p>
            <a:pPr lvl="1"/>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31</a:t>
            </a:fld>
            <a:endParaRPr lang="en-US"/>
          </a:p>
        </p:txBody>
      </p:sp>
    </p:spTree>
    <p:extLst>
      <p:ext uri="{BB962C8B-B14F-4D97-AF65-F5344CB8AC3E}">
        <p14:creationId xmlns:p14="http://schemas.microsoft.com/office/powerpoint/2010/main" val="2085067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88" y="365125"/>
            <a:ext cx="11100412" cy="494191"/>
          </a:xfrm>
        </p:spPr>
        <p:txBody>
          <a:bodyPr>
            <a:normAutofit fontScale="90000"/>
          </a:bodyPr>
          <a:lstStyle/>
          <a:p>
            <a:r>
              <a:rPr lang="en-US" b="1" dirty="0" smtClean="0"/>
              <a:t>Delivery semantics for consumers</a:t>
            </a:r>
            <a:endParaRPr lang="en-US" b="1" dirty="0"/>
          </a:p>
        </p:txBody>
      </p:sp>
      <p:sp>
        <p:nvSpPr>
          <p:cNvPr id="3" name="Content Placeholder 2"/>
          <p:cNvSpPr>
            <a:spLocks noGrp="1"/>
          </p:cNvSpPr>
          <p:nvPr>
            <p:ph idx="1"/>
          </p:nvPr>
        </p:nvSpPr>
        <p:spPr>
          <a:xfrm>
            <a:off x="253388" y="859316"/>
            <a:ext cx="11100412" cy="5585551"/>
          </a:xfrm>
        </p:spPr>
        <p:txBody>
          <a:bodyPr>
            <a:normAutofit lnSpcReduction="10000"/>
          </a:bodyPr>
          <a:lstStyle/>
          <a:p>
            <a:r>
              <a:rPr lang="en-US" dirty="0" smtClean="0"/>
              <a:t>As learned before, consumers choose when to commit offsets (there is at least 3 situations)</a:t>
            </a:r>
          </a:p>
          <a:p>
            <a:r>
              <a:rPr lang="en-US" b="1" u="sng" dirty="0" smtClean="0"/>
              <a:t>At most once: </a:t>
            </a:r>
            <a:r>
              <a:rPr lang="en-US" dirty="0" smtClean="0"/>
              <a:t>offsets are committed as soon as a message is received, if processing goes wrong, the message will be lost ( it can’t be read again)</a:t>
            </a:r>
          </a:p>
          <a:p>
            <a:r>
              <a:rPr lang="en-US" b="1" u="sng" dirty="0" smtClean="0"/>
              <a:t>At least once: </a:t>
            </a:r>
            <a:r>
              <a:rPr lang="en-US" dirty="0" smtClean="0"/>
              <a:t>offsets are committed after the message is processed. If processing goes wrong, the message will be read again, this can result in duplicate processing of the messages. Make sure your processing is </a:t>
            </a:r>
            <a:r>
              <a:rPr lang="en-US" sz="3200" b="1" dirty="0" smtClean="0"/>
              <a:t>idempotent</a:t>
            </a:r>
            <a:r>
              <a:rPr lang="en-US" dirty="0" smtClean="0"/>
              <a:t> (i.e. processing again the messages won’t impact your system) e.g. insert and upsert example first time inserted and second time it will be updated.</a:t>
            </a:r>
          </a:p>
          <a:p>
            <a:r>
              <a:rPr lang="en-US" b="1" u="sng" dirty="0" smtClean="0"/>
              <a:t>Exactly once: </a:t>
            </a:r>
            <a:r>
              <a:rPr lang="en-US" dirty="0" smtClean="0"/>
              <a:t>Very difficult to achieve, require very strong in engineering</a:t>
            </a:r>
          </a:p>
          <a:p>
            <a:r>
              <a:rPr lang="en-US" b="1" u="sng" smtClean="0"/>
              <a:t>Bottom line:  </a:t>
            </a:r>
            <a:r>
              <a:rPr lang="en-US" dirty="0" smtClean="0"/>
              <a:t>Most often you should use at least once processing and ensure your transformation / processing is idempotent</a:t>
            </a:r>
          </a:p>
          <a:p>
            <a:endParaRPr lang="en-US" b="1" u="sng" dirty="0" smtClean="0"/>
          </a:p>
          <a:p>
            <a:endParaRPr lang="en-US" dirty="0" smtClean="0"/>
          </a:p>
          <a:p>
            <a:endParaRPr lang="en-US" dirty="0"/>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32</a:t>
            </a:fld>
            <a:endParaRPr lang="en-US"/>
          </a:p>
        </p:txBody>
      </p:sp>
    </p:spTree>
    <p:extLst>
      <p:ext uri="{BB962C8B-B14F-4D97-AF65-F5344CB8AC3E}">
        <p14:creationId xmlns:p14="http://schemas.microsoft.com/office/powerpoint/2010/main" val="581990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I am Sanjoy Ganguly</a:t>
            </a:r>
          </a:p>
          <a:p>
            <a:r>
              <a:rPr lang="en-US" dirty="0" smtClean="0"/>
              <a:t>I worked at LTI (Bangalore) as Solution Architect </a:t>
            </a:r>
          </a:p>
          <a:p>
            <a:r>
              <a:rPr lang="en-US" dirty="0" smtClean="0"/>
              <a:t>Worked with Apache Kafka a bit </a:t>
            </a:r>
          </a:p>
          <a:p>
            <a:r>
              <a:rPr lang="en-US" dirty="0" smtClean="0"/>
              <a:t>Did full-deployments in various client </a:t>
            </a:r>
          </a:p>
          <a:p>
            <a:endParaRPr lang="en-US" dirty="0"/>
          </a:p>
        </p:txBody>
      </p:sp>
      <p:sp>
        <p:nvSpPr>
          <p:cNvPr id="4" name="Date Placeholder 3"/>
          <p:cNvSpPr>
            <a:spLocks noGrp="1"/>
          </p:cNvSpPr>
          <p:nvPr>
            <p:ph type="dt" sz="half" idx="10"/>
          </p:nvPr>
        </p:nvSpPr>
        <p:spPr/>
        <p:txBody>
          <a:bodyPr/>
          <a:lstStyle/>
          <a:p>
            <a:fld id="{2BF17BF8-64FE-445B-8A16-A05AE3602F01}"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4</a:t>
            </a:fld>
            <a:endParaRPr lang="en-US"/>
          </a:p>
        </p:txBody>
      </p:sp>
    </p:spTree>
    <p:extLst>
      <p:ext uri="{BB962C8B-B14F-4D97-AF65-F5344CB8AC3E}">
        <p14:creationId xmlns:p14="http://schemas.microsoft.com/office/powerpoint/2010/main" val="624441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525"/>
          </a:xfrm>
        </p:spPr>
        <p:txBody>
          <a:bodyPr>
            <a:normAutofit fontScale="90000"/>
          </a:bodyPr>
          <a:lstStyle/>
          <a:p>
            <a:r>
              <a:rPr lang="en-US" dirty="0" smtClean="0"/>
              <a:t>Pre-requisites before we get started</a:t>
            </a:r>
            <a:endParaRPr lang="en-US" dirty="0"/>
          </a:p>
        </p:txBody>
      </p:sp>
      <p:sp>
        <p:nvSpPr>
          <p:cNvPr id="3" name="Content Placeholder 2"/>
          <p:cNvSpPr>
            <a:spLocks noGrp="1"/>
          </p:cNvSpPr>
          <p:nvPr>
            <p:ph idx="1"/>
          </p:nvPr>
        </p:nvSpPr>
        <p:spPr>
          <a:xfrm>
            <a:off x="838200" y="1009649"/>
            <a:ext cx="10515600" cy="5229225"/>
          </a:xfrm>
        </p:spPr>
        <p:txBody>
          <a:bodyPr/>
          <a:lstStyle/>
          <a:p>
            <a:r>
              <a:rPr lang="en-US" dirty="0" smtClean="0"/>
              <a:t>Ability to use command line </a:t>
            </a:r>
          </a:p>
          <a:p>
            <a:pPr lvl="1"/>
            <a:r>
              <a:rPr lang="en-US" dirty="0" smtClean="0"/>
              <a:t>We will use it to launch </a:t>
            </a:r>
            <a:r>
              <a:rPr lang="en-US" dirty="0"/>
              <a:t>K</a:t>
            </a:r>
            <a:r>
              <a:rPr lang="en-US" dirty="0" smtClean="0"/>
              <a:t>afka </a:t>
            </a:r>
          </a:p>
          <a:p>
            <a:pPr lvl="1"/>
            <a:r>
              <a:rPr lang="en-US" dirty="0" smtClean="0"/>
              <a:t>We will use to publish data and consume data</a:t>
            </a:r>
          </a:p>
          <a:p>
            <a:pPr lvl="1"/>
            <a:r>
              <a:rPr lang="en-US" dirty="0" smtClean="0"/>
              <a:t>Knowledge of java is strongly proffered if you know Python it is ok</a:t>
            </a:r>
          </a:p>
          <a:p>
            <a:pPr lvl="2"/>
            <a:r>
              <a:rPr lang="en-US" dirty="0" smtClean="0"/>
              <a:t>We will write code in Java to produce and consume data from Apache Kafka</a:t>
            </a:r>
          </a:p>
          <a:p>
            <a:pPr lvl="1"/>
            <a:r>
              <a:rPr lang="en-US" dirty="0" smtClean="0"/>
              <a:t> Linux and mac strongly preferred or Windows if possible </a:t>
            </a:r>
          </a:p>
          <a:p>
            <a:pPr lvl="2"/>
            <a:r>
              <a:rPr lang="en-US" dirty="0" smtClean="0"/>
              <a:t>Ability to install Docker on you machine otherwise Java jdk should be installed in your machine </a:t>
            </a:r>
          </a:p>
        </p:txBody>
      </p:sp>
      <p:sp>
        <p:nvSpPr>
          <p:cNvPr id="4" name="Date Placeholder 3"/>
          <p:cNvSpPr>
            <a:spLocks noGrp="1"/>
          </p:cNvSpPr>
          <p:nvPr>
            <p:ph type="dt" sz="half" idx="10"/>
          </p:nvPr>
        </p:nvSpPr>
        <p:spPr/>
        <p:txBody>
          <a:bodyPr/>
          <a:lstStyle/>
          <a:p>
            <a:fld id="{BB910E98-7480-4B18-BE99-706B9CFBBA4C}" type="datetime1">
              <a:rPr lang="en-US" smtClean="0"/>
              <a:t>2/5/2018</a:t>
            </a:fld>
            <a:endParaRPr lang="en-US"/>
          </a:p>
        </p:txBody>
      </p:sp>
      <p:sp>
        <p:nvSpPr>
          <p:cNvPr id="5" name="Slide Number Placeholder 4"/>
          <p:cNvSpPr>
            <a:spLocks noGrp="1"/>
          </p:cNvSpPr>
          <p:nvPr>
            <p:ph type="sldNum" sz="quarter" idx="12"/>
          </p:nvPr>
        </p:nvSpPr>
        <p:spPr/>
        <p:txBody>
          <a:bodyPr/>
          <a:lstStyle/>
          <a:p>
            <a:fld id="{AF6E8655-D578-4EE7-A55C-4F4B63E192DD}" type="slidenum">
              <a:rPr lang="en-US" smtClean="0"/>
              <a:t>5</a:t>
            </a:fld>
            <a:endParaRPr lang="en-US"/>
          </a:p>
        </p:txBody>
      </p:sp>
    </p:spTree>
    <p:extLst>
      <p:ext uri="{BB962C8B-B14F-4D97-AF65-F5344CB8AC3E}">
        <p14:creationId xmlns:p14="http://schemas.microsoft.com/office/powerpoint/2010/main" val="420696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Apache Kafka?</a:t>
            </a:r>
            <a:endParaRPr lang="en-US" dirty="0"/>
          </a:p>
        </p:txBody>
      </p:sp>
      <p:sp>
        <p:nvSpPr>
          <p:cNvPr id="2" name="Date Placeholder 1"/>
          <p:cNvSpPr>
            <a:spLocks noGrp="1"/>
          </p:cNvSpPr>
          <p:nvPr>
            <p:ph type="dt" sz="half" idx="10"/>
          </p:nvPr>
        </p:nvSpPr>
        <p:spPr/>
        <p:txBody>
          <a:bodyPr/>
          <a:lstStyle/>
          <a:p>
            <a:fld id="{4B3883C9-CB85-4DAD-ABF6-02B1F364C90A}" type="datetime1">
              <a:rPr lang="en-US" smtClean="0"/>
              <a:t>2/5/2018</a:t>
            </a:fld>
            <a:endParaRPr lang="en-US"/>
          </a:p>
        </p:txBody>
      </p:sp>
      <p:sp>
        <p:nvSpPr>
          <p:cNvPr id="3" name="Slide Number Placeholder 2"/>
          <p:cNvSpPr>
            <a:spLocks noGrp="1"/>
          </p:cNvSpPr>
          <p:nvPr>
            <p:ph type="sldNum" sz="quarter" idx="12"/>
          </p:nvPr>
        </p:nvSpPr>
        <p:spPr/>
        <p:txBody>
          <a:bodyPr/>
          <a:lstStyle/>
          <a:p>
            <a:fld id="{AF6E8655-D578-4EE7-A55C-4F4B63E192DD}" type="slidenum">
              <a:rPr lang="en-US" smtClean="0"/>
              <a:t>6</a:t>
            </a:fld>
            <a:endParaRPr lang="en-US"/>
          </a:p>
        </p:txBody>
      </p:sp>
      <p:sp>
        <p:nvSpPr>
          <p:cNvPr id="8" name="Rectangle 7"/>
          <p:cNvSpPr/>
          <p:nvPr/>
        </p:nvSpPr>
        <p:spPr>
          <a:xfrm>
            <a:off x="4086225" y="1905000"/>
            <a:ext cx="2009775" cy="98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System</a:t>
            </a:r>
            <a:endParaRPr lang="en-US" dirty="0"/>
          </a:p>
        </p:txBody>
      </p:sp>
      <p:sp>
        <p:nvSpPr>
          <p:cNvPr id="9" name="Rectangle 8"/>
          <p:cNvSpPr/>
          <p:nvPr/>
        </p:nvSpPr>
        <p:spPr>
          <a:xfrm>
            <a:off x="4171949" y="5557837"/>
            <a:ext cx="2009775" cy="981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System</a:t>
            </a:r>
            <a:endParaRPr lang="en-US" dirty="0"/>
          </a:p>
        </p:txBody>
      </p:sp>
      <p:cxnSp>
        <p:nvCxnSpPr>
          <p:cNvPr id="11" name="Straight Arrow Connector 10"/>
          <p:cNvCxnSpPr>
            <a:stCxn id="8" idx="2"/>
          </p:cNvCxnSpPr>
          <p:nvPr/>
        </p:nvCxnSpPr>
        <p:spPr>
          <a:xfrm flipH="1">
            <a:off x="5091112" y="2886075"/>
            <a:ext cx="1" cy="267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10325" y="3669576"/>
            <a:ext cx="3132461" cy="707886"/>
          </a:xfrm>
          <a:prstGeom prst="rect">
            <a:avLst/>
          </a:prstGeom>
          <a:noFill/>
        </p:spPr>
        <p:txBody>
          <a:bodyPr wrap="none" rtlCol="0">
            <a:spAutoFit/>
          </a:bodyPr>
          <a:lstStyle/>
          <a:p>
            <a:r>
              <a:rPr lang="en-US" sz="4000" dirty="0" smtClean="0"/>
              <a:t>Simple in first </a:t>
            </a:r>
            <a:endParaRPr lang="en-US" sz="4000" dirty="0"/>
          </a:p>
        </p:txBody>
      </p:sp>
    </p:spTree>
    <p:extLst>
      <p:ext uri="{BB962C8B-B14F-4D97-AF65-F5344CB8AC3E}">
        <p14:creationId xmlns:p14="http://schemas.microsoft.com/office/powerpoint/2010/main" val="2269604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US" dirty="0" smtClean="0"/>
              <a:t>Why Apache Kafka?</a:t>
            </a:r>
            <a:endParaRPr lang="en-US" dirty="0"/>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7</a:t>
            </a:fld>
            <a:endParaRPr lang="en-US"/>
          </a:p>
        </p:txBody>
      </p:sp>
      <p:sp>
        <p:nvSpPr>
          <p:cNvPr id="5" name="Rectangle 4"/>
          <p:cNvSpPr/>
          <p:nvPr/>
        </p:nvSpPr>
        <p:spPr>
          <a:xfrm>
            <a:off x="476250"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System</a:t>
            </a:r>
            <a:endParaRPr lang="en-US" dirty="0"/>
          </a:p>
        </p:txBody>
      </p:sp>
      <p:sp>
        <p:nvSpPr>
          <p:cNvPr id="6" name="Rectangle 5"/>
          <p:cNvSpPr/>
          <p:nvPr/>
        </p:nvSpPr>
        <p:spPr>
          <a:xfrm>
            <a:off x="2363153"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Source System</a:t>
            </a:r>
            <a:endParaRPr lang="en-US" dirty="0"/>
          </a:p>
        </p:txBody>
      </p:sp>
      <p:sp>
        <p:nvSpPr>
          <p:cNvPr id="7" name="Rectangle 6"/>
          <p:cNvSpPr/>
          <p:nvPr/>
        </p:nvSpPr>
        <p:spPr>
          <a:xfrm>
            <a:off x="476249"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System</a:t>
            </a:r>
            <a:endParaRPr lang="en-US" dirty="0"/>
          </a:p>
        </p:txBody>
      </p:sp>
      <p:sp>
        <p:nvSpPr>
          <p:cNvPr id="8" name="Rectangle 7"/>
          <p:cNvSpPr/>
          <p:nvPr/>
        </p:nvSpPr>
        <p:spPr>
          <a:xfrm>
            <a:off x="9910763"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Source System</a:t>
            </a:r>
            <a:endParaRPr lang="en-US" dirty="0"/>
          </a:p>
        </p:txBody>
      </p:sp>
      <p:sp>
        <p:nvSpPr>
          <p:cNvPr id="9" name="Rectangle 8"/>
          <p:cNvSpPr/>
          <p:nvPr/>
        </p:nvSpPr>
        <p:spPr>
          <a:xfrm>
            <a:off x="4250056"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Source System</a:t>
            </a:r>
            <a:endParaRPr lang="en-US" dirty="0"/>
          </a:p>
        </p:txBody>
      </p:sp>
      <p:sp>
        <p:nvSpPr>
          <p:cNvPr id="10" name="Rectangle 9"/>
          <p:cNvSpPr/>
          <p:nvPr/>
        </p:nvSpPr>
        <p:spPr>
          <a:xfrm>
            <a:off x="6136959"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Source System</a:t>
            </a:r>
            <a:endParaRPr lang="en-US" dirty="0"/>
          </a:p>
        </p:txBody>
      </p:sp>
      <p:sp>
        <p:nvSpPr>
          <p:cNvPr id="11" name="Rectangle 10"/>
          <p:cNvSpPr/>
          <p:nvPr/>
        </p:nvSpPr>
        <p:spPr>
          <a:xfrm>
            <a:off x="8023862"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Source System</a:t>
            </a:r>
            <a:endParaRPr lang="en-US" dirty="0"/>
          </a:p>
        </p:txBody>
      </p:sp>
      <p:sp>
        <p:nvSpPr>
          <p:cNvPr id="13" name="Rectangle 12"/>
          <p:cNvSpPr/>
          <p:nvPr/>
        </p:nvSpPr>
        <p:spPr>
          <a:xfrm>
            <a:off x="9910763"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Target System</a:t>
            </a:r>
            <a:endParaRPr lang="en-US" dirty="0"/>
          </a:p>
        </p:txBody>
      </p:sp>
      <p:sp>
        <p:nvSpPr>
          <p:cNvPr id="14" name="Rectangle 13"/>
          <p:cNvSpPr/>
          <p:nvPr/>
        </p:nvSpPr>
        <p:spPr>
          <a:xfrm>
            <a:off x="8023861"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Target System</a:t>
            </a:r>
            <a:endParaRPr lang="en-US" dirty="0"/>
          </a:p>
        </p:txBody>
      </p:sp>
      <p:sp>
        <p:nvSpPr>
          <p:cNvPr id="15" name="Rectangle 14"/>
          <p:cNvSpPr/>
          <p:nvPr/>
        </p:nvSpPr>
        <p:spPr>
          <a:xfrm>
            <a:off x="6136958"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Target System</a:t>
            </a:r>
            <a:endParaRPr lang="en-US" dirty="0"/>
          </a:p>
        </p:txBody>
      </p:sp>
      <p:sp>
        <p:nvSpPr>
          <p:cNvPr id="16" name="Rectangle 15"/>
          <p:cNvSpPr/>
          <p:nvPr/>
        </p:nvSpPr>
        <p:spPr>
          <a:xfrm>
            <a:off x="4250055"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Target System</a:t>
            </a:r>
            <a:endParaRPr lang="en-US" dirty="0"/>
          </a:p>
        </p:txBody>
      </p:sp>
      <p:sp>
        <p:nvSpPr>
          <p:cNvPr id="17" name="Rectangle 16"/>
          <p:cNvSpPr/>
          <p:nvPr/>
        </p:nvSpPr>
        <p:spPr>
          <a:xfrm>
            <a:off x="2363152"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Target System</a:t>
            </a:r>
            <a:endParaRPr lang="en-US" dirty="0"/>
          </a:p>
        </p:txBody>
      </p:sp>
      <p:cxnSp>
        <p:nvCxnSpPr>
          <p:cNvPr id="19" name="Straight Arrow Connector 18"/>
          <p:cNvCxnSpPr>
            <a:stCxn id="5" idx="2"/>
          </p:cNvCxnSpPr>
          <p:nvPr/>
        </p:nvCxnSpPr>
        <p:spPr>
          <a:xfrm>
            <a:off x="1195388" y="2162174"/>
            <a:ext cx="1643062"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400425" y="2162174"/>
            <a:ext cx="38100"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3" idx="0"/>
          </p:cNvCxnSpPr>
          <p:nvPr/>
        </p:nvCxnSpPr>
        <p:spPr>
          <a:xfrm>
            <a:off x="5229225" y="2162174"/>
            <a:ext cx="5400676"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172075" y="2162174"/>
            <a:ext cx="1814037"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2"/>
            <a:endCxn id="15" idx="0"/>
          </p:cNvCxnSpPr>
          <p:nvPr/>
        </p:nvCxnSpPr>
        <p:spPr>
          <a:xfrm flipH="1">
            <a:off x="6856096" y="2162174"/>
            <a:ext cx="1886904"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0629900" y="2162174"/>
            <a:ext cx="1" cy="249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7" idx="0"/>
          </p:cNvCxnSpPr>
          <p:nvPr/>
        </p:nvCxnSpPr>
        <p:spPr>
          <a:xfrm flipH="1">
            <a:off x="1195387" y="2162174"/>
            <a:ext cx="9082088"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725350" y="2162174"/>
            <a:ext cx="84775"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a:off x="7168037" y="2076450"/>
            <a:ext cx="1574962" cy="247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860037" y="2162174"/>
            <a:ext cx="1474588" cy="244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838200" y="2162174"/>
            <a:ext cx="2000246"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74622" y="2162174"/>
            <a:ext cx="755453" cy="2449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523464" y="2162174"/>
            <a:ext cx="5143440" cy="2390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439025" y="5629275"/>
            <a:ext cx="5036956" cy="369332"/>
          </a:xfrm>
          <a:prstGeom prst="rect">
            <a:avLst/>
          </a:prstGeom>
          <a:noFill/>
        </p:spPr>
        <p:txBody>
          <a:bodyPr wrap="none" rtlCol="0">
            <a:spAutoFit/>
          </a:bodyPr>
          <a:lstStyle/>
          <a:p>
            <a:r>
              <a:rPr lang="en-US" dirty="0" smtClean="0"/>
              <a:t>Very complicated – tedious – have syncing problem </a:t>
            </a:r>
            <a:endParaRPr lang="en-US" dirty="0"/>
          </a:p>
        </p:txBody>
      </p:sp>
    </p:spTree>
    <p:extLst>
      <p:ext uri="{BB962C8B-B14F-4D97-AF65-F5344CB8AC3E}">
        <p14:creationId xmlns:p14="http://schemas.microsoft.com/office/powerpoint/2010/main" val="1563817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r>
              <a:rPr lang="en-US" dirty="0" smtClean="0"/>
              <a:t>Why Apache Kafka? Decoupling of Data streams</a:t>
            </a:r>
            <a:endParaRPr lang="en-US" dirty="0"/>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8</a:t>
            </a:fld>
            <a:endParaRPr lang="en-US"/>
          </a:p>
        </p:txBody>
      </p:sp>
      <p:sp>
        <p:nvSpPr>
          <p:cNvPr id="5" name="Rectangle 4"/>
          <p:cNvSpPr/>
          <p:nvPr/>
        </p:nvSpPr>
        <p:spPr>
          <a:xfrm>
            <a:off x="476250"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 Events</a:t>
            </a:r>
            <a:endParaRPr lang="en-US" dirty="0"/>
          </a:p>
        </p:txBody>
      </p:sp>
      <p:sp>
        <p:nvSpPr>
          <p:cNvPr id="6" name="Rectangle 5"/>
          <p:cNvSpPr/>
          <p:nvPr/>
        </p:nvSpPr>
        <p:spPr>
          <a:xfrm>
            <a:off x="2363153"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Pricing Data</a:t>
            </a:r>
            <a:endParaRPr lang="en-US" dirty="0"/>
          </a:p>
        </p:txBody>
      </p:sp>
      <p:sp>
        <p:nvSpPr>
          <p:cNvPr id="7" name="Rectangle 6"/>
          <p:cNvSpPr/>
          <p:nvPr/>
        </p:nvSpPr>
        <p:spPr>
          <a:xfrm>
            <a:off x="476249"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System</a:t>
            </a:r>
            <a:endParaRPr lang="en-US" dirty="0"/>
          </a:p>
        </p:txBody>
      </p:sp>
      <p:sp>
        <p:nvSpPr>
          <p:cNvPr id="9" name="Rectangle 8"/>
          <p:cNvSpPr/>
          <p:nvPr/>
        </p:nvSpPr>
        <p:spPr>
          <a:xfrm>
            <a:off x="4250056"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Transaction</a:t>
            </a:r>
            <a:endParaRPr lang="en-US" dirty="0"/>
          </a:p>
        </p:txBody>
      </p:sp>
      <p:sp>
        <p:nvSpPr>
          <p:cNvPr id="10" name="Rectangle 9"/>
          <p:cNvSpPr/>
          <p:nvPr/>
        </p:nvSpPr>
        <p:spPr>
          <a:xfrm>
            <a:off x="6136959" y="1371599"/>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 Interactions</a:t>
            </a:r>
            <a:endParaRPr lang="en-US" dirty="0"/>
          </a:p>
        </p:txBody>
      </p:sp>
      <p:sp>
        <p:nvSpPr>
          <p:cNvPr id="15" name="Rectangle 14"/>
          <p:cNvSpPr/>
          <p:nvPr/>
        </p:nvSpPr>
        <p:spPr>
          <a:xfrm>
            <a:off x="6136958"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Audit System</a:t>
            </a:r>
            <a:endParaRPr lang="en-US" dirty="0"/>
          </a:p>
        </p:txBody>
      </p:sp>
      <p:sp>
        <p:nvSpPr>
          <p:cNvPr id="16" name="Rectangle 15"/>
          <p:cNvSpPr/>
          <p:nvPr/>
        </p:nvSpPr>
        <p:spPr>
          <a:xfrm>
            <a:off x="4250055"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System</a:t>
            </a:r>
            <a:endParaRPr lang="en-US" dirty="0"/>
          </a:p>
        </p:txBody>
      </p:sp>
      <p:sp>
        <p:nvSpPr>
          <p:cNvPr id="17" name="Rectangle 16"/>
          <p:cNvSpPr/>
          <p:nvPr/>
        </p:nvSpPr>
        <p:spPr>
          <a:xfrm>
            <a:off x="2363152" y="4552950"/>
            <a:ext cx="143827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Analytics System</a:t>
            </a:r>
            <a:endParaRPr lang="en-US" dirty="0"/>
          </a:p>
        </p:txBody>
      </p:sp>
      <p:sp>
        <p:nvSpPr>
          <p:cNvPr id="12" name="Rectangle 11"/>
          <p:cNvSpPr/>
          <p:nvPr/>
        </p:nvSpPr>
        <p:spPr>
          <a:xfrm>
            <a:off x="476249" y="2962275"/>
            <a:ext cx="7098984" cy="800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Apache Kafka</a:t>
            </a:r>
            <a:endParaRPr lang="en-US" dirty="0"/>
          </a:p>
        </p:txBody>
      </p:sp>
      <p:cxnSp>
        <p:nvCxnSpPr>
          <p:cNvPr id="20" name="Straight Arrow Connector 19"/>
          <p:cNvCxnSpPr/>
          <p:nvPr/>
        </p:nvCxnSpPr>
        <p:spPr>
          <a:xfrm>
            <a:off x="1362075" y="2162174"/>
            <a:ext cx="266700" cy="80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58476" y="2162173"/>
            <a:ext cx="47625" cy="80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895850" y="2159793"/>
            <a:ext cx="200025" cy="80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667500" y="2160984"/>
            <a:ext cx="38100" cy="80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5" idx="0"/>
          </p:cNvCxnSpPr>
          <p:nvPr/>
        </p:nvCxnSpPr>
        <p:spPr>
          <a:xfrm>
            <a:off x="4714875" y="3762375"/>
            <a:ext cx="2141221" cy="79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81500" y="3762375"/>
            <a:ext cx="285750" cy="790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2827972" y="3762375"/>
            <a:ext cx="343853" cy="80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038225" y="3762375"/>
            <a:ext cx="1562100" cy="80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569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Kafka?	</a:t>
            </a:r>
            <a:endParaRPr lang="en-US" dirty="0"/>
          </a:p>
        </p:txBody>
      </p:sp>
      <p:sp>
        <p:nvSpPr>
          <p:cNvPr id="5" name="Content Placeholder 4"/>
          <p:cNvSpPr>
            <a:spLocks noGrp="1"/>
          </p:cNvSpPr>
          <p:nvPr>
            <p:ph idx="1"/>
          </p:nvPr>
        </p:nvSpPr>
        <p:spPr/>
        <p:txBody>
          <a:bodyPr/>
          <a:lstStyle/>
          <a:p>
            <a:r>
              <a:rPr lang="en-US" dirty="0" smtClean="0"/>
              <a:t>Distributed, resilient architecture, fault tolerance</a:t>
            </a:r>
          </a:p>
          <a:p>
            <a:r>
              <a:rPr lang="en-US" dirty="0" smtClean="0"/>
              <a:t>Horizontal scalability</a:t>
            </a:r>
          </a:p>
          <a:p>
            <a:r>
              <a:rPr lang="en-US" dirty="0" smtClean="0"/>
              <a:t>High Performance (latency of less than 10 milliseconds) – real time </a:t>
            </a:r>
          </a:p>
          <a:p>
            <a:r>
              <a:rPr lang="en-US" dirty="0" smtClean="0"/>
              <a:t>Used by 2000 + firms</a:t>
            </a:r>
          </a:p>
          <a:p>
            <a:pPr lvl="1"/>
            <a:r>
              <a:rPr lang="en-US" dirty="0" smtClean="0"/>
              <a:t>Netflix</a:t>
            </a:r>
          </a:p>
          <a:p>
            <a:pPr lvl="1"/>
            <a:r>
              <a:rPr lang="en-US" dirty="0" smtClean="0"/>
              <a:t>LinkedIn ( first created )</a:t>
            </a:r>
          </a:p>
          <a:p>
            <a:pPr lvl="1"/>
            <a:r>
              <a:rPr lang="en-US" dirty="0" smtClean="0"/>
              <a:t>Airbnb</a:t>
            </a:r>
          </a:p>
          <a:p>
            <a:pPr lvl="1"/>
            <a:r>
              <a:rPr lang="en-US" dirty="0"/>
              <a:t>W</a:t>
            </a:r>
            <a:r>
              <a:rPr lang="en-US" dirty="0" smtClean="0"/>
              <a:t>almart</a:t>
            </a:r>
            <a:endParaRPr lang="en-US" dirty="0"/>
          </a:p>
        </p:txBody>
      </p:sp>
      <p:sp>
        <p:nvSpPr>
          <p:cNvPr id="3" name="Date Placeholder 2"/>
          <p:cNvSpPr>
            <a:spLocks noGrp="1"/>
          </p:cNvSpPr>
          <p:nvPr>
            <p:ph type="dt" sz="half" idx="10"/>
          </p:nvPr>
        </p:nvSpPr>
        <p:spPr/>
        <p:txBody>
          <a:bodyPr/>
          <a:lstStyle/>
          <a:p>
            <a:fld id="{264689D7-5546-499F-B54E-F679239F2F13}" type="datetime1">
              <a:rPr lang="en-US" smtClean="0"/>
              <a:t>2/5/2018</a:t>
            </a:fld>
            <a:endParaRPr lang="en-US"/>
          </a:p>
        </p:txBody>
      </p:sp>
      <p:sp>
        <p:nvSpPr>
          <p:cNvPr id="4" name="Slide Number Placeholder 3"/>
          <p:cNvSpPr>
            <a:spLocks noGrp="1"/>
          </p:cNvSpPr>
          <p:nvPr>
            <p:ph type="sldNum" sz="quarter" idx="12"/>
          </p:nvPr>
        </p:nvSpPr>
        <p:spPr/>
        <p:txBody>
          <a:bodyPr/>
          <a:lstStyle/>
          <a:p>
            <a:fld id="{AF6E8655-D578-4EE7-A55C-4F4B63E192DD}" type="slidenum">
              <a:rPr lang="en-US" smtClean="0"/>
              <a:t>9</a:t>
            </a:fld>
            <a:endParaRPr lang="en-US"/>
          </a:p>
        </p:txBody>
      </p:sp>
    </p:spTree>
    <p:extLst>
      <p:ext uri="{BB962C8B-B14F-4D97-AF65-F5344CB8AC3E}">
        <p14:creationId xmlns:p14="http://schemas.microsoft.com/office/powerpoint/2010/main" val="1377069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2167</Words>
  <Application>Microsoft Office PowerPoint</Application>
  <PresentationFormat>Widescreen</PresentationFormat>
  <Paragraphs>599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 Apache Kafka Series </vt:lpstr>
      <vt:lpstr>Kafka - Core</vt:lpstr>
      <vt:lpstr>Course Objectives</vt:lpstr>
      <vt:lpstr>About me</vt:lpstr>
      <vt:lpstr>Pre-requisites before we get started</vt:lpstr>
      <vt:lpstr>Why Apache Kafka?</vt:lpstr>
      <vt:lpstr>Why Apache Kafka?</vt:lpstr>
      <vt:lpstr>Why Apache Kafka? Decoupling of Data streams</vt:lpstr>
      <vt:lpstr>Why Kafka? </vt:lpstr>
      <vt:lpstr>Few metrics and Use cases of Apache Kafka </vt:lpstr>
      <vt:lpstr>Apache Kafka – Eco-system: Kafka Core</vt:lpstr>
      <vt:lpstr>Kafka Ecosystem: Kafka extended API</vt:lpstr>
      <vt:lpstr>Kafka Ecosystem: Confluent components, schema registry and REST Proxy extended API</vt:lpstr>
      <vt:lpstr>Kafka Ecosystem: Administrations and Monitoring Tools</vt:lpstr>
      <vt:lpstr>Kafka in Enterprise Architecture</vt:lpstr>
      <vt:lpstr>Topics and Partitions</vt:lpstr>
      <vt:lpstr>Topics and Partitions</vt:lpstr>
      <vt:lpstr>Brokers</vt:lpstr>
      <vt:lpstr>Brokers and Topic</vt:lpstr>
      <vt:lpstr>Topic replication factors</vt:lpstr>
      <vt:lpstr>Topic replication factors</vt:lpstr>
      <vt:lpstr>Concept of Leader for a partition </vt:lpstr>
      <vt:lpstr>Producers</vt:lpstr>
      <vt:lpstr>Producers</vt:lpstr>
      <vt:lpstr>Producers: Messages Key</vt:lpstr>
      <vt:lpstr>Consumers</vt:lpstr>
      <vt:lpstr>Consumer Groups</vt:lpstr>
      <vt:lpstr>Consumer Offsets</vt:lpstr>
      <vt:lpstr>Zookeeper</vt:lpstr>
      <vt:lpstr>Zookeeper and Kafka Brokers orchestration </vt:lpstr>
      <vt:lpstr>Kafka guarantees</vt:lpstr>
      <vt:lpstr>Delivery semantics for consumers</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Series</dc:title>
  <dc:creator>Sanjoy Ganguly -X (sanjgang - LARSEN &amp; TOUBRO INFOTECH LTD at Cisco)</dc:creator>
  <cp:lastModifiedBy>Sanjoy Ganguly -X (sanjgang - LARSEN &amp; TOUBRO INFOTECH LTD at Cisco)</cp:lastModifiedBy>
  <cp:revision>75</cp:revision>
  <dcterms:created xsi:type="dcterms:W3CDTF">2018-01-18T09:29:28Z</dcterms:created>
  <dcterms:modified xsi:type="dcterms:W3CDTF">2018-02-05T11:39:37Z</dcterms:modified>
</cp:coreProperties>
</file>