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7"/>
  </p:notesMasterIdLst>
  <p:sldIdLst>
    <p:sldId id="284" r:id="rId2"/>
    <p:sldId id="282" r:id="rId3"/>
    <p:sldId id="28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81"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CD36F9-67B3-402E-9CA5-4BD4017E7FEE}"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NG"/>
        </a:p>
      </dgm:t>
    </dgm:pt>
    <dgm:pt modelId="{F7AEEF28-92AE-45D0-A50A-C655A05F2E93}">
      <dgm:prSet phldrT="[Text]"/>
      <dgm:spPr/>
      <dgm:t>
        <a:bodyPr/>
        <a:lstStyle/>
        <a:p>
          <a:pPr algn="ctr">
            <a:buNone/>
          </a:pPr>
          <a:r>
            <a:rPr lang="en-GB" b="1" dirty="0">
              <a:effectLst/>
              <a:latin typeface="Times New Roman" panose="02020603050405020304" pitchFamily="18" charset="0"/>
              <a:ea typeface="Times New Roman" panose="02020603050405020304" pitchFamily="18" charset="0"/>
            </a:rPr>
            <a:t>BACKGROUND OF THE STUDY</a:t>
          </a:r>
          <a:endParaRPr lang="en-NG" dirty="0"/>
        </a:p>
      </dgm:t>
    </dgm:pt>
    <dgm:pt modelId="{E32BD27F-B9F6-4D1C-A784-24590F859ED3}" type="parTrans" cxnId="{9D0E2A91-9CAD-4E46-9B9B-5690BB300DA4}">
      <dgm:prSet/>
      <dgm:spPr/>
      <dgm:t>
        <a:bodyPr/>
        <a:lstStyle/>
        <a:p>
          <a:endParaRPr lang="en-NG"/>
        </a:p>
      </dgm:t>
    </dgm:pt>
    <dgm:pt modelId="{AEB67177-EBFA-4F46-B83B-5661AF420DB8}" type="sibTrans" cxnId="{9D0E2A91-9CAD-4E46-9B9B-5690BB300DA4}">
      <dgm:prSet/>
      <dgm:spPr/>
      <dgm:t>
        <a:bodyPr/>
        <a:lstStyle/>
        <a:p>
          <a:endParaRPr lang="en-NG"/>
        </a:p>
      </dgm:t>
    </dgm:pt>
    <dgm:pt modelId="{F15FBC79-7513-4775-A58E-5E535738797B}">
      <dgm:prSet phldrT="[Text]" custT="1"/>
      <dgm:spPr/>
      <dgm:t>
        <a:bodyPr/>
        <a:lstStyle/>
        <a:p>
          <a:r>
            <a:rPr kumimoji="0" lang="en-NG" altLang="en-NG" sz="1600" b="0" i="0" u="none" strike="noStrike" cap="none" normalizeH="0" baseline="0" dirty="0">
              <a:ln/>
              <a:effectLst/>
              <a:latin typeface="Times New Roman" panose="02020603050405020304" pitchFamily="18" charset="0"/>
              <a:cs typeface="Times New Roman" panose="02020603050405020304" pitchFamily="18" charset="0"/>
            </a:rPr>
            <a:t>E-Learning is a form of learning that uses electronic media, usually the Internet.</a:t>
          </a:r>
          <a:endParaRPr lang="en-NG" sz="1600" dirty="0"/>
        </a:p>
      </dgm:t>
    </dgm:pt>
    <dgm:pt modelId="{95F92A16-FC1A-40A9-B72F-8CCF2F8F7DD1}" type="parTrans" cxnId="{3CA1010C-3BAB-4864-99CF-644989D7F8D0}">
      <dgm:prSet/>
      <dgm:spPr/>
      <dgm:t>
        <a:bodyPr/>
        <a:lstStyle/>
        <a:p>
          <a:endParaRPr lang="en-NG"/>
        </a:p>
      </dgm:t>
    </dgm:pt>
    <dgm:pt modelId="{0190F685-365D-403A-BA8F-C99D1A4735B6}" type="sibTrans" cxnId="{3CA1010C-3BAB-4864-99CF-644989D7F8D0}">
      <dgm:prSet/>
      <dgm:spPr/>
      <dgm:t>
        <a:bodyPr/>
        <a:lstStyle/>
        <a:p>
          <a:endParaRPr lang="en-NG"/>
        </a:p>
      </dgm:t>
    </dgm:pt>
    <dgm:pt modelId="{726D220C-88F5-4512-853C-21B169CDA21F}">
      <dgm:prSet phldrT="[Text]" custT="1"/>
      <dgm:spPr/>
      <dgm:t>
        <a:bodyPr/>
        <a:lstStyle/>
        <a:p>
          <a:r>
            <a:rPr kumimoji="0" lang="en-NG" altLang="en-NG" sz="1600" b="0" i="0" u="none" strike="noStrike" cap="none" normalizeH="0" baseline="0" dirty="0">
              <a:ln>
                <a:noFill/>
              </a:ln>
              <a:effectLst/>
              <a:latin typeface="Times New Roman" panose="02020603050405020304" pitchFamily="18" charset="0"/>
              <a:cs typeface="Times New Roman" panose="02020603050405020304" pitchFamily="18" charset="0"/>
            </a:rPr>
            <a:t>E-Learning is convenient in time and place, with 60% of internet users engaged in online learning</a:t>
          </a:r>
          <a:r>
            <a:rPr kumimoji="0" lang="en-GB" altLang="en-NG"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Rungta, K. 2022)</a:t>
          </a:r>
          <a:r>
            <a:rPr kumimoji="0" lang="en-NG" altLang="en-NG" sz="1600" b="0" i="0" u="none" strike="noStrike" cap="none" normalizeH="0" baseline="0" dirty="0">
              <a:ln>
                <a:noFill/>
              </a:ln>
              <a:effectLst/>
              <a:latin typeface="Times New Roman" panose="02020603050405020304" pitchFamily="18" charset="0"/>
              <a:cs typeface="Times New Roman" panose="02020603050405020304" pitchFamily="18" charset="0"/>
            </a:rPr>
            <a:t>.</a:t>
          </a:r>
          <a:endParaRPr lang="en-NG" sz="1600" dirty="0"/>
        </a:p>
      </dgm:t>
    </dgm:pt>
    <dgm:pt modelId="{06EB139D-285C-415B-AAD7-B564C987D487}" type="parTrans" cxnId="{4EA44D70-959A-4EF0-B533-97FB02C6700D}">
      <dgm:prSet/>
      <dgm:spPr/>
      <dgm:t>
        <a:bodyPr/>
        <a:lstStyle/>
        <a:p>
          <a:endParaRPr lang="en-NG"/>
        </a:p>
      </dgm:t>
    </dgm:pt>
    <dgm:pt modelId="{6C6C4304-9689-4F75-90AA-E81962A94B9D}" type="sibTrans" cxnId="{4EA44D70-959A-4EF0-B533-97FB02C6700D}">
      <dgm:prSet/>
      <dgm:spPr/>
      <dgm:t>
        <a:bodyPr/>
        <a:lstStyle/>
        <a:p>
          <a:endParaRPr lang="en-NG"/>
        </a:p>
      </dgm:t>
    </dgm:pt>
    <dgm:pt modelId="{D5BDE506-62A0-453F-A2F3-0368304AC7C0}">
      <dgm:prSet phldrT="[Text]" custT="1"/>
      <dgm:spPr/>
      <dgm:t>
        <a:bodyPr/>
        <a:lstStyle/>
        <a:p>
          <a:r>
            <a:rPr kumimoji="0" lang="en-NG" altLang="en-NG" sz="1600" b="0" i="0" u="none" strike="noStrike" cap="none" normalizeH="0" baseline="0" dirty="0">
              <a:ln/>
              <a:effectLst/>
              <a:latin typeface="Times New Roman" panose="02020603050405020304" pitchFamily="18" charset="0"/>
              <a:cs typeface="Times New Roman" panose="02020603050405020304" pitchFamily="18" charset="0"/>
            </a:rPr>
            <a:t>With over 5 billion internet users worldwide, </a:t>
          </a:r>
          <a:r>
            <a:rPr kumimoji="0" lang="en-GB" altLang="en-NG" sz="1600" b="0" i="0" u="none" strike="noStrike" cap="none" normalizeH="0" baseline="0" dirty="0">
              <a:ln/>
              <a:effectLst/>
              <a:latin typeface="Times New Roman" panose="02020603050405020304" pitchFamily="18" charset="0"/>
              <a:cs typeface="Times New Roman" panose="02020603050405020304" pitchFamily="18" charset="0"/>
            </a:rPr>
            <a:t>e</a:t>
          </a:r>
          <a:r>
            <a:rPr kumimoji="0" lang="en-NG" altLang="en-NG" sz="1600" b="0" i="0" u="none" strike="noStrike" cap="none" normalizeH="0" baseline="0" dirty="0">
              <a:ln/>
              <a:effectLst/>
              <a:latin typeface="Times New Roman" panose="02020603050405020304" pitchFamily="18" charset="0"/>
              <a:cs typeface="Times New Roman" panose="02020603050405020304" pitchFamily="18" charset="0"/>
            </a:rPr>
            <a:t>-</a:t>
          </a:r>
          <a:r>
            <a:rPr kumimoji="0" lang="en-GB" altLang="en-NG" sz="1600" b="0" i="0" u="none" strike="noStrike" cap="none" normalizeH="0" baseline="0" dirty="0">
              <a:ln/>
              <a:effectLst/>
              <a:latin typeface="Times New Roman" panose="02020603050405020304" pitchFamily="18" charset="0"/>
              <a:cs typeface="Times New Roman" panose="02020603050405020304" pitchFamily="18" charset="0"/>
            </a:rPr>
            <a:t>l</a:t>
          </a:r>
          <a:r>
            <a:rPr kumimoji="0" lang="en-NG" altLang="en-NG" sz="1600" b="0" i="0" u="none" strike="noStrike" cap="none" normalizeH="0" baseline="0" dirty="0">
              <a:ln/>
              <a:effectLst/>
              <a:latin typeface="Times New Roman" panose="02020603050405020304" pitchFamily="18" charset="0"/>
              <a:cs typeface="Times New Roman" panose="02020603050405020304" pitchFamily="18" charset="0"/>
            </a:rPr>
            <a:t>earning has become a popular method of education.</a:t>
          </a:r>
          <a:endParaRPr lang="en-NG" sz="1600" dirty="0"/>
        </a:p>
      </dgm:t>
    </dgm:pt>
    <dgm:pt modelId="{B0E8753B-AE7D-491E-B8C2-5342629EDF58}" type="parTrans" cxnId="{0CBED72D-41CD-4202-9564-70CEA9192C18}">
      <dgm:prSet/>
      <dgm:spPr/>
      <dgm:t>
        <a:bodyPr/>
        <a:lstStyle/>
        <a:p>
          <a:endParaRPr lang="en-NG"/>
        </a:p>
      </dgm:t>
    </dgm:pt>
    <dgm:pt modelId="{F8C5FC60-C427-4D1D-BFB9-657833DD742A}" type="sibTrans" cxnId="{0CBED72D-41CD-4202-9564-70CEA9192C18}">
      <dgm:prSet/>
      <dgm:spPr/>
      <dgm:t>
        <a:bodyPr/>
        <a:lstStyle/>
        <a:p>
          <a:endParaRPr lang="en-NG"/>
        </a:p>
      </dgm:t>
    </dgm:pt>
    <dgm:pt modelId="{F5DA1312-921C-4549-A451-1B5640CD16CC}">
      <dgm:prSet phldrT="[Text]"/>
      <dgm:spPr/>
      <dgm:t>
        <a:bodyPr/>
        <a:lstStyle/>
        <a:p>
          <a:endParaRPr lang="en-NG" dirty="0"/>
        </a:p>
      </dgm:t>
    </dgm:pt>
    <dgm:pt modelId="{856DD01B-9047-4610-B0BF-F260ED3C5312}" type="parTrans" cxnId="{FC777E56-2B84-45CA-AA7F-42B8CD31454D}">
      <dgm:prSet/>
      <dgm:spPr/>
      <dgm:t>
        <a:bodyPr/>
        <a:lstStyle/>
        <a:p>
          <a:endParaRPr lang="en-NG"/>
        </a:p>
      </dgm:t>
    </dgm:pt>
    <dgm:pt modelId="{B317FAE0-8F17-40FE-A18F-E509E27B4AAC}" type="sibTrans" cxnId="{FC777E56-2B84-45CA-AA7F-42B8CD31454D}">
      <dgm:prSet/>
      <dgm:spPr/>
      <dgm:t>
        <a:bodyPr/>
        <a:lstStyle/>
        <a:p>
          <a:endParaRPr lang="en-NG"/>
        </a:p>
      </dgm:t>
    </dgm:pt>
    <dgm:pt modelId="{CB7E657D-03F9-48ED-BA01-553AE3D8A663}">
      <dgm:prSet phldrT="[Text]" custT="1"/>
      <dgm:spPr/>
      <dgm:t>
        <a:bodyPr/>
        <a:lstStyle/>
        <a:p>
          <a:r>
            <a:rPr kumimoji="0" lang="en-NG" altLang="en-NG" sz="1600" b="0" i="0" u="none" strike="noStrike" cap="none" normalizeH="0" baseline="0" dirty="0">
              <a:ln>
                <a:noFill/>
              </a:ln>
              <a:effectLst/>
              <a:latin typeface="Times New Roman" panose="02020603050405020304" pitchFamily="18" charset="0"/>
              <a:cs typeface="Times New Roman" panose="02020603050405020304" pitchFamily="18" charset="0"/>
            </a:rPr>
            <a:t>The principles behind e-learning have existed since the 19th century, with the first e-learning system established in the 1970s.</a:t>
          </a:r>
          <a:endParaRPr lang="en-NG" sz="1600" dirty="0"/>
        </a:p>
      </dgm:t>
    </dgm:pt>
    <dgm:pt modelId="{6BE94131-41E3-415F-90D6-5C2E39A24BB0}" type="parTrans" cxnId="{64499426-C163-4723-B334-9B94A9A60266}">
      <dgm:prSet/>
      <dgm:spPr/>
      <dgm:t>
        <a:bodyPr/>
        <a:lstStyle/>
        <a:p>
          <a:endParaRPr lang="en-NG"/>
        </a:p>
      </dgm:t>
    </dgm:pt>
    <dgm:pt modelId="{8F418F27-E628-4E12-8AD5-1642BC87E332}" type="sibTrans" cxnId="{64499426-C163-4723-B334-9B94A9A60266}">
      <dgm:prSet/>
      <dgm:spPr/>
      <dgm:t>
        <a:bodyPr/>
        <a:lstStyle/>
        <a:p>
          <a:endParaRPr lang="en-NG"/>
        </a:p>
      </dgm:t>
    </dgm:pt>
    <dgm:pt modelId="{C5D506CF-D1E8-4682-A45A-A49C927F3101}">
      <dgm:prSet phldrT="[Text]" custT="1"/>
      <dgm:spPr/>
      <dgm:t>
        <a:bodyPr/>
        <a:lstStyle/>
        <a:p>
          <a:r>
            <a:rPr kumimoji="0" lang="en-NG" altLang="en-NG" sz="1600" b="0" i="0" u="none" strike="noStrike" cap="none" normalizeH="0" baseline="0" dirty="0">
              <a:ln>
                <a:noFill/>
              </a:ln>
              <a:effectLst/>
              <a:latin typeface="Times New Roman" panose="02020603050405020304" pitchFamily="18" charset="0"/>
              <a:cs typeface="Times New Roman" panose="02020603050405020304" pitchFamily="18" charset="0"/>
            </a:rPr>
            <a:t>The Open University in the UK used e-learning to offer a wider range of interactive educational experiences and faster communication with students.</a:t>
          </a:r>
          <a:endParaRPr lang="en-NG" sz="1600" dirty="0"/>
        </a:p>
      </dgm:t>
    </dgm:pt>
    <dgm:pt modelId="{B0134C40-DC3C-4D4A-9DF7-A99B2DF56141}" type="parTrans" cxnId="{4B70C654-027A-4102-9EC4-EFB72E51C4A3}">
      <dgm:prSet/>
      <dgm:spPr/>
      <dgm:t>
        <a:bodyPr/>
        <a:lstStyle/>
        <a:p>
          <a:endParaRPr lang="en-NG"/>
        </a:p>
      </dgm:t>
    </dgm:pt>
    <dgm:pt modelId="{685C1B34-191D-4430-9FEA-BE3BDB9A47F4}" type="sibTrans" cxnId="{4B70C654-027A-4102-9EC4-EFB72E51C4A3}">
      <dgm:prSet/>
      <dgm:spPr/>
      <dgm:t>
        <a:bodyPr/>
        <a:lstStyle/>
        <a:p>
          <a:endParaRPr lang="en-NG"/>
        </a:p>
      </dgm:t>
    </dgm:pt>
    <dgm:pt modelId="{40C9A5CF-689D-42C3-BC44-F469C7774C7F}">
      <dgm:prSet phldrT="[Text]" custT="1"/>
      <dgm:spPr/>
      <dgm:t>
        <a:bodyPr/>
        <a:lstStyle/>
        <a:p>
          <a:r>
            <a:rPr kumimoji="0" lang="en-NG" altLang="en-NG" sz="1600" b="0" i="0" u="none" strike="noStrike" cap="none" normalizeH="0" baseline="0" dirty="0">
              <a:ln>
                <a:noFill/>
              </a:ln>
              <a:effectLst/>
              <a:latin typeface="Times New Roman" panose="02020603050405020304" pitchFamily="18" charset="0"/>
              <a:cs typeface="Times New Roman" panose="02020603050405020304" pitchFamily="18" charset="0"/>
            </a:rPr>
            <a:t>E-Learning has even evolved to include 3D virtual environments, offering students a unique educational experience.</a:t>
          </a:r>
          <a:endParaRPr lang="en-NG" sz="1600" dirty="0"/>
        </a:p>
      </dgm:t>
    </dgm:pt>
    <dgm:pt modelId="{7259262D-4C17-4646-BCA9-E6328B0FAFCC}" type="parTrans" cxnId="{6FE29960-0E49-4EE2-A850-FB3DBC22F46A}">
      <dgm:prSet/>
      <dgm:spPr/>
      <dgm:t>
        <a:bodyPr/>
        <a:lstStyle/>
        <a:p>
          <a:endParaRPr lang="en-NG"/>
        </a:p>
      </dgm:t>
    </dgm:pt>
    <dgm:pt modelId="{CAD34E1D-4E72-4C10-A7A5-4281066467AE}" type="sibTrans" cxnId="{6FE29960-0E49-4EE2-A850-FB3DBC22F46A}">
      <dgm:prSet/>
      <dgm:spPr/>
      <dgm:t>
        <a:bodyPr/>
        <a:lstStyle/>
        <a:p>
          <a:endParaRPr lang="en-NG"/>
        </a:p>
      </dgm:t>
    </dgm:pt>
    <dgm:pt modelId="{5FB33935-7830-4B21-9527-DAA57C102D9F}" type="pres">
      <dgm:prSet presAssocID="{71CD36F9-67B3-402E-9CA5-4BD4017E7FEE}" presName="layout" presStyleCnt="0">
        <dgm:presLayoutVars>
          <dgm:chMax/>
          <dgm:chPref/>
          <dgm:dir/>
          <dgm:resizeHandles/>
        </dgm:presLayoutVars>
      </dgm:prSet>
      <dgm:spPr/>
    </dgm:pt>
    <dgm:pt modelId="{C9AB1FAD-CB6E-4F1D-88BD-91C0E3836633}" type="pres">
      <dgm:prSet presAssocID="{F7AEEF28-92AE-45D0-A50A-C655A05F2E93}" presName="root" presStyleCnt="0">
        <dgm:presLayoutVars>
          <dgm:chMax/>
          <dgm:chPref/>
        </dgm:presLayoutVars>
      </dgm:prSet>
      <dgm:spPr/>
    </dgm:pt>
    <dgm:pt modelId="{263C9BC9-0611-43EB-AF07-15C8D882B121}" type="pres">
      <dgm:prSet presAssocID="{F7AEEF28-92AE-45D0-A50A-C655A05F2E93}" presName="rootComposite" presStyleCnt="0">
        <dgm:presLayoutVars/>
      </dgm:prSet>
      <dgm:spPr/>
    </dgm:pt>
    <dgm:pt modelId="{C87CAD3C-5F2C-49AB-BCDC-C7B9AE63916C}" type="pres">
      <dgm:prSet presAssocID="{F7AEEF28-92AE-45D0-A50A-C655A05F2E93}" presName="ParentAccent" presStyleLbl="alignNode1" presStyleIdx="0" presStyleCnt="2" custScaleX="126554" custLinFactNeighborX="-28501" custLinFactNeighborY="19918"/>
      <dgm:spPr>
        <a:solidFill>
          <a:schemeClr val="accent1">
            <a:hueOff val="0"/>
            <a:satOff val="0"/>
            <a:lumOff val="0"/>
            <a:alpha val="0"/>
          </a:schemeClr>
        </a:solidFill>
        <a:ln>
          <a:noFill/>
        </a:ln>
      </dgm:spPr>
    </dgm:pt>
    <dgm:pt modelId="{7F4876CA-74F3-4ECB-A29A-D615C541D521}" type="pres">
      <dgm:prSet presAssocID="{F7AEEF28-92AE-45D0-A50A-C655A05F2E93}" presName="ParentSmallAccent" presStyleLbl="fgAcc1" presStyleIdx="0" presStyleCnt="2" custLinFactX="-100000" custLinFactNeighborX="-159416" custLinFactNeighborY="19964"/>
      <dgm:spPr>
        <a:solidFill>
          <a:schemeClr val="lt1">
            <a:hueOff val="0"/>
            <a:satOff val="0"/>
            <a:lumOff val="0"/>
            <a:alpha val="0"/>
          </a:schemeClr>
        </a:solidFill>
        <a:ln>
          <a:noFill/>
        </a:ln>
      </dgm:spPr>
    </dgm:pt>
    <dgm:pt modelId="{868E828A-F47A-4934-8C10-44AF419646F4}" type="pres">
      <dgm:prSet presAssocID="{F7AEEF28-92AE-45D0-A50A-C655A05F2E93}" presName="Parent" presStyleLbl="revTx" presStyleIdx="0" presStyleCnt="8" custScaleX="205002" custLinFactNeighborX="9369">
        <dgm:presLayoutVars>
          <dgm:chMax/>
          <dgm:chPref val="4"/>
          <dgm:bulletEnabled val="1"/>
        </dgm:presLayoutVars>
      </dgm:prSet>
      <dgm:spPr/>
    </dgm:pt>
    <dgm:pt modelId="{DC77E563-212F-4937-9142-B6FD1E3A35A3}" type="pres">
      <dgm:prSet presAssocID="{F7AEEF28-92AE-45D0-A50A-C655A05F2E93}" presName="childShape" presStyleCnt="0">
        <dgm:presLayoutVars>
          <dgm:chMax val="0"/>
          <dgm:chPref val="0"/>
        </dgm:presLayoutVars>
      </dgm:prSet>
      <dgm:spPr/>
    </dgm:pt>
    <dgm:pt modelId="{21B796AE-2C40-4FA3-BE32-E5026D416F44}" type="pres">
      <dgm:prSet presAssocID="{F15FBC79-7513-4775-A58E-5E535738797B}" presName="childComposite" presStyleCnt="0">
        <dgm:presLayoutVars>
          <dgm:chMax val="0"/>
          <dgm:chPref val="0"/>
        </dgm:presLayoutVars>
      </dgm:prSet>
      <dgm:spPr/>
    </dgm:pt>
    <dgm:pt modelId="{4347BB54-4FBC-41DD-89D3-93FB694DF72B}" type="pres">
      <dgm:prSet presAssocID="{F15FBC79-7513-4775-A58E-5E535738797B}" presName="ChildAccent" presStyleLbl="solidFgAcc1" presStyleIdx="0" presStyleCnt="6" custLinFactX="500000" custLinFactY="-100000" custLinFactNeighborX="572112" custLinFactNeighborY="-138307"/>
      <dgm:spPr>
        <a:solidFill>
          <a:schemeClr val="lt1">
            <a:hueOff val="0"/>
            <a:satOff val="0"/>
            <a:lumOff val="0"/>
            <a:alpha val="0"/>
          </a:schemeClr>
        </a:solidFill>
        <a:ln>
          <a:noFill/>
        </a:ln>
      </dgm:spPr>
    </dgm:pt>
    <dgm:pt modelId="{0BF4E57D-95D0-4558-95E5-44E754D0B99A}" type="pres">
      <dgm:prSet presAssocID="{F15FBC79-7513-4775-A58E-5E535738797B}" presName="Child" presStyleLbl="revTx" presStyleIdx="1" presStyleCnt="8" custScaleX="127634" custLinFactNeighborX="-7285" custLinFactNeighborY="28398">
        <dgm:presLayoutVars>
          <dgm:chMax val="0"/>
          <dgm:chPref val="0"/>
          <dgm:bulletEnabled val="1"/>
        </dgm:presLayoutVars>
      </dgm:prSet>
      <dgm:spPr/>
    </dgm:pt>
    <dgm:pt modelId="{BF9DAFF1-CC53-4318-A693-73DEC219313D}" type="pres">
      <dgm:prSet presAssocID="{726D220C-88F5-4512-853C-21B169CDA21F}" presName="childComposite" presStyleCnt="0">
        <dgm:presLayoutVars>
          <dgm:chMax val="0"/>
          <dgm:chPref val="0"/>
        </dgm:presLayoutVars>
      </dgm:prSet>
      <dgm:spPr/>
    </dgm:pt>
    <dgm:pt modelId="{9B69A9E8-FCBE-486B-A930-6391B4A4BEB8}" type="pres">
      <dgm:prSet presAssocID="{726D220C-88F5-4512-853C-21B169CDA21F}" presName="ChildAccent" presStyleLbl="solidFgAcc1" presStyleIdx="1" presStyleCnt="6" custLinFactX="600000" custLinFactY="-200000" custLinFactNeighborX="670972" custLinFactNeighborY="-271942"/>
      <dgm:spPr>
        <a:solidFill>
          <a:schemeClr val="lt1">
            <a:hueOff val="0"/>
            <a:satOff val="0"/>
            <a:lumOff val="0"/>
            <a:alpha val="0"/>
          </a:schemeClr>
        </a:solidFill>
        <a:ln>
          <a:noFill/>
        </a:ln>
      </dgm:spPr>
    </dgm:pt>
    <dgm:pt modelId="{14B49002-BA0C-4080-9511-CC0EA993F74A}" type="pres">
      <dgm:prSet presAssocID="{726D220C-88F5-4512-853C-21B169CDA21F}" presName="Child" presStyleLbl="revTx" presStyleIdx="2" presStyleCnt="8" custScaleX="136617" custLinFactNeighborX="1698" custLinFactNeighborY="90208">
        <dgm:presLayoutVars>
          <dgm:chMax val="0"/>
          <dgm:chPref val="0"/>
          <dgm:bulletEnabled val="1"/>
        </dgm:presLayoutVars>
      </dgm:prSet>
      <dgm:spPr/>
    </dgm:pt>
    <dgm:pt modelId="{A4C30FA2-0F69-4D64-98AA-C033D49F5B35}" type="pres">
      <dgm:prSet presAssocID="{D5BDE506-62A0-453F-A2F3-0368304AC7C0}" presName="childComposite" presStyleCnt="0">
        <dgm:presLayoutVars>
          <dgm:chMax val="0"/>
          <dgm:chPref val="0"/>
        </dgm:presLayoutVars>
      </dgm:prSet>
      <dgm:spPr/>
    </dgm:pt>
    <dgm:pt modelId="{E8F0C63F-150B-4BE9-91AD-7122113AC62A}" type="pres">
      <dgm:prSet presAssocID="{D5BDE506-62A0-453F-A2F3-0368304AC7C0}" presName="ChildAccent" presStyleLbl="solidFgAcc1" presStyleIdx="2" presStyleCnt="6" custLinFactX="212713" custLinFactY="-300000" custLinFactNeighborX="300000" custLinFactNeighborY="-368195"/>
      <dgm:spPr>
        <a:solidFill>
          <a:schemeClr val="lt1">
            <a:hueOff val="0"/>
            <a:satOff val="0"/>
            <a:lumOff val="0"/>
            <a:alpha val="0"/>
          </a:schemeClr>
        </a:solidFill>
        <a:ln>
          <a:noFill/>
        </a:ln>
      </dgm:spPr>
    </dgm:pt>
    <dgm:pt modelId="{1BC0DFB9-CBF7-4157-A6BD-7949B1C28BA9}" type="pres">
      <dgm:prSet presAssocID="{D5BDE506-62A0-453F-A2F3-0368304AC7C0}" presName="Child" presStyleLbl="revTx" presStyleIdx="3" presStyleCnt="8" custScaleX="144993" custLinFactY="66385" custLinFactNeighborX="10074" custLinFactNeighborY="100000">
        <dgm:presLayoutVars>
          <dgm:chMax val="0"/>
          <dgm:chPref val="0"/>
          <dgm:bulletEnabled val="1"/>
        </dgm:presLayoutVars>
      </dgm:prSet>
      <dgm:spPr/>
    </dgm:pt>
    <dgm:pt modelId="{E6E7A9E8-4493-4FD4-944E-9D6EC00F80FF}" type="pres">
      <dgm:prSet presAssocID="{F5DA1312-921C-4549-A451-1B5640CD16CC}" presName="root" presStyleCnt="0">
        <dgm:presLayoutVars>
          <dgm:chMax/>
          <dgm:chPref/>
        </dgm:presLayoutVars>
      </dgm:prSet>
      <dgm:spPr/>
    </dgm:pt>
    <dgm:pt modelId="{235F9A66-78F6-4A59-B19D-EE552CE37CBE}" type="pres">
      <dgm:prSet presAssocID="{F5DA1312-921C-4549-A451-1B5640CD16CC}" presName="rootComposite" presStyleCnt="0">
        <dgm:presLayoutVars/>
      </dgm:prSet>
      <dgm:spPr/>
    </dgm:pt>
    <dgm:pt modelId="{6D406D7F-4B25-4B3B-9ABE-0F149C3CBA1E}" type="pres">
      <dgm:prSet presAssocID="{F5DA1312-921C-4549-A451-1B5640CD16CC}" presName="ParentAccent" presStyleLbl="alignNode1" presStyleIdx="1" presStyleCnt="2" custScaleX="128585" custLinFactNeighborX="313" custLinFactNeighborY="16928"/>
      <dgm:spPr/>
    </dgm:pt>
    <dgm:pt modelId="{465B4157-B7CB-4747-88EA-BA6658305180}" type="pres">
      <dgm:prSet presAssocID="{F5DA1312-921C-4549-A451-1B5640CD16CC}" presName="ParentSmallAccent" presStyleLbl="fgAcc1" presStyleIdx="1" presStyleCnt="2" custLinFactX="280656" custLinFactNeighborX="300000" custLinFactNeighborY="-9036"/>
      <dgm:spPr>
        <a:solidFill>
          <a:schemeClr val="lt1">
            <a:hueOff val="0"/>
            <a:satOff val="0"/>
            <a:lumOff val="0"/>
            <a:alpha val="0"/>
          </a:schemeClr>
        </a:solidFill>
      </dgm:spPr>
    </dgm:pt>
    <dgm:pt modelId="{BDD1E9A3-6400-419C-B6F3-BC3BC24E7B9A}" type="pres">
      <dgm:prSet presAssocID="{F5DA1312-921C-4549-A451-1B5640CD16CC}" presName="Parent" presStyleLbl="revTx" presStyleIdx="4" presStyleCnt="8" custFlipHor="1" custScaleX="2363" custLinFactNeighborX="-10218" custLinFactNeighborY="1381">
        <dgm:presLayoutVars>
          <dgm:chMax/>
          <dgm:chPref val="4"/>
          <dgm:bulletEnabled val="1"/>
        </dgm:presLayoutVars>
      </dgm:prSet>
      <dgm:spPr/>
    </dgm:pt>
    <dgm:pt modelId="{CD09D8F7-FFE6-452E-AE05-CB1E2A0C23D5}" type="pres">
      <dgm:prSet presAssocID="{F5DA1312-921C-4549-A451-1B5640CD16CC}" presName="childShape" presStyleCnt="0">
        <dgm:presLayoutVars>
          <dgm:chMax val="0"/>
          <dgm:chPref val="0"/>
        </dgm:presLayoutVars>
      </dgm:prSet>
      <dgm:spPr/>
    </dgm:pt>
    <dgm:pt modelId="{2467EA2D-9E95-4163-BF76-4A292B5D1EC0}" type="pres">
      <dgm:prSet presAssocID="{CB7E657D-03F9-48ED-BA01-553AE3D8A663}" presName="childComposite" presStyleCnt="0">
        <dgm:presLayoutVars>
          <dgm:chMax val="0"/>
          <dgm:chPref val="0"/>
        </dgm:presLayoutVars>
      </dgm:prSet>
      <dgm:spPr/>
    </dgm:pt>
    <dgm:pt modelId="{060DCD56-350B-4469-84E8-62904DE52269}" type="pres">
      <dgm:prSet presAssocID="{CB7E657D-03F9-48ED-BA01-553AE3D8A663}" presName="ChildAccent" presStyleLbl="solidFgAcc1" presStyleIdx="3" presStyleCnt="6" custLinFactX="100000" custLinFactY="-100000" custLinFactNeighborX="113571" custLinFactNeighborY="-126919"/>
      <dgm:spPr>
        <a:solidFill>
          <a:schemeClr val="lt1">
            <a:hueOff val="0"/>
            <a:satOff val="0"/>
            <a:lumOff val="0"/>
            <a:alpha val="0"/>
          </a:schemeClr>
        </a:solidFill>
      </dgm:spPr>
    </dgm:pt>
    <dgm:pt modelId="{A0058CA8-97D8-4D36-B830-FC194CA6A7B2}" type="pres">
      <dgm:prSet presAssocID="{CB7E657D-03F9-48ED-BA01-553AE3D8A663}" presName="Child" presStyleLbl="revTx" presStyleIdx="5" presStyleCnt="8" custScaleX="137291" custLinFactNeighborX="-2215" custLinFactNeighborY="10503">
        <dgm:presLayoutVars>
          <dgm:chMax val="0"/>
          <dgm:chPref val="0"/>
          <dgm:bulletEnabled val="1"/>
        </dgm:presLayoutVars>
      </dgm:prSet>
      <dgm:spPr/>
    </dgm:pt>
    <dgm:pt modelId="{BF25DDD4-A068-4C10-8387-03F04E93A5BC}" type="pres">
      <dgm:prSet presAssocID="{C5D506CF-D1E8-4682-A45A-A49C927F3101}" presName="childComposite" presStyleCnt="0">
        <dgm:presLayoutVars>
          <dgm:chMax val="0"/>
          <dgm:chPref val="0"/>
        </dgm:presLayoutVars>
      </dgm:prSet>
      <dgm:spPr/>
    </dgm:pt>
    <dgm:pt modelId="{3CAF7F84-B62D-4D6C-9EAD-CAC0296B3CA5}" type="pres">
      <dgm:prSet presAssocID="{C5D506CF-D1E8-4682-A45A-A49C927F3101}" presName="ChildAccent" presStyleLbl="solidFgAcc1" presStyleIdx="4" presStyleCnt="6" custLinFactX="700000" custLinFactY="-200000" custLinFactNeighborX="753574" custLinFactNeighborY="-265889"/>
      <dgm:spPr>
        <a:solidFill>
          <a:schemeClr val="lt1">
            <a:hueOff val="0"/>
            <a:satOff val="0"/>
            <a:lumOff val="0"/>
            <a:alpha val="0"/>
          </a:schemeClr>
        </a:solidFill>
      </dgm:spPr>
    </dgm:pt>
    <dgm:pt modelId="{40E78D3A-02F5-4ECA-8708-A826BA8B0964}" type="pres">
      <dgm:prSet presAssocID="{C5D506CF-D1E8-4682-A45A-A49C927F3101}" presName="Child" presStyleLbl="revTx" presStyleIdx="6" presStyleCnt="8" custScaleX="138969" custLinFactY="2024" custLinFactNeighborY="100000">
        <dgm:presLayoutVars>
          <dgm:chMax val="0"/>
          <dgm:chPref val="0"/>
          <dgm:bulletEnabled val="1"/>
        </dgm:presLayoutVars>
      </dgm:prSet>
      <dgm:spPr/>
    </dgm:pt>
    <dgm:pt modelId="{6FF82F6F-1EAD-4D33-AA9C-8C050C93E1F8}" type="pres">
      <dgm:prSet presAssocID="{40C9A5CF-689D-42C3-BC44-F469C7774C7F}" presName="childComposite" presStyleCnt="0">
        <dgm:presLayoutVars>
          <dgm:chMax val="0"/>
          <dgm:chPref val="0"/>
        </dgm:presLayoutVars>
      </dgm:prSet>
      <dgm:spPr/>
    </dgm:pt>
    <dgm:pt modelId="{1CA13FA1-631D-4135-B367-E3715D062451}" type="pres">
      <dgm:prSet presAssocID="{40C9A5CF-689D-42C3-BC44-F469C7774C7F}" presName="ChildAccent" presStyleLbl="solidFgAcc1" presStyleIdx="5" presStyleCnt="6" custLinFactX="446477" custLinFactY="-303492" custLinFactNeighborX="500000" custLinFactNeighborY="-400000"/>
      <dgm:spPr>
        <a:solidFill>
          <a:schemeClr val="lt1">
            <a:hueOff val="0"/>
            <a:satOff val="0"/>
            <a:lumOff val="0"/>
            <a:alpha val="0"/>
          </a:schemeClr>
        </a:solidFill>
      </dgm:spPr>
    </dgm:pt>
    <dgm:pt modelId="{82F08FFC-990B-4FE7-92FB-0876FC5FA1A9}" type="pres">
      <dgm:prSet presAssocID="{40C9A5CF-689D-42C3-BC44-F469C7774C7F}" presName="Child" presStyleLbl="revTx" presStyleIdx="7" presStyleCnt="8" custScaleX="139295" custLinFactY="74015" custLinFactNeighborX="737" custLinFactNeighborY="100000">
        <dgm:presLayoutVars>
          <dgm:chMax val="0"/>
          <dgm:chPref val="0"/>
          <dgm:bulletEnabled val="1"/>
        </dgm:presLayoutVars>
      </dgm:prSet>
      <dgm:spPr/>
    </dgm:pt>
  </dgm:ptLst>
  <dgm:cxnLst>
    <dgm:cxn modelId="{D42B9106-DD5B-4389-8C2D-C9C08386E8F0}" type="presOf" srcId="{726D220C-88F5-4512-853C-21B169CDA21F}" destId="{14B49002-BA0C-4080-9511-CC0EA993F74A}" srcOrd="0" destOrd="0" presId="urn:microsoft.com/office/officeart/2008/layout/SquareAccentList"/>
    <dgm:cxn modelId="{3CA1010C-3BAB-4864-99CF-644989D7F8D0}" srcId="{F7AEEF28-92AE-45D0-A50A-C655A05F2E93}" destId="{F15FBC79-7513-4775-A58E-5E535738797B}" srcOrd="0" destOrd="0" parTransId="{95F92A16-FC1A-40A9-B72F-8CCF2F8F7DD1}" sibTransId="{0190F685-365D-403A-BA8F-C99D1A4735B6}"/>
    <dgm:cxn modelId="{64499426-C163-4723-B334-9B94A9A60266}" srcId="{F5DA1312-921C-4549-A451-1B5640CD16CC}" destId="{CB7E657D-03F9-48ED-BA01-553AE3D8A663}" srcOrd="0" destOrd="0" parTransId="{6BE94131-41E3-415F-90D6-5C2E39A24BB0}" sibTransId="{8F418F27-E628-4E12-8AD5-1642BC87E332}"/>
    <dgm:cxn modelId="{0CBED72D-41CD-4202-9564-70CEA9192C18}" srcId="{F7AEEF28-92AE-45D0-A50A-C655A05F2E93}" destId="{D5BDE506-62A0-453F-A2F3-0368304AC7C0}" srcOrd="2" destOrd="0" parTransId="{B0E8753B-AE7D-491E-B8C2-5342629EDF58}" sibTransId="{F8C5FC60-C427-4D1D-BFB9-657833DD742A}"/>
    <dgm:cxn modelId="{F06B7F30-E087-4C39-BD10-2D675CE6EE5C}" type="presOf" srcId="{CB7E657D-03F9-48ED-BA01-553AE3D8A663}" destId="{A0058CA8-97D8-4D36-B830-FC194CA6A7B2}" srcOrd="0" destOrd="0" presId="urn:microsoft.com/office/officeart/2008/layout/SquareAccentList"/>
    <dgm:cxn modelId="{6FE29960-0E49-4EE2-A850-FB3DBC22F46A}" srcId="{F5DA1312-921C-4549-A451-1B5640CD16CC}" destId="{40C9A5CF-689D-42C3-BC44-F469C7774C7F}" srcOrd="2" destOrd="0" parTransId="{7259262D-4C17-4646-BCA9-E6328B0FAFCC}" sibTransId="{CAD34E1D-4E72-4C10-A7A5-4281066467AE}"/>
    <dgm:cxn modelId="{5BC6886E-89AF-4B69-A439-8CCBBA475DEB}" type="presOf" srcId="{40C9A5CF-689D-42C3-BC44-F469C7774C7F}" destId="{82F08FFC-990B-4FE7-92FB-0876FC5FA1A9}" srcOrd="0" destOrd="0" presId="urn:microsoft.com/office/officeart/2008/layout/SquareAccentList"/>
    <dgm:cxn modelId="{4EA44D70-959A-4EF0-B533-97FB02C6700D}" srcId="{F7AEEF28-92AE-45D0-A50A-C655A05F2E93}" destId="{726D220C-88F5-4512-853C-21B169CDA21F}" srcOrd="1" destOrd="0" parTransId="{06EB139D-285C-415B-AAD7-B564C987D487}" sibTransId="{6C6C4304-9689-4F75-90AA-E81962A94B9D}"/>
    <dgm:cxn modelId="{CB2E2051-F894-414B-84AA-01896611364F}" type="presOf" srcId="{F7AEEF28-92AE-45D0-A50A-C655A05F2E93}" destId="{868E828A-F47A-4934-8C10-44AF419646F4}" srcOrd="0" destOrd="0" presId="urn:microsoft.com/office/officeart/2008/layout/SquareAccentList"/>
    <dgm:cxn modelId="{4B70C654-027A-4102-9EC4-EFB72E51C4A3}" srcId="{F5DA1312-921C-4549-A451-1B5640CD16CC}" destId="{C5D506CF-D1E8-4682-A45A-A49C927F3101}" srcOrd="1" destOrd="0" parTransId="{B0134C40-DC3C-4D4A-9DF7-A99B2DF56141}" sibTransId="{685C1B34-191D-4430-9FEA-BE3BDB9A47F4}"/>
    <dgm:cxn modelId="{FC777E56-2B84-45CA-AA7F-42B8CD31454D}" srcId="{71CD36F9-67B3-402E-9CA5-4BD4017E7FEE}" destId="{F5DA1312-921C-4549-A451-1B5640CD16CC}" srcOrd="1" destOrd="0" parTransId="{856DD01B-9047-4610-B0BF-F260ED3C5312}" sibTransId="{B317FAE0-8F17-40FE-A18F-E509E27B4AAC}"/>
    <dgm:cxn modelId="{D9D6B989-E73F-4FB3-83D0-53295B5C03CE}" type="presOf" srcId="{D5BDE506-62A0-453F-A2F3-0368304AC7C0}" destId="{1BC0DFB9-CBF7-4157-A6BD-7949B1C28BA9}" srcOrd="0" destOrd="0" presId="urn:microsoft.com/office/officeart/2008/layout/SquareAccentList"/>
    <dgm:cxn modelId="{9D0E2A91-9CAD-4E46-9B9B-5690BB300DA4}" srcId="{71CD36F9-67B3-402E-9CA5-4BD4017E7FEE}" destId="{F7AEEF28-92AE-45D0-A50A-C655A05F2E93}" srcOrd="0" destOrd="0" parTransId="{E32BD27F-B9F6-4D1C-A784-24590F859ED3}" sibTransId="{AEB67177-EBFA-4F46-B83B-5661AF420DB8}"/>
    <dgm:cxn modelId="{31485E99-9B37-4917-A68B-E6AD6F8008E2}" type="presOf" srcId="{F5DA1312-921C-4549-A451-1B5640CD16CC}" destId="{BDD1E9A3-6400-419C-B6F3-BC3BC24E7B9A}" srcOrd="0" destOrd="0" presId="urn:microsoft.com/office/officeart/2008/layout/SquareAccentList"/>
    <dgm:cxn modelId="{207E02C2-8D57-4879-90BA-EF681B38BA24}" type="presOf" srcId="{F15FBC79-7513-4775-A58E-5E535738797B}" destId="{0BF4E57D-95D0-4558-95E5-44E754D0B99A}" srcOrd="0" destOrd="0" presId="urn:microsoft.com/office/officeart/2008/layout/SquareAccentList"/>
    <dgm:cxn modelId="{16C891EA-8780-4DD7-B4F2-049F1DC3D631}" type="presOf" srcId="{71CD36F9-67B3-402E-9CA5-4BD4017E7FEE}" destId="{5FB33935-7830-4B21-9527-DAA57C102D9F}" srcOrd="0" destOrd="0" presId="urn:microsoft.com/office/officeart/2008/layout/SquareAccentList"/>
    <dgm:cxn modelId="{27D133FB-E6FA-4617-BEC5-0A417746A598}" type="presOf" srcId="{C5D506CF-D1E8-4682-A45A-A49C927F3101}" destId="{40E78D3A-02F5-4ECA-8708-A826BA8B0964}" srcOrd="0" destOrd="0" presId="urn:microsoft.com/office/officeart/2008/layout/SquareAccentList"/>
    <dgm:cxn modelId="{E27CB9ED-F4C5-4ED8-B125-BD46656DDED6}" type="presParOf" srcId="{5FB33935-7830-4B21-9527-DAA57C102D9F}" destId="{C9AB1FAD-CB6E-4F1D-88BD-91C0E3836633}" srcOrd="0" destOrd="0" presId="urn:microsoft.com/office/officeart/2008/layout/SquareAccentList"/>
    <dgm:cxn modelId="{BEA1F4DE-61CE-495F-8CE9-72A09DF4B1DA}" type="presParOf" srcId="{C9AB1FAD-CB6E-4F1D-88BD-91C0E3836633}" destId="{263C9BC9-0611-43EB-AF07-15C8D882B121}" srcOrd="0" destOrd="0" presId="urn:microsoft.com/office/officeart/2008/layout/SquareAccentList"/>
    <dgm:cxn modelId="{F4FCB827-B1FD-437F-BC17-1C6362DD6BAC}" type="presParOf" srcId="{263C9BC9-0611-43EB-AF07-15C8D882B121}" destId="{C87CAD3C-5F2C-49AB-BCDC-C7B9AE63916C}" srcOrd="0" destOrd="0" presId="urn:microsoft.com/office/officeart/2008/layout/SquareAccentList"/>
    <dgm:cxn modelId="{5E3ED7FC-2EE7-4C6D-B2CA-F3BA36A498D5}" type="presParOf" srcId="{263C9BC9-0611-43EB-AF07-15C8D882B121}" destId="{7F4876CA-74F3-4ECB-A29A-D615C541D521}" srcOrd="1" destOrd="0" presId="urn:microsoft.com/office/officeart/2008/layout/SquareAccentList"/>
    <dgm:cxn modelId="{2C500F09-839B-43A1-850E-C010C253A11A}" type="presParOf" srcId="{263C9BC9-0611-43EB-AF07-15C8D882B121}" destId="{868E828A-F47A-4934-8C10-44AF419646F4}" srcOrd="2" destOrd="0" presId="urn:microsoft.com/office/officeart/2008/layout/SquareAccentList"/>
    <dgm:cxn modelId="{EBFFA135-8FDA-473A-B099-B3483F01B5BB}" type="presParOf" srcId="{C9AB1FAD-CB6E-4F1D-88BD-91C0E3836633}" destId="{DC77E563-212F-4937-9142-B6FD1E3A35A3}" srcOrd="1" destOrd="0" presId="urn:microsoft.com/office/officeart/2008/layout/SquareAccentList"/>
    <dgm:cxn modelId="{E1540FB7-2C25-483B-8D3B-9FEF21F43AAB}" type="presParOf" srcId="{DC77E563-212F-4937-9142-B6FD1E3A35A3}" destId="{21B796AE-2C40-4FA3-BE32-E5026D416F44}" srcOrd="0" destOrd="0" presId="urn:microsoft.com/office/officeart/2008/layout/SquareAccentList"/>
    <dgm:cxn modelId="{AB613DE3-557A-4BF2-A00C-EDB7722BBD41}" type="presParOf" srcId="{21B796AE-2C40-4FA3-BE32-E5026D416F44}" destId="{4347BB54-4FBC-41DD-89D3-93FB694DF72B}" srcOrd="0" destOrd="0" presId="urn:microsoft.com/office/officeart/2008/layout/SquareAccentList"/>
    <dgm:cxn modelId="{E72B8F10-75AF-4514-AB34-0A4BDAEE2230}" type="presParOf" srcId="{21B796AE-2C40-4FA3-BE32-E5026D416F44}" destId="{0BF4E57D-95D0-4558-95E5-44E754D0B99A}" srcOrd="1" destOrd="0" presId="urn:microsoft.com/office/officeart/2008/layout/SquareAccentList"/>
    <dgm:cxn modelId="{99B5D69A-20E3-4B0B-8171-A2A43EE03A21}" type="presParOf" srcId="{DC77E563-212F-4937-9142-B6FD1E3A35A3}" destId="{BF9DAFF1-CC53-4318-A693-73DEC219313D}" srcOrd="1" destOrd="0" presId="urn:microsoft.com/office/officeart/2008/layout/SquareAccentList"/>
    <dgm:cxn modelId="{00BDD7E5-B43E-411B-BB4D-DE05842D1666}" type="presParOf" srcId="{BF9DAFF1-CC53-4318-A693-73DEC219313D}" destId="{9B69A9E8-FCBE-486B-A930-6391B4A4BEB8}" srcOrd="0" destOrd="0" presId="urn:microsoft.com/office/officeart/2008/layout/SquareAccentList"/>
    <dgm:cxn modelId="{4A32A39B-3385-40B9-B9A9-E4A5BF9305FC}" type="presParOf" srcId="{BF9DAFF1-CC53-4318-A693-73DEC219313D}" destId="{14B49002-BA0C-4080-9511-CC0EA993F74A}" srcOrd="1" destOrd="0" presId="urn:microsoft.com/office/officeart/2008/layout/SquareAccentList"/>
    <dgm:cxn modelId="{E0B5B5D4-11DC-4052-8B2F-DFB5B4F33D1F}" type="presParOf" srcId="{DC77E563-212F-4937-9142-B6FD1E3A35A3}" destId="{A4C30FA2-0F69-4D64-98AA-C033D49F5B35}" srcOrd="2" destOrd="0" presId="urn:microsoft.com/office/officeart/2008/layout/SquareAccentList"/>
    <dgm:cxn modelId="{0072E9EC-1139-4CB5-9919-F66F72CBED48}" type="presParOf" srcId="{A4C30FA2-0F69-4D64-98AA-C033D49F5B35}" destId="{E8F0C63F-150B-4BE9-91AD-7122113AC62A}" srcOrd="0" destOrd="0" presId="urn:microsoft.com/office/officeart/2008/layout/SquareAccentList"/>
    <dgm:cxn modelId="{62C331E8-788C-44AF-87F3-778ECFD4E250}" type="presParOf" srcId="{A4C30FA2-0F69-4D64-98AA-C033D49F5B35}" destId="{1BC0DFB9-CBF7-4157-A6BD-7949B1C28BA9}" srcOrd="1" destOrd="0" presId="urn:microsoft.com/office/officeart/2008/layout/SquareAccentList"/>
    <dgm:cxn modelId="{D3E35982-F1E7-494C-B98D-0EF7C28DB0FB}" type="presParOf" srcId="{5FB33935-7830-4B21-9527-DAA57C102D9F}" destId="{E6E7A9E8-4493-4FD4-944E-9D6EC00F80FF}" srcOrd="1" destOrd="0" presId="urn:microsoft.com/office/officeart/2008/layout/SquareAccentList"/>
    <dgm:cxn modelId="{2308A197-02B0-4450-936C-49CA92262B44}" type="presParOf" srcId="{E6E7A9E8-4493-4FD4-944E-9D6EC00F80FF}" destId="{235F9A66-78F6-4A59-B19D-EE552CE37CBE}" srcOrd="0" destOrd="0" presId="urn:microsoft.com/office/officeart/2008/layout/SquareAccentList"/>
    <dgm:cxn modelId="{2B8280AF-AB90-482B-8C4A-233675F199BA}" type="presParOf" srcId="{235F9A66-78F6-4A59-B19D-EE552CE37CBE}" destId="{6D406D7F-4B25-4B3B-9ABE-0F149C3CBA1E}" srcOrd="0" destOrd="0" presId="urn:microsoft.com/office/officeart/2008/layout/SquareAccentList"/>
    <dgm:cxn modelId="{35136248-42FA-4CE7-8DB2-CCF87FFA1AA4}" type="presParOf" srcId="{235F9A66-78F6-4A59-B19D-EE552CE37CBE}" destId="{465B4157-B7CB-4747-88EA-BA6658305180}" srcOrd="1" destOrd="0" presId="urn:microsoft.com/office/officeart/2008/layout/SquareAccentList"/>
    <dgm:cxn modelId="{1C1045B4-AF6F-41B6-A1B7-9725BE3947D8}" type="presParOf" srcId="{235F9A66-78F6-4A59-B19D-EE552CE37CBE}" destId="{BDD1E9A3-6400-419C-B6F3-BC3BC24E7B9A}" srcOrd="2" destOrd="0" presId="urn:microsoft.com/office/officeart/2008/layout/SquareAccentList"/>
    <dgm:cxn modelId="{B3B3C4C3-F726-47C6-9457-B17953EBC15B}" type="presParOf" srcId="{E6E7A9E8-4493-4FD4-944E-9D6EC00F80FF}" destId="{CD09D8F7-FFE6-452E-AE05-CB1E2A0C23D5}" srcOrd="1" destOrd="0" presId="urn:microsoft.com/office/officeart/2008/layout/SquareAccentList"/>
    <dgm:cxn modelId="{EF85BB91-2F38-4097-9173-4B6BF4FA7808}" type="presParOf" srcId="{CD09D8F7-FFE6-452E-AE05-CB1E2A0C23D5}" destId="{2467EA2D-9E95-4163-BF76-4A292B5D1EC0}" srcOrd="0" destOrd="0" presId="urn:microsoft.com/office/officeart/2008/layout/SquareAccentList"/>
    <dgm:cxn modelId="{F9CE68F7-B8CB-407D-B19F-2A723497BD9D}" type="presParOf" srcId="{2467EA2D-9E95-4163-BF76-4A292B5D1EC0}" destId="{060DCD56-350B-4469-84E8-62904DE52269}" srcOrd="0" destOrd="0" presId="urn:microsoft.com/office/officeart/2008/layout/SquareAccentList"/>
    <dgm:cxn modelId="{DC107D2F-ECF8-4DFE-B5F3-C1A72B90DCAC}" type="presParOf" srcId="{2467EA2D-9E95-4163-BF76-4A292B5D1EC0}" destId="{A0058CA8-97D8-4D36-B830-FC194CA6A7B2}" srcOrd="1" destOrd="0" presId="urn:microsoft.com/office/officeart/2008/layout/SquareAccentList"/>
    <dgm:cxn modelId="{480E1DB2-2373-488D-9546-1191816D3B46}" type="presParOf" srcId="{CD09D8F7-FFE6-452E-AE05-CB1E2A0C23D5}" destId="{BF25DDD4-A068-4C10-8387-03F04E93A5BC}" srcOrd="1" destOrd="0" presId="urn:microsoft.com/office/officeart/2008/layout/SquareAccentList"/>
    <dgm:cxn modelId="{A6CB77C9-6DE0-4305-A0BB-202A663BBA0F}" type="presParOf" srcId="{BF25DDD4-A068-4C10-8387-03F04E93A5BC}" destId="{3CAF7F84-B62D-4D6C-9EAD-CAC0296B3CA5}" srcOrd="0" destOrd="0" presId="urn:microsoft.com/office/officeart/2008/layout/SquareAccentList"/>
    <dgm:cxn modelId="{3E4EA4D3-BB1D-4901-8DCD-A14A857629B5}" type="presParOf" srcId="{BF25DDD4-A068-4C10-8387-03F04E93A5BC}" destId="{40E78D3A-02F5-4ECA-8708-A826BA8B0964}" srcOrd="1" destOrd="0" presId="urn:microsoft.com/office/officeart/2008/layout/SquareAccentList"/>
    <dgm:cxn modelId="{9CB2508F-DC7E-48C4-9F4C-37B8E44C6B8A}" type="presParOf" srcId="{CD09D8F7-FFE6-452E-AE05-CB1E2A0C23D5}" destId="{6FF82F6F-1EAD-4D33-AA9C-8C050C93E1F8}" srcOrd="2" destOrd="0" presId="urn:microsoft.com/office/officeart/2008/layout/SquareAccentList"/>
    <dgm:cxn modelId="{9A45B834-A31A-4579-AF82-3F9D68DD3220}" type="presParOf" srcId="{6FF82F6F-1EAD-4D33-AA9C-8C050C93E1F8}" destId="{1CA13FA1-631D-4135-B367-E3715D062451}" srcOrd="0" destOrd="0" presId="urn:microsoft.com/office/officeart/2008/layout/SquareAccentList"/>
    <dgm:cxn modelId="{9F3B6882-9428-4E3B-8769-1064398A7F68}" type="presParOf" srcId="{6FF82F6F-1EAD-4D33-AA9C-8C050C93E1F8}" destId="{82F08FFC-990B-4FE7-92FB-0876FC5FA1A9}"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CEFC24-169E-410A-85FD-77193FE74C4C}" type="doc">
      <dgm:prSet loTypeId="urn:microsoft.com/office/officeart/2005/8/layout/matrix3" loCatId="matrix" qsTypeId="urn:microsoft.com/office/officeart/2005/8/quickstyle/simple2" qsCatId="simple" csTypeId="urn:microsoft.com/office/officeart/2005/8/colors/accent1_2" csCatId="accent1" phldr="1"/>
      <dgm:spPr/>
      <dgm:t>
        <a:bodyPr/>
        <a:lstStyle/>
        <a:p>
          <a:endParaRPr lang="en-NG"/>
        </a:p>
      </dgm:t>
    </dgm:pt>
    <dgm:pt modelId="{D3ABC071-13D2-4570-92FD-05FEABA9CD1B}">
      <dgm:prSet phldrT="[Text]" custT="1"/>
      <dgm:spPr/>
      <dgm:t>
        <a:bodyPr/>
        <a:lstStyle/>
        <a:p>
          <a:pPr>
            <a:buFont typeface="Arial" panose="020B0604020202020204" pitchFamily="34" charset="0"/>
            <a:buChar char="•"/>
          </a:pPr>
          <a:r>
            <a:rPr lang="en-GB" sz="1800" b="0" i="0" dirty="0">
              <a:effectLst/>
              <a:latin typeface="Times New Roman" panose="02020603050405020304" pitchFamily="18" charset="0"/>
              <a:cs typeface="Times New Roman" panose="02020603050405020304" pitchFamily="18" charset="0"/>
            </a:rPr>
            <a:t>Students face setbacks due to teaching methods and environmental factors</a:t>
          </a:r>
          <a:endParaRPr lang="en-NG" sz="1800" dirty="0"/>
        </a:p>
      </dgm:t>
    </dgm:pt>
    <dgm:pt modelId="{EB384F4B-DE39-4C82-8986-4EBE5522D95A}" type="parTrans" cxnId="{60383C14-6F10-426C-A37A-D98597F4D4A6}">
      <dgm:prSet/>
      <dgm:spPr/>
      <dgm:t>
        <a:bodyPr/>
        <a:lstStyle/>
        <a:p>
          <a:endParaRPr lang="en-NG"/>
        </a:p>
      </dgm:t>
    </dgm:pt>
    <dgm:pt modelId="{1D917C51-6A82-46EE-99AD-E4AC70F5D142}" type="sibTrans" cxnId="{60383C14-6F10-426C-A37A-D98597F4D4A6}">
      <dgm:prSet/>
      <dgm:spPr/>
      <dgm:t>
        <a:bodyPr/>
        <a:lstStyle/>
        <a:p>
          <a:endParaRPr lang="en-NG"/>
        </a:p>
      </dgm:t>
    </dgm:pt>
    <dgm:pt modelId="{74AC2A66-770A-4B6B-BEEB-CEAFE687AF91}">
      <dgm:prSet phldrT="[Text]" custT="1"/>
      <dgm:spPr/>
      <dgm:t>
        <a:bodyPr/>
        <a:lstStyle/>
        <a:p>
          <a:r>
            <a:rPr lang="en-GB" sz="1800" b="0" i="0" dirty="0">
              <a:effectLst/>
              <a:latin typeface="Times New Roman" panose="02020603050405020304" pitchFamily="18" charset="0"/>
              <a:cs typeface="Times New Roman" panose="02020603050405020304" pitchFamily="18" charset="0"/>
            </a:rPr>
            <a:t>Inadequate learning environments can hinder learning and focus</a:t>
          </a:r>
          <a:endParaRPr lang="en-NG" sz="1800" dirty="0"/>
        </a:p>
      </dgm:t>
    </dgm:pt>
    <dgm:pt modelId="{68310385-0D22-44A6-811A-D84FBF98DD91}" type="parTrans" cxnId="{9B9D1576-FDFF-404B-BED2-7CA25499E97A}">
      <dgm:prSet/>
      <dgm:spPr/>
      <dgm:t>
        <a:bodyPr/>
        <a:lstStyle/>
        <a:p>
          <a:endParaRPr lang="en-NG"/>
        </a:p>
      </dgm:t>
    </dgm:pt>
    <dgm:pt modelId="{B71515C3-E9DE-45CD-B78B-D2165C8A2466}" type="sibTrans" cxnId="{9B9D1576-FDFF-404B-BED2-7CA25499E97A}">
      <dgm:prSet/>
      <dgm:spPr/>
      <dgm:t>
        <a:bodyPr/>
        <a:lstStyle/>
        <a:p>
          <a:endParaRPr lang="en-NG"/>
        </a:p>
      </dgm:t>
    </dgm:pt>
    <dgm:pt modelId="{4E04EC66-7A01-456D-A1DA-B722D64466EE}">
      <dgm:prSet phldrT="[Text]" custT="1"/>
      <dgm:spPr/>
      <dgm:t>
        <a:bodyPr/>
        <a:lstStyle/>
        <a:p>
          <a:r>
            <a:rPr lang="en-GB" sz="1800" b="0" i="0" dirty="0">
              <a:effectLst/>
              <a:latin typeface="Times New Roman" panose="02020603050405020304" pitchFamily="18" charset="0"/>
              <a:cs typeface="Times New Roman" panose="02020603050405020304" pitchFamily="18" charset="0"/>
            </a:rPr>
            <a:t>Some schools struggle to provide adequate teaching structures for large student populations.</a:t>
          </a:r>
          <a:endParaRPr lang="en-NG" sz="1800" dirty="0"/>
        </a:p>
      </dgm:t>
    </dgm:pt>
    <dgm:pt modelId="{7345D68A-5EB0-4721-BC0C-398C537B13AA}" type="parTrans" cxnId="{675D505D-8621-4197-B62F-8AA7584CF4F0}">
      <dgm:prSet/>
      <dgm:spPr/>
      <dgm:t>
        <a:bodyPr/>
        <a:lstStyle/>
        <a:p>
          <a:endParaRPr lang="en-NG"/>
        </a:p>
      </dgm:t>
    </dgm:pt>
    <dgm:pt modelId="{043BA8CD-3A9F-4AB5-83FF-1E19A6D867BD}" type="sibTrans" cxnId="{675D505D-8621-4197-B62F-8AA7584CF4F0}">
      <dgm:prSet/>
      <dgm:spPr/>
      <dgm:t>
        <a:bodyPr/>
        <a:lstStyle/>
        <a:p>
          <a:endParaRPr lang="en-NG"/>
        </a:p>
      </dgm:t>
    </dgm:pt>
    <dgm:pt modelId="{4300F388-2FDA-4813-9D8F-2B64A0A68850}">
      <dgm:prSet custT="1"/>
      <dgm:spPr/>
      <dgm:t>
        <a:bodyPr/>
        <a:lstStyle/>
        <a:p>
          <a:pPr>
            <a:buFont typeface="Arial" panose="020B0604020202020204" pitchFamily="34" charset="0"/>
            <a:buChar char="•"/>
          </a:pPr>
          <a:r>
            <a:rPr lang="en-GB" sz="1800" b="0" i="0" dirty="0">
              <a:effectLst/>
              <a:latin typeface="Times New Roman" panose="02020603050405020304" pitchFamily="18" charset="0"/>
              <a:cs typeface="Times New Roman" panose="02020603050405020304" pitchFamily="18" charset="0"/>
            </a:rPr>
            <a:t>COVID-19 pandemic has led to the adoption of online home-schooling using e-learning tools</a:t>
          </a:r>
          <a:endParaRPr lang="en-NG" sz="1800" dirty="0"/>
        </a:p>
      </dgm:t>
    </dgm:pt>
    <dgm:pt modelId="{A8545C7D-9DA2-4EA0-A315-788237B00F31}" type="parTrans" cxnId="{717DAD24-85AE-4F7B-88D0-AEBF641A08CC}">
      <dgm:prSet/>
      <dgm:spPr/>
      <dgm:t>
        <a:bodyPr/>
        <a:lstStyle/>
        <a:p>
          <a:endParaRPr lang="en-NG"/>
        </a:p>
      </dgm:t>
    </dgm:pt>
    <dgm:pt modelId="{FD6C5FED-86CA-4330-97A1-59924C9775FB}" type="sibTrans" cxnId="{717DAD24-85AE-4F7B-88D0-AEBF641A08CC}">
      <dgm:prSet/>
      <dgm:spPr/>
      <dgm:t>
        <a:bodyPr/>
        <a:lstStyle/>
        <a:p>
          <a:endParaRPr lang="en-NG"/>
        </a:p>
      </dgm:t>
    </dgm:pt>
    <dgm:pt modelId="{CC70395F-8F07-43D7-B161-F46C16D529A8}" type="pres">
      <dgm:prSet presAssocID="{84CEFC24-169E-410A-85FD-77193FE74C4C}" presName="matrix" presStyleCnt="0">
        <dgm:presLayoutVars>
          <dgm:chMax val="1"/>
          <dgm:dir/>
          <dgm:resizeHandles val="exact"/>
        </dgm:presLayoutVars>
      </dgm:prSet>
      <dgm:spPr/>
    </dgm:pt>
    <dgm:pt modelId="{DD0FDBD2-0154-44F8-9539-2A13627B52A3}" type="pres">
      <dgm:prSet presAssocID="{84CEFC24-169E-410A-85FD-77193FE74C4C}" presName="diamond" presStyleLbl="bgShp" presStyleIdx="0" presStyleCnt="1"/>
      <dgm:spPr/>
    </dgm:pt>
    <dgm:pt modelId="{C1A2042B-E3C2-4F23-BC2B-563B03AB8DE3}" type="pres">
      <dgm:prSet presAssocID="{84CEFC24-169E-410A-85FD-77193FE74C4C}" presName="quad1" presStyleLbl="node1" presStyleIdx="0" presStyleCnt="4" custScaleX="134210" custScaleY="119716" custLinFactNeighborX="-88350" custLinFactNeighborY="-5302">
        <dgm:presLayoutVars>
          <dgm:chMax val="0"/>
          <dgm:chPref val="0"/>
          <dgm:bulletEnabled val="1"/>
        </dgm:presLayoutVars>
      </dgm:prSet>
      <dgm:spPr/>
    </dgm:pt>
    <dgm:pt modelId="{AAD0D55F-7428-425C-8A6B-8C6A3B2005A5}" type="pres">
      <dgm:prSet presAssocID="{84CEFC24-169E-410A-85FD-77193FE74C4C}" presName="quad2" presStyleLbl="node1" presStyleIdx="1" presStyleCnt="4" custScaleX="136084" custScaleY="125197" custLinFactNeighborX="96312" custLinFactNeighborY="-5460">
        <dgm:presLayoutVars>
          <dgm:chMax val="0"/>
          <dgm:chPref val="0"/>
          <dgm:bulletEnabled val="1"/>
        </dgm:presLayoutVars>
      </dgm:prSet>
      <dgm:spPr/>
    </dgm:pt>
    <dgm:pt modelId="{1188F5AD-951A-4DCD-B6D4-FCEE31D16101}" type="pres">
      <dgm:prSet presAssocID="{84CEFC24-169E-410A-85FD-77193FE74C4C}" presName="quad3" presStyleLbl="node1" presStyleIdx="2" presStyleCnt="4" custScaleX="130081" custScaleY="116990" custLinFactNeighborX="-88350" custLinFactNeighborY="26765">
        <dgm:presLayoutVars>
          <dgm:chMax val="0"/>
          <dgm:chPref val="0"/>
          <dgm:bulletEnabled val="1"/>
        </dgm:presLayoutVars>
      </dgm:prSet>
      <dgm:spPr/>
    </dgm:pt>
    <dgm:pt modelId="{01FE83D4-A1D9-48B6-9901-729B89C88B45}" type="pres">
      <dgm:prSet presAssocID="{84CEFC24-169E-410A-85FD-77193FE74C4C}" presName="quad4" presStyleLbl="node1" presStyleIdx="3" presStyleCnt="4" custScaleX="134400" custScaleY="116246" custLinFactNeighborX="95897" custLinFactNeighborY="15608">
        <dgm:presLayoutVars>
          <dgm:chMax val="0"/>
          <dgm:chPref val="0"/>
          <dgm:bulletEnabled val="1"/>
        </dgm:presLayoutVars>
      </dgm:prSet>
      <dgm:spPr/>
    </dgm:pt>
  </dgm:ptLst>
  <dgm:cxnLst>
    <dgm:cxn modelId="{60383C14-6F10-426C-A37A-D98597F4D4A6}" srcId="{84CEFC24-169E-410A-85FD-77193FE74C4C}" destId="{D3ABC071-13D2-4570-92FD-05FEABA9CD1B}" srcOrd="0" destOrd="0" parTransId="{EB384F4B-DE39-4C82-8986-4EBE5522D95A}" sibTransId="{1D917C51-6A82-46EE-99AD-E4AC70F5D142}"/>
    <dgm:cxn modelId="{717DAD24-85AE-4F7B-88D0-AEBF641A08CC}" srcId="{84CEFC24-169E-410A-85FD-77193FE74C4C}" destId="{4300F388-2FDA-4813-9D8F-2B64A0A68850}" srcOrd="3" destOrd="0" parTransId="{A8545C7D-9DA2-4EA0-A315-788237B00F31}" sibTransId="{FD6C5FED-86CA-4330-97A1-59924C9775FB}"/>
    <dgm:cxn modelId="{2EBD2F2F-BA4B-4AE5-AE1F-3796DEF32550}" type="presOf" srcId="{74AC2A66-770A-4B6B-BEEB-CEAFE687AF91}" destId="{AAD0D55F-7428-425C-8A6B-8C6A3B2005A5}" srcOrd="0" destOrd="0" presId="urn:microsoft.com/office/officeart/2005/8/layout/matrix3"/>
    <dgm:cxn modelId="{675D505D-8621-4197-B62F-8AA7584CF4F0}" srcId="{84CEFC24-169E-410A-85FD-77193FE74C4C}" destId="{4E04EC66-7A01-456D-A1DA-B722D64466EE}" srcOrd="2" destOrd="0" parTransId="{7345D68A-5EB0-4721-BC0C-398C537B13AA}" sibTransId="{043BA8CD-3A9F-4AB5-83FF-1E19A6D867BD}"/>
    <dgm:cxn modelId="{D7788C67-E5E4-4F63-B5F9-190B3D06097E}" type="presOf" srcId="{4E04EC66-7A01-456D-A1DA-B722D64466EE}" destId="{1188F5AD-951A-4DCD-B6D4-FCEE31D16101}" srcOrd="0" destOrd="0" presId="urn:microsoft.com/office/officeart/2005/8/layout/matrix3"/>
    <dgm:cxn modelId="{9B9D1576-FDFF-404B-BED2-7CA25499E97A}" srcId="{84CEFC24-169E-410A-85FD-77193FE74C4C}" destId="{74AC2A66-770A-4B6B-BEEB-CEAFE687AF91}" srcOrd="1" destOrd="0" parTransId="{68310385-0D22-44A6-811A-D84FBF98DD91}" sibTransId="{B71515C3-E9DE-45CD-B78B-D2165C8A2466}"/>
    <dgm:cxn modelId="{3B0D649B-2CF7-4CFD-B4AD-676F3346D8DA}" type="presOf" srcId="{84CEFC24-169E-410A-85FD-77193FE74C4C}" destId="{CC70395F-8F07-43D7-B161-F46C16D529A8}" srcOrd="0" destOrd="0" presId="urn:microsoft.com/office/officeart/2005/8/layout/matrix3"/>
    <dgm:cxn modelId="{786726C9-0598-4931-9668-B5CCFDD50A94}" type="presOf" srcId="{4300F388-2FDA-4813-9D8F-2B64A0A68850}" destId="{01FE83D4-A1D9-48B6-9901-729B89C88B45}" srcOrd="0" destOrd="0" presId="urn:microsoft.com/office/officeart/2005/8/layout/matrix3"/>
    <dgm:cxn modelId="{8FC83AD6-8BB8-4BAB-AC6A-1301609D0455}" type="presOf" srcId="{D3ABC071-13D2-4570-92FD-05FEABA9CD1B}" destId="{C1A2042B-E3C2-4F23-BC2B-563B03AB8DE3}" srcOrd="0" destOrd="0" presId="urn:microsoft.com/office/officeart/2005/8/layout/matrix3"/>
    <dgm:cxn modelId="{F4D86FEB-CEC7-4663-859B-ED710EA07993}" type="presParOf" srcId="{CC70395F-8F07-43D7-B161-F46C16D529A8}" destId="{DD0FDBD2-0154-44F8-9539-2A13627B52A3}" srcOrd="0" destOrd="0" presId="urn:microsoft.com/office/officeart/2005/8/layout/matrix3"/>
    <dgm:cxn modelId="{0F62C6EE-A445-49F5-BA89-B431A0255254}" type="presParOf" srcId="{CC70395F-8F07-43D7-B161-F46C16D529A8}" destId="{C1A2042B-E3C2-4F23-BC2B-563B03AB8DE3}" srcOrd="1" destOrd="0" presId="urn:microsoft.com/office/officeart/2005/8/layout/matrix3"/>
    <dgm:cxn modelId="{F7E82ED6-BFBA-4689-89F5-7024B6C88FE4}" type="presParOf" srcId="{CC70395F-8F07-43D7-B161-F46C16D529A8}" destId="{AAD0D55F-7428-425C-8A6B-8C6A3B2005A5}" srcOrd="2" destOrd="0" presId="urn:microsoft.com/office/officeart/2005/8/layout/matrix3"/>
    <dgm:cxn modelId="{102FE5EC-5091-46DE-8B5A-1F0D53E80EE6}" type="presParOf" srcId="{CC70395F-8F07-43D7-B161-F46C16D529A8}" destId="{1188F5AD-951A-4DCD-B6D4-FCEE31D16101}" srcOrd="3" destOrd="0" presId="urn:microsoft.com/office/officeart/2005/8/layout/matrix3"/>
    <dgm:cxn modelId="{74C48C83-8F79-4931-8FB8-330E6BBCC2E6}" type="presParOf" srcId="{CC70395F-8F07-43D7-B161-F46C16D529A8}" destId="{01FE83D4-A1D9-48B6-9901-729B89C88B4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CAD3C-5F2C-49AB-BCDC-C7B9AE63916C}">
      <dsp:nvSpPr>
        <dsp:cNvPr id="0" name=""/>
        <dsp:cNvSpPr/>
      </dsp:nvSpPr>
      <dsp:spPr>
        <a:xfrm>
          <a:off x="362696" y="791560"/>
          <a:ext cx="4266831" cy="396652"/>
        </a:xfrm>
        <a:prstGeom prst="rect">
          <a:avLst/>
        </a:prstGeom>
        <a:solidFill>
          <a:schemeClr val="accent1">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4876CA-74F3-4ECB-A29A-D615C541D521}">
      <dsp:nvSpPr>
        <dsp:cNvPr id="0" name=""/>
        <dsp:cNvSpPr/>
      </dsp:nvSpPr>
      <dsp:spPr>
        <a:xfrm>
          <a:off x="1128724" y="910970"/>
          <a:ext cx="247686" cy="247686"/>
        </a:xfrm>
        <a:prstGeom prst="rect">
          <a:avLst/>
        </a:prstGeom>
        <a:solidFill>
          <a:schemeClr val="lt1">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68E828A-F47A-4934-8C10-44AF419646F4}">
      <dsp:nvSpPr>
        <dsp:cNvPr id="0" name=""/>
        <dsp:cNvSpPr/>
      </dsp:nvSpPr>
      <dsp:spPr>
        <a:xfrm>
          <a:off x="317045" y="0"/>
          <a:ext cx="6911744" cy="712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en-GB" sz="3500" b="1" kern="1200" dirty="0">
              <a:effectLst/>
              <a:latin typeface="Times New Roman" panose="02020603050405020304" pitchFamily="18" charset="0"/>
              <a:ea typeface="Times New Roman" panose="02020603050405020304" pitchFamily="18" charset="0"/>
            </a:rPr>
            <a:t>BACKGROUND OF THE STUDY</a:t>
          </a:r>
          <a:endParaRPr lang="en-NG" sz="3500" kern="1200" dirty="0"/>
        </a:p>
      </dsp:txBody>
      <dsp:txXfrm>
        <a:off x="317045" y="0"/>
        <a:ext cx="6911744" cy="712555"/>
      </dsp:txXfrm>
    </dsp:sp>
    <dsp:sp modelId="{4347BB54-4FBC-41DD-89D3-93FB694DF72B}">
      <dsp:nvSpPr>
        <dsp:cNvPr id="0" name=""/>
        <dsp:cNvSpPr/>
      </dsp:nvSpPr>
      <dsp:spPr>
        <a:xfrm>
          <a:off x="3398101" y="848632"/>
          <a:ext cx="247680" cy="247680"/>
        </a:xfrm>
        <a:prstGeom prst="rect">
          <a:avLst/>
        </a:prstGeom>
        <a:solidFill>
          <a:schemeClr val="lt1">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BF4E57D-95D0-4558-95E5-44E754D0B99A}">
      <dsp:nvSpPr>
        <dsp:cNvPr id="0" name=""/>
        <dsp:cNvSpPr/>
      </dsp:nvSpPr>
      <dsp:spPr>
        <a:xfrm>
          <a:off x="317039" y="1437993"/>
          <a:ext cx="4002016" cy="577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kumimoji="0" lang="en-NG" altLang="en-NG" sz="1600" b="0" i="0" u="none" strike="noStrike" kern="1200" cap="none" normalizeH="0" baseline="0" dirty="0">
              <a:ln/>
              <a:effectLst/>
              <a:latin typeface="Times New Roman" panose="02020603050405020304" pitchFamily="18" charset="0"/>
              <a:cs typeface="Times New Roman" panose="02020603050405020304" pitchFamily="18" charset="0"/>
            </a:rPr>
            <a:t>E-Learning is a form of learning that uses electronic media, usually the Internet.</a:t>
          </a:r>
          <a:endParaRPr lang="en-NG" sz="1600" kern="1200" dirty="0"/>
        </a:p>
      </dsp:txBody>
      <dsp:txXfrm>
        <a:off x="317039" y="1437993"/>
        <a:ext cx="4002016" cy="577342"/>
      </dsp:txXfrm>
    </dsp:sp>
    <dsp:sp modelId="{9B69A9E8-FCBE-486B-A930-6391B4A4BEB8}">
      <dsp:nvSpPr>
        <dsp:cNvPr id="0" name=""/>
        <dsp:cNvSpPr/>
      </dsp:nvSpPr>
      <dsp:spPr>
        <a:xfrm>
          <a:off x="3749804" y="847307"/>
          <a:ext cx="247680" cy="247680"/>
        </a:xfrm>
        <a:prstGeom prst="rect">
          <a:avLst/>
        </a:prstGeom>
        <a:solidFill>
          <a:schemeClr val="lt1">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4B49002-BA0C-4080-9511-CC0EA993F74A}">
      <dsp:nvSpPr>
        <dsp:cNvPr id="0" name=""/>
        <dsp:cNvSpPr/>
      </dsp:nvSpPr>
      <dsp:spPr>
        <a:xfrm>
          <a:off x="317039" y="2372192"/>
          <a:ext cx="4283682" cy="577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kumimoji="0" lang="en-NG" altLang="en-NG" sz="1600" b="0" i="0" u="none" strike="noStrike" kern="1200" cap="none" normalizeH="0" baseline="0" dirty="0">
              <a:ln>
                <a:noFill/>
              </a:ln>
              <a:effectLst/>
              <a:latin typeface="Times New Roman" panose="02020603050405020304" pitchFamily="18" charset="0"/>
              <a:cs typeface="Times New Roman" panose="02020603050405020304" pitchFamily="18" charset="0"/>
            </a:rPr>
            <a:t>E-Learning is convenient in time and place, with 60% of internet users engaged in online learning</a:t>
          </a:r>
          <a:r>
            <a:rPr kumimoji="0" lang="en-GB" altLang="en-NG" sz="1600" b="0" i="0" u="none" strike="noStrike" kern="1200" cap="none" normalizeH="0" baseline="0" dirty="0">
              <a:ln>
                <a:noFill/>
              </a:ln>
              <a:effectLst/>
              <a:latin typeface="Times New Roman" panose="02020603050405020304" pitchFamily="18" charset="0"/>
              <a:cs typeface="Times New Roman" panose="02020603050405020304" pitchFamily="18" charset="0"/>
            </a:rPr>
            <a:t> (</a:t>
          </a:r>
          <a:r>
            <a:rPr lang="en-GB" sz="1600" kern="1200" dirty="0">
              <a:effectLst/>
              <a:latin typeface="Times New Roman" panose="02020603050405020304" pitchFamily="18" charset="0"/>
              <a:ea typeface="Times New Roman" panose="02020603050405020304" pitchFamily="18" charset="0"/>
              <a:cs typeface="Times New Roman" panose="02020603050405020304" pitchFamily="18" charset="0"/>
            </a:rPr>
            <a:t>Rungta, K. 2022)</a:t>
          </a:r>
          <a:r>
            <a:rPr kumimoji="0" lang="en-NG" altLang="en-NG" sz="1600" b="0" i="0" u="none" strike="noStrike" kern="1200" cap="none" normalizeH="0" baseline="0" dirty="0">
              <a:ln>
                <a:noFill/>
              </a:ln>
              <a:effectLst/>
              <a:latin typeface="Times New Roman" panose="02020603050405020304" pitchFamily="18" charset="0"/>
              <a:cs typeface="Times New Roman" panose="02020603050405020304" pitchFamily="18" charset="0"/>
            </a:rPr>
            <a:t>.</a:t>
          </a:r>
          <a:endParaRPr lang="en-NG" sz="1600" kern="1200" dirty="0"/>
        </a:p>
      </dsp:txBody>
      <dsp:txXfrm>
        <a:off x="317039" y="2372192"/>
        <a:ext cx="4283682" cy="577342"/>
      </dsp:txXfrm>
    </dsp:sp>
    <dsp:sp modelId="{E8F0C63F-150B-4BE9-91AD-7122113AC62A}">
      <dsp:nvSpPr>
        <dsp:cNvPr id="0" name=""/>
        <dsp:cNvSpPr/>
      </dsp:nvSpPr>
      <dsp:spPr>
        <a:xfrm>
          <a:off x="1740431" y="938570"/>
          <a:ext cx="247680" cy="247680"/>
        </a:xfrm>
        <a:prstGeom prst="rect">
          <a:avLst/>
        </a:prstGeom>
        <a:solidFill>
          <a:schemeClr val="lt1">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C0DFB9-CBF7-4157-A6BD-7949B1C28BA9}">
      <dsp:nvSpPr>
        <dsp:cNvPr id="0" name=""/>
        <dsp:cNvSpPr/>
      </dsp:nvSpPr>
      <dsp:spPr>
        <a:xfrm>
          <a:off x="317039" y="3389337"/>
          <a:ext cx="4546315" cy="577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kumimoji="0" lang="en-NG" altLang="en-NG" sz="1600" b="0" i="0" u="none" strike="noStrike" kern="1200" cap="none" normalizeH="0" baseline="0" dirty="0">
              <a:ln/>
              <a:effectLst/>
              <a:latin typeface="Times New Roman" panose="02020603050405020304" pitchFamily="18" charset="0"/>
              <a:cs typeface="Times New Roman" panose="02020603050405020304" pitchFamily="18" charset="0"/>
            </a:rPr>
            <a:t>With over 5 billion internet users worldwide, </a:t>
          </a:r>
          <a:r>
            <a:rPr kumimoji="0" lang="en-GB" altLang="en-NG" sz="1600" b="0" i="0" u="none" strike="noStrike" kern="1200" cap="none" normalizeH="0" baseline="0" dirty="0">
              <a:ln/>
              <a:effectLst/>
              <a:latin typeface="Times New Roman" panose="02020603050405020304" pitchFamily="18" charset="0"/>
              <a:cs typeface="Times New Roman" panose="02020603050405020304" pitchFamily="18" charset="0"/>
            </a:rPr>
            <a:t>e</a:t>
          </a:r>
          <a:r>
            <a:rPr kumimoji="0" lang="en-NG" altLang="en-NG" sz="1600" b="0" i="0" u="none" strike="noStrike" kern="1200" cap="none" normalizeH="0" baseline="0" dirty="0">
              <a:ln/>
              <a:effectLst/>
              <a:latin typeface="Times New Roman" panose="02020603050405020304" pitchFamily="18" charset="0"/>
              <a:cs typeface="Times New Roman" panose="02020603050405020304" pitchFamily="18" charset="0"/>
            </a:rPr>
            <a:t>-</a:t>
          </a:r>
          <a:r>
            <a:rPr kumimoji="0" lang="en-GB" altLang="en-NG" sz="1600" b="0" i="0" u="none" strike="noStrike" kern="1200" cap="none" normalizeH="0" baseline="0" dirty="0">
              <a:ln/>
              <a:effectLst/>
              <a:latin typeface="Times New Roman" panose="02020603050405020304" pitchFamily="18" charset="0"/>
              <a:cs typeface="Times New Roman" panose="02020603050405020304" pitchFamily="18" charset="0"/>
            </a:rPr>
            <a:t>l</a:t>
          </a:r>
          <a:r>
            <a:rPr kumimoji="0" lang="en-NG" altLang="en-NG" sz="1600" b="0" i="0" u="none" strike="noStrike" kern="1200" cap="none" normalizeH="0" baseline="0" dirty="0">
              <a:ln/>
              <a:effectLst/>
              <a:latin typeface="Times New Roman" panose="02020603050405020304" pitchFamily="18" charset="0"/>
              <a:cs typeface="Times New Roman" panose="02020603050405020304" pitchFamily="18" charset="0"/>
            </a:rPr>
            <a:t>earning has become a popular method of education.</a:t>
          </a:r>
          <a:endParaRPr lang="en-NG" sz="1600" kern="1200" dirty="0"/>
        </a:p>
      </dsp:txBody>
      <dsp:txXfrm>
        <a:off x="317039" y="3389337"/>
        <a:ext cx="4546315" cy="577342"/>
      </dsp:txXfrm>
    </dsp:sp>
    <dsp:sp modelId="{6D406D7F-4B25-4B3B-9ABE-0F149C3CBA1E}">
      <dsp:nvSpPr>
        <dsp:cNvPr id="0" name=""/>
        <dsp:cNvSpPr/>
      </dsp:nvSpPr>
      <dsp:spPr>
        <a:xfrm>
          <a:off x="5769582" y="779700"/>
          <a:ext cx="4335307" cy="39665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B4157-B7CB-4747-88EA-BA6658305180}">
      <dsp:nvSpPr>
        <dsp:cNvPr id="0" name=""/>
        <dsp:cNvSpPr/>
      </dsp:nvSpPr>
      <dsp:spPr>
        <a:xfrm>
          <a:off x="7679113" y="839141"/>
          <a:ext cx="247686" cy="247686"/>
        </a:xfrm>
        <a:prstGeom prst="rect">
          <a:avLst/>
        </a:prstGeom>
        <a:solidFill>
          <a:schemeClr val="lt1">
            <a:hueOff val="0"/>
            <a:satOff val="0"/>
            <a:lumOff val="0"/>
            <a:alpha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D1E9A3-6400-419C-B6F3-BC3BC24E7B9A}">
      <dsp:nvSpPr>
        <dsp:cNvPr id="0" name=""/>
        <dsp:cNvSpPr/>
      </dsp:nvSpPr>
      <dsp:spPr>
        <a:xfrm flipH="1">
          <a:off x="7542343" y="9840"/>
          <a:ext cx="79669" cy="712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44450" rIns="66675" bIns="44450" numCol="1" spcCol="1270" anchor="ctr" anchorCtr="0">
          <a:noAutofit/>
        </a:bodyPr>
        <a:lstStyle/>
        <a:p>
          <a:pPr marL="0" lvl="0" indent="0" algn="l" defTabSz="1555750">
            <a:lnSpc>
              <a:spcPct val="90000"/>
            </a:lnSpc>
            <a:spcBef>
              <a:spcPct val="0"/>
            </a:spcBef>
            <a:spcAft>
              <a:spcPct val="35000"/>
            </a:spcAft>
            <a:buNone/>
          </a:pPr>
          <a:endParaRPr lang="en-NG" sz="3500" kern="1200" dirty="0"/>
        </a:p>
      </dsp:txBody>
      <dsp:txXfrm>
        <a:off x="7542343" y="9840"/>
        <a:ext cx="79669" cy="712555"/>
      </dsp:txXfrm>
    </dsp:sp>
    <dsp:sp modelId="{060DCD56-350B-4469-84E8-62904DE52269}">
      <dsp:nvSpPr>
        <dsp:cNvPr id="0" name=""/>
        <dsp:cNvSpPr/>
      </dsp:nvSpPr>
      <dsp:spPr>
        <a:xfrm>
          <a:off x="6699468" y="876837"/>
          <a:ext cx="247680" cy="247680"/>
        </a:xfrm>
        <a:prstGeom prst="rect">
          <a:avLst/>
        </a:prstGeom>
        <a:solidFill>
          <a:schemeClr val="lt1">
            <a:hueOff val="0"/>
            <a:satOff val="0"/>
            <a:lumOff val="0"/>
            <a:alpha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058CA8-97D8-4D36-B830-FC194CA6A7B2}">
      <dsp:nvSpPr>
        <dsp:cNvPr id="0" name=""/>
        <dsp:cNvSpPr/>
      </dsp:nvSpPr>
      <dsp:spPr>
        <a:xfrm>
          <a:off x="5752414" y="1334678"/>
          <a:ext cx="4304815" cy="577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kumimoji="0" lang="en-NG" altLang="en-NG" sz="1600" b="0" i="0" u="none" strike="noStrike" kern="1200" cap="none" normalizeH="0" baseline="0" dirty="0">
              <a:ln>
                <a:noFill/>
              </a:ln>
              <a:effectLst/>
              <a:latin typeface="Times New Roman" panose="02020603050405020304" pitchFamily="18" charset="0"/>
              <a:cs typeface="Times New Roman" panose="02020603050405020304" pitchFamily="18" charset="0"/>
            </a:rPr>
            <a:t>The principles behind e-learning have existed since the 19th century, with the first e-learning system established in the 1970s.</a:t>
          </a:r>
          <a:endParaRPr lang="en-NG" sz="1600" kern="1200" dirty="0"/>
        </a:p>
      </dsp:txBody>
      <dsp:txXfrm>
        <a:off x="5752414" y="1334678"/>
        <a:ext cx="4304815" cy="577342"/>
      </dsp:txXfrm>
    </dsp:sp>
    <dsp:sp modelId="{3CAF7F84-B62D-4D6C-9EAD-CAC0296B3CA5}">
      <dsp:nvSpPr>
        <dsp:cNvPr id="0" name=""/>
        <dsp:cNvSpPr/>
      </dsp:nvSpPr>
      <dsp:spPr>
        <a:xfrm>
          <a:off x="9744401" y="862299"/>
          <a:ext cx="247680" cy="247680"/>
        </a:xfrm>
        <a:prstGeom prst="rect">
          <a:avLst/>
        </a:prstGeom>
        <a:solidFill>
          <a:schemeClr val="lt1">
            <a:hueOff val="0"/>
            <a:satOff val="0"/>
            <a:lumOff val="0"/>
            <a:alpha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E78D3A-02F5-4ECA-8708-A826BA8B0964}">
      <dsp:nvSpPr>
        <dsp:cNvPr id="0" name=""/>
        <dsp:cNvSpPr/>
      </dsp:nvSpPr>
      <dsp:spPr>
        <a:xfrm>
          <a:off x="5769251" y="2440411"/>
          <a:ext cx="4357430" cy="577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kumimoji="0" lang="en-NG" altLang="en-NG" sz="1600" b="0" i="0" u="none" strike="noStrike" kern="1200" cap="none" normalizeH="0" baseline="0" dirty="0">
              <a:ln>
                <a:noFill/>
              </a:ln>
              <a:effectLst/>
              <a:latin typeface="Times New Roman" panose="02020603050405020304" pitchFamily="18" charset="0"/>
              <a:cs typeface="Times New Roman" panose="02020603050405020304" pitchFamily="18" charset="0"/>
            </a:rPr>
            <a:t>The Open University in the UK used e-learning to offer a wider range of interactive educational experiences and faster communication with students.</a:t>
          </a:r>
          <a:endParaRPr lang="en-NG" sz="1600" kern="1200" dirty="0"/>
        </a:p>
      </dsp:txBody>
      <dsp:txXfrm>
        <a:off x="5769251" y="2440411"/>
        <a:ext cx="4357430" cy="577342"/>
      </dsp:txXfrm>
    </dsp:sp>
    <dsp:sp modelId="{1CA13FA1-631D-4135-B367-E3715D062451}">
      <dsp:nvSpPr>
        <dsp:cNvPr id="0" name=""/>
        <dsp:cNvSpPr/>
      </dsp:nvSpPr>
      <dsp:spPr>
        <a:xfrm>
          <a:off x="8483312" y="851147"/>
          <a:ext cx="247680" cy="247680"/>
        </a:xfrm>
        <a:prstGeom prst="rect">
          <a:avLst/>
        </a:prstGeom>
        <a:solidFill>
          <a:schemeClr val="lt1">
            <a:hueOff val="0"/>
            <a:satOff val="0"/>
            <a:lumOff val="0"/>
            <a:alpha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F08FFC-990B-4FE7-92FB-0876FC5FA1A9}">
      <dsp:nvSpPr>
        <dsp:cNvPr id="0" name=""/>
        <dsp:cNvSpPr/>
      </dsp:nvSpPr>
      <dsp:spPr>
        <a:xfrm>
          <a:off x="5760194" y="3433389"/>
          <a:ext cx="4367652" cy="577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kumimoji="0" lang="en-NG" altLang="en-NG" sz="1600" b="0" i="0" u="none" strike="noStrike" kern="1200" cap="none" normalizeH="0" baseline="0" dirty="0">
              <a:ln>
                <a:noFill/>
              </a:ln>
              <a:effectLst/>
              <a:latin typeface="Times New Roman" panose="02020603050405020304" pitchFamily="18" charset="0"/>
              <a:cs typeface="Times New Roman" panose="02020603050405020304" pitchFamily="18" charset="0"/>
            </a:rPr>
            <a:t>E-Learning has even evolved to include 3D virtual environments, offering students a unique educational experience.</a:t>
          </a:r>
          <a:endParaRPr lang="en-NG" sz="1600" kern="1200" dirty="0"/>
        </a:p>
      </dsp:txBody>
      <dsp:txXfrm>
        <a:off x="5760194" y="3433389"/>
        <a:ext cx="4367652" cy="577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FDBD2-0154-44F8-9539-2A13627B52A3}">
      <dsp:nvSpPr>
        <dsp:cNvPr id="0" name=""/>
        <dsp:cNvSpPr/>
      </dsp:nvSpPr>
      <dsp:spPr>
        <a:xfrm>
          <a:off x="2933729" y="0"/>
          <a:ext cx="4869024" cy="486902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2042B-E3C2-4F23-BC2B-563B03AB8DE3}">
      <dsp:nvSpPr>
        <dsp:cNvPr id="0" name=""/>
        <dsp:cNvSpPr/>
      </dsp:nvSpPr>
      <dsp:spPr>
        <a:xfrm>
          <a:off x="1393781" y="174681"/>
          <a:ext cx="2548539" cy="22733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GB" sz="1800" b="0" i="0" kern="1200" dirty="0">
              <a:effectLst/>
              <a:latin typeface="Times New Roman" panose="02020603050405020304" pitchFamily="18" charset="0"/>
              <a:cs typeface="Times New Roman" panose="02020603050405020304" pitchFamily="18" charset="0"/>
            </a:rPr>
            <a:t>Students face setbacks due to teaching methods and environmental factors</a:t>
          </a:r>
          <a:endParaRPr lang="en-NG" sz="1800" kern="1200" dirty="0"/>
        </a:p>
      </dsp:txBody>
      <dsp:txXfrm>
        <a:off x="1504755" y="285655"/>
        <a:ext cx="2326591" cy="2051362"/>
      </dsp:txXfrm>
    </dsp:sp>
    <dsp:sp modelId="{AAD0D55F-7428-425C-8A6B-8C6A3B2005A5}">
      <dsp:nvSpPr>
        <dsp:cNvPr id="0" name=""/>
        <dsp:cNvSpPr/>
      </dsp:nvSpPr>
      <dsp:spPr>
        <a:xfrm>
          <a:off x="6927561" y="119640"/>
          <a:ext cx="2584125" cy="23773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i="0" kern="1200" dirty="0">
              <a:effectLst/>
              <a:latin typeface="Times New Roman" panose="02020603050405020304" pitchFamily="18" charset="0"/>
              <a:cs typeface="Times New Roman" panose="02020603050405020304" pitchFamily="18" charset="0"/>
            </a:rPr>
            <a:t>Inadequate learning environments can hinder learning and focus</a:t>
          </a:r>
          <a:endParaRPr lang="en-NG" sz="1800" kern="1200" dirty="0"/>
        </a:p>
      </dsp:txBody>
      <dsp:txXfrm>
        <a:off x="7043616" y="235695"/>
        <a:ext cx="2352015" cy="2145280"/>
      </dsp:txXfrm>
    </dsp:sp>
    <dsp:sp modelId="{1188F5AD-951A-4DCD-B6D4-FCEE31D16101}">
      <dsp:nvSpPr>
        <dsp:cNvPr id="0" name=""/>
        <dsp:cNvSpPr/>
      </dsp:nvSpPr>
      <dsp:spPr>
        <a:xfrm>
          <a:off x="1432985" y="2647478"/>
          <a:ext cx="2470133" cy="222154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i="0" kern="1200" dirty="0">
              <a:effectLst/>
              <a:latin typeface="Times New Roman" panose="02020603050405020304" pitchFamily="18" charset="0"/>
              <a:cs typeface="Times New Roman" panose="02020603050405020304" pitchFamily="18" charset="0"/>
            </a:rPr>
            <a:t>Some schools struggle to provide adequate teaching structures for large student populations.</a:t>
          </a:r>
          <a:endParaRPr lang="en-NG" sz="1800" kern="1200" dirty="0"/>
        </a:p>
      </dsp:txBody>
      <dsp:txXfrm>
        <a:off x="1541432" y="2755925"/>
        <a:ext cx="2253239" cy="2004651"/>
      </dsp:txXfrm>
    </dsp:sp>
    <dsp:sp modelId="{01FE83D4-A1D9-48B6-9901-729B89C88B45}">
      <dsp:nvSpPr>
        <dsp:cNvPr id="0" name=""/>
        <dsp:cNvSpPr/>
      </dsp:nvSpPr>
      <dsp:spPr>
        <a:xfrm>
          <a:off x="6935669" y="2649681"/>
          <a:ext cx="2552147" cy="220741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GB" sz="1800" b="0" i="0" kern="1200" dirty="0">
              <a:effectLst/>
              <a:latin typeface="Times New Roman" panose="02020603050405020304" pitchFamily="18" charset="0"/>
              <a:cs typeface="Times New Roman" panose="02020603050405020304" pitchFamily="18" charset="0"/>
            </a:rPr>
            <a:t>COVID-19 pandemic has led to the adoption of online home-schooling using e-learning tools</a:t>
          </a:r>
          <a:endParaRPr lang="en-NG" sz="1800" kern="1200" dirty="0"/>
        </a:p>
      </dsp:txBody>
      <dsp:txXfrm>
        <a:off x="7043426" y="2757438"/>
        <a:ext cx="2336633" cy="1991903"/>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6ED2B-D465-469A-8824-A862B96B30E6}" type="datetimeFigureOut">
              <a:rPr lang="en-NG" smtClean="0"/>
              <a:t>20/04/2023</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8F624-CF1B-421C-88F6-93BD886829C8}" type="slidenum">
              <a:rPr lang="en-NG" smtClean="0"/>
              <a:t>‹#›</a:t>
            </a:fld>
            <a:endParaRPr lang="en-NG"/>
          </a:p>
        </p:txBody>
      </p:sp>
    </p:spTree>
    <p:extLst>
      <p:ext uri="{BB962C8B-B14F-4D97-AF65-F5344CB8AC3E}">
        <p14:creationId xmlns:p14="http://schemas.microsoft.com/office/powerpoint/2010/main" val="422721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deb2a21594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deb2a2159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C858F624-CF1B-421C-88F6-93BD886829C8}" type="slidenum">
              <a:rPr lang="en-NG" smtClean="0"/>
              <a:t>11</a:t>
            </a:fld>
            <a:endParaRPr lang="en-NG"/>
          </a:p>
        </p:txBody>
      </p:sp>
    </p:spTree>
    <p:extLst>
      <p:ext uri="{BB962C8B-B14F-4D97-AF65-F5344CB8AC3E}">
        <p14:creationId xmlns:p14="http://schemas.microsoft.com/office/powerpoint/2010/main" val="406931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D32A-9A82-4BC9-BAE3-9766A8F06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EC3E5EF-0CA8-4581-A81E-93F1CE961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47319D28-CD44-42A0-8494-19C51598CA31}"/>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5" name="Footer Placeholder 4">
            <a:extLst>
              <a:ext uri="{FF2B5EF4-FFF2-40B4-BE49-F238E27FC236}">
                <a16:creationId xmlns:a16="http://schemas.microsoft.com/office/drawing/2014/main" id="{5E2F7311-8FFC-4982-A132-AAC54E54798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C7D5E09-3539-43C8-B899-F8157437F370}"/>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118764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ED15-DF13-4486-AB29-4ABE1C190CCD}"/>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AD37E93C-379D-49FB-A0F2-AD6C63032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BC59414-1780-4968-9B69-A41797240590}"/>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5" name="Footer Placeholder 4">
            <a:extLst>
              <a:ext uri="{FF2B5EF4-FFF2-40B4-BE49-F238E27FC236}">
                <a16:creationId xmlns:a16="http://schemas.microsoft.com/office/drawing/2014/main" id="{68A4EDB3-75C7-432E-A1B4-D53F883AF84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2D93962-1A45-42A4-847E-DCA7DB19E64B}"/>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250511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7EF27-6F7B-476B-993C-C8CDE95B83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7ED15D7C-C8D8-4F0A-AAC9-5B6752EA5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19BF374-F901-4ACF-BA5E-FEC1A8ED0CE2}"/>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5" name="Footer Placeholder 4">
            <a:extLst>
              <a:ext uri="{FF2B5EF4-FFF2-40B4-BE49-F238E27FC236}">
                <a16:creationId xmlns:a16="http://schemas.microsoft.com/office/drawing/2014/main" id="{45070C4D-E4C5-4696-BA4D-4CE9E080887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4D861A3-6833-4E27-B5CE-A72DF8102605}"/>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1269105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lt1"/>
        </a:solidFill>
        <a:effectLst/>
      </p:bgPr>
    </p:bg>
    <p:spTree>
      <p:nvGrpSpPr>
        <p:cNvPr id="1" name="Shape 207"/>
        <p:cNvGrpSpPr/>
        <p:nvPr/>
      </p:nvGrpSpPr>
      <p:grpSpPr>
        <a:xfrm>
          <a:off x="0" y="0"/>
          <a:ext cx="0" cy="0"/>
          <a:chOff x="0" y="0"/>
          <a:chExt cx="0" cy="0"/>
        </a:xfrm>
      </p:grpSpPr>
      <p:sp>
        <p:nvSpPr>
          <p:cNvPr id="208" name="Google Shape;208;p16"/>
          <p:cNvSpPr txBox="1">
            <a:spLocks noGrp="1"/>
          </p:cNvSpPr>
          <p:nvPr>
            <p:ph type="title"/>
          </p:nvPr>
        </p:nvSpPr>
        <p:spPr>
          <a:xfrm>
            <a:off x="3173211" y="987981"/>
            <a:ext cx="584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09" name="Google Shape;209;p16"/>
          <p:cNvSpPr txBox="1">
            <a:spLocks noGrp="1"/>
          </p:cNvSpPr>
          <p:nvPr>
            <p:ph type="subTitle" idx="1"/>
          </p:nvPr>
        </p:nvSpPr>
        <p:spPr>
          <a:xfrm>
            <a:off x="9050763" y="2720367"/>
            <a:ext cx="2487600" cy="10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b="0">
                <a:solidFill>
                  <a:schemeClr val="dk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0" name="Google Shape;210;p16"/>
          <p:cNvSpPr txBox="1">
            <a:spLocks noGrp="1"/>
          </p:cNvSpPr>
          <p:nvPr>
            <p:ph type="title" idx="2" hasCustomPrompt="1"/>
          </p:nvPr>
        </p:nvSpPr>
        <p:spPr>
          <a:xfrm>
            <a:off x="653637" y="2121700"/>
            <a:ext cx="1164800" cy="76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4400"/>
              <a:buNone/>
              <a:defRPr>
                <a:solidFill>
                  <a:schemeClr val="accent3"/>
                </a:solidFill>
              </a:defRPr>
            </a:lvl1pPr>
            <a:lvl2pPr lvl="1" algn="ctr" rtl="0">
              <a:spcBef>
                <a:spcPts val="0"/>
              </a:spcBef>
              <a:spcAft>
                <a:spcPts val="0"/>
              </a:spcAft>
              <a:buClr>
                <a:schemeClr val="accent3"/>
              </a:buClr>
              <a:buSzPts val="12000"/>
              <a:buNone/>
              <a:defRPr sz="16000">
                <a:solidFill>
                  <a:schemeClr val="accent3"/>
                </a:solidFill>
              </a:defRPr>
            </a:lvl2pPr>
            <a:lvl3pPr lvl="2" algn="ctr" rtl="0">
              <a:spcBef>
                <a:spcPts val="0"/>
              </a:spcBef>
              <a:spcAft>
                <a:spcPts val="0"/>
              </a:spcAft>
              <a:buClr>
                <a:schemeClr val="accent3"/>
              </a:buClr>
              <a:buSzPts val="12000"/>
              <a:buNone/>
              <a:defRPr sz="16000">
                <a:solidFill>
                  <a:schemeClr val="accent3"/>
                </a:solidFill>
              </a:defRPr>
            </a:lvl3pPr>
            <a:lvl4pPr lvl="3" algn="ctr" rtl="0">
              <a:spcBef>
                <a:spcPts val="0"/>
              </a:spcBef>
              <a:spcAft>
                <a:spcPts val="0"/>
              </a:spcAft>
              <a:buClr>
                <a:schemeClr val="accent3"/>
              </a:buClr>
              <a:buSzPts val="12000"/>
              <a:buNone/>
              <a:defRPr sz="16000">
                <a:solidFill>
                  <a:schemeClr val="accent3"/>
                </a:solidFill>
              </a:defRPr>
            </a:lvl4pPr>
            <a:lvl5pPr lvl="4" algn="ctr" rtl="0">
              <a:spcBef>
                <a:spcPts val="0"/>
              </a:spcBef>
              <a:spcAft>
                <a:spcPts val="0"/>
              </a:spcAft>
              <a:buClr>
                <a:schemeClr val="accent3"/>
              </a:buClr>
              <a:buSzPts val="12000"/>
              <a:buNone/>
              <a:defRPr sz="16000">
                <a:solidFill>
                  <a:schemeClr val="accent3"/>
                </a:solidFill>
              </a:defRPr>
            </a:lvl5pPr>
            <a:lvl6pPr lvl="5" algn="ctr" rtl="0">
              <a:spcBef>
                <a:spcPts val="0"/>
              </a:spcBef>
              <a:spcAft>
                <a:spcPts val="0"/>
              </a:spcAft>
              <a:buClr>
                <a:schemeClr val="accent3"/>
              </a:buClr>
              <a:buSzPts val="12000"/>
              <a:buNone/>
              <a:defRPr sz="16000">
                <a:solidFill>
                  <a:schemeClr val="accent3"/>
                </a:solidFill>
              </a:defRPr>
            </a:lvl6pPr>
            <a:lvl7pPr lvl="6" algn="ctr" rtl="0">
              <a:spcBef>
                <a:spcPts val="0"/>
              </a:spcBef>
              <a:spcAft>
                <a:spcPts val="0"/>
              </a:spcAft>
              <a:buClr>
                <a:schemeClr val="accent3"/>
              </a:buClr>
              <a:buSzPts val="12000"/>
              <a:buNone/>
              <a:defRPr sz="16000">
                <a:solidFill>
                  <a:schemeClr val="accent3"/>
                </a:solidFill>
              </a:defRPr>
            </a:lvl7pPr>
            <a:lvl8pPr lvl="7" algn="ctr" rtl="0">
              <a:spcBef>
                <a:spcPts val="0"/>
              </a:spcBef>
              <a:spcAft>
                <a:spcPts val="0"/>
              </a:spcAft>
              <a:buClr>
                <a:schemeClr val="accent3"/>
              </a:buClr>
              <a:buSzPts val="12000"/>
              <a:buNone/>
              <a:defRPr sz="16000">
                <a:solidFill>
                  <a:schemeClr val="accent3"/>
                </a:solidFill>
              </a:defRPr>
            </a:lvl8pPr>
            <a:lvl9pPr lvl="8" algn="ctr" rtl="0">
              <a:spcBef>
                <a:spcPts val="0"/>
              </a:spcBef>
              <a:spcAft>
                <a:spcPts val="0"/>
              </a:spcAft>
              <a:buClr>
                <a:schemeClr val="accent3"/>
              </a:buClr>
              <a:buSzPts val="12000"/>
              <a:buNone/>
              <a:defRPr sz="16000">
                <a:solidFill>
                  <a:schemeClr val="accent3"/>
                </a:solidFill>
              </a:defRPr>
            </a:lvl9pPr>
          </a:lstStyle>
          <a:p>
            <a:r>
              <a:t>xx%</a:t>
            </a:r>
          </a:p>
        </p:txBody>
      </p:sp>
      <p:sp>
        <p:nvSpPr>
          <p:cNvPr id="211" name="Google Shape;211;p16"/>
          <p:cNvSpPr txBox="1">
            <a:spLocks noGrp="1"/>
          </p:cNvSpPr>
          <p:nvPr>
            <p:ph type="subTitle" idx="3"/>
          </p:nvPr>
        </p:nvSpPr>
        <p:spPr>
          <a:xfrm>
            <a:off x="1832569" y="2150560"/>
            <a:ext cx="24600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667">
                <a:solidFill>
                  <a:schemeClr val="accent1"/>
                </a:solidFill>
                <a:latin typeface="Ranchers"/>
                <a:ea typeface="Ranchers"/>
                <a:cs typeface="Ranchers"/>
                <a:sym typeface="Ranchers"/>
              </a:defRPr>
            </a:lvl1pPr>
            <a:lvl2pPr lvl="1" rtl="0">
              <a:lnSpc>
                <a:spcPct val="100000"/>
              </a:lnSpc>
              <a:spcBef>
                <a:spcPts val="0"/>
              </a:spcBef>
              <a:spcAft>
                <a:spcPts val="0"/>
              </a:spcAft>
              <a:buNone/>
              <a:defRPr sz="2667">
                <a:solidFill>
                  <a:schemeClr val="accent1"/>
                </a:solidFill>
                <a:latin typeface="Ranchers"/>
                <a:ea typeface="Ranchers"/>
                <a:cs typeface="Ranchers"/>
                <a:sym typeface="Ranchers"/>
              </a:defRPr>
            </a:lvl2pPr>
            <a:lvl3pPr lvl="2" rtl="0">
              <a:lnSpc>
                <a:spcPct val="100000"/>
              </a:lnSpc>
              <a:spcBef>
                <a:spcPts val="0"/>
              </a:spcBef>
              <a:spcAft>
                <a:spcPts val="0"/>
              </a:spcAft>
              <a:buNone/>
              <a:defRPr sz="2667">
                <a:solidFill>
                  <a:schemeClr val="accent1"/>
                </a:solidFill>
                <a:latin typeface="Ranchers"/>
                <a:ea typeface="Ranchers"/>
                <a:cs typeface="Ranchers"/>
                <a:sym typeface="Ranchers"/>
              </a:defRPr>
            </a:lvl3pPr>
            <a:lvl4pPr lvl="3" rtl="0">
              <a:lnSpc>
                <a:spcPct val="100000"/>
              </a:lnSpc>
              <a:spcBef>
                <a:spcPts val="0"/>
              </a:spcBef>
              <a:spcAft>
                <a:spcPts val="0"/>
              </a:spcAft>
              <a:buNone/>
              <a:defRPr sz="2667">
                <a:solidFill>
                  <a:schemeClr val="accent1"/>
                </a:solidFill>
                <a:latin typeface="Ranchers"/>
                <a:ea typeface="Ranchers"/>
                <a:cs typeface="Ranchers"/>
                <a:sym typeface="Ranchers"/>
              </a:defRPr>
            </a:lvl4pPr>
            <a:lvl5pPr lvl="4" rtl="0">
              <a:lnSpc>
                <a:spcPct val="100000"/>
              </a:lnSpc>
              <a:spcBef>
                <a:spcPts val="0"/>
              </a:spcBef>
              <a:spcAft>
                <a:spcPts val="0"/>
              </a:spcAft>
              <a:buNone/>
              <a:defRPr sz="2667">
                <a:solidFill>
                  <a:schemeClr val="accent1"/>
                </a:solidFill>
                <a:latin typeface="Ranchers"/>
                <a:ea typeface="Ranchers"/>
                <a:cs typeface="Ranchers"/>
                <a:sym typeface="Ranchers"/>
              </a:defRPr>
            </a:lvl5pPr>
            <a:lvl6pPr lvl="5" rtl="0">
              <a:lnSpc>
                <a:spcPct val="100000"/>
              </a:lnSpc>
              <a:spcBef>
                <a:spcPts val="0"/>
              </a:spcBef>
              <a:spcAft>
                <a:spcPts val="0"/>
              </a:spcAft>
              <a:buNone/>
              <a:defRPr sz="2667">
                <a:solidFill>
                  <a:schemeClr val="accent1"/>
                </a:solidFill>
                <a:latin typeface="Ranchers"/>
                <a:ea typeface="Ranchers"/>
                <a:cs typeface="Ranchers"/>
                <a:sym typeface="Ranchers"/>
              </a:defRPr>
            </a:lvl6pPr>
            <a:lvl7pPr lvl="6" rtl="0">
              <a:lnSpc>
                <a:spcPct val="100000"/>
              </a:lnSpc>
              <a:spcBef>
                <a:spcPts val="0"/>
              </a:spcBef>
              <a:spcAft>
                <a:spcPts val="0"/>
              </a:spcAft>
              <a:buNone/>
              <a:defRPr sz="2667">
                <a:solidFill>
                  <a:schemeClr val="accent1"/>
                </a:solidFill>
                <a:latin typeface="Ranchers"/>
                <a:ea typeface="Ranchers"/>
                <a:cs typeface="Ranchers"/>
                <a:sym typeface="Ranchers"/>
              </a:defRPr>
            </a:lvl7pPr>
            <a:lvl8pPr lvl="7" rtl="0">
              <a:lnSpc>
                <a:spcPct val="100000"/>
              </a:lnSpc>
              <a:spcBef>
                <a:spcPts val="0"/>
              </a:spcBef>
              <a:spcAft>
                <a:spcPts val="0"/>
              </a:spcAft>
              <a:buNone/>
              <a:defRPr sz="2667">
                <a:solidFill>
                  <a:schemeClr val="accent1"/>
                </a:solidFill>
                <a:latin typeface="Ranchers"/>
                <a:ea typeface="Ranchers"/>
                <a:cs typeface="Ranchers"/>
                <a:sym typeface="Ranchers"/>
              </a:defRPr>
            </a:lvl8pPr>
            <a:lvl9pPr lvl="8" rtl="0">
              <a:lnSpc>
                <a:spcPct val="100000"/>
              </a:lnSpc>
              <a:spcBef>
                <a:spcPts val="0"/>
              </a:spcBef>
              <a:spcAft>
                <a:spcPts val="0"/>
              </a:spcAft>
              <a:buNone/>
              <a:defRPr sz="2667">
                <a:solidFill>
                  <a:schemeClr val="accent1"/>
                </a:solidFill>
                <a:latin typeface="Ranchers"/>
                <a:ea typeface="Ranchers"/>
                <a:cs typeface="Ranchers"/>
                <a:sym typeface="Ranchers"/>
              </a:defRPr>
            </a:lvl9pPr>
          </a:lstStyle>
          <a:p>
            <a:endParaRPr/>
          </a:p>
        </p:txBody>
      </p:sp>
      <p:sp>
        <p:nvSpPr>
          <p:cNvPr id="212" name="Google Shape;212;p16"/>
          <p:cNvSpPr txBox="1">
            <a:spLocks noGrp="1"/>
          </p:cNvSpPr>
          <p:nvPr>
            <p:ph type="subTitle" idx="4"/>
          </p:nvPr>
        </p:nvSpPr>
        <p:spPr>
          <a:xfrm>
            <a:off x="5462069" y="2150560"/>
            <a:ext cx="24012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667">
                <a:solidFill>
                  <a:schemeClr val="accent1"/>
                </a:solidFill>
                <a:latin typeface="Ranchers"/>
                <a:ea typeface="Ranchers"/>
                <a:cs typeface="Ranchers"/>
                <a:sym typeface="Ranchers"/>
              </a:defRPr>
            </a:lvl1pPr>
            <a:lvl2pPr lvl="1" rtl="0">
              <a:lnSpc>
                <a:spcPct val="100000"/>
              </a:lnSpc>
              <a:spcBef>
                <a:spcPts val="0"/>
              </a:spcBef>
              <a:spcAft>
                <a:spcPts val="0"/>
              </a:spcAft>
              <a:buNone/>
              <a:defRPr sz="2667">
                <a:solidFill>
                  <a:schemeClr val="accent1"/>
                </a:solidFill>
                <a:latin typeface="Ranchers"/>
                <a:ea typeface="Ranchers"/>
                <a:cs typeface="Ranchers"/>
                <a:sym typeface="Ranchers"/>
              </a:defRPr>
            </a:lvl2pPr>
            <a:lvl3pPr lvl="2" rtl="0">
              <a:lnSpc>
                <a:spcPct val="100000"/>
              </a:lnSpc>
              <a:spcBef>
                <a:spcPts val="0"/>
              </a:spcBef>
              <a:spcAft>
                <a:spcPts val="0"/>
              </a:spcAft>
              <a:buNone/>
              <a:defRPr sz="2667">
                <a:solidFill>
                  <a:schemeClr val="accent1"/>
                </a:solidFill>
                <a:latin typeface="Ranchers"/>
                <a:ea typeface="Ranchers"/>
                <a:cs typeface="Ranchers"/>
                <a:sym typeface="Ranchers"/>
              </a:defRPr>
            </a:lvl3pPr>
            <a:lvl4pPr lvl="3" rtl="0">
              <a:lnSpc>
                <a:spcPct val="100000"/>
              </a:lnSpc>
              <a:spcBef>
                <a:spcPts val="0"/>
              </a:spcBef>
              <a:spcAft>
                <a:spcPts val="0"/>
              </a:spcAft>
              <a:buNone/>
              <a:defRPr sz="2667">
                <a:solidFill>
                  <a:schemeClr val="accent1"/>
                </a:solidFill>
                <a:latin typeface="Ranchers"/>
                <a:ea typeface="Ranchers"/>
                <a:cs typeface="Ranchers"/>
                <a:sym typeface="Ranchers"/>
              </a:defRPr>
            </a:lvl4pPr>
            <a:lvl5pPr lvl="4" rtl="0">
              <a:lnSpc>
                <a:spcPct val="100000"/>
              </a:lnSpc>
              <a:spcBef>
                <a:spcPts val="0"/>
              </a:spcBef>
              <a:spcAft>
                <a:spcPts val="0"/>
              </a:spcAft>
              <a:buNone/>
              <a:defRPr sz="2667">
                <a:solidFill>
                  <a:schemeClr val="accent1"/>
                </a:solidFill>
                <a:latin typeface="Ranchers"/>
                <a:ea typeface="Ranchers"/>
                <a:cs typeface="Ranchers"/>
                <a:sym typeface="Ranchers"/>
              </a:defRPr>
            </a:lvl5pPr>
            <a:lvl6pPr lvl="5" rtl="0">
              <a:lnSpc>
                <a:spcPct val="100000"/>
              </a:lnSpc>
              <a:spcBef>
                <a:spcPts val="0"/>
              </a:spcBef>
              <a:spcAft>
                <a:spcPts val="0"/>
              </a:spcAft>
              <a:buNone/>
              <a:defRPr sz="2667">
                <a:solidFill>
                  <a:schemeClr val="accent1"/>
                </a:solidFill>
                <a:latin typeface="Ranchers"/>
                <a:ea typeface="Ranchers"/>
                <a:cs typeface="Ranchers"/>
                <a:sym typeface="Ranchers"/>
              </a:defRPr>
            </a:lvl6pPr>
            <a:lvl7pPr lvl="6" rtl="0">
              <a:lnSpc>
                <a:spcPct val="100000"/>
              </a:lnSpc>
              <a:spcBef>
                <a:spcPts val="0"/>
              </a:spcBef>
              <a:spcAft>
                <a:spcPts val="0"/>
              </a:spcAft>
              <a:buNone/>
              <a:defRPr sz="2667">
                <a:solidFill>
                  <a:schemeClr val="accent1"/>
                </a:solidFill>
                <a:latin typeface="Ranchers"/>
                <a:ea typeface="Ranchers"/>
                <a:cs typeface="Ranchers"/>
                <a:sym typeface="Ranchers"/>
              </a:defRPr>
            </a:lvl7pPr>
            <a:lvl8pPr lvl="7" rtl="0">
              <a:lnSpc>
                <a:spcPct val="100000"/>
              </a:lnSpc>
              <a:spcBef>
                <a:spcPts val="0"/>
              </a:spcBef>
              <a:spcAft>
                <a:spcPts val="0"/>
              </a:spcAft>
              <a:buNone/>
              <a:defRPr sz="2667">
                <a:solidFill>
                  <a:schemeClr val="accent1"/>
                </a:solidFill>
                <a:latin typeface="Ranchers"/>
                <a:ea typeface="Ranchers"/>
                <a:cs typeface="Ranchers"/>
                <a:sym typeface="Ranchers"/>
              </a:defRPr>
            </a:lvl8pPr>
            <a:lvl9pPr lvl="8" rtl="0">
              <a:lnSpc>
                <a:spcPct val="100000"/>
              </a:lnSpc>
              <a:spcBef>
                <a:spcPts val="0"/>
              </a:spcBef>
              <a:spcAft>
                <a:spcPts val="0"/>
              </a:spcAft>
              <a:buNone/>
              <a:defRPr sz="2667">
                <a:solidFill>
                  <a:schemeClr val="accent1"/>
                </a:solidFill>
                <a:latin typeface="Ranchers"/>
                <a:ea typeface="Ranchers"/>
                <a:cs typeface="Ranchers"/>
                <a:sym typeface="Ranchers"/>
              </a:defRPr>
            </a:lvl9pPr>
          </a:lstStyle>
          <a:p>
            <a:endParaRPr/>
          </a:p>
        </p:txBody>
      </p:sp>
      <p:sp>
        <p:nvSpPr>
          <p:cNvPr id="213" name="Google Shape;213;p16"/>
          <p:cNvSpPr txBox="1">
            <a:spLocks noGrp="1"/>
          </p:cNvSpPr>
          <p:nvPr>
            <p:ph type="subTitle" idx="5"/>
          </p:nvPr>
        </p:nvSpPr>
        <p:spPr>
          <a:xfrm>
            <a:off x="1832561" y="2718433"/>
            <a:ext cx="2487600" cy="10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b="0">
                <a:solidFill>
                  <a:schemeClr val="dk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4" name="Google Shape;214;p16"/>
          <p:cNvSpPr txBox="1">
            <a:spLocks noGrp="1"/>
          </p:cNvSpPr>
          <p:nvPr>
            <p:ph type="subTitle" idx="6"/>
          </p:nvPr>
        </p:nvSpPr>
        <p:spPr>
          <a:xfrm>
            <a:off x="5462063" y="2718433"/>
            <a:ext cx="2401200" cy="10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b="0">
                <a:solidFill>
                  <a:schemeClr val="dk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15" name="Google Shape;215;p16"/>
          <p:cNvSpPr txBox="1">
            <a:spLocks noGrp="1"/>
          </p:cNvSpPr>
          <p:nvPr>
            <p:ph type="subTitle" idx="7"/>
          </p:nvPr>
        </p:nvSpPr>
        <p:spPr>
          <a:xfrm>
            <a:off x="9050753" y="2138800"/>
            <a:ext cx="24600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667">
                <a:solidFill>
                  <a:schemeClr val="accent1"/>
                </a:solidFill>
                <a:latin typeface="Ranchers"/>
                <a:ea typeface="Ranchers"/>
                <a:cs typeface="Ranchers"/>
                <a:sym typeface="Ranchers"/>
              </a:defRPr>
            </a:lvl1pPr>
            <a:lvl2pPr lvl="1" rtl="0">
              <a:lnSpc>
                <a:spcPct val="100000"/>
              </a:lnSpc>
              <a:spcBef>
                <a:spcPts val="0"/>
              </a:spcBef>
              <a:spcAft>
                <a:spcPts val="0"/>
              </a:spcAft>
              <a:buNone/>
              <a:defRPr sz="2667">
                <a:solidFill>
                  <a:schemeClr val="accent1"/>
                </a:solidFill>
                <a:latin typeface="Ranchers"/>
                <a:ea typeface="Ranchers"/>
                <a:cs typeface="Ranchers"/>
                <a:sym typeface="Ranchers"/>
              </a:defRPr>
            </a:lvl2pPr>
            <a:lvl3pPr lvl="2" rtl="0">
              <a:lnSpc>
                <a:spcPct val="100000"/>
              </a:lnSpc>
              <a:spcBef>
                <a:spcPts val="0"/>
              </a:spcBef>
              <a:spcAft>
                <a:spcPts val="0"/>
              </a:spcAft>
              <a:buNone/>
              <a:defRPr sz="2667">
                <a:solidFill>
                  <a:schemeClr val="accent1"/>
                </a:solidFill>
                <a:latin typeface="Ranchers"/>
                <a:ea typeface="Ranchers"/>
                <a:cs typeface="Ranchers"/>
                <a:sym typeface="Ranchers"/>
              </a:defRPr>
            </a:lvl3pPr>
            <a:lvl4pPr lvl="3" rtl="0">
              <a:lnSpc>
                <a:spcPct val="100000"/>
              </a:lnSpc>
              <a:spcBef>
                <a:spcPts val="0"/>
              </a:spcBef>
              <a:spcAft>
                <a:spcPts val="0"/>
              </a:spcAft>
              <a:buNone/>
              <a:defRPr sz="2667">
                <a:solidFill>
                  <a:schemeClr val="accent1"/>
                </a:solidFill>
                <a:latin typeface="Ranchers"/>
                <a:ea typeface="Ranchers"/>
                <a:cs typeface="Ranchers"/>
                <a:sym typeface="Ranchers"/>
              </a:defRPr>
            </a:lvl4pPr>
            <a:lvl5pPr lvl="4" rtl="0">
              <a:lnSpc>
                <a:spcPct val="100000"/>
              </a:lnSpc>
              <a:spcBef>
                <a:spcPts val="0"/>
              </a:spcBef>
              <a:spcAft>
                <a:spcPts val="0"/>
              </a:spcAft>
              <a:buNone/>
              <a:defRPr sz="2667">
                <a:solidFill>
                  <a:schemeClr val="accent1"/>
                </a:solidFill>
                <a:latin typeface="Ranchers"/>
                <a:ea typeface="Ranchers"/>
                <a:cs typeface="Ranchers"/>
                <a:sym typeface="Ranchers"/>
              </a:defRPr>
            </a:lvl5pPr>
            <a:lvl6pPr lvl="5" rtl="0">
              <a:lnSpc>
                <a:spcPct val="100000"/>
              </a:lnSpc>
              <a:spcBef>
                <a:spcPts val="0"/>
              </a:spcBef>
              <a:spcAft>
                <a:spcPts val="0"/>
              </a:spcAft>
              <a:buNone/>
              <a:defRPr sz="2667">
                <a:solidFill>
                  <a:schemeClr val="accent1"/>
                </a:solidFill>
                <a:latin typeface="Ranchers"/>
                <a:ea typeface="Ranchers"/>
                <a:cs typeface="Ranchers"/>
                <a:sym typeface="Ranchers"/>
              </a:defRPr>
            </a:lvl6pPr>
            <a:lvl7pPr lvl="6" rtl="0">
              <a:lnSpc>
                <a:spcPct val="100000"/>
              </a:lnSpc>
              <a:spcBef>
                <a:spcPts val="0"/>
              </a:spcBef>
              <a:spcAft>
                <a:spcPts val="0"/>
              </a:spcAft>
              <a:buNone/>
              <a:defRPr sz="2667">
                <a:solidFill>
                  <a:schemeClr val="accent1"/>
                </a:solidFill>
                <a:latin typeface="Ranchers"/>
                <a:ea typeface="Ranchers"/>
                <a:cs typeface="Ranchers"/>
                <a:sym typeface="Ranchers"/>
              </a:defRPr>
            </a:lvl7pPr>
            <a:lvl8pPr lvl="7" rtl="0">
              <a:lnSpc>
                <a:spcPct val="100000"/>
              </a:lnSpc>
              <a:spcBef>
                <a:spcPts val="0"/>
              </a:spcBef>
              <a:spcAft>
                <a:spcPts val="0"/>
              </a:spcAft>
              <a:buNone/>
              <a:defRPr sz="2667">
                <a:solidFill>
                  <a:schemeClr val="accent1"/>
                </a:solidFill>
                <a:latin typeface="Ranchers"/>
                <a:ea typeface="Ranchers"/>
                <a:cs typeface="Ranchers"/>
                <a:sym typeface="Ranchers"/>
              </a:defRPr>
            </a:lvl8pPr>
            <a:lvl9pPr lvl="8" rtl="0">
              <a:lnSpc>
                <a:spcPct val="100000"/>
              </a:lnSpc>
              <a:spcBef>
                <a:spcPts val="0"/>
              </a:spcBef>
              <a:spcAft>
                <a:spcPts val="0"/>
              </a:spcAft>
              <a:buNone/>
              <a:defRPr sz="2667">
                <a:solidFill>
                  <a:schemeClr val="accent1"/>
                </a:solidFill>
                <a:latin typeface="Ranchers"/>
                <a:ea typeface="Ranchers"/>
                <a:cs typeface="Ranchers"/>
                <a:sym typeface="Ranchers"/>
              </a:defRPr>
            </a:lvl9pPr>
          </a:lstStyle>
          <a:p>
            <a:endParaRPr/>
          </a:p>
        </p:txBody>
      </p:sp>
      <p:sp>
        <p:nvSpPr>
          <p:cNvPr id="222" name="Google Shape;222;p16"/>
          <p:cNvSpPr txBox="1">
            <a:spLocks noGrp="1"/>
          </p:cNvSpPr>
          <p:nvPr>
            <p:ph type="title" idx="8" hasCustomPrompt="1"/>
          </p:nvPr>
        </p:nvSpPr>
        <p:spPr>
          <a:xfrm>
            <a:off x="4320167" y="2121700"/>
            <a:ext cx="1164800" cy="76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4400"/>
              <a:buNone/>
              <a:defRPr>
                <a:solidFill>
                  <a:schemeClr val="accent3"/>
                </a:solidFill>
              </a:defRPr>
            </a:lvl1pPr>
            <a:lvl2pPr lvl="1" algn="ctr" rtl="0">
              <a:spcBef>
                <a:spcPts val="0"/>
              </a:spcBef>
              <a:spcAft>
                <a:spcPts val="0"/>
              </a:spcAft>
              <a:buClr>
                <a:schemeClr val="accent3"/>
              </a:buClr>
              <a:buSzPts val="12000"/>
              <a:buNone/>
              <a:defRPr sz="16000">
                <a:solidFill>
                  <a:schemeClr val="accent3"/>
                </a:solidFill>
              </a:defRPr>
            </a:lvl2pPr>
            <a:lvl3pPr lvl="2" algn="ctr" rtl="0">
              <a:spcBef>
                <a:spcPts val="0"/>
              </a:spcBef>
              <a:spcAft>
                <a:spcPts val="0"/>
              </a:spcAft>
              <a:buClr>
                <a:schemeClr val="accent3"/>
              </a:buClr>
              <a:buSzPts val="12000"/>
              <a:buNone/>
              <a:defRPr sz="16000">
                <a:solidFill>
                  <a:schemeClr val="accent3"/>
                </a:solidFill>
              </a:defRPr>
            </a:lvl3pPr>
            <a:lvl4pPr lvl="3" algn="ctr" rtl="0">
              <a:spcBef>
                <a:spcPts val="0"/>
              </a:spcBef>
              <a:spcAft>
                <a:spcPts val="0"/>
              </a:spcAft>
              <a:buClr>
                <a:schemeClr val="accent3"/>
              </a:buClr>
              <a:buSzPts val="12000"/>
              <a:buNone/>
              <a:defRPr sz="16000">
                <a:solidFill>
                  <a:schemeClr val="accent3"/>
                </a:solidFill>
              </a:defRPr>
            </a:lvl4pPr>
            <a:lvl5pPr lvl="4" algn="ctr" rtl="0">
              <a:spcBef>
                <a:spcPts val="0"/>
              </a:spcBef>
              <a:spcAft>
                <a:spcPts val="0"/>
              </a:spcAft>
              <a:buClr>
                <a:schemeClr val="accent3"/>
              </a:buClr>
              <a:buSzPts val="12000"/>
              <a:buNone/>
              <a:defRPr sz="16000">
                <a:solidFill>
                  <a:schemeClr val="accent3"/>
                </a:solidFill>
              </a:defRPr>
            </a:lvl5pPr>
            <a:lvl6pPr lvl="5" algn="ctr" rtl="0">
              <a:spcBef>
                <a:spcPts val="0"/>
              </a:spcBef>
              <a:spcAft>
                <a:spcPts val="0"/>
              </a:spcAft>
              <a:buClr>
                <a:schemeClr val="accent3"/>
              </a:buClr>
              <a:buSzPts val="12000"/>
              <a:buNone/>
              <a:defRPr sz="16000">
                <a:solidFill>
                  <a:schemeClr val="accent3"/>
                </a:solidFill>
              </a:defRPr>
            </a:lvl6pPr>
            <a:lvl7pPr lvl="6" algn="ctr" rtl="0">
              <a:spcBef>
                <a:spcPts val="0"/>
              </a:spcBef>
              <a:spcAft>
                <a:spcPts val="0"/>
              </a:spcAft>
              <a:buClr>
                <a:schemeClr val="accent3"/>
              </a:buClr>
              <a:buSzPts val="12000"/>
              <a:buNone/>
              <a:defRPr sz="16000">
                <a:solidFill>
                  <a:schemeClr val="accent3"/>
                </a:solidFill>
              </a:defRPr>
            </a:lvl7pPr>
            <a:lvl8pPr lvl="7" algn="ctr" rtl="0">
              <a:spcBef>
                <a:spcPts val="0"/>
              </a:spcBef>
              <a:spcAft>
                <a:spcPts val="0"/>
              </a:spcAft>
              <a:buClr>
                <a:schemeClr val="accent3"/>
              </a:buClr>
              <a:buSzPts val="12000"/>
              <a:buNone/>
              <a:defRPr sz="16000">
                <a:solidFill>
                  <a:schemeClr val="accent3"/>
                </a:solidFill>
              </a:defRPr>
            </a:lvl8pPr>
            <a:lvl9pPr lvl="8" algn="ctr" rtl="0">
              <a:spcBef>
                <a:spcPts val="0"/>
              </a:spcBef>
              <a:spcAft>
                <a:spcPts val="0"/>
              </a:spcAft>
              <a:buClr>
                <a:schemeClr val="accent3"/>
              </a:buClr>
              <a:buSzPts val="12000"/>
              <a:buNone/>
              <a:defRPr sz="16000">
                <a:solidFill>
                  <a:schemeClr val="accent3"/>
                </a:solidFill>
              </a:defRPr>
            </a:lvl9pPr>
          </a:lstStyle>
          <a:p>
            <a:r>
              <a:t>xx%</a:t>
            </a:r>
          </a:p>
        </p:txBody>
      </p:sp>
      <p:sp>
        <p:nvSpPr>
          <p:cNvPr id="223" name="Google Shape;223;p16"/>
          <p:cNvSpPr txBox="1">
            <a:spLocks noGrp="1"/>
          </p:cNvSpPr>
          <p:nvPr>
            <p:ph type="title" idx="9" hasCustomPrompt="1"/>
          </p:nvPr>
        </p:nvSpPr>
        <p:spPr>
          <a:xfrm>
            <a:off x="7889993" y="2121700"/>
            <a:ext cx="1164800" cy="76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4400"/>
              <a:buNone/>
              <a:defRPr>
                <a:solidFill>
                  <a:schemeClr val="accent3"/>
                </a:solidFill>
              </a:defRPr>
            </a:lvl1pPr>
            <a:lvl2pPr lvl="1" algn="ctr" rtl="0">
              <a:spcBef>
                <a:spcPts val="0"/>
              </a:spcBef>
              <a:spcAft>
                <a:spcPts val="0"/>
              </a:spcAft>
              <a:buClr>
                <a:schemeClr val="accent3"/>
              </a:buClr>
              <a:buSzPts val="12000"/>
              <a:buNone/>
              <a:defRPr sz="16000">
                <a:solidFill>
                  <a:schemeClr val="accent3"/>
                </a:solidFill>
              </a:defRPr>
            </a:lvl2pPr>
            <a:lvl3pPr lvl="2" algn="ctr" rtl="0">
              <a:spcBef>
                <a:spcPts val="0"/>
              </a:spcBef>
              <a:spcAft>
                <a:spcPts val="0"/>
              </a:spcAft>
              <a:buClr>
                <a:schemeClr val="accent3"/>
              </a:buClr>
              <a:buSzPts val="12000"/>
              <a:buNone/>
              <a:defRPr sz="16000">
                <a:solidFill>
                  <a:schemeClr val="accent3"/>
                </a:solidFill>
              </a:defRPr>
            </a:lvl3pPr>
            <a:lvl4pPr lvl="3" algn="ctr" rtl="0">
              <a:spcBef>
                <a:spcPts val="0"/>
              </a:spcBef>
              <a:spcAft>
                <a:spcPts val="0"/>
              </a:spcAft>
              <a:buClr>
                <a:schemeClr val="accent3"/>
              </a:buClr>
              <a:buSzPts val="12000"/>
              <a:buNone/>
              <a:defRPr sz="16000">
                <a:solidFill>
                  <a:schemeClr val="accent3"/>
                </a:solidFill>
              </a:defRPr>
            </a:lvl4pPr>
            <a:lvl5pPr lvl="4" algn="ctr" rtl="0">
              <a:spcBef>
                <a:spcPts val="0"/>
              </a:spcBef>
              <a:spcAft>
                <a:spcPts val="0"/>
              </a:spcAft>
              <a:buClr>
                <a:schemeClr val="accent3"/>
              </a:buClr>
              <a:buSzPts val="12000"/>
              <a:buNone/>
              <a:defRPr sz="16000">
                <a:solidFill>
                  <a:schemeClr val="accent3"/>
                </a:solidFill>
              </a:defRPr>
            </a:lvl5pPr>
            <a:lvl6pPr lvl="5" algn="ctr" rtl="0">
              <a:spcBef>
                <a:spcPts val="0"/>
              </a:spcBef>
              <a:spcAft>
                <a:spcPts val="0"/>
              </a:spcAft>
              <a:buClr>
                <a:schemeClr val="accent3"/>
              </a:buClr>
              <a:buSzPts val="12000"/>
              <a:buNone/>
              <a:defRPr sz="16000">
                <a:solidFill>
                  <a:schemeClr val="accent3"/>
                </a:solidFill>
              </a:defRPr>
            </a:lvl6pPr>
            <a:lvl7pPr lvl="6" algn="ctr" rtl="0">
              <a:spcBef>
                <a:spcPts val="0"/>
              </a:spcBef>
              <a:spcAft>
                <a:spcPts val="0"/>
              </a:spcAft>
              <a:buClr>
                <a:schemeClr val="accent3"/>
              </a:buClr>
              <a:buSzPts val="12000"/>
              <a:buNone/>
              <a:defRPr sz="16000">
                <a:solidFill>
                  <a:schemeClr val="accent3"/>
                </a:solidFill>
              </a:defRPr>
            </a:lvl7pPr>
            <a:lvl8pPr lvl="7" algn="ctr" rtl="0">
              <a:spcBef>
                <a:spcPts val="0"/>
              </a:spcBef>
              <a:spcAft>
                <a:spcPts val="0"/>
              </a:spcAft>
              <a:buClr>
                <a:schemeClr val="accent3"/>
              </a:buClr>
              <a:buSzPts val="12000"/>
              <a:buNone/>
              <a:defRPr sz="16000">
                <a:solidFill>
                  <a:schemeClr val="accent3"/>
                </a:solidFill>
              </a:defRPr>
            </a:lvl8pPr>
            <a:lvl9pPr lvl="8" algn="ctr" rtl="0">
              <a:spcBef>
                <a:spcPts val="0"/>
              </a:spcBef>
              <a:spcAft>
                <a:spcPts val="0"/>
              </a:spcAft>
              <a:buClr>
                <a:schemeClr val="accent3"/>
              </a:buClr>
              <a:buSzPts val="12000"/>
              <a:buNone/>
              <a:defRPr sz="16000">
                <a:solidFill>
                  <a:schemeClr val="accent3"/>
                </a:solidFill>
              </a:defRPr>
            </a:lvl9pPr>
          </a:lstStyle>
          <a:p>
            <a:r>
              <a:t>xx%</a:t>
            </a:r>
          </a:p>
        </p:txBody>
      </p:sp>
      <p:sp>
        <p:nvSpPr>
          <p:cNvPr id="224" name="Google Shape;224;p16"/>
          <p:cNvSpPr txBox="1">
            <a:spLocks noGrp="1"/>
          </p:cNvSpPr>
          <p:nvPr>
            <p:ph type="subTitle" idx="13"/>
          </p:nvPr>
        </p:nvSpPr>
        <p:spPr>
          <a:xfrm>
            <a:off x="9050763" y="4949369"/>
            <a:ext cx="2487600" cy="10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b="0">
                <a:solidFill>
                  <a:schemeClr val="dk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25" name="Google Shape;225;p16"/>
          <p:cNvSpPr txBox="1">
            <a:spLocks noGrp="1"/>
          </p:cNvSpPr>
          <p:nvPr>
            <p:ph type="title" idx="14" hasCustomPrompt="1"/>
          </p:nvPr>
        </p:nvSpPr>
        <p:spPr>
          <a:xfrm>
            <a:off x="653637" y="4314927"/>
            <a:ext cx="1164800" cy="76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4400"/>
              <a:buNone/>
              <a:defRPr>
                <a:solidFill>
                  <a:schemeClr val="accent3"/>
                </a:solidFill>
              </a:defRPr>
            </a:lvl1pPr>
            <a:lvl2pPr lvl="1" algn="ctr" rtl="0">
              <a:spcBef>
                <a:spcPts val="0"/>
              </a:spcBef>
              <a:spcAft>
                <a:spcPts val="0"/>
              </a:spcAft>
              <a:buClr>
                <a:schemeClr val="accent3"/>
              </a:buClr>
              <a:buSzPts val="12000"/>
              <a:buNone/>
              <a:defRPr sz="16000">
                <a:solidFill>
                  <a:schemeClr val="accent3"/>
                </a:solidFill>
              </a:defRPr>
            </a:lvl2pPr>
            <a:lvl3pPr lvl="2" algn="ctr" rtl="0">
              <a:spcBef>
                <a:spcPts val="0"/>
              </a:spcBef>
              <a:spcAft>
                <a:spcPts val="0"/>
              </a:spcAft>
              <a:buClr>
                <a:schemeClr val="accent3"/>
              </a:buClr>
              <a:buSzPts val="12000"/>
              <a:buNone/>
              <a:defRPr sz="16000">
                <a:solidFill>
                  <a:schemeClr val="accent3"/>
                </a:solidFill>
              </a:defRPr>
            </a:lvl3pPr>
            <a:lvl4pPr lvl="3" algn="ctr" rtl="0">
              <a:spcBef>
                <a:spcPts val="0"/>
              </a:spcBef>
              <a:spcAft>
                <a:spcPts val="0"/>
              </a:spcAft>
              <a:buClr>
                <a:schemeClr val="accent3"/>
              </a:buClr>
              <a:buSzPts val="12000"/>
              <a:buNone/>
              <a:defRPr sz="16000">
                <a:solidFill>
                  <a:schemeClr val="accent3"/>
                </a:solidFill>
              </a:defRPr>
            </a:lvl4pPr>
            <a:lvl5pPr lvl="4" algn="ctr" rtl="0">
              <a:spcBef>
                <a:spcPts val="0"/>
              </a:spcBef>
              <a:spcAft>
                <a:spcPts val="0"/>
              </a:spcAft>
              <a:buClr>
                <a:schemeClr val="accent3"/>
              </a:buClr>
              <a:buSzPts val="12000"/>
              <a:buNone/>
              <a:defRPr sz="16000">
                <a:solidFill>
                  <a:schemeClr val="accent3"/>
                </a:solidFill>
              </a:defRPr>
            </a:lvl5pPr>
            <a:lvl6pPr lvl="5" algn="ctr" rtl="0">
              <a:spcBef>
                <a:spcPts val="0"/>
              </a:spcBef>
              <a:spcAft>
                <a:spcPts val="0"/>
              </a:spcAft>
              <a:buClr>
                <a:schemeClr val="accent3"/>
              </a:buClr>
              <a:buSzPts val="12000"/>
              <a:buNone/>
              <a:defRPr sz="16000">
                <a:solidFill>
                  <a:schemeClr val="accent3"/>
                </a:solidFill>
              </a:defRPr>
            </a:lvl6pPr>
            <a:lvl7pPr lvl="6" algn="ctr" rtl="0">
              <a:spcBef>
                <a:spcPts val="0"/>
              </a:spcBef>
              <a:spcAft>
                <a:spcPts val="0"/>
              </a:spcAft>
              <a:buClr>
                <a:schemeClr val="accent3"/>
              </a:buClr>
              <a:buSzPts val="12000"/>
              <a:buNone/>
              <a:defRPr sz="16000">
                <a:solidFill>
                  <a:schemeClr val="accent3"/>
                </a:solidFill>
              </a:defRPr>
            </a:lvl7pPr>
            <a:lvl8pPr lvl="7" algn="ctr" rtl="0">
              <a:spcBef>
                <a:spcPts val="0"/>
              </a:spcBef>
              <a:spcAft>
                <a:spcPts val="0"/>
              </a:spcAft>
              <a:buClr>
                <a:schemeClr val="accent3"/>
              </a:buClr>
              <a:buSzPts val="12000"/>
              <a:buNone/>
              <a:defRPr sz="16000">
                <a:solidFill>
                  <a:schemeClr val="accent3"/>
                </a:solidFill>
              </a:defRPr>
            </a:lvl8pPr>
            <a:lvl9pPr lvl="8" algn="ctr" rtl="0">
              <a:spcBef>
                <a:spcPts val="0"/>
              </a:spcBef>
              <a:spcAft>
                <a:spcPts val="0"/>
              </a:spcAft>
              <a:buClr>
                <a:schemeClr val="accent3"/>
              </a:buClr>
              <a:buSzPts val="12000"/>
              <a:buNone/>
              <a:defRPr sz="16000">
                <a:solidFill>
                  <a:schemeClr val="accent3"/>
                </a:solidFill>
              </a:defRPr>
            </a:lvl9pPr>
          </a:lstStyle>
          <a:p>
            <a:r>
              <a:t>xx%</a:t>
            </a:r>
          </a:p>
        </p:txBody>
      </p:sp>
      <p:sp>
        <p:nvSpPr>
          <p:cNvPr id="226" name="Google Shape;226;p16"/>
          <p:cNvSpPr txBox="1">
            <a:spLocks noGrp="1"/>
          </p:cNvSpPr>
          <p:nvPr>
            <p:ph type="subTitle" idx="15"/>
          </p:nvPr>
        </p:nvSpPr>
        <p:spPr>
          <a:xfrm>
            <a:off x="1832569" y="4361677"/>
            <a:ext cx="24600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667">
                <a:solidFill>
                  <a:schemeClr val="accent1"/>
                </a:solidFill>
                <a:latin typeface="Ranchers"/>
                <a:ea typeface="Ranchers"/>
                <a:cs typeface="Ranchers"/>
                <a:sym typeface="Ranchers"/>
              </a:defRPr>
            </a:lvl1pPr>
            <a:lvl2pPr lvl="1" rtl="0">
              <a:lnSpc>
                <a:spcPct val="100000"/>
              </a:lnSpc>
              <a:spcBef>
                <a:spcPts val="0"/>
              </a:spcBef>
              <a:spcAft>
                <a:spcPts val="0"/>
              </a:spcAft>
              <a:buNone/>
              <a:defRPr sz="2667">
                <a:solidFill>
                  <a:schemeClr val="accent1"/>
                </a:solidFill>
                <a:latin typeface="Ranchers"/>
                <a:ea typeface="Ranchers"/>
                <a:cs typeface="Ranchers"/>
                <a:sym typeface="Ranchers"/>
              </a:defRPr>
            </a:lvl2pPr>
            <a:lvl3pPr lvl="2" rtl="0">
              <a:lnSpc>
                <a:spcPct val="100000"/>
              </a:lnSpc>
              <a:spcBef>
                <a:spcPts val="0"/>
              </a:spcBef>
              <a:spcAft>
                <a:spcPts val="0"/>
              </a:spcAft>
              <a:buNone/>
              <a:defRPr sz="2667">
                <a:solidFill>
                  <a:schemeClr val="accent1"/>
                </a:solidFill>
                <a:latin typeface="Ranchers"/>
                <a:ea typeface="Ranchers"/>
                <a:cs typeface="Ranchers"/>
                <a:sym typeface="Ranchers"/>
              </a:defRPr>
            </a:lvl3pPr>
            <a:lvl4pPr lvl="3" rtl="0">
              <a:lnSpc>
                <a:spcPct val="100000"/>
              </a:lnSpc>
              <a:spcBef>
                <a:spcPts val="0"/>
              </a:spcBef>
              <a:spcAft>
                <a:spcPts val="0"/>
              </a:spcAft>
              <a:buNone/>
              <a:defRPr sz="2667">
                <a:solidFill>
                  <a:schemeClr val="accent1"/>
                </a:solidFill>
                <a:latin typeface="Ranchers"/>
                <a:ea typeface="Ranchers"/>
                <a:cs typeface="Ranchers"/>
                <a:sym typeface="Ranchers"/>
              </a:defRPr>
            </a:lvl4pPr>
            <a:lvl5pPr lvl="4" rtl="0">
              <a:lnSpc>
                <a:spcPct val="100000"/>
              </a:lnSpc>
              <a:spcBef>
                <a:spcPts val="0"/>
              </a:spcBef>
              <a:spcAft>
                <a:spcPts val="0"/>
              </a:spcAft>
              <a:buNone/>
              <a:defRPr sz="2667">
                <a:solidFill>
                  <a:schemeClr val="accent1"/>
                </a:solidFill>
                <a:latin typeface="Ranchers"/>
                <a:ea typeface="Ranchers"/>
                <a:cs typeface="Ranchers"/>
                <a:sym typeface="Ranchers"/>
              </a:defRPr>
            </a:lvl5pPr>
            <a:lvl6pPr lvl="5" rtl="0">
              <a:lnSpc>
                <a:spcPct val="100000"/>
              </a:lnSpc>
              <a:spcBef>
                <a:spcPts val="0"/>
              </a:spcBef>
              <a:spcAft>
                <a:spcPts val="0"/>
              </a:spcAft>
              <a:buNone/>
              <a:defRPr sz="2667">
                <a:solidFill>
                  <a:schemeClr val="accent1"/>
                </a:solidFill>
                <a:latin typeface="Ranchers"/>
                <a:ea typeface="Ranchers"/>
                <a:cs typeface="Ranchers"/>
                <a:sym typeface="Ranchers"/>
              </a:defRPr>
            </a:lvl6pPr>
            <a:lvl7pPr lvl="6" rtl="0">
              <a:lnSpc>
                <a:spcPct val="100000"/>
              </a:lnSpc>
              <a:spcBef>
                <a:spcPts val="0"/>
              </a:spcBef>
              <a:spcAft>
                <a:spcPts val="0"/>
              </a:spcAft>
              <a:buNone/>
              <a:defRPr sz="2667">
                <a:solidFill>
                  <a:schemeClr val="accent1"/>
                </a:solidFill>
                <a:latin typeface="Ranchers"/>
                <a:ea typeface="Ranchers"/>
                <a:cs typeface="Ranchers"/>
                <a:sym typeface="Ranchers"/>
              </a:defRPr>
            </a:lvl7pPr>
            <a:lvl8pPr lvl="7" rtl="0">
              <a:lnSpc>
                <a:spcPct val="100000"/>
              </a:lnSpc>
              <a:spcBef>
                <a:spcPts val="0"/>
              </a:spcBef>
              <a:spcAft>
                <a:spcPts val="0"/>
              </a:spcAft>
              <a:buNone/>
              <a:defRPr sz="2667">
                <a:solidFill>
                  <a:schemeClr val="accent1"/>
                </a:solidFill>
                <a:latin typeface="Ranchers"/>
                <a:ea typeface="Ranchers"/>
                <a:cs typeface="Ranchers"/>
                <a:sym typeface="Ranchers"/>
              </a:defRPr>
            </a:lvl8pPr>
            <a:lvl9pPr lvl="8" rtl="0">
              <a:lnSpc>
                <a:spcPct val="100000"/>
              </a:lnSpc>
              <a:spcBef>
                <a:spcPts val="0"/>
              </a:spcBef>
              <a:spcAft>
                <a:spcPts val="0"/>
              </a:spcAft>
              <a:buNone/>
              <a:defRPr sz="2667">
                <a:solidFill>
                  <a:schemeClr val="accent1"/>
                </a:solidFill>
                <a:latin typeface="Ranchers"/>
                <a:ea typeface="Ranchers"/>
                <a:cs typeface="Ranchers"/>
                <a:sym typeface="Ranchers"/>
              </a:defRPr>
            </a:lvl9pPr>
          </a:lstStyle>
          <a:p>
            <a:endParaRPr/>
          </a:p>
        </p:txBody>
      </p:sp>
      <p:sp>
        <p:nvSpPr>
          <p:cNvPr id="227" name="Google Shape;227;p16"/>
          <p:cNvSpPr txBox="1">
            <a:spLocks noGrp="1"/>
          </p:cNvSpPr>
          <p:nvPr>
            <p:ph type="subTitle" idx="16"/>
          </p:nvPr>
        </p:nvSpPr>
        <p:spPr>
          <a:xfrm>
            <a:off x="5462069" y="4361677"/>
            <a:ext cx="24012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667">
                <a:solidFill>
                  <a:schemeClr val="accent1"/>
                </a:solidFill>
                <a:latin typeface="Ranchers"/>
                <a:ea typeface="Ranchers"/>
                <a:cs typeface="Ranchers"/>
                <a:sym typeface="Ranchers"/>
              </a:defRPr>
            </a:lvl1pPr>
            <a:lvl2pPr lvl="1" rtl="0">
              <a:lnSpc>
                <a:spcPct val="100000"/>
              </a:lnSpc>
              <a:spcBef>
                <a:spcPts val="0"/>
              </a:spcBef>
              <a:spcAft>
                <a:spcPts val="0"/>
              </a:spcAft>
              <a:buNone/>
              <a:defRPr sz="2667">
                <a:solidFill>
                  <a:schemeClr val="accent1"/>
                </a:solidFill>
                <a:latin typeface="Ranchers"/>
                <a:ea typeface="Ranchers"/>
                <a:cs typeface="Ranchers"/>
                <a:sym typeface="Ranchers"/>
              </a:defRPr>
            </a:lvl2pPr>
            <a:lvl3pPr lvl="2" rtl="0">
              <a:lnSpc>
                <a:spcPct val="100000"/>
              </a:lnSpc>
              <a:spcBef>
                <a:spcPts val="0"/>
              </a:spcBef>
              <a:spcAft>
                <a:spcPts val="0"/>
              </a:spcAft>
              <a:buNone/>
              <a:defRPr sz="2667">
                <a:solidFill>
                  <a:schemeClr val="accent1"/>
                </a:solidFill>
                <a:latin typeface="Ranchers"/>
                <a:ea typeface="Ranchers"/>
                <a:cs typeface="Ranchers"/>
                <a:sym typeface="Ranchers"/>
              </a:defRPr>
            </a:lvl3pPr>
            <a:lvl4pPr lvl="3" rtl="0">
              <a:lnSpc>
                <a:spcPct val="100000"/>
              </a:lnSpc>
              <a:spcBef>
                <a:spcPts val="0"/>
              </a:spcBef>
              <a:spcAft>
                <a:spcPts val="0"/>
              </a:spcAft>
              <a:buNone/>
              <a:defRPr sz="2667">
                <a:solidFill>
                  <a:schemeClr val="accent1"/>
                </a:solidFill>
                <a:latin typeface="Ranchers"/>
                <a:ea typeface="Ranchers"/>
                <a:cs typeface="Ranchers"/>
                <a:sym typeface="Ranchers"/>
              </a:defRPr>
            </a:lvl4pPr>
            <a:lvl5pPr lvl="4" rtl="0">
              <a:lnSpc>
                <a:spcPct val="100000"/>
              </a:lnSpc>
              <a:spcBef>
                <a:spcPts val="0"/>
              </a:spcBef>
              <a:spcAft>
                <a:spcPts val="0"/>
              </a:spcAft>
              <a:buNone/>
              <a:defRPr sz="2667">
                <a:solidFill>
                  <a:schemeClr val="accent1"/>
                </a:solidFill>
                <a:latin typeface="Ranchers"/>
                <a:ea typeface="Ranchers"/>
                <a:cs typeface="Ranchers"/>
                <a:sym typeface="Ranchers"/>
              </a:defRPr>
            </a:lvl5pPr>
            <a:lvl6pPr lvl="5" rtl="0">
              <a:lnSpc>
                <a:spcPct val="100000"/>
              </a:lnSpc>
              <a:spcBef>
                <a:spcPts val="0"/>
              </a:spcBef>
              <a:spcAft>
                <a:spcPts val="0"/>
              </a:spcAft>
              <a:buNone/>
              <a:defRPr sz="2667">
                <a:solidFill>
                  <a:schemeClr val="accent1"/>
                </a:solidFill>
                <a:latin typeface="Ranchers"/>
                <a:ea typeface="Ranchers"/>
                <a:cs typeface="Ranchers"/>
                <a:sym typeface="Ranchers"/>
              </a:defRPr>
            </a:lvl6pPr>
            <a:lvl7pPr lvl="6" rtl="0">
              <a:lnSpc>
                <a:spcPct val="100000"/>
              </a:lnSpc>
              <a:spcBef>
                <a:spcPts val="0"/>
              </a:spcBef>
              <a:spcAft>
                <a:spcPts val="0"/>
              </a:spcAft>
              <a:buNone/>
              <a:defRPr sz="2667">
                <a:solidFill>
                  <a:schemeClr val="accent1"/>
                </a:solidFill>
                <a:latin typeface="Ranchers"/>
                <a:ea typeface="Ranchers"/>
                <a:cs typeface="Ranchers"/>
                <a:sym typeface="Ranchers"/>
              </a:defRPr>
            </a:lvl7pPr>
            <a:lvl8pPr lvl="7" rtl="0">
              <a:lnSpc>
                <a:spcPct val="100000"/>
              </a:lnSpc>
              <a:spcBef>
                <a:spcPts val="0"/>
              </a:spcBef>
              <a:spcAft>
                <a:spcPts val="0"/>
              </a:spcAft>
              <a:buNone/>
              <a:defRPr sz="2667">
                <a:solidFill>
                  <a:schemeClr val="accent1"/>
                </a:solidFill>
                <a:latin typeface="Ranchers"/>
                <a:ea typeface="Ranchers"/>
                <a:cs typeface="Ranchers"/>
                <a:sym typeface="Ranchers"/>
              </a:defRPr>
            </a:lvl8pPr>
            <a:lvl9pPr lvl="8" rtl="0">
              <a:lnSpc>
                <a:spcPct val="100000"/>
              </a:lnSpc>
              <a:spcBef>
                <a:spcPts val="0"/>
              </a:spcBef>
              <a:spcAft>
                <a:spcPts val="0"/>
              </a:spcAft>
              <a:buNone/>
              <a:defRPr sz="2667">
                <a:solidFill>
                  <a:schemeClr val="accent1"/>
                </a:solidFill>
                <a:latin typeface="Ranchers"/>
                <a:ea typeface="Ranchers"/>
                <a:cs typeface="Ranchers"/>
                <a:sym typeface="Ranchers"/>
              </a:defRPr>
            </a:lvl9pPr>
          </a:lstStyle>
          <a:p>
            <a:endParaRPr/>
          </a:p>
        </p:txBody>
      </p:sp>
      <p:sp>
        <p:nvSpPr>
          <p:cNvPr id="228" name="Google Shape;228;p16"/>
          <p:cNvSpPr txBox="1">
            <a:spLocks noGrp="1"/>
          </p:cNvSpPr>
          <p:nvPr>
            <p:ph type="subTitle" idx="17"/>
          </p:nvPr>
        </p:nvSpPr>
        <p:spPr>
          <a:xfrm>
            <a:off x="1832561" y="4944831"/>
            <a:ext cx="2487600" cy="10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b="0">
                <a:solidFill>
                  <a:schemeClr val="dk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29" name="Google Shape;229;p16"/>
          <p:cNvSpPr txBox="1">
            <a:spLocks noGrp="1"/>
          </p:cNvSpPr>
          <p:nvPr>
            <p:ph type="subTitle" idx="18"/>
          </p:nvPr>
        </p:nvSpPr>
        <p:spPr>
          <a:xfrm>
            <a:off x="5462063" y="4949367"/>
            <a:ext cx="2401200" cy="105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b="0">
                <a:solidFill>
                  <a:schemeClr val="dk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0" name="Google Shape;230;p16"/>
          <p:cNvSpPr txBox="1">
            <a:spLocks noGrp="1"/>
          </p:cNvSpPr>
          <p:nvPr>
            <p:ph type="subTitle" idx="19"/>
          </p:nvPr>
        </p:nvSpPr>
        <p:spPr>
          <a:xfrm>
            <a:off x="9050753" y="4367823"/>
            <a:ext cx="2460000" cy="4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667">
                <a:solidFill>
                  <a:schemeClr val="accent1"/>
                </a:solidFill>
                <a:latin typeface="Ranchers"/>
                <a:ea typeface="Ranchers"/>
                <a:cs typeface="Ranchers"/>
                <a:sym typeface="Ranchers"/>
              </a:defRPr>
            </a:lvl1pPr>
            <a:lvl2pPr lvl="1" rtl="0">
              <a:lnSpc>
                <a:spcPct val="100000"/>
              </a:lnSpc>
              <a:spcBef>
                <a:spcPts val="0"/>
              </a:spcBef>
              <a:spcAft>
                <a:spcPts val="0"/>
              </a:spcAft>
              <a:buNone/>
              <a:defRPr sz="2667">
                <a:solidFill>
                  <a:schemeClr val="accent1"/>
                </a:solidFill>
                <a:latin typeface="Ranchers"/>
                <a:ea typeface="Ranchers"/>
                <a:cs typeface="Ranchers"/>
                <a:sym typeface="Ranchers"/>
              </a:defRPr>
            </a:lvl2pPr>
            <a:lvl3pPr lvl="2" rtl="0">
              <a:lnSpc>
                <a:spcPct val="100000"/>
              </a:lnSpc>
              <a:spcBef>
                <a:spcPts val="0"/>
              </a:spcBef>
              <a:spcAft>
                <a:spcPts val="0"/>
              </a:spcAft>
              <a:buNone/>
              <a:defRPr sz="2667">
                <a:solidFill>
                  <a:schemeClr val="accent1"/>
                </a:solidFill>
                <a:latin typeface="Ranchers"/>
                <a:ea typeface="Ranchers"/>
                <a:cs typeface="Ranchers"/>
                <a:sym typeface="Ranchers"/>
              </a:defRPr>
            </a:lvl3pPr>
            <a:lvl4pPr lvl="3" rtl="0">
              <a:lnSpc>
                <a:spcPct val="100000"/>
              </a:lnSpc>
              <a:spcBef>
                <a:spcPts val="0"/>
              </a:spcBef>
              <a:spcAft>
                <a:spcPts val="0"/>
              </a:spcAft>
              <a:buNone/>
              <a:defRPr sz="2667">
                <a:solidFill>
                  <a:schemeClr val="accent1"/>
                </a:solidFill>
                <a:latin typeface="Ranchers"/>
                <a:ea typeface="Ranchers"/>
                <a:cs typeface="Ranchers"/>
                <a:sym typeface="Ranchers"/>
              </a:defRPr>
            </a:lvl4pPr>
            <a:lvl5pPr lvl="4" rtl="0">
              <a:lnSpc>
                <a:spcPct val="100000"/>
              </a:lnSpc>
              <a:spcBef>
                <a:spcPts val="0"/>
              </a:spcBef>
              <a:spcAft>
                <a:spcPts val="0"/>
              </a:spcAft>
              <a:buNone/>
              <a:defRPr sz="2667">
                <a:solidFill>
                  <a:schemeClr val="accent1"/>
                </a:solidFill>
                <a:latin typeface="Ranchers"/>
                <a:ea typeface="Ranchers"/>
                <a:cs typeface="Ranchers"/>
                <a:sym typeface="Ranchers"/>
              </a:defRPr>
            </a:lvl5pPr>
            <a:lvl6pPr lvl="5" rtl="0">
              <a:lnSpc>
                <a:spcPct val="100000"/>
              </a:lnSpc>
              <a:spcBef>
                <a:spcPts val="0"/>
              </a:spcBef>
              <a:spcAft>
                <a:spcPts val="0"/>
              </a:spcAft>
              <a:buNone/>
              <a:defRPr sz="2667">
                <a:solidFill>
                  <a:schemeClr val="accent1"/>
                </a:solidFill>
                <a:latin typeface="Ranchers"/>
                <a:ea typeface="Ranchers"/>
                <a:cs typeface="Ranchers"/>
                <a:sym typeface="Ranchers"/>
              </a:defRPr>
            </a:lvl6pPr>
            <a:lvl7pPr lvl="6" rtl="0">
              <a:lnSpc>
                <a:spcPct val="100000"/>
              </a:lnSpc>
              <a:spcBef>
                <a:spcPts val="0"/>
              </a:spcBef>
              <a:spcAft>
                <a:spcPts val="0"/>
              </a:spcAft>
              <a:buNone/>
              <a:defRPr sz="2667">
                <a:solidFill>
                  <a:schemeClr val="accent1"/>
                </a:solidFill>
                <a:latin typeface="Ranchers"/>
                <a:ea typeface="Ranchers"/>
                <a:cs typeface="Ranchers"/>
                <a:sym typeface="Ranchers"/>
              </a:defRPr>
            </a:lvl7pPr>
            <a:lvl8pPr lvl="7" rtl="0">
              <a:lnSpc>
                <a:spcPct val="100000"/>
              </a:lnSpc>
              <a:spcBef>
                <a:spcPts val="0"/>
              </a:spcBef>
              <a:spcAft>
                <a:spcPts val="0"/>
              </a:spcAft>
              <a:buNone/>
              <a:defRPr sz="2667">
                <a:solidFill>
                  <a:schemeClr val="accent1"/>
                </a:solidFill>
                <a:latin typeface="Ranchers"/>
                <a:ea typeface="Ranchers"/>
                <a:cs typeface="Ranchers"/>
                <a:sym typeface="Ranchers"/>
              </a:defRPr>
            </a:lvl8pPr>
            <a:lvl9pPr lvl="8" rtl="0">
              <a:lnSpc>
                <a:spcPct val="100000"/>
              </a:lnSpc>
              <a:spcBef>
                <a:spcPts val="0"/>
              </a:spcBef>
              <a:spcAft>
                <a:spcPts val="0"/>
              </a:spcAft>
              <a:buNone/>
              <a:defRPr sz="2667">
                <a:solidFill>
                  <a:schemeClr val="accent1"/>
                </a:solidFill>
                <a:latin typeface="Ranchers"/>
                <a:ea typeface="Ranchers"/>
                <a:cs typeface="Ranchers"/>
                <a:sym typeface="Ranchers"/>
              </a:defRPr>
            </a:lvl9pPr>
          </a:lstStyle>
          <a:p>
            <a:endParaRPr/>
          </a:p>
        </p:txBody>
      </p:sp>
      <p:sp>
        <p:nvSpPr>
          <p:cNvPr id="231" name="Google Shape;231;p16"/>
          <p:cNvSpPr txBox="1">
            <a:spLocks noGrp="1"/>
          </p:cNvSpPr>
          <p:nvPr>
            <p:ph type="title" idx="20" hasCustomPrompt="1"/>
          </p:nvPr>
        </p:nvSpPr>
        <p:spPr>
          <a:xfrm>
            <a:off x="4320167" y="4314927"/>
            <a:ext cx="1164800" cy="76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4400"/>
              <a:buNone/>
              <a:defRPr>
                <a:solidFill>
                  <a:schemeClr val="accent3"/>
                </a:solidFill>
              </a:defRPr>
            </a:lvl1pPr>
            <a:lvl2pPr lvl="1" algn="ctr" rtl="0">
              <a:spcBef>
                <a:spcPts val="0"/>
              </a:spcBef>
              <a:spcAft>
                <a:spcPts val="0"/>
              </a:spcAft>
              <a:buClr>
                <a:schemeClr val="accent3"/>
              </a:buClr>
              <a:buSzPts val="12000"/>
              <a:buNone/>
              <a:defRPr sz="16000">
                <a:solidFill>
                  <a:schemeClr val="accent3"/>
                </a:solidFill>
              </a:defRPr>
            </a:lvl2pPr>
            <a:lvl3pPr lvl="2" algn="ctr" rtl="0">
              <a:spcBef>
                <a:spcPts val="0"/>
              </a:spcBef>
              <a:spcAft>
                <a:spcPts val="0"/>
              </a:spcAft>
              <a:buClr>
                <a:schemeClr val="accent3"/>
              </a:buClr>
              <a:buSzPts val="12000"/>
              <a:buNone/>
              <a:defRPr sz="16000">
                <a:solidFill>
                  <a:schemeClr val="accent3"/>
                </a:solidFill>
              </a:defRPr>
            </a:lvl3pPr>
            <a:lvl4pPr lvl="3" algn="ctr" rtl="0">
              <a:spcBef>
                <a:spcPts val="0"/>
              </a:spcBef>
              <a:spcAft>
                <a:spcPts val="0"/>
              </a:spcAft>
              <a:buClr>
                <a:schemeClr val="accent3"/>
              </a:buClr>
              <a:buSzPts val="12000"/>
              <a:buNone/>
              <a:defRPr sz="16000">
                <a:solidFill>
                  <a:schemeClr val="accent3"/>
                </a:solidFill>
              </a:defRPr>
            </a:lvl4pPr>
            <a:lvl5pPr lvl="4" algn="ctr" rtl="0">
              <a:spcBef>
                <a:spcPts val="0"/>
              </a:spcBef>
              <a:spcAft>
                <a:spcPts val="0"/>
              </a:spcAft>
              <a:buClr>
                <a:schemeClr val="accent3"/>
              </a:buClr>
              <a:buSzPts val="12000"/>
              <a:buNone/>
              <a:defRPr sz="16000">
                <a:solidFill>
                  <a:schemeClr val="accent3"/>
                </a:solidFill>
              </a:defRPr>
            </a:lvl5pPr>
            <a:lvl6pPr lvl="5" algn="ctr" rtl="0">
              <a:spcBef>
                <a:spcPts val="0"/>
              </a:spcBef>
              <a:spcAft>
                <a:spcPts val="0"/>
              </a:spcAft>
              <a:buClr>
                <a:schemeClr val="accent3"/>
              </a:buClr>
              <a:buSzPts val="12000"/>
              <a:buNone/>
              <a:defRPr sz="16000">
                <a:solidFill>
                  <a:schemeClr val="accent3"/>
                </a:solidFill>
              </a:defRPr>
            </a:lvl6pPr>
            <a:lvl7pPr lvl="6" algn="ctr" rtl="0">
              <a:spcBef>
                <a:spcPts val="0"/>
              </a:spcBef>
              <a:spcAft>
                <a:spcPts val="0"/>
              </a:spcAft>
              <a:buClr>
                <a:schemeClr val="accent3"/>
              </a:buClr>
              <a:buSzPts val="12000"/>
              <a:buNone/>
              <a:defRPr sz="16000">
                <a:solidFill>
                  <a:schemeClr val="accent3"/>
                </a:solidFill>
              </a:defRPr>
            </a:lvl7pPr>
            <a:lvl8pPr lvl="7" algn="ctr" rtl="0">
              <a:spcBef>
                <a:spcPts val="0"/>
              </a:spcBef>
              <a:spcAft>
                <a:spcPts val="0"/>
              </a:spcAft>
              <a:buClr>
                <a:schemeClr val="accent3"/>
              </a:buClr>
              <a:buSzPts val="12000"/>
              <a:buNone/>
              <a:defRPr sz="16000">
                <a:solidFill>
                  <a:schemeClr val="accent3"/>
                </a:solidFill>
              </a:defRPr>
            </a:lvl8pPr>
            <a:lvl9pPr lvl="8" algn="ctr" rtl="0">
              <a:spcBef>
                <a:spcPts val="0"/>
              </a:spcBef>
              <a:spcAft>
                <a:spcPts val="0"/>
              </a:spcAft>
              <a:buClr>
                <a:schemeClr val="accent3"/>
              </a:buClr>
              <a:buSzPts val="12000"/>
              <a:buNone/>
              <a:defRPr sz="16000">
                <a:solidFill>
                  <a:schemeClr val="accent3"/>
                </a:solidFill>
              </a:defRPr>
            </a:lvl9pPr>
          </a:lstStyle>
          <a:p>
            <a:r>
              <a:t>xx%</a:t>
            </a:r>
          </a:p>
        </p:txBody>
      </p:sp>
      <p:sp>
        <p:nvSpPr>
          <p:cNvPr id="232" name="Google Shape;232;p16"/>
          <p:cNvSpPr txBox="1">
            <a:spLocks noGrp="1"/>
          </p:cNvSpPr>
          <p:nvPr>
            <p:ph type="title" idx="21" hasCustomPrompt="1"/>
          </p:nvPr>
        </p:nvSpPr>
        <p:spPr>
          <a:xfrm>
            <a:off x="7889993" y="4314927"/>
            <a:ext cx="1164800" cy="76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4400"/>
              <a:buNone/>
              <a:defRPr>
                <a:solidFill>
                  <a:schemeClr val="accent3"/>
                </a:solidFill>
              </a:defRPr>
            </a:lvl1pPr>
            <a:lvl2pPr lvl="1" algn="ctr" rtl="0">
              <a:spcBef>
                <a:spcPts val="0"/>
              </a:spcBef>
              <a:spcAft>
                <a:spcPts val="0"/>
              </a:spcAft>
              <a:buClr>
                <a:schemeClr val="accent3"/>
              </a:buClr>
              <a:buSzPts val="12000"/>
              <a:buNone/>
              <a:defRPr sz="16000">
                <a:solidFill>
                  <a:schemeClr val="accent3"/>
                </a:solidFill>
              </a:defRPr>
            </a:lvl2pPr>
            <a:lvl3pPr lvl="2" algn="ctr" rtl="0">
              <a:spcBef>
                <a:spcPts val="0"/>
              </a:spcBef>
              <a:spcAft>
                <a:spcPts val="0"/>
              </a:spcAft>
              <a:buClr>
                <a:schemeClr val="accent3"/>
              </a:buClr>
              <a:buSzPts val="12000"/>
              <a:buNone/>
              <a:defRPr sz="16000">
                <a:solidFill>
                  <a:schemeClr val="accent3"/>
                </a:solidFill>
              </a:defRPr>
            </a:lvl3pPr>
            <a:lvl4pPr lvl="3" algn="ctr" rtl="0">
              <a:spcBef>
                <a:spcPts val="0"/>
              </a:spcBef>
              <a:spcAft>
                <a:spcPts val="0"/>
              </a:spcAft>
              <a:buClr>
                <a:schemeClr val="accent3"/>
              </a:buClr>
              <a:buSzPts val="12000"/>
              <a:buNone/>
              <a:defRPr sz="16000">
                <a:solidFill>
                  <a:schemeClr val="accent3"/>
                </a:solidFill>
              </a:defRPr>
            </a:lvl4pPr>
            <a:lvl5pPr lvl="4" algn="ctr" rtl="0">
              <a:spcBef>
                <a:spcPts val="0"/>
              </a:spcBef>
              <a:spcAft>
                <a:spcPts val="0"/>
              </a:spcAft>
              <a:buClr>
                <a:schemeClr val="accent3"/>
              </a:buClr>
              <a:buSzPts val="12000"/>
              <a:buNone/>
              <a:defRPr sz="16000">
                <a:solidFill>
                  <a:schemeClr val="accent3"/>
                </a:solidFill>
              </a:defRPr>
            </a:lvl5pPr>
            <a:lvl6pPr lvl="5" algn="ctr" rtl="0">
              <a:spcBef>
                <a:spcPts val="0"/>
              </a:spcBef>
              <a:spcAft>
                <a:spcPts val="0"/>
              </a:spcAft>
              <a:buClr>
                <a:schemeClr val="accent3"/>
              </a:buClr>
              <a:buSzPts val="12000"/>
              <a:buNone/>
              <a:defRPr sz="16000">
                <a:solidFill>
                  <a:schemeClr val="accent3"/>
                </a:solidFill>
              </a:defRPr>
            </a:lvl6pPr>
            <a:lvl7pPr lvl="6" algn="ctr" rtl="0">
              <a:spcBef>
                <a:spcPts val="0"/>
              </a:spcBef>
              <a:spcAft>
                <a:spcPts val="0"/>
              </a:spcAft>
              <a:buClr>
                <a:schemeClr val="accent3"/>
              </a:buClr>
              <a:buSzPts val="12000"/>
              <a:buNone/>
              <a:defRPr sz="16000">
                <a:solidFill>
                  <a:schemeClr val="accent3"/>
                </a:solidFill>
              </a:defRPr>
            </a:lvl7pPr>
            <a:lvl8pPr lvl="7" algn="ctr" rtl="0">
              <a:spcBef>
                <a:spcPts val="0"/>
              </a:spcBef>
              <a:spcAft>
                <a:spcPts val="0"/>
              </a:spcAft>
              <a:buClr>
                <a:schemeClr val="accent3"/>
              </a:buClr>
              <a:buSzPts val="12000"/>
              <a:buNone/>
              <a:defRPr sz="16000">
                <a:solidFill>
                  <a:schemeClr val="accent3"/>
                </a:solidFill>
              </a:defRPr>
            </a:lvl8pPr>
            <a:lvl9pPr lvl="8" algn="ctr" rtl="0">
              <a:spcBef>
                <a:spcPts val="0"/>
              </a:spcBef>
              <a:spcAft>
                <a:spcPts val="0"/>
              </a:spcAft>
              <a:buClr>
                <a:schemeClr val="accent3"/>
              </a:buClr>
              <a:buSzPts val="12000"/>
              <a:buNone/>
              <a:defRPr sz="16000">
                <a:solidFill>
                  <a:schemeClr val="accent3"/>
                </a:solidFill>
              </a:defRPr>
            </a:lvl9pPr>
          </a:lstStyle>
          <a:p>
            <a:r>
              <a:t>xx%</a:t>
            </a:r>
          </a:p>
        </p:txBody>
      </p:sp>
    </p:spTree>
    <p:extLst>
      <p:ext uri="{BB962C8B-B14F-4D97-AF65-F5344CB8AC3E}">
        <p14:creationId xmlns:p14="http://schemas.microsoft.com/office/powerpoint/2010/main" val="249598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5DF5-115A-4DE9-9070-E5C4EAEAA2DF}"/>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87AF29E-4ABD-4D69-966F-E0AF4CCC24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E333FEC-6552-435D-A534-CA57C369B5F3}"/>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5" name="Footer Placeholder 4">
            <a:extLst>
              <a:ext uri="{FF2B5EF4-FFF2-40B4-BE49-F238E27FC236}">
                <a16:creationId xmlns:a16="http://schemas.microsoft.com/office/drawing/2014/main" id="{6D89A579-3276-4860-A701-EA45F55066D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174967D-FE46-4ECC-9FC7-8ED6FBD5358B}"/>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105860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CFC1-B925-48F9-B9C1-0C3ADA8BC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DE60AF20-0F61-4D63-9476-671437EAB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A5A99-6E3E-4B3E-9BF3-641F8D0A082B}"/>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5" name="Footer Placeholder 4">
            <a:extLst>
              <a:ext uri="{FF2B5EF4-FFF2-40B4-BE49-F238E27FC236}">
                <a16:creationId xmlns:a16="http://schemas.microsoft.com/office/drawing/2014/main" id="{A2D8A3ED-4E0F-40D0-8A70-58909551056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160E214-CFEB-4A20-B1B5-58DC2266BF57}"/>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244784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0D10-6BBF-448D-B996-AA25D7CA0DD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EE58511C-99D9-48E6-B1BD-7355E41C7D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31379377-29B1-483E-8966-73A5B052CC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A2A6AA1E-50E4-4A24-BD6B-4B78E4E2826F}"/>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6" name="Footer Placeholder 5">
            <a:extLst>
              <a:ext uri="{FF2B5EF4-FFF2-40B4-BE49-F238E27FC236}">
                <a16:creationId xmlns:a16="http://schemas.microsoft.com/office/drawing/2014/main" id="{DD2AAC8D-0D85-4908-AE0F-EDEDA24147A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966993D-C59D-488A-AE67-C923374E0799}"/>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354866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8605-F083-4B8B-A122-D492C9958A3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9AA1BA7-0F0C-430A-8CFB-3DA63137B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9FBB0-E117-4C16-99CA-B288B5552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268F0346-5278-4943-8967-8D1264F534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228EE4-050D-47A5-89BE-BC45DE14B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4679B7BB-1482-443A-9524-FABF8028C9FF}"/>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8" name="Footer Placeholder 7">
            <a:extLst>
              <a:ext uri="{FF2B5EF4-FFF2-40B4-BE49-F238E27FC236}">
                <a16:creationId xmlns:a16="http://schemas.microsoft.com/office/drawing/2014/main" id="{33975EF7-6B3F-47D1-93D4-B5D5B1763711}"/>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65BD273F-9250-4A90-B992-0439AD4000CF}"/>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63062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A274-1219-4482-8537-171A74B4D8FD}"/>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88EFD333-4D2A-4E50-B230-870B2CEF0DB4}"/>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4" name="Footer Placeholder 3">
            <a:extLst>
              <a:ext uri="{FF2B5EF4-FFF2-40B4-BE49-F238E27FC236}">
                <a16:creationId xmlns:a16="http://schemas.microsoft.com/office/drawing/2014/main" id="{5FFE432D-46A0-420F-99B1-CE585A4AF598}"/>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DFDB13FB-9EC1-4E80-AF25-446679B654AA}"/>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28659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EEB89-AA45-4B91-976E-28015298548F}"/>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3" name="Footer Placeholder 2">
            <a:extLst>
              <a:ext uri="{FF2B5EF4-FFF2-40B4-BE49-F238E27FC236}">
                <a16:creationId xmlns:a16="http://schemas.microsoft.com/office/drawing/2014/main" id="{98A98B21-1378-4351-B96C-C6AC172C0583}"/>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908DCF23-CA16-4134-BCB2-4135E70C73FE}"/>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162255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544E-5257-476A-8883-DB15D4AD1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3BB3E9D8-5759-47C1-9F17-4E6017FC1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76225215-AF0B-48F8-B9E6-CBABE90AC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28A00-8D8E-47D1-BA2B-A0AA8B0B43C7}"/>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6" name="Footer Placeholder 5">
            <a:extLst>
              <a:ext uri="{FF2B5EF4-FFF2-40B4-BE49-F238E27FC236}">
                <a16:creationId xmlns:a16="http://schemas.microsoft.com/office/drawing/2014/main" id="{59BE15CE-FB90-4A62-A242-1C02B39413A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CF56158-FD49-4EB3-AB2A-250B221EB77D}"/>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342618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147C-4D6D-471E-868F-FF77320C6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C92B0BB-AD14-40AF-9DB9-500D17AAF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0AB302F4-476A-4448-A8B3-5F30E7642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9789A-0093-49D7-8F28-29DB4D2C7154}"/>
              </a:ext>
            </a:extLst>
          </p:cNvPr>
          <p:cNvSpPr>
            <a:spLocks noGrp="1"/>
          </p:cNvSpPr>
          <p:nvPr>
            <p:ph type="dt" sz="half" idx="10"/>
          </p:nvPr>
        </p:nvSpPr>
        <p:spPr/>
        <p:txBody>
          <a:bodyPr/>
          <a:lstStyle/>
          <a:p>
            <a:fld id="{065438C6-DCF8-4E17-AEF6-3BFE0492B6C2}" type="datetimeFigureOut">
              <a:rPr lang="en-NG" smtClean="0"/>
              <a:t>20/04/2023</a:t>
            </a:fld>
            <a:endParaRPr lang="en-NG"/>
          </a:p>
        </p:txBody>
      </p:sp>
      <p:sp>
        <p:nvSpPr>
          <p:cNvPr id="6" name="Footer Placeholder 5">
            <a:extLst>
              <a:ext uri="{FF2B5EF4-FFF2-40B4-BE49-F238E27FC236}">
                <a16:creationId xmlns:a16="http://schemas.microsoft.com/office/drawing/2014/main" id="{56D230AD-22C7-4255-9DCE-7077AC51CE7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73FDBAD-92F8-403E-9DAD-3C5880E96E31}"/>
              </a:ext>
            </a:extLst>
          </p:cNvPr>
          <p:cNvSpPr>
            <a:spLocks noGrp="1"/>
          </p:cNvSpPr>
          <p:nvPr>
            <p:ph type="sldNum" sz="quarter" idx="12"/>
          </p:nvPr>
        </p:nvSpPr>
        <p:spPr/>
        <p:txBody>
          <a:bodyPr/>
          <a:lstStyle/>
          <a:p>
            <a:fld id="{7F5EB9D1-B2E2-4793-B3BB-AE4E3AFB3DA3}" type="slidenum">
              <a:rPr lang="en-NG" smtClean="0"/>
              <a:t>‹#›</a:t>
            </a:fld>
            <a:endParaRPr lang="en-NG"/>
          </a:p>
        </p:txBody>
      </p:sp>
    </p:spTree>
    <p:extLst>
      <p:ext uri="{BB962C8B-B14F-4D97-AF65-F5344CB8AC3E}">
        <p14:creationId xmlns:p14="http://schemas.microsoft.com/office/powerpoint/2010/main" val="1005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D2D8F1-1462-46A7-9E0C-5988EE6650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41980DEF-9287-486F-8752-4638DE8CCA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0F90FC5-C406-4CE2-A521-0F4BD3DDB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438C6-DCF8-4E17-AEF6-3BFE0492B6C2}" type="datetimeFigureOut">
              <a:rPr lang="en-NG" smtClean="0"/>
              <a:t>20/04/2023</a:t>
            </a:fld>
            <a:endParaRPr lang="en-NG"/>
          </a:p>
        </p:txBody>
      </p:sp>
      <p:sp>
        <p:nvSpPr>
          <p:cNvPr id="5" name="Footer Placeholder 4">
            <a:extLst>
              <a:ext uri="{FF2B5EF4-FFF2-40B4-BE49-F238E27FC236}">
                <a16:creationId xmlns:a16="http://schemas.microsoft.com/office/drawing/2014/main" id="{AEC488DE-951E-44F1-9D5A-96D06F38B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A626A410-86D4-4E74-B4D0-AAA2D8FDB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EB9D1-B2E2-4793-B3BB-AE4E3AFB3DA3}" type="slidenum">
              <a:rPr lang="en-NG" smtClean="0"/>
              <a:t>‹#›</a:t>
            </a:fld>
            <a:endParaRPr lang="en-NG"/>
          </a:p>
        </p:txBody>
      </p:sp>
    </p:spTree>
    <p:extLst>
      <p:ext uri="{BB962C8B-B14F-4D97-AF65-F5344CB8AC3E}">
        <p14:creationId xmlns:p14="http://schemas.microsoft.com/office/powerpoint/2010/main" val="389169596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0F1BFEC-D909-4464-BF87-186AE9E148C3}"/>
              </a:ext>
            </a:extLst>
          </p:cNvPr>
          <p:cNvSpPr/>
          <p:nvPr/>
        </p:nvSpPr>
        <p:spPr>
          <a:xfrm>
            <a:off x="1995256" y="1399343"/>
            <a:ext cx="8201488" cy="4059314"/>
          </a:xfrm>
          <a:prstGeom prst="roundRect">
            <a:avLst>
              <a:gd name="adj" fmla="val 21185"/>
            </a:avLst>
          </a:prstGeom>
          <a:solidFill>
            <a:schemeClr val="bg1">
              <a:lumMod val="9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dk1"/>
          </a:fontRef>
        </p:style>
        <p:txBody>
          <a:bodyPr rtlCol="0" anchor="ctr"/>
          <a:lstStyle/>
          <a:p>
            <a:pPr algn="ctr"/>
            <a:endParaRPr lang="en-NG"/>
          </a:p>
        </p:txBody>
      </p:sp>
      <p:sp>
        <p:nvSpPr>
          <p:cNvPr id="5" name="Title 1">
            <a:extLst>
              <a:ext uri="{FF2B5EF4-FFF2-40B4-BE49-F238E27FC236}">
                <a16:creationId xmlns:a16="http://schemas.microsoft.com/office/drawing/2014/main" id="{E1B9654F-D685-4514-AE7A-B1FB4333A9D6}"/>
              </a:ext>
            </a:extLst>
          </p:cNvPr>
          <p:cNvSpPr txBox="1">
            <a:spLocks/>
          </p:cNvSpPr>
          <p:nvPr/>
        </p:nvSpPr>
        <p:spPr>
          <a:xfrm>
            <a:off x="2778369" y="2235200"/>
            <a:ext cx="6635262"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228600" algn="ctr">
              <a:lnSpc>
                <a:spcPct val="150000"/>
              </a:lnSpc>
              <a:spcBef>
                <a:spcPts val="1200"/>
              </a:spcBef>
              <a:spcAft>
                <a:spcPts val="1200"/>
              </a:spcAft>
            </a:pPr>
            <a:r>
              <a:rPr lang="en-GB" sz="1800" dirty="0">
                <a:latin typeface="Times New Roman" panose="02020603050405020304" pitchFamily="18" charset="0"/>
                <a:ea typeface="Times New Roman" panose="02020603050405020304" pitchFamily="18" charset="0"/>
              </a:rPr>
              <a:t>DESIGN AND IMPLEMENTATION OF A WEB </a:t>
            </a:r>
            <a:br>
              <a:rPr lang="en-GB" sz="1800" dirty="0">
                <a:latin typeface="Times New Roman" panose="02020603050405020304" pitchFamily="18" charset="0"/>
                <a:ea typeface="Times New Roman" panose="02020603050405020304" pitchFamily="18" charset="0"/>
              </a:rPr>
            </a:br>
            <a:r>
              <a:rPr lang="en-GB" sz="1800" dirty="0">
                <a:latin typeface="Times New Roman" panose="02020603050405020304" pitchFamily="18" charset="0"/>
                <a:ea typeface="Times New Roman" panose="02020603050405020304" pitchFamily="18" charset="0"/>
              </a:rPr>
              <a:t>APPLICATION FOR AN E-LEARNING PLATFORM</a:t>
            </a:r>
            <a:br>
              <a:rPr lang="en-NG" sz="1800" dirty="0">
                <a:latin typeface="Arial" panose="020B0604020202020204" pitchFamily="34" charset="0"/>
                <a:ea typeface="Arial" panose="020B0604020202020204" pitchFamily="34" charset="0"/>
              </a:rPr>
            </a:br>
            <a:r>
              <a:rPr lang="en-GB" sz="1800" b="1" dirty="0">
                <a:solidFill>
                  <a:srgbClr val="000000"/>
                </a:solidFill>
                <a:latin typeface="Times New Roman" panose="02020603050405020304" pitchFamily="18" charset="0"/>
                <a:ea typeface="Times New Roman" panose="02020603050405020304" pitchFamily="18" charset="0"/>
              </a:rPr>
              <a:t>SANNI OPEYEMI MOSHOOD</a:t>
            </a:r>
            <a:br>
              <a:rPr lang="en-NG" sz="1800" b="1" dirty="0">
                <a:solidFill>
                  <a:srgbClr val="666666"/>
                </a:solidFill>
                <a:latin typeface="Arial" panose="020B0604020202020204" pitchFamily="34" charset="0"/>
              </a:rPr>
            </a:br>
            <a:r>
              <a:rPr lang="en-GB" sz="1800" dirty="0">
                <a:latin typeface="Times New Roman" panose="02020603050405020304" pitchFamily="18" charset="0"/>
                <a:ea typeface="Times New Roman" panose="02020603050405020304" pitchFamily="18" charset="0"/>
              </a:rPr>
              <a:t>MATRIC NUMBER: 180591052</a:t>
            </a:r>
            <a:endParaRPr lang="en-NG" dirty="0"/>
          </a:p>
        </p:txBody>
      </p:sp>
    </p:spTree>
    <p:extLst>
      <p:ext uri="{BB962C8B-B14F-4D97-AF65-F5344CB8AC3E}">
        <p14:creationId xmlns:p14="http://schemas.microsoft.com/office/powerpoint/2010/main" val="2362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79F7-35CF-4253-92B8-74FFCE7EF3A5}"/>
              </a:ext>
            </a:extLst>
          </p:cNvPr>
          <p:cNvSpPr>
            <a:spLocks noGrp="1"/>
          </p:cNvSpPr>
          <p:nvPr>
            <p:ph type="title"/>
          </p:nvPr>
        </p:nvSpPr>
        <p:spPr/>
        <p:txBody>
          <a:bodyPr/>
          <a:lstStyle/>
          <a:p>
            <a:endParaRPr lang="en-NG" dirty="0"/>
          </a:p>
        </p:txBody>
      </p:sp>
      <p:sp>
        <p:nvSpPr>
          <p:cNvPr id="3" name="Content Placeholder 2">
            <a:extLst>
              <a:ext uri="{FF2B5EF4-FFF2-40B4-BE49-F238E27FC236}">
                <a16:creationId xmlns:a16="http://schemas.microsoft.com/office/drawing/2014/main" id="{1D4C8F2B-BF1B-4258-957C-0D9A6CEC6ED5}"/>
              </a:ext>
            </a:extLst>
          </p:cNvPr>
          <p:cNvSpPr>
            <a:spLocks noGrp="1"/>
          </p:cNvSpPr>
          <p:nvPr>
            <p:ph idx="1"/>
          </p:nvPr>
        </p:nvSpPr>
        <p:spPr/>
        <p:txBody>
          <a:bodyPr>
            <a:normAutofit fontScale="85000" lnSpcReduction="10000"/>
          </a:bodyPr>
          <a:lstStyle/>
          <a:p>
            <a:pPr algn="l"/>
            <a:r>
              <a:rPr lang="en-GB" b="0" i="0" dirty="0">
                <a:effectLst/>
                <a:latin typeface="Söhne"/>
              </a:rPr>
              <a:t>The ADDIE Model for Effective Training Materials</a:t>
            </a:r>
          </a:p>
          <a:p>
            <a:pPr algn="l">
              <a:buFont typeface="Arial" panose="020B0604020202020204" pitchFamily="34" charset="0"/>
              <a:buChar char="•"/>
            </a:pPr>
            <a:r>
              <a:rPr lang="en-GB" b="0" i="0" dirty="0">
                <a:effectLst/>
                <a:latin typeface="Söhne"/>
              </a:rPr>
              <a:t>The ADDIE model is a five-stage process for designing and developing instruction.</a:t>
            </a:r>
          </a:p>
          <a:p>
            <a:pPr algn="l">
              <a:buFont typeface="Arial" panose="020B0604020202020204" pitchFamily="34" charset="0"/>
              <a:buChar char="•"/>
            </a:pPr>
            <a:r>
              <a:rPr lang="en-GB" b="0" i="0" dirty="0">
                <a:effectLst/>
                <a:latin typeface="Söhne"/>
              </a:rPr>
              <a:t>It is the most popularly used instructional design model.</a:t>
            </a:r>
          </a:p>
          <a:p>
            <a:pPr algn="l">
              <a:buFont typeface="Arial" panose="020B0604020202020204" pitchFamily="34" charset="0"/>
              <a:buChar char="•"/>
            </a:pPr>
            <a:r>
              <a:rPr lang="en-GB" b="0" i="0" dirty="0">
                <a:effectLst/>
                <a:latin typeface="Söhne"/>
              </a:rPr>
              <a:t>The five stages are </a:t>
            </a:r>
            <a:r>
              <a:rPr lang="en-GB" b="0" i="0" dirty="0" err="1">
                <a:effectLst/>
                <a:latin typeface="Söhne"/>
              </a:rPr>
              <a:t>Analyze</a:t>
            </a:r>
            <a:r>
              <a:rPr lang="en-GB" b="0" i="0" dirty="0">
                <a:effectLst/>
                <a:latin typeface="Söhne"/>
              </a:rPr>
              <a:t>, Design, Develop, Implementation, and Evaluate.</a:t>
            </a:r>
          </a:p>
          <a:p>
            <a:pPr algn="l">
              <a:buFont typeface="Arial" panose="020B0604020202020204" pitchFamily="34" charset="0"/>
              <a:buChar char="•"/>
            </a:pPr>
            <a:r>
              <a:rPr lang="en-GB" b="0" i="0" dirty="0" err="1">
                <a:effectLst/>
                <a:latin typeface="Söhne"/>
              </a:rPr>
              <a:t>Analyze</a:t>
            </a:r>
            <a:r>
              <a:rPr lang="en-GB" b="0" i="0" dirty="0">
                <a:effectLst/>
                <a:latin typeface="Söhne"/>
              </a:rPr>
              <a:t>: Understand goals, objectives, requirements, needs, skills, and knowledge of learners.</a:t>
            </a:r>
          </a:p>
          <a:p>
            <a:pPr algn="l">
              <a:buFont typeface="Arial" panose="020B0604020202020204" pitchFamily="34" charset="0"/>
              <a:buChar char="•"/>
            </a:pPr>
            <a:r>
              <a:rPr lang="en-GB" b="0" i="0" dirty="0">
                <a:effectLst/>
                <a:latin typeface="Söhne"/>
              </a:rPr>
              <a:t>Design: Identify learning objectives and outcomes.</a:t>
            </a:r>
          </a:p>
          <a:p>
            <a:pPr algn="l">
              <a:buFont typeface="Arial" panose="020B0604020202020204" pitchFamily="34" charset="0"/>
              <a:buChar char="•"/>
            </a:pPr>
            <a:r>
              <a:rPr lang="en-GB" b="0" i="0" dirty="0">
                <a:effectLst/>
                <a:latin typeface="Söhne"/>
              </a:rPr>
              <a:t>Develop: Create a teaching strategy to help learners achieve their goals.</a:t>
            </a:r>
          </a:p>
          <a:p>
            <a:pPr algn="l">
              <a:buFont typeface="Arial" panose="020B0604020202020204" pitchFamily="34" charset="0"/>
              <a:buChar char="•"/>
            </a:pPr>
            <a:r>
              <a:rPr lang="en-GB" b="0" i="0" dirty="0">
                <a:effectLst/>
                <a:latin typeface="Söhne"/>
              </a:rPr>
              <a:t>Implementation: Try out training programs with learners.</a:t>
            </a:r>
          </a:p>
          <a:p>
            <a:pPr algn="l">
              <a:buFont typeface="Arial" panose="020B0604020202020204" pitchFamily="34" charset="0"/>
              <a:buChar char="•"/>
            </a:pPr>
            <a:r>
              <a:rPr lang="en-GB" b="0" i="0" dirty="0">
                <a:effectLst/>
                <a:latin typeface="Söhne"/>
              </a:rPr>
              <a:t>Evaluate: Measure success of the training material and note what needs to be changed.</a:t>
            </a:r>
          </a:p>
          <a:p>
            <a:pPr marL="0" indent="0">
              <a:buNone/>
            </a:pPr>
            <a:endParaRPr lang="en-NG" dirty="0"/>
          </a:p>
        </p:txBody>
      </p:sp>
      <p:pic>
        <p:nvPicPr>
          <p:cNvPr id="5" name="image2.png">
            <a:extLst>
              <a:ext uri="{FF2B5EF4-FFF2-40B4-BE49-F238E27FC236}">
                <a16:creationId xmlns:a16="http://schemas.microsoft.com/office/drawing/2014/main" id="{51D03634-BADE-4BE0-A392-8B221308DE9E}"/>
              </a:ext>
            </a:extLst>
          </p:cNvPr>
          <p:cNvPicPr/>
          <p:nvPr/>
        </p:nvPicPr>
        <p:blipFill>
          <a:blip r:embed="rId2"/>
          <a:srcRect t="3267" b="4575"/>
          <a:stretch>
            <a:fillRect/>
          </a:stretch>
        </p:blipFill>
        <p:spPr>
          <a:xfrm>
            <a:off x="1423771" y="6492875"/>
            <a:ext cx="2414270" cy="1685290"/>
          </a:xfrm>
          <a:prstGeom prst="rect">
            <a:avLst/>
          </a:prstGeom>
          <a:ln/>
        </p:spPr>
      </p:pic>
    </p:spTree>
    <p:extLst>
      <p:ext uri="{BB962C8B-B14F-4D97-AF65-F5344CB8AC3E}">
        <p14:creationId xmlns:p14="http://schemas.microsoft.com/office/powerpoint/2010/main" val="129287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F4B6-8A2C-4DFC-84F6-D5A280EFBC79}"/>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8CC3F171-4F86-4403-A439-B72E4D33ACE2}"/>
              </a:ext>
            </a:extLst>
          </p:cNvPr>
          <p:cNvSpPr>
            <a:spLocks noGrp="1"/>
          </p:cNvSpPr>
          <p:nvPr>
            <p:ph idx="1"/>
          </p:nvPr>
        </p:nvSpPr>
        <p:spPr>
          <a:xfrm>
            <a:off x="838200" y="1825624"/>
            <a:ext cx="11097126" cy="5032375"/>
          </a:xfrm>
        </p:spPr>
        <p:txBody>
          <a:bodyPr>
            <a:normAutofit fontScale="62500" lnSpcReduction="20000"/>
          </a:bodyPr>
          <a:lstStyle/>
          <a:p>
            <a:pPr marL="0" indent="0" algn="l">
              <a:buNone/>
            </a:pPr>
            <a:r>
              <a:rPr lang="en-GB" b="0" i="0" dirty="0">
                <a:effectLst/>
                <a:latin typeface="Söhne"/>
              </a:rPr>
              <a:t>Learning Management System (LMS)</a:t>
            </a:r>
          </a:p>
          <a:p>
            <a:pPr algn="l">
              <a:buFont typeface="Arial" panose="020B0604020202020204" pitchFamily="34" charset="0"/>
              <a:buChar char="•"/>
            </a:pPr>
            <a:r>
              <a:rPr lang="en-GB" b="0" i="0" dirty="0">
                <a:effectLst/>
                <a:latin typeface="Söhne"/>
              </a:rPr>
              <a:t>LMS is widely used in businesses with the global market expected to reach $23.21 billion by 2023.</a:t>
            </a:r>
          </a:p>
          <a:p>
            <a:pPr algn="l">
              <a:buFont typeface="Arial" panose="020B0604020202020204" pitchFamily="34" charset="0"/>
              <a:buChar char="•"/>
            </a:pPr>
            <a:r>
              <a:rPr lang="en-GB" b="0" i="0" dirty="0">
                <a:effectLst/>
                <a:latin typeface="Söhne"/>
              </a:rPr>
              <a:t>Recent studies indicate increasing LMS use (73% of respondents).</a:t>
            </a:r>
          </a:p>
          <a:p>
            <a:pPr algn="l">
              <a:buFont typeface="Arial" panose="020B0604020202020204" pitchFamily="34" charset="0"/>
              <a:buChar char="•"/>
            </a:pPr>
            <a:r>
              <a:rPr lang="en-GB" b="0" i="0" dirty="0">
                <a:effectLst/>
                <a:latin typeface="Söhne"/>
              </a:rPr>
              <a:t>LMS offers interactive features such as discussion boards, video conferencing, and threaded discussions.</a:t>
            </a:r>
          </a:p>
          <a:p>
            <a:pPr algn="l">
              <a:buFont typeface="Arial" panose="020B0604020202020204" pitchFamily="34" charset="0"/>
              <a:buChar char="•"/>
            </a:pPr>
            <a:r>
              <a:rPr lang="en-GB" b="0" i="0" dirty="0">
                <a:effectLst/>
                <a:latin typeface="Söhne"/>
              </a:rPr>
              <a:t>LMS is a system designed to facilitate training and development and provides an online classroom.</a:t>
            </a:r>
          </a:p>
          <a:p>
            <a:pPr algn="l">
              <a:buFont typeface="Arial" panose="020B0604020202020204" pitchFamily="34" charset="0"/>
              <a:buChar char="•"/>
            </a:pPr>
            <a:r>
              <a:rPr lang="en-GB" b="0" i="0" dirty="0">
                <a:effectLst/>
                <a:latin typeface="Söhne"/>
              </a:rPr>
              <a:t>LMS is also used for extended enterprise training (e.g., customer training) to improve interaction and satisfaction.</a:t>
            </a:r>
          </a:p>
          <a:p>
            <a:pPr algn="l">
              <a:buFont typeface="Arial" panose="020B0604020202020204" pitchFamily="34" charset="0"/>
              <a:buChar char="•"/>
            </a:pPr>
            <a:r>
              <a:rPr lang="en-GB" b="0" i="0" dirty="0">
                <a:effectLst/>
                <a:latin typeface="Söhne"/>
              </a:rPr>
              <a:t>LMS can be referred to as a course management system (CMS) or virtual learning environment (VLE).</a:t>
            </a:r>
          </a:p>
          <a:p>
            <a:pPr algn="l">
              <a:buFont typeface="Arial" panose="020B0604020202020204" pitchFamily="34" charset="0"/>
              <a:buChar char="•"/>
            </a:pPr>
            <a:r>
              <a:rPr lang="en-GB" b="0" i="0" dirty="0">
                <a:effectLst/>
                <a:latin typeface="Söhne"/>
              </a:rPr>
              <a:t>LMS features include course management, administration, learning access, tracking and reporting, collaboration tools, and personal learning spaces.</a:t>
            </a:r>
          </a:p>
          <a:p>
            <a:pPr algn="l">
              <a:buFont typeface="Arial" panose="020B0604020202020204" pitchFamily="34" charset="0"/>
              <a:buChar char="•"/>
            </a:pPr>
            <a:r>
              <a:rPr lang="en-GB" b="0" i="0" dirty="0">
                <a:effectLst/>
                <a:latin typeface="Söhne"/>
              </a:rPr>
              <a:t>Popular LMS options include Moodle, Adobe Captivate Prime, Blackboard Learn, </a:t>
            </a:r>
            <a:r>
              <a:rPr lang="en-GB" b="0" i="0" dirty="0" err="1">
                <a:effectLst/>
                <a:latin typeface="Söhne"/>
              </a:rPr>
              <a:t>TalentLMS</a:t>
            </a:r>
            <a:r>
              <a:rPr lang="en-GB" b="0" i="0" dirty="0">
                <a:effectLst/>
                <a:latin typeface="Söhne"/>
              </a:rPr>
              <a:t>, and </a:t>
            </a:r>
            <a:r>
              <a:rPr lang="en-GB" b="0" i="0" dirty="0" err="1">
                <a:effectLst/>
                <a:latin typeface="Söhne"/>
              </a:rPr>
              <a:t>eFront</a:t>
            </a:r>
            <a:r>
              <a:rPr lang="en-GB" b="0" i="0" dirty="0">
                <a:effectLst/>
                <a:latin typeface="Söhne"/>
              </a:rPr>
              <a:t>.</a:t>
            </a:r>
          </a:p>
          <a:p>
            <a:pPr algn="l">
              <a:buFont typeface="Arial" panose="020B0604020202020204" pitchFamily="34" charset="0"/>
              <a:buChar char="•"/>
            </a:pPr>
            <a:r>
              <a:rPr lang="en-GB" b="0" i="0" dirty="0">
                <a:effectLst/>
                <a:latin typeface="Söhne"/>
              </a:rPr>
              <a:t>LMS can be used for creating and delivering online courses, tracking employee performance, facilitating communication and collaboration, selling online courses, and organizing e-learning content.</a:t>
            </a:r>
          </a:p>
          <a:p>
            <a:pPr algn="l">
              <a:buFont typeface="Arial" panose="020B0604020202020204" pitchFamily="34" charset="0"/>
              <a:buChar char="•"/>
            </a:pPr>
            <a:r>
              <a:rPr lang="en-GB" b="0" i="0" dirty="0">
                <a:effectLst/>
                <a:latin typeface="Söhne"/>
              </a:rPr>
              <a:t>LMS is simple, easy to use, accessible from anywhere, offers interactive learning and creates a collaborative environment while being secure and reliable.</a:t>
            </a:r>
          </a:p>
          <a:p>
            <a:pPr algn="l">
              <a:buFont typeface="Arial" panose="020B0604020202020204" pitchFamily="34" charset="0"/>
              <a:buChar char="•"/>
            </a:pPr>
            <a:r>
              <a:rPr lang="en-GB" b="0" i="0" dirty="0">
                <a:effectLst/>
                <a:latin typeface="Söhne"/>
              </a:rPr>
              <a:t>The different types of LMS deployment options are cloud-based LMS, self-hosted LMS, desktop application LMS, and mobile application LMS.</a:t>
            </a:r>
          </a:p>
        </p:txBody>
      </p:sp>
    </p:spTree>
    <p:extLst>
      <p:ext uri="{BB962C8B-B14F-4D97-AF65-F5344CB8AC3E}">
        <p14:creationId xmlns:p14="http://schemas.microsoft.com/office/powerpoint/2010/main" val="261050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1558EA4-6E00-46CB-8244-2F37EE9C0054}"/>
              </a:ext>
            </a:extLst>
          </p:cNvPr>
          <p:cNvSpPr>
            <a:spLocks noGrp="1" noChangeArrowheads="1"/>
          </p:cNvSpPr>
          <p:nvPr>
            <p:ph idx="1"/>
          </p:nvPr>
        </p:nvSpPr>
        <p:spPr bwMode="auto">
          <a:xfrm>
            <a:off x="0" y="1807492"/>
            <a:ext cx="11983453" cy="321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400" b="0" i="0" u="none" strike="noStrike" cap="none" normalizeH="0" baseline="0" dirty="0">
                <a:ln>
                  <a:noFill/>
                </a:ln>
                <a:solidFill>
                  <a:schemeClr val="tx1"/>
                </a:solidFill>
                <a:effectLst/>
                <a:latin typeface="Söhne"/>
              </a:rPr>
              <a:t>Slide 1: Introduction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400" b="0" i="0" u="none" strike="noStrike" cap="none" normalizeH="0" baseline="0" dirty="0">
                <a:ln>
                  <a:noFill/>
                </a:ln>
                <a:solidFill>
                  <a:schemeClr val="tx1"/>
                </a:solidFill>
                <a:effectLst/>
                <a:latin typeface="Söhne"/>
              </a:rPr>
              <a:t>E-learning has grown in recent years but not fully utilized due to lack of acceptance by schools and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400" b="0" i="0" u="none" strike="noStrike" cap="none" normalizeH="0" baseline="0" dirty="0">
                <a:ln>
                  <a:noFill/>
                </a:ln>
                <a:solidFill>
                  <a:schemeClr val="tx1"/>
                </a:solidFill>
                <a:effectLst/>
                <a:latin typeface="Söhne"/>
              </a:rPr>
              <a:t>Understanding factors affecting user acceptance is crucial for enhancing students’ learning experience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400" b="0" i="0" u="none" strike="noStrike" cap="none" normalizeH="0" baseline="0" dirty="0">
                <a:ln>
                  <a:noFill/>
                </a:ln>
                <a:solidFill>
                  <a:schemeClr val="tx1"/>
                </a:solidFill>
                <a:effectLst/>
                <a:latin typeface="Söhne"/>
              </a:rPr>
              <a:t>Slide 2: Challenges of E-Learning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400" b="0" i="0" u="none" strike="noStrike" cap="none" normalizeH="0" baseline="0" dirty="0">
                <a:ln>
                  <a:noFill/>
                </a:ln>
                <a:solidFill>
                  <a:schemeClr val="tx1"/>
                </a:solidFill>
                <a:effectLst/>
                <a:latin typeface="Söhne"/>
              </a:rPr>
              <a:t>E-learning not suitable for all pedagogies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400" b="0" i="0" u="none" strike="noStrike" cap="none" normalizeH="0" baseline="0" dirty="0">
                <a:ln>
                  <a:noFill/>
                </a:ln>
                <a:solidFill>
                  <a:schemeClr val="tx1"/>
                </a:solidFill>
                <a:effectLst/>
                <a:latin typeface="Söhne"/>
              </a:rPr>
              <a:t>Users’ perception, knowledge, and skills in computer usage affect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400" b="0" i="0" u="none" strike="noStrike" cap="none" normalizeH="0" baseline="0" dirty="0">
                <a:ln>
                  <a:noFill/>
                </a:ln>
                <a:solidFill>
                  <a:schemeClr val="tx1"/>
                </a:solidFill>
                <a:effectLst/>
                <a:latin typeface="Söhne"/>
              </a:rPr>
              <a:t>Slide 3: Technology Acceptance Model (TAM)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400" b="0" i="0" u="none" strike="noStrike" cap="none" normalizeH="0" baseline="0" dirty="0">
                <a:ln>
                  <a:noFill/>
                </a:ln>
                <a:solidFill>
                  <a:schemeClr val="tx1"/>
                </a:solidFill>
                <a:effectLst/>
                <a:latin typeface="Söhne"/>
              </a:rPr>
              <a:t>TAM shows how users accept technology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400" b="0" i="0" u="none" strike="noStrike" cap="none" normalizeH="0" baseline="0" dirty="0">
                <a:ln>
                  <a:noFill/>
                </a:ln>
                <a:solidFill>
                  <a:schemeClr val="tx1"/>
                </a:solidFill>
                <a:effectLst/>
                <a:latin typeface="Söhne"/>
              </a:rPr>
              <a:t>TAM used to measure students’ acceptance of e-learning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400" b="0" i="0" u="none" strike="noStrike" cap="none" normalizeH="0" baseline="0" dirty="0">
                <a:ln>
                  <a:noFill/>
                </a:ln>
                <a:solidFill>
                  <a:schemeClr val="tx1"/>
                </a:solidFill>
                <a:effectLst/>
                <a:latin typeface="Söhne"/>
              </a:rPr>
              <a:t>Perceived usefulness has a stronger effect on intention to use than perceived enjoyment or ease of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400" b="0" i="0" u="none" strike="noStrike" cap="none" normalizeH="0" baseline="0" dirty="0">
                <a:ln>
                  <a:noFill/>
                </a:ln>
                <a:solidFill>
                  <a:schemeClr val="tx1"/>
                </a:solidFill>
                <a:effectLst/>
                <a:latin typeface="Söhne"/>
              </a:rPr>
              <a:t>Slide 4: SAPANA PATEL’S E-LEARNING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400" b="0" i="0" u="none" strike="noStrike" cap="none" normalizeH="0" baseline="0" dirty="0">
                <a:ln>
                  <a:noFill/>
                </a:ln>
                <a:solidFill>
                  <a:schemeClr val="tx1"/>
                </a:solidFill>
                <a:effectLst/>
                <a:latin typeface="Söhne"/>
              </a:rPr>
              <a:t>Patel et al. (2018) developed an e-learning system using instructional design framework (ADDIE)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400" b="0" i="0" u="none" strike="noStrike" cap="none" normalizeH="0" baseline="0" dirty="0">
                <a:ln>
                  <a:noFill/>
                </a:ln>
                <a:solidFill>
                  <a:schemeClr val="tx1"/>
                </a:solidFill>
                <a:effectLst/>
                <a:latin typeface="Söhne"/>
              </a:rPr>
              <a:t>Three modules were designed for supported employment for community </a:t>
            </a:r>
            <a:r>
              <a:rPr kumimoji="0" lang="en-NG" altLang="en-NG" sz="1400" b="0" i="0" u="none" strike="noStrike" cap="none" normalizeH="0" baseline="0" dirty="0" err="1">
                <a:ln>
                  <a:noFill/>
                </a:ln>
                <a:solidFill>
                  <a:schemeClr val="tx1"/>
                </a:solidFill>
                <a:effectLst/>
                <a:latin typeface="Söhne"/>
              </a:rPr>
              <a:t>behavioral</a:t>
            </a:r>
            <a:r>
              <a:rPr kumimoji="0" lang="en-NG" altLang="en-NG" sz="1400" b="0" i="0" u="none" strike="noStrike" cap="none" normalizeH="0" baseline="0" dirty="0">
                <a:ln>
                  <a:noFill/>
                </a:ln>
                <a:solidFill>
                  <a:schemeClr val="tx1"/>
                </a:solidFill>
                <a:effectLst/>
                <a:latin typeface="Söhne"/>
              </a:rPr>
              <a:t> health treatment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400" b="0" i="0" u="none" strike="noStrike" cap="none" normalizeH="0" baseline="0" dirty="0">
                <a:ln>
                  <a:noFill/>
                </a:ln>
                <a:solidFill>
                  <a:schemeClr val="tx1"/>
                </a:solidFill>
                <a:effectLst/>
                <a:latin typeface="Söhne"/>
              </a:rPr>
              <a:t>Learners rated the modules positively and demonstrated high knowledge acquisition</a:t>
            </a:r>
          </a:p>
        </p:txBody>
      </p:sp>
    </p:spTree>
    <p:extLst>
      <p:ext uri="{BB962C8B-B14F-4D97-AF65-F5344CB8AC3E}">
        <p14:creationId xmlns:p14="http://schemas.microsoft.com/office/powerpoint/2010/main" val="179046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67432-D2F5-4BA0-940A-B36CCBBC446A}"/>
              </a:ext>
            </a:extLst>
          </p:cNvPr>
          <p:cNvSpPr>
            <a:spLocks noGrp="1"/>
          </p:cNvSpPr>
          <p:nvPr>
            <p:ph idx="1"/>
          </p:nvPr>
        </p:nvSpPr>
        <p:spPr>
          <a:xfrm>
            <a:off x="0" y="272716"/>
            <a:ext cx="11353800" cy="5904247"/>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2800" b="0" i="0" u="none" strike="noStrike" cap="none" normalizeH="0" baseline="0" dirty="0">
                <a:ln>
                  <a:noFill/>
                </a:ln>
                <a:solidFill>
                  <a:schemeClr val="tx1"/>
                </a:solidFill>
                <a:effectLst/>
                <a:latin typeface="Söhne"/>
              </a:rPr>
              <a:t>Slide 5: DEBATTISTA’S COMPREHENSIVE RUBRIC FOR INSTRUCTIONAL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800" b="0" i="0" u="none" strike="noStrike" cap="none" normalizeH="0" baseline="0" dirty="0">
                <a:ln>
                  <a:noFill/>
                </a:ln>
                <a:solidFill>
                  <a:schemeClr val="tx1"/>
                </a:solidFill>
                <a:effectLst/>
                <a:latin typeface="Söhne"/>
              </a:rPr>
              <a:t>Daniels et al. (2019) studied students’ perception on e-learning implementation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800" b="0" i="0" u="none" strike="noStrike" cap="none" normalizeH="0" baseline="0" dirty="0">
                <a:ln>
                  <a:noFill/>
                </a:ln>
                <a:solidFill>
                  <a:schemeClr val="tx1"/>
                </a:solidFill>
                <a:effectLst/>
                <a:latin typeface="Söhne"/>
              </a:rPr>
              <a:t>Used </a:t>
            </a:r>
            <a:r>
              <a:rPr kumimoji="0" lang="en-NG" altLang="en-NG" sz="2800" b="0" i="0" u="none" strike="noStrike" cap="none" normalizeH="0" baseline="0" dirty="0" err="1">
                <a:ln>
                  <a:noFill/>
                </a:ln>
                <a:solidFill>
                  <a:schemeClr val="tx1"/>
                </a:solidFill>
                <a:effectLst/>
                <a:latin typeface="Söhne"/>
              </a:rPr>
              <a:t>Debattista’s</a:t>
            </a:r>
            <a:r>
              <a:rPr kumimoji="0" lang="en-NG" altLang="en-NG" sz="2800" b="0" i="0" u="none" strike="noStrike" cap="none" normalizeH="0" baseline="0" dirty="0">
                <a:ln>
                  <a:noFill/>
                </a:ln>
                <a:solidFill>
                  <a:schemeClr val="tx1"/>
                </a:solidFill>
                <a:effectLst/>
                <a:latin typeface="Söhne"/>
              </a:rPr>
              <a:t> comprehensive rubric to measure importance of specific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800" b="0" i="0" u="none" strike="noStrike" cap="none" normalizeH="0" baseline="0" dirty="0">
                <a:ln>
                  <a:noFill/>
                </a:ln>
                <a:solidFill>
                  <a:schemeClr val="tx1"/>
                </a:solidFill>
                <a:effectLst/>
                <a:latin typeface="Söhne"/>
              </a:rPr>
              <a:t>Students perceive all standards relevant, with openness, resolution, and interface having the highest mean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2800" b="0" i="0" u="none" strike="noStrike" cap="none" normalizeH="0" baseline="0" dirty="0">
                <a:ln>
                  <a:noFill/>
                </a:ln>
                <a:solidFill>
                  <a:schemeClr val="tx1"/>
                </a:solidFill>
                <a:effectLst/>
                <a:latin typeface="Söhne"/>
              </a:rPr>
              <a:t>Slide 6: Impact of Learning Materials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800" b="0" i="0" u="none" strike="noStrike" cap="none" normalizeH="0" baseline="0" dirty="0">
                <a:ln>
                  <a:noFill/>
                </a:ln>
                <a:solidFill>
                  <a:schemeClr val="tx1"/>
                </a:solidFill>
                <a:effectLst/>
                <a:latin typeface="Söhne"/>
              </a:rPr>
              <a:t>Table shows mean ratings from public school respondents are higher than those from private schools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800" b="0" i="0" u="none" strike="noStrike" cap="none" normalizeH="0" baseline="0" dirty="0">
                <a:ln>
                  <a:noFill/>
                </a:ln>
                <a:solidFill>
                  <a:schemeClr val="tx1"/>
                </a:solidFill>
                <a:effectLst/>
                <a:latin typeface="Söhne"/>
              </a:rPr>
              <a:t>Female respondents have higher mean than male respondents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800" b="0" i="0" u="none" strike="noStrike" cap="none" normalizeH="0" baseline="0" dirty="0">
                <a:ln>
                  <a:noFill/>
                </a:ln>
                <a:solidFill>
                  <a:schemeClr val="tx1"/>
                </a:solidFill>
                <a:effectLst/>
                <a:latin typeface="Söhne"/>
              </a:rPr>
              <a:t>Concludes that </a:t>
            </a:r>
            <a:r>
              <a:rPr kumimoji="0" lang="en-NG" altLang="en-NG" sz="2800" b="0" i="0" u="none" strike="noStrike" cap="none" normalizeH="0" baseline="0" dirty="0" err="1">
                <a:ln>
                  <a:noFill/>
                </a:ln>
                <a:solidFill>
                  <a:schemeClr val="tx1"/>
                </a:solidFill>
                <a:effectLst/>
                <a:latin typeface="Söhne"/>
              </a:rPr>
              <a:t>Debattista’s</a:t>
            </a:r>
            <a:r>
              <a:rPr kumimoji="0" lang="en-NG" altLang="en-NG" sz="2800" b="0" i="0" u="none" strike="noStrike" cap="none" normalizeH="0" baseline="0" dirty="0">
                <a:ln>
                  <a:noFill/>
                </a:ln>
                <a:solidFill>
                  <a:schemeClr val="tx1"/>
                </a:solidFill>
                <a:effectLst/>
                <a:latin typeface="Söhne"/>
              </a:rPr>
              <a:t> specific standards are highly accepted by students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2800" b="0" i="0" u="none" strike="noStrike" cap="none" normalizeH="0" baseline="0" dirty="0">
                <a:ln>
                  <a:noFill/>
                </a:ln>
                <a:solidFill>
                  <a:schemeClr val="tx1"/>
                </a:solidFill>
                <a:effectLst/>
                <a:latin typeface="Söhne"/>
              </a:rPr>
              <a:t>Slide 7: Conclusion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800" b="0" i="0" u="none" strike="noStrike" cap="none" normalizeH="0" baseline="0" dirty="0">
                <a:ln>
                  <a:noFill/>
                </a:ln>
                <a:solidFill>
                  <a:schemeClr val="tx1"/>
                </a:solidFill>
                <a:effectLst/>
                <a:latin typeface="Söhne"/>
              </a:rPr>
              <a:t>E-learning has potential to enhance students’ learning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800" b="0" i="0" u="none" strike="noStrike" cap="none" normalizeH="0" baseline="0" dirty="0">
                <a:ln>
                  <a:noFill/>
                </a:ln>
                <a:solidFill>
                  <a:schemeClr val="tx1"/>
                </a:solidFill>
                <a:effectLst/>
                <a:latin typeface="Söhne"/>
              </a:rPr>
              <a:t>Understanding users’ perception and acceptance of e-learning is crucial for successful implementation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2800" b="0" i="0" u="none" strike="noStrike" cap="none" normalizeH="0" baseline="0" dirty="0">
                <a:ln>
                  <a:noFill/>
                </a:ln>
                <a:solidFill>
                  <a:schemeClr val="tx1"/>
                </a:solidFill>
                <a:effectLst/>
                <a:latin typeface="Söhne"/>
              </a:rPr>
              <a:t>Instructional design approaches and specific standards, such as those provided by </a:t>
            </a:r>
            <a:r>
              <a:rPr kumimoji="0" lang="en-NG" altLang="en-NG" sz="2800" b="0" i="0" u="none" strike="noStrike" cap="none" normalizeH="0" baseline="0" dirty="0" err="1">
                <a:ln>
                  <a:noFill/>
                </a:ln>
                <a:solidFill>
                  <a:schemeClr val="tx1"/>
                </a:solidFill>
                <a:effectLst/>
                <a:latin typeface="Söhne"/>
              </a:rPr>
              <a:t>Debattista</a:t>
            </a:r>
            <a:r>
              <a:rPr kumimoji="0" lang="en-NG" altLang="en-NG" sz="2800" b="0" i="0" u="none" strike="noStrike" cap="none" normalizeH="0" baseline="0" dirty="0">
                <a:ln>
                  <a:noFill/>
                </a:ln>
                <a:solidFill>
                  <a:schemeClr val="tx1"/>
                </a:solidFill>
                <a:effectLst/>
                <a:latin typeface="Söhne"/>
              </a:rPr>
              <a:t>, may offer flexible and systematic approaches for e-learning development and implementation.</a:t>
            </a:r>
          </a:p>
          <a:p>
            <a:endParaRPr lang="en-NG" dirty="0"/>
          </a:p>
        </p:txBody>
      </p:sp>
    </p:spTree>
    <p:extLst>
      <p:ext uri="{BB962C8B-B14F-4D97-AF65-F5344CB8AC3E}">
        <p14:creationId xmlns:p14="http://schemas.microsoft.com/office/powerpoint/2010/main" val="257954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6.png">
            <a:extLst>
              <a:ext uri="{FF2B5EF4-FFF2-40B4-BE49-F238E27FC236}">
                <a16:creationId xmlns:a16="http://schemas.microsoft.com/office/drawing/2014/main" id="{36C247B6-39A9-4F39-9B5D-6E75C2193C48}"/>
              </a:ext>
            </a:extLst>
          </p:cNvPr>
          <p:cNvPicPr/>
          <p:nvPr/>
        </p:nvPicPr>
        <p:blipFill>
          <a:blip r:embed="rId2"/>
          <a:srcRect t="3432" b="19908"/>
          <a:stretch>
            <a:fillRect/>
          </a:stretch>
        </p:blipFill>
        <p:spPr>
          <a:xfrm>
            <a:off x="4347411" y="0"/>
            <a:ext cx="7844589" cy="3429000"/>
          </a:xfrm>
          <a:prstGeom prst="rect">
            <a:avLst/>
          </a:prstGeom>
          <a:ln/>
        </p:spPr>
      </p:pic>
      <p:sp>
        <p:nvSpPr>
          <p:cNvPr id="6" name="Rectangle 1">
            <a:extLst>
              <a:ext uri="{FF2B5EF4-FFF2-40B4-BE49-F238E27FC236}">
                <a16:creationId xmlns:a16="http://schemas.microsoft.com/office/drawing/2014/main" id="{59BE7B2D-8053-465B-ACF7-BFDBC3661872}"/>
              </a:ext>
            </a:extLst>
          </p:cNvPr>
          <p:cNvSpPr>
            <a:spLocks noGrp="1" noChangeArrowheads="1"/>
          </p:cNvSpPr>
          <p:nvPr>
            <p:ph idx="1"/>
          </p:nvPr>
        </p:nvSpPr>
        <p:spPr bwMode="auto">
          <a:xfrm>
            <a:off x="0" y="3056702"/>
            <a:ext cx="11549647" cy="380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800" b="0" i="0" u="none" strike="noStrike" cap="none" normalizeH="0" baseline="0" dirty="0">
                <a:ln>
                  <a:noFill/>
                </a:ln>
                <a:solidFill>
                  <a:schemeClr val="tx1"/>
                </a:solidFill>
                <a:effectLst/>
                <a:latin typeface="Söhne"/>
              </a:rPr>
              <a:t>Framework of E-Learning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Main Page: landing page with navigation bar for login and sign-up, and Learn More button for additional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Learn More: FAQ, e-learning project details, support information, and links to Lagos State University.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Sign-Up Page: user registration with personal details and matriculation number (for students).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Login Page: secure access to main features of the web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Dashboard: visual display of user's data including notifications, calendar, and search bar.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Search: web page for searching information and content about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Edit Profile: personal information and settings update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All Courses: page with list of courses, course codes, titles, levels, and images for reading and downloading materials.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My Courses: page with list of courses user is enrolled 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Take Test: section for short tests on specific courses to evaluate knowledge.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Admin: page for admin users to manage database, add and remove courses and materials.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solidFill>
                  <a:schemeClr val="tx1"/>
                </a:solidFill>
                <a:effectLst/>
                <a:latin typeface="Söhne"/>
              </a:rPr>
              <a:t>Log Out: feature for ending current session and protecting user's account from unauthorized access.</a:t>
            </a:r>
          </a:p>
        </p:txBody>
      </p:sp>
    </p:spTree>
    <p:extLst>
      <p:ext uri="{BB962C8B-B14F-4D97-AF65-F5344CB8AC3E}">
        <p14:creationId xmlns:p14="http://schemas.microsoft.com/office/powerpoint/2010/main" val="201359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0FE52-94BC-44C0-96A1-A25C52037E5C}"/>
              </a:ext>
            </a:extLst>
          </p:cNvPr>
          <p:cNvSpPr>
            <a:spLocks noGrp="1"/>
          </p:cNvSpPr>
          <p:nvPr>
            <p:ph idx="1"/>
          </p:nvPr>
        </p:nvSpPr>
        <p:spPr/>
        <p:txBody>
          <a:bodyPr>
            <a:normAutofit fontScale="77500" lnSpcReduction="20000"/>
          </a:bodyPr>
          <a:lstStyle/>
          <a:p>
            <a:pPr algn="l"/>
            <a:r>
              <a:rPr lang="en-GB" b="0" i="0" dirty="0">
                <a:effectLst/>
                <a:latin typeface="Söhne"/>
              </a:rPr>
              <a:t>Implementation Tools:</a:t>
            </a:r>
          </a:p>
          <a:p>
            <a:pPr algn="l">
              <a:buFont typeface="Arial" panose="020B0604020202020204" pitchFamily="34" charset="0"/>
              <a:buChar char="•"/>
            </a:pPr>
            <a:r>
              <a:rPr lang="en-GB" b="0" i="0" dirty="0">
                <a:effectLst/>
                <a:latin typeface="Söhne"/>
              </a:rPr>
              <a:t>HTML 5: used to structure web content</a:t>
            </a:r>
          </a:p>
          <a:p>
            <a:pPr algn="l">
              <a:buFont typeface="Arial" panose="020B0604020202020204" pitchFamily="34" charset="0"/>
              <a:buChar char="•"/>
            </a:pPr>
            <a:r>
              <a:rPr lang="en-GB" b="0" i="0" dirty="0">
                <a:effectLst/>
                <a:latin typeface="Söhne"/>
              </a:rPr>
              <a:t>CSS 3: style sheet language for document presentation</a:t>
            </a:r>
          </a:p>
          <a:p>
            <a:pPr algn="l">
              <a:buFont typeface="Arial" panose="020B0604020202020204" pitchFamily="34" charset="0"/>
              <a:buChar char="•"/>
            </a:pPr>
            <a:r>
              <a:rPr lang="en-GB" b="0" i="0" dirty="0">
                <a:effectLst/>
                <a:latin typeface="Söhne"/>
              </a:rPr>
              <a:t>JavaScript (JS): scripting language for dynamic content</a:t>
            </a:r>
          </a:p>
          <a:p>
            <a:pPr algn="l">
              <a:buFont typeface="Arial" panose="020B0604020202020204" pitchFamily="34" charset="0"/>
              <a:buChar char="•"/>
            </a:pPr>
            <a:r>
              <a:rPr lang="en-GB" b="0" i="0" dirty="0">
                <a:effectLst/>
                <a:latin typeface="Söhne"/>
              </a:rPr>
              <a:t>JSON: file format for structured data</a:t>
            </a:r>
          </a:p>
          <a:p>
            <a:pPr algn="l">
              <a:buFont typeface="Arial" panose="020B0604020202020204" pitchFamily="34" charset="0"/>
              <a:buChar char="•"/>
            </a:pPr>
            <a:r>
              <a:rPr lang="en-GB" b="0" i="0" dirty="0">
                <a:effectLst/>
                <a:latin typeface="Söhne"/>
              </a:rPr>
              <a:t>PHP: server scripting language for dynamic and interactive web pages</a:t>
            </a:r>
          </a:p>
          <a:p>
            <a:pPr algn="l">
              <a:buFont typeface="Arial" panose="020B0604020202020204" pitchFamily="34" charset="0"/>
              <a:buChar char="•"/>
            </a:pPr>
            <a:r>
              <a:rPr lang="en-GB" b="0" i="0" dirty="0">
                <a:effectLst/>
                <a:latin typeface="Söhne"/>
              </a:rPr>
              <a:t>Bootstrap 5: CSS and JS framework for responsive websites</a:t>
            </a:r>
          </a:p>
          <a:p>
            <a:pPr algn="l">
              <a:buFont typeface="Arial" panose="020B0604020202020204" pitchFamily="34" charset="0"/>
              <a:buChar char="•"/>
            </a:pPr>
            <a:r>
              <a:rPr lang="en-GB" b="0" i="0" dirty="0">
                <a:effectLst/>
                <a:latin typeface="Söhne"/>
              </a:rPr>
              <a:t>Visual Studio Code: text editor and IDE with debugging and extension support</a:t>
            </a:r>
          </a:p>
          <a:p>
            <a:pPr algn="l">
              <a:buFont typeface="Arial" panose="020B0604020202020204" pitchFamily="34" charset="0"/>
              <a:buChar char="•"/>
            </a:pPr>
            <a:r>
              <a:rPr lang="en-GB" b="0" i="0" dirty="0">
                <a:effectLst/>
                <a:latin typeface="Söhne"/>
              </a:rPr>
              <a:t>MySQL: open-source RDBMS for managing databases</a:t>
            </a:r>
          </a:p>
          <a:p>
            <a:pPr algn="l">
              <a:buFont typeface="Arial" panose="020B0604020202020204" pitchFamily="34" charset="0"/>
              <a:buChar char="•"/>
            </a:pPr>
            <a:r>
              <a:rPr lang="en-GB" b="0" i="0" dirty="0">
                <a:effectLst/>
                <a:latin typeface="Söhne"/>
              </a:rPr>
              <a:t>Git: tool for version control and collaboration</a:t>
            </a:r>
          </a:p>
          <a:p>
            <a:pPr algn="l">
              <a:buFont typeface="Arial" panose="020B0604020202020204" pitchFamily="34" charset="0"/>
              <a:buChar char="•"/>
            </a:pPr>
            <a:r>
              <a:rPr lang="en-GB" b="0" i="0" dirty="0">
                <a:effectLst/>
                <a:latin typeface="Söhne"/>
              </a:rPr>
              <a:t>Ajax: technology for dynamic web page </a:t>
            </a:r>
            <a:r>
              <a:rPr lang="en-GB" b="0" i="0" dirty="0" err="1">
                <a:effectLst/>
                <a:latin typeface="Söhne"/>
              </a:rPr>
              <a:t>behavior</a:t>
            </a:r>
            <a:endParaRPr lang="en-GB" b="0" i="0" dirty="0">
              <a:effectLst/>
              <a:latin typeface="Söhne"/>
            </a:endParaRPr>
          </a:p>
          <a:p>
            <a:pPr algn="l">
              <a:buFont typeface="Arial" panose="020B0604020202020204" pitchFamily="34" charset="0"/>
              <a:buChar char="•"/>
            </a:pPr>
            <a:r>
              <a:rPr lang="en-GB" b="0" i="0" dirty="0">
                <a:effectLst/>
                <a:latin typeface="Söhne"/>
              </a:rPr>
              <a:t>XAMPP: platform for testing projects with Apache, MySQL, PHP, and more.</a:t>
            </a:r>
          </a:p>
          <a:p>
            <a:endParaRPr lang="en-NG" dirty="0"/>
          </a:p>
        </p:txBody>
      </p:sp>
    </p:spTree>
    <p:extLst>
      <p:ext uri="{BB962C8B-B14F-4D97-AF65-F5344CB8AC3E}">
        <p14:creationId xmlns:p14="http://schemas.microsoft.com/office/powerpoint/2010/main" val="113610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CC94-DD17-4344-9292-F8165C648374}"/>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FD056433-B518-460E-B893-DCF9845729A4}"/>
              </a:ext>
            </a:extLst>
          </p:cNvPr>
          <p:cNvSpPr>
            <a:spLocks noGrp="1"/>
          </p:cNvSpPr>
          <p:nvPr>
            <p:ph idx="1"/>
          </p:nvPr>
        </p:nvSpPr>
        <p:spPr/>
        <p:txBody>
          <a:bodyPr>
            <a:normAutofit fontScale="92500" lnSpcReduction="10000"/>
          </a:bodyPr>
          <a:lstStyle/>
          <a:p>
            <a:pPr marL="0" indent="0" algn="l">
              <a:buNone/>
            </a:pPr>
            <a:r>
              <a:rPr lang="en-GB" b="0" i="0" dirty="0">
                <a:effectLst/>
                <a:latin typeface="Söhne"/>
              </a:rPr>
              <a:t>Implementation Approach: Asynchronous Learning</a:t>
            </a:r>
          </a:p>
          <a:p>
            <a:pPr algn="l">
              <a:buFont typeface="Arial" panose="020B0604020202020204" pitchFamily="34" charset="0"/>
              <a:buChar char="•"/>
            </a:pPr>
            <a:r>
              <a:rPr lang="en-GB" b="0" i="0" dirty="0">
                <a:effectLst/>
                <a:latin typeface="Söhne"/>
              </a:rPr>
              <a:t>Asynchronous learning will be used for the development of the web application.</a:t>
            </a:r>
          </a:p>
          <a:p>
            <a:pPr algn="l">
              <a:buFont typeface="Arial" panose="020B0604020202020204" pitchFamily="34" charset="0"/>
              <a:buChar char="•"/>
            </a:pPr>
            <a:r>
              <a:rPr lang="en-GB" b="0" i="0" dirty="0">
                <a:effectLst/>
                <a:latin typeface="Söhne"/>
              </a:rPr>
              <a:t>Learners can access materials and complete coursework on their own time, offering flexibility and convenience.</a:t>
            </a:r>
          </a:p>
          <a:p>
            <a:pPr algn="l">
              <a:buFont typeface="Arial" panose="020B0604020202020204" pitchFamily="34" charset="0"/>
              <a:buChar char="•"/>
            </a:pPr>
            <a:r>
              <a:rPr lang="en-GB" b="0" i="0" dirty="0">
                <a:effectLst/>
                <a:latin typeface="Söhne"/>
              </a:rPr>
              <a:t>Students and instructors do not need to be online at the same time.</a:t>
            </a:r>
          </a:p>
          <a:p>
            <a:pPr algn="l">
              <a:buFont typeface="Arial" panose="020B0604020202020204" pitchFamily="34" charset="0"/>
              <a:buChar char="•"/>
            </a:pPr>
            <a:r>
              <a:rPr lang="en-GB" b="0" i="0" dirty="0">
                <a:effectLst/>
                <a:latin typeface="Söhne"/>
              </a:rPr>
              <a:t>Benefits include engagement, catering to different learning styles, and allowing learners to fit their studies around other commitments.</a:t>
            </a:r>
          </a:p>
          <a:p>
            <a:pPr algn="l">
              <a:buFont typeface="Arial" panose="020B0604020202020204" pitchFamily="34" charset="0"/>
              <a:buChar char="•"/>
            </a:pPr>
            <a:r>
              <a:rPr lang="en-GB" b="0" i="0" dirty="0">
                <a:effectLst/>
                <a:latin typeface="Söhne"/>
              </a:rPr>
              <a:t>Learners can learn at their own pace, promoting self-guided learning.</a:t>
            </a:r>
          </a:p>
          <a:p>
            <a:pPr algn="l">
              <a:buFont typeface="Arial" panose="020B0604020202020204" pitchFamily="34" charset="0"/>
              <a:buChar char="•"/>
            </a:pPr>
            <a:r>
              <a:rPr lang="en-GB" b="0" i="0" dirty="0">
                <a:effectLst/>
                <a:latin typeface="Söhne"/>
              </a:rPr>
              <a:t>Benefits include greater flexibility, personalized learning, and increased engagement and motivation.</a:t>
            </a:r>
          </a:p>
          <a:p>
            <a:endParaRPr lang="en-NG" dirty="0"/>
          </a:p>
        </p:txBody>
      </p:sp>
    </p:spTree>
    <p:extLst>
      <p:ext uri="{BB962C8B-B14F-4D97-AF65-F5344CB8AC3E}">
        <p14:creationId xmlns:p14="http://schemas.microsoft.com/office/powerpoint/2010/main" val="320416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2286-6967-42AD-A748-F90E2FFAFAED}"/>
              </a:ext>
            </a:extLst>
          </p:cNvPr>
          <p:cNvSpPr>
            <a:spLocks noGrp="1"/>
          </p:cNvSpPr>
          <p:nvPr>
            <p:ph type="title"/>
          </p:nvPr>
        </p:nvSpPr>
        <p:spPr/>
        <p:txBody>
          <a:bodyPr/>
          <a:lstStyle/>
          <a:p>
            <a:endParaRPr lang="en-NG"/>
          </a:p>
        </p:txBody>
      </p:sp>
      <p:sp>
        <p:nvSpPr>
          <p:cNvPr id="4" name="Rectangle 1">
            <a:extLst>
              <a:ext uri="{FF2B5EF4-FFF2-40B4-BE49-F238E27FC236}">
                <a16:creationId xmlns:a16="http://schemas.microsoft.com/office/drawing/2014/main" id="{75559E8A-172A-44FD-9E6F-108639061D03}"/>
              </a:ext>
            </a:extLst>
          </p:cNvPr>
          <p:cNvSpPr>
            <a:spLocks noGrp="1" noChangeArrowheads="1"/>
          </p:cNvSpPr>
          <p:nvPr>
            <p:ph idx="1"/>
          </p:nvPr>
        </p:nvSpPr>
        <p:spPr bwMode="auto">
          <a:xfrm>
            <a:off x="838200" y="2339300"/>
            <a:ext cx="975812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800" b="0" i="0" u="none" strike="noStrike" cap="none" normalizeH="0" baseline="0" dirty="0">
                <a:ln>
                  <a:noFill/>
                </a:ln>
                <a:effectLst/>
                <a:latin typeface="Arial" panose="020B0604020202020204" pitchFamily="34" charset="0"/>
              </a:rPr>
              <a:t>Why Asynchronous Learning is the Right 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effectLst/>
                <a:latin typeface="Arial" panose="020B0604020202020204" pitchFamily="34" charset="0"/>
              </a:rPr>
              <a:t>Flexibility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effectLst/>
                <a:latin typeface="Arial" panose="020B0604020202020204" pitchFamily="34" charset="0"/>
              </a:rPr>
              <a:t>Access course materials and participate at their own pace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effectLst/>
                <a:latin typeface="Arial" panose="020B0604020202020204" pitchFamily="34" charset="0"/>
              </a:rPr>
              <a:t>Beneficial for busy learners or learners in different time zones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effectLst/>
                <a:latin typeface="Arial" panose="020B0604020202020204" pitchFamily="34" charset="0"/>
              </a:rPr>
              <a:t>Convenience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effectLst/>
                <a:latin typeface="Arial" panose="020B0604020202020204" pitchFamily="34" charset="0"/>
              </a:rPr>
              <a:t>Accessible from any device with an internet connection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effectLst/>
                <a:latin typeface="Arial" panose="020B0604020202020204" pitchFamily="34" charset="0"/>
              </a:rPr>
              <a:t>Learners can participate from anywhere at any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effectLst/>
                <a:latin typeface="Arial" panose="020B0604020202020204" pitchFamily="34" charset="0"/>
              </a:rPr>
              <a:t>Self-paced learning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effectLst/>
                <a:latin typeface="Arial" panose="020B0604020202020204" pitchFamily="34" charset="0"/>
              </a:rPr>
              <a:t>Progress through course materials at own speed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dirty="0">
                <a:ln>
                  <a:noFill/>
                </a:ln>
                <a:effectLst/>
                <a:latin typeface="Arial" panose="020B0604020202020204" pitchFamily="34" charset="0"/>
              </a:rPr>
              <a:t>Helpful for learners who need more time to absorb content or have different learning styles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NG" altLang="en-NG" sz="1800" b="0" i="0" u="none" strike="noStrike" cap="none" normalizeH="0" baseline="0" dirty="0">
                <a:ln>
                  <a:noFill/>
                </a:ln>
                <a:effectLst/>
                <a:latin typeface="Arial" panose="020B0604020202020204" pitchFamily="34" charset="0"/>
              </a:rPr>
            </a:br>
            <a:endParaRPr kumimoji="0" lang="en-NG" altLang="en-NG"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26697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83E0E-21CC-4D6F-8F1C-82A8A449DAA4}"/>
              </a:ext>
            </a:extLst>
          </p:cNvPr>
          <p:cNvSpPr>
            <a:spLocks noGrp="1"/>
          </p:cNvSpPr>
          <p:nvPr>
            <p:ph idx="1"/>
          </p:nvPr>
        </p:nvSpPr>
        <p:spPr/>
        <p:txBody>
          <a:bodyPr>
            <a:normAutofit fontScale="62500" lnSpcReduction="20000"/>
          </a:bodyPr>
          <a:lstStyle/>
          <a:p>
            <a:pPr algn="l"/>
            <a:r>
              <a:rPr lang="en-GB" b="0" i="0" dirty="0">
                <a:effectLst/>
                <a:latin typeface="Söhne"/>
              </a:rPr>
              <a:t>Database Specifications</a:t>
            </a:r>
          </a:p>
          <a:p>
            <a:pPr algn="l">
              <a:buFont typeface="Arial" panose="020B0604020202020204" pitchFamily="34" charset="0"/>
              <a:buChar char="•"/>
            </a:pPr>
            <a:r>
              <a:rPr lang="en-GB" b="0" i="0" dirty="0">
                <a:effectLst/>
                <a:latin typeface="Söhne"/>
              </a:rPr>
              <a:t>A database is a structured collection of data that is stored and organized to allow for efficient retrieval and management</a:t>
            </a:r>
          </a:p>
          <a:p>
            <a:pPr algn="l">
              <a:buFont typeface="Arial" panose="020B0604020202020204" pitchFamily="34" charset="0"/>
              <a:buChar char="•"/>
            </a:pPr>
            <a:r>
              <a:rPr lang="en-GB" b="0" i="0" dirty="0">
                <a:effectLst/>
                <a:latin typeface="Söhne"/>
              </a:rPr>
              <a:t>Databases can be accessed and managed through software known as a database management system (DBMS)</a:t>
            </a:r>
          </a:p>
          <a:p>
            <a:pPr algn="l">
              <a:buFont typeface="Arial" panose="020B0604020202020204" pitchFamily="34" charset="0"/>
              <a:buChar char="•"/>
            </a:pPr>
            <a:r>
              <a:rPr lang="en-GB" b="0" i="0" dirty="0">
                <a:effectLst/>
                <a:latin typeface="Söhne"/>
              </a:rPr>
              <a:t>The database for this system is called learning and it consists of 4 tables: Users, Courses, Test, and Dashboard</a:t>
            </a:r>
          </a:p>
          <a:p>
            <a:pPr algn="l">
              <a:buFont typeface="Arial" panose="020B0604020202020204" pitchFamily="34" charset="0"/>
              <a:buChar char="•"/>
            </a:pPr>
            <a:r>
              <a:rPr lang="en-GB" b="0" i="0" dirty="0">
                <a:effectLst/>
                <a:latin typeface="Söhne"/>
              </a:rPr>
              <a:t>The database was built using MySQL</a:t>
            </a:r>
          </a:p>
          <a:p>
            <a:pPr algn="l">
              <a:buFont typeface="Arial" panose="020B0604020202020204" pitchFamily="34" charset="0"/>
              <a:buChar char="•"/>
            </a:pPr>
            <a:r>
              <a:rPr lang="en-GB" b="0" i="0" dirty="0">
                <a:effectLst/>
                <a:latin typeface="Söhne"/>
              </a:rPr>
              <a:t>The Users table consists of 10 columns, including a primary key to identify each user, their name, email, password, courses they </a:t>
            </a:r>
            <a:r>
              <a:rPr lang="en-GB" b="0" i="0" dirty="0" err="1">
                <a:effectLst/>
                <a:latin typeface="Söhne"/>
              </a:rPr>
              <a:t>enroll</a:t>
            </a:r>
            <a:r>
              <a:rPr lang="en-GB" b="0" i="0" dirty="0">
                <a:effectLst/>
                <a:latin typeface="Söhne"/>
              </a:rPr>
              <a:t> for, and admin status</a:t>
            </a:r>
          </a:p>
          <a:p>
            <a:pPr algn="l">
              <a:buFont typeface="Arial" panose="020B0604020202020204" pitchFamily="34" charset="0"/>
              <a:buChar char="•"/>
            </a:pPr>
            <a:r>
              <a:rPr lang="en-GB" b="0" i="0" dirty="0">
                <a:effectLst/>
                <a:latin typeface="Söhne"/>
              </a:rPr>
              <a:t>The Courses table consists of 5 columns, including a primary key to identify each course, the course code, title, level, and a short description of the course</a:t>
            </a:r>
          </a:p>
          <a:p>
            <a:pPr algn="l">
              <a:buFont typeface="Arial" panose="020B0604020202020204" pitchFamily="34" charset="0"/>
              <a:buChar char="•"/>
            </a:pPr>
            <a:r>
              <a:rPr lang="en-GB" b="0" i="0" dirty="0">
                <a:effectLst/>
                <a:latin typeface="Söhne"/>
              </a:rPr>
              <a:t>The Test table consists of 8 columns, including a primary key to identify each question, the question itself, answer, and multiple options, as well as the course code it belongs to</a:t>
            </a:r>
          </a:p>
          <a:p>
            <a:pPr algn="l">
              <a:buFont typeface="Arial" panose="020B0604020202020204" pitchFamily="34" charset="0"/>
              <a:buChar char="•"/>
            </a:pPr>
            <a:r>
              <a:rPr lang="en-GB" b="0" i="0" dirty="0">
                <a:effectLst/>
                <a:latin typeface="Söhne"/>
              </a:rPr>
              <a:t>The Dashboard table consists of 4 columns, including a foreign key to the Users table, and holds information on the last course read, last test taken, and test score.</a:t>
            </a:r>
          </a:p>
        </p:txBody>
      </p:sp>
    </p:spTree>
    <p:extLst>
      <p:ext uri="{BB962C8B-B14F-4D97-AF65-F5344CB8AC3E}">
        <p14:creationId xmlns:p14="http://schemas.microsoft.com/office/powerpoint/2010/main" val="2190469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67069-55FC-48FD-B775-42E2093B9AEA}"/>
              </a:ext>
            </a:extLst>
          </p:cNvPr>
          <p:cNvSpPr>
            <a:spLocks noGrp="1"/>
          </p:cNvSpPr>
          <p:nvPr>
            <p:ph idx="1"/>
          </p:nvPr>
        </p:nvSpPr>
        <p:spPr>
          <a:xfrm>
            <a:off x="838200" y="689811"/>
            <a:ext cx="10515600" cy="5487152"/>
          </a:xfrm>
        </p:spPr>
        <p:txBody>
          <a:bodyPr>
            <a:normAutofit fontScale="47500" lnSpcReduction="20000"/>
          </a:bodyPr>
          <a:lstStyle/>
          <a:p>
            <a:pPr algn="l"/>
            <a:r>
              <a:rPr lang="en-GB" b="0" i="0" dirty="0">
                <a:effectLst/>
                <a:latin typeface="Söhne"/>
              </a:rPr>
              <a:t>E-Learning Platform System Design</a:t>
            </a:r>
          </a:p>
          <a:p>
            <a:pPr algn="l"/>
            <a:r>
              <a:rPr lang="en-GB" b="0" i="0" dirty="0">
                <a:effectLst/>
                <a:latin typeface="Söhne"/>
              </a:rPr>
              <a:t>Purpose:</a:t>
            </a:r>
          </a:p>
          <a:p>
            <a:pPr algn="l">
              <a:buFont typeface="Arial" panose="020B0604020202020204" pitchFamily="34" charset="0"/>
              <a:buChar char="•"/>
            </a:pPr>
            <a:r>
              <a:rPr lang="en-GB" b="0" i="0" dirty="0">
                <a:effectLst/>
                <a:latin typeface="Söhne"/>
              </a:rPr>
              <a:t>Improve students' access to course materials in Lagos State University</a:t>
            </a:r>
          </a:p>
          <a:p>
            <a:pPr algn="l">
              <a:buFont typeface="Arial" panose="020B0604020202020204" pitchFamily="34" charset="0"/>
              <a:buChar char="•"/>
            </a:pPr>
            <a:r>
              <a:rPr lang="en-GB" b="0" i="0" dirty="0">
                <a:effectLst/>
                <a:latin typeface="Söhne"/>
              </a:rPr>
              <a:t>Enhance the learning process</a:t>
            </a:r>
          </a:p>
          <a:p>
            <a:pPr algn="l"/>
            <a:r>
              <a:rPr lang="en-GB" b="0" i="0" dirty="0">
                <a:effectLst/>
                <a:latin typeface="Söhne"/>
              </a:rPr>
              <a:t>Key Features:</a:t>
            </a:r>
          </a:p>
          <a:p>
            <a:pPr algn="l">
              <a:buFont typeface="Arial" panose="020B0604020202020204" pitchFamily="34" charset="0"/>
              <a:buChar char="•"/>
            </a:pPr>
            <a:r>
              <a:rPr lang="en-GB" b="0" i="0" dirty="0">
                <a:effectLst/>
                <a:latin typeface="Söhne"/>
              </a:rPr>
              <a:t>Web-based learning system with an efficient and easy-to-use interface</a:t>
            </a:r>
          </a:p>
          <a:p>
            <a:pPr algn="l">
              <a:buFont typeface="Arial" panose="020B0604020202020204" pitchFamily="34" charset="0"/>
              <a:buChar char="•"/>
            </a:pPr>
            <a:r>
              <a:rPr lang="en-GB" b="0" i="0" dirty="0">
                <a:effectLst/>
                <a:latin typeface="Söhne"/>
              </a:rPr>
              <a:t>Course descriptions and downloadable materials</a:t>
            </a:r>
          </a:p>
          <a:p>
            <a:pPr algn="l">
              <a:buFont typeface="Arial" panose="020B0604020202020204" pitchFamily="34" charset="0"/>
              <a:buChar char="•"/>
            </a:pPr>
            <a:r>
              <a:rPr lang="en-GB" b="0" i="0" dirty="0">
                <a:effectLst/>
                <a:latin typeface="Söhne"/>
              </a:rPr>
              <a:t>Quiz page for evaluating the learning process</a:t>
            </a:r>
          </a:p>
          <a:p>
            <a:pPr algn="l"/>
            <a:r>
              <a:rPr lang="en-GB" b="0" i="0" dirty="0">
                <a:effectLst/>
                <a:latin typeface="Söhne"/>
              </a:rPr>
              <a:t>System Life Cycle:</a:t>
            </a:r>
          </a:p>
          <a:p>
            <a:pPr algn="l">
              <a:buFont typeface="Arial" panose="020B0604020202020204" pitchFamily="34" charset="0"/>
              <a:buChar char="•"/>
            </a:pPr>
            <a:r>
              <a:rPr lang="en-GB" b="0" i="0" dirty="0">
                <a:effectLst/>
                <a:latin typeface="Söhne"/>
              </a:rPr>
              <a:t>ADDIE Instructional Model: Planning, Research, Design, Implementation, Testing &amp; Maintenance</a:t>
            </a:r>
          </a:p>
          <a:p>
            <a:pPr algn="l"/>
            <a:r>
              <a:rPr lang="en-GB" b="0" i="0" dirty="0">
                <a:effectLst/>
                <a:latin typeface="Söhne"/>
              </a:rPr>
              <a:t>System Requirements: Server-Side:</a:t>
            </a:r>
          </a:p>
          <a:p>
            <a:pPr algn="l">
              <a:buFont typeface="Arial" panose="020B0604020202020204" pitchFamily="34" charset="0"/>
              <a:buChar char="•"/>
            </a:pPr>
            <a:r>
              <a:rPr lang="en-GB" b="0" i="0" dirty="0">
                <a:effectLst/>
                <a:latin typeface="Söhne"/>
              </a:rPr>
              <a:t>Operating system: Window, UNIX/Linux, MacOS</a:t>
            </a:r>
          </a:p>
          <a:p>
            <a:pPr algn="l">
              <a:buFont typeface="Arial" panose="020B0604020202020204" pitchFamily="34" charset="0"/>
              <a:buChar char="•"/>
            </a:pPr>
            <a:r>
              <a:rPr lang="en-GB" b="0" i="0" dirty="0">
                <a:effectLst/>
                <a:latin typeface="Söhne"/>
              </a:rPr>
              <a:t>Web Server: Apache</a:t>
            </a:r>
          </a:p>
          <a:p>
            <a:pPr algn="l">
              <a:buFont typeface="Arial" panose="020B0604020202020204" pitchFamily="34" charset="0"/>
              <a:buChar char="•"/>
            </a:pPr>
            <a:r>
              <a:rPr lang="en-GB" b="0" i="0" dirty="0">
                <a:effectLst/>
                <a:latin typeface="Söhne"/>
              </a:rPr>
              <a:t>Programming language: PHP, JS</a:t>
            </a:r>
          </a:p>
          <a:p>
            <a:pPr algn="l">
              <a:buFont typeface="Arial" panose="020B0604020202020204" pitchFamily="34" charset="0"/>
              <a:buChar char="•"/>
            </a:pPr>
            <a:r>
              <a:rPr lang="en-GB" b="0" i="0" dirty="0">
                <a:effectLst/>
                <a:latin typeface="Söhne"/>
              </a:rPr>
              <a:t>Database: MySQL</a:t>
            </a:r>
          </a:p>
          <a:p>
            <a:pPr algn="l">
              <a:buFont typeface="Arial" panose="020B0604020202020204" pitchFamily="34" charset="0"/>
              <a:buChar char="•"/>
            </a:pPr>
            <a:r>
              <a:rPr lang="en-GB" b="0" i="0" dirty="0">
                <a:effectLst/>
                <a:latin typeface="Söhne"/>
              </a:rPr>
              <a:t>Disk space on server: 3GB</a:t>
            </a:r>
          </a:p>
          <a:p>
            <a:pPr algn="l"/>
            <a:r>
              <a:rPr lang="en-GB" b="0" i="0" dirty="0">
                <a:effectLst/>
                <a:latin typeface="Söhne"/>
              </a:rPr>
              <a:t>Client-Side:</a:t>
            </a:r>
          </a:p>
          <a:p>
            <a:pPr algn="l">
              <a:buFont typeface="Arial" panose="020B0604020202020204" pitchFamily="34" charset="0"/>
              <a:buChar char="•"/>
            </a:pPr>
            <a:r>
              <a:rPr lang="en-GB" b="0" i="0" dirty="0">
                <a:effectLst/>
                <a:latin typeface="Söhne"/>
              </a:rPr>
              <a:t>Hardware Specification: Compliant with any smartphone or personal computer</a:t>
            </a:r>
          </a:p>
          <a:p>
            <a:pPr algn="l">
              <a:buFont typeface="Arial" panose="020B0604020202020204" pitchFamily="34" charset="0"/>
              <a:buChar char="•"/>
            </a:pPr>
            <a:r>
              <a:rPr lang="en-GB" b="0" i="0" dirty="0">
                <a:effectLst/>
                <a:latin typeface="Söhne"/>
              </a:rPr>
              <a:t>Operating System: Works smoothly on any device that has a browser</a:t>
            </a:r>
          </a:p>
          <a:p>
            <a:pPr algn="l">
              <a:buFont typeface="Arial" panose="020B0604020202020204" pitchFamily="34" charset="0"/>
              <a:buChar char="•"/>
            </a:pPr>
            <a:r>
              <a:rPr lang="en-GB" b="0" i="0" dirty="0">
                <a:effectLst/>
                <a:latin typeface="Söhne"/>
              </a:rPr>
              <a:t>Browser Support: Opens up on any computer running scripts for PHP and JavaScript.</a:t>
            </a:r>
          </a:p>
        </p:txBody>
      </p:sp>
    </p:spTree>
    <p:extLst>
      <p:ext uri="{BB962C8B-B14F-4D97-AF65-F5344CB8AC3E}">
        <p14:creationId xmlns:p14="http://schemas.microsoft.com/office/powerpoint/2010/main" val="279357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6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TABLE OF CONTENTS</a:t>
            </a:r>
            <a:endParaRPr/>
          </a:p>
          <a:p>
            <a:endParaRPr/>
          </a:p>
        </p:txBody>
      </p:sp>
      <p:sp>
        <p:nvSpPr>
          <p:cNvPr id="833" name="Google Shape;833;p67"/>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marL="0" indent="0"/>
            <a:r>
              <a:rPr lang="en"/>
              <a:t>Describe the topic of the section here</a:t>
            </a:r>
            <a:endParaRPr/>
          </a:p>
        </p:txBody>
      </p:sp>
      <p:sp>
        <p:nvSpPr>
          <p:cNvPr id="835" name="Google Shape;835;p67"/>
          <p:cNvSpPr txBox="1">
            <a:spLocks noGrp="1"/>
          </p:cNvSpPr>
          <p:nvPr>
            <p:ph type="title" idx="2"/>
          </p:nvPr>
        </p:nvSpPr>
        <p:spPr>
          <a:prstGeom prst="rect">
            <a:avLst/>
          </a:prstGeom>
        </p:spPr>
        <p:txBody>
          <a:bodyPr spcFirstLastPara="1" vert="horz" wrap="square" lIns="121900" tIns="121900" rIns="121900" bIns="121900" rtlCol="0" anchor="t" anchorCtr="0">
            <a:noAutofit/>
          </a:bodyPr>
          <a:lstStyle/>
          <a:p>
            <a:r>
              <a:rPr lang="en"/>
              <a:t>01</a:t>
            </a:r>
            <a:endParaRPr/>
          </a:p>
        </p:txBody>
      </p:sp>
      <p:sp>
        <p:nvSpPr>
          <p:cNvPr id="839" name="Google Shape;839;p67"/>
          <p:cNvSpPr txBox="1">
            <a:spLocks noGrp="1"/>
          </p:cNvSpPr>
          <p:nvPr>
            <p:ph type="subTitle" idx="3"/>
          </p:nvPr>
        </p:nvSpPr>
        <p:spPr>
          <a:prstGeom prst="rect">
            <a:avLst/>
          </a:prstGeom>
        </p:spPr>
        <p:txBody>
          <a:bodyPr spcFirstLastPara="1" vert="horz" wrap="square" lIns="121900" tIns="121900" rIns="121900" bIns="121900" rtlCol="0" anchor="t" anchorCtr="0">
            <a:noAutofit/>
          </a:bodyPr>
          <a:lstStyle/>
          <a:p>
            <a:pPr marL="0" indent="0"/>
            <a:r>
              <a:rPr lang="en"/>
              <a:t>INTRODUCTION</a:t>
            </a:r>
            <a:endParaRPr/>
          </a:p>
          <a:p>
            <a:pPr marL="0" indent="0"/>
            <a:endParaRPr/>
          </a:p>
        </p:txBody>
      </p:sp>
      <p:sp>
        <p:nvSpPr>
          <p:cNvPr id="840" name="Google Shape;840;p67"/>
          <p:cNvSpPr txBox="1">
            <a:spLocks noGrp="1"/>
          </p:cNvSpPr>
          <p:nvPr>
            <p:ph type="subTitle" idx="4"/>
          </p:nvPr>
        </p:nvSpPr>
        <p:spPr>
          <a:prstGeom prst="rect">
            <a:avLst/>
          </a:prstGeom>
        </p:spPr>
        <p:txBody>
          <a:bodyPr spcFirstLastPara="1" vert="horz" wrap="square" lIns="121900" tIns="121900" rIns="121900" bIns="121900" rtlCol="0" anchor="t" anchorCtr="0">
            <a:noAutofit/>
          </a:bodyPr>
          <a:lstStyle/>
          <a:p>
            <a:pPr marL="0" indent="0"/>
            <a:r>
              <a:rPr lang="en"/>
              <a:t>LESSONS</a:t>
            </a:r>
            <a:endParaRPr/>
          </a:p>
          <a:p>
            <a:pPr marL="0" indent="0"/>
            <a:endParaRPr/>
          </a:p>
        </p:txBody>
      </p:sp>
      <p:sp>
        <p:nvSpPr>
          <p:cNvPr id="842" name="Google Shape;842;p67"/>
          <p:cNvSpPr txBox="1">
            <a:spLocks noGrp="1"/>
          </p:cNvSpPr>
          <p:nvPr>
            <p:ph type="subTitle" idx="5"/>
          </p:nvPr>
        </p:nvSpPr>
        <p:spPr>
          <a:prstGeom prst="rect">
            <a:avLst/>
          </a:prstGeom>
        </p:spPr>
        <p:txBody>
          <a:bodyPr spcFirstLastPara="1" vert="horz" wrap="square" lIns="121900" tIns="121900" rIns="121900" bIns="121900" rtlCol="0" anchor="t" anchorCtr="0">
            <a:noAutofit/>
          </a:bodyPr>
          <a:lstStyle/>
          <a:p>
            <a:pPr marL="0" indent="0"/>
            <a:r>
              <a:rPr lang="en"/>
              <a:t>Describe the topic of the section here</a:t>
            </a:r>
            <a:endParaRPr/>
          </a:p>
        </p:txBody>
      </p:sp>
      <p:sp>
        <p:nvSpPr>
          <p:cNvPr id="843" name="Google Shape;843;p67"/>
          <p:cNvSpPr txBox="1">
            <a:spLocks noGrp="1"/>
          </p:cNvSpPr>
          <p:nvPr>
            <p:ph type="subTitle" idx="6"/>
          </p:nvPr>
        </p:nvSpPr>
        <p:spPr>
          <a:prstGeom prst="rect">
            <a:avLst/>
          </a:prstGeom>
        </p:spPr>
        <p:txBody>
          <a:bodyPr spcFirstLastPara="1" vert="horz" wrap="square" lIns="121900" tIns="121900" rIns="121900" bIns="121900" rtlCol="0" anchor="t" anchorCtr="0">
            <a:noAutofit/>
          </a:bodyPr>
          <a:lstStyle/>
          <a:p>
            <a:pPr marL="0" indent="0"/>
            <a:r>
              <a:rPr lang="en"/>
              <a:t>Describe the topic of the section here</a:t>
            </a:r>
            <a:endParaRPr/>
          </a:p>
        </p:txBody>
      </p:sp>
      <p:sp>
        <p:nvSpPr>
          <p:cNvPr id="844" name="Google Shape;844;p67"/>
          <p:cNvSpPr txBox="1">
            <a:spLocks noGrp="1"/>
          </p:cNvSpPr>
          <p:nvPr>
            <p:ph type="subTitle" idx="7"/>
          </p:nvPr>
        </p:nvSpPr>
        <p:spPr>
          <a:prstGeom prst="rect">
            <a:avLst/>
          </a:prstGeom>
        </p:spPr>
        <p:txBody>
          <a:bodyPr spcFirstLastPara="1" vert="horz" wrap="square" lIns="121900" tIns="121900" rIns="121900" bIns="121900" rtlCol="0" anchor="t" anchorCtr="0">
            <a:noAutofit/>
          </a:bodyPr>
          <a:lstStyle/>
          <a:p>
            <a:pPr marL="0" indent="0"/>
            <a:r>
              <a:rPr lang="en"/>
              <a:t>ACTIVITIES</a:t>
            </a:r>
            <a:endParaRPr/>
          </a:p>
        </p:txBody>
      </p:sp>
      <p:sp>
        <p:nvSpPr>
          <p:cNvPr id="836" name="Google Shape;836;p67"/>
          <p:cNvSpPr txBox="1">
            <a:spLocks noGrp="1"/>
          </p:cNvSpPr>
          <p:nvPr>
            <p:ph type="title" idx="8"/>
          </p:nvPr>
        </p:nvSpPr>
        <p:spPr>
          <a:prstGeom prst="rect">
            <a:avLst/>
          </a:prstGeom>
        </p:spPr>
        <p:txBody>
          <a:bodyPr spcFirstLastPara="1" vert="horz" wrap="square" lIns="121900" tIns="121900" rIns="121900" bIns="121900" rtlCol="0" anchor="t" anchorCtr="0">
            <a:noAutofit/>
          </a:bodyPr>
          <a:lstStyle/>
          <a:p>
            <a:r>
              <a:rPr lang="en"/>
              <a:t>02</a:t>
            </a:r>
            <a:endParaRPr/>
          </a:p>
        </p:txBody>
      </p:sp>
      <p:sp>
        <p:nvSpPr>
          <p:cNvPr id="837" name="Google Shape;837;p67"/>
          <p:cNvSpPr txBox="1">
            <a:spLocks noGrp="1"/>
          </p:cNvSpPr>
          <p:nvPr>
            <p:ph type="title" idx="9"/>
          </p:nvPr>
        </p:nvSpPr>
        <p:spPr>
          <a:prstGeom prst="rect">
            <a:avLst/>
          </a:prstGeom>
        </p:spPr>
        <p:txBody>
          <a:bodyPr spcFirstLastPara="1" vert="horz" wrap="square" lIns="121900" tIns="121900" rIns="121900" bIns="121900" rtlCol="0" anchor="t" anchorCtr="0">
            <a:noAutofit/>
          </a:bodyPr>
          <a:lstStyle/>
          <a:p>
            <a:r>
              <a:rPr lang="en"/>
              <a:t>03</a:t>
            </a:r>
            <a:endParaRPr/>
          </a:p>
        </p:txBody>
      </p:sp>
      <p:sp>
        <p:nvSpPr>
          <p:cNvPr id="845" name="Google Shape;845;p67"/>
          <p:cNvSpPr txBox="1">
            <a:spLocks noGrp="1"/>
          </p:cNvSpPr>
          <p:nvPr>
            <p:ph type="subTitle" idx="13"/>
          </p:nvPr>
        </p:nvSpPr>
        <p:spPr>
          <a:prstGeom prst="rect">
            <a:avLst/>
          </a:prstGeom>
        </p:spPr>
        <p:txBody>
          <a:bodyPr spcFirstLastPara="1" vert="horz" wrap="square" lIns="121900" tIns="121900" rIns="121900" bIns="121900" rtlCol="0" anchor="t" anchorCtr="0">
            <a:noAutofit/>
          </a:bodyPr>
          <a:lstStyle/>
          <a:p>
            <a:pPr marL="0" indent="0"/>
            <a:r>
              <a:rPr lang="en"/>
              <a:t>Describe the topic of the section here</a:t>
            </a:r>
            <a:endParaRPr/>
          </a:p>
        </p:txBody>
      </p:sp>
      <p:sp>
        <p:nvSpPr>
          <p:cNvPr id="838" name="Google Shape;838;p67"/>
          <p:cNvSpPr txBox="1">
            <a:spLocks noGrp="1"/>
          </p:cNvSpPr>
          <p:nvPr>
            <p:ph type="title" idx="14"/>
          </p:nvPr>
        </p:nvSpPr>
        <p:spPr>
          <a:prstGeom prst="rect">
            <a:avLst/>
          </a:prstGeom>
        </p:spPr>
        <p:txBody>
          <a:bodyPr spcFirstLastPara="1" vert="horz" wrap="square" lIns="121900" tIns="121900" rIns="121900" bIns="121900" rtlCol="0" anchor="t" anchorCtr="0">
            <a:noAutofit/>
          </a:bodyPr>
          <a:lstStyle/>
          <a:p>
            <a:r>
              <a:rPr lang="en"/>
              <a:t>04</a:t>
            </a:r>
            <a:endParaRPr/>
          </a:p>
        </p:txBody>
      </p:sp>
      <p:sp>
        <p:nvSpPr>
          <p:cNvPr id="834" name="Google Shape;834;p67"/>
          <p:cNvSpPr txBox="1">
            <a:spLocks noGrp="1"/>
          </p:cNvSpPr>
          <p:nvPr>
            <p:ph type="subTitle" idx="15"/>
          </p:nvPr>
        </p:nvSpPr>
        <p:spPr>
          <a:prstGeom prst="rect">
            <a:avLst/>
          </a:prstGeom>
        </p:spPr>
        <p:txBody>
          <a:bodyPr spcFirstLastPara="1" vert="horz" wrap="square" lIns="121900" tIns="121900" rIns="121900" bIns="121900" rtlCol="0" anchor="t" anchorCtr="0">
            <a:noAutofit/>
          </a:bodyPr>
          <a:lstStyle/>
          <a:p>
            <a:pPr marL="0" indent="0"/>
            <a:r>
              <a:rPr lang="en"/>
              <a:t>RESOURCES</a:t>
            </a:r>
            <a:endParaRPr/>
          </a:p>
          <a:p>
            <a:pPr marL="0" indent="0"/>
            <a:endParaRPr/>
          </a:p>
        </p:txBody>
      </p:sp>
      <p:sp>
        <p:nvSpPr>
          <p:cNvPr id="841" name="Google Shape;841;p67"/>
          <p:cNvSpPr txBox="1">
            <a:spLocks noGrp="1"/>
          </p:cNvSpPr>
          <p:nvPr>
            <p:ph type="subTitle" idx="16"/>
          </p:nvPr>
        </p:nvSpPr>
        <p:spPr>
          <a:prstGeom prst="rect">
            <a:avLst/>
          </a:prstGeom>
        </p:spPr>
        <p:txBody>
          <a:bodyPr spcFirstLastPara="1" vert="horz" wrap="square" lIns="121900" tIns="121900" rIns="121900" bIns="121900" rtlCol="0" anchor="t" anchorCtr="0">
            <a:noAutofit/>
          </a:bodyPr>
          <a:lstStyle/>
          <a:p>
            <a:pPr marL="0" indent="0"/>
            <a:r>
              <a:rPr lang="en"/>
              <a:t>PROCESS</a:t>
            </a:r>
            <a:endParaRPr/>
          </a:p>
        </p:txBody>
      </p:sp>
      <p:sp>
        <p:nvSpPr>
          <p:cNvPr id="846" name="Google Shape;846;p67"/>
          <p:cNvSpPr txBox="1">
            <a:spLocks noGrp="1"/>
          </p:cNvSpPr>
          <p:nvPr>
            <p:ph type="subTitle" idx="17"/>
          </p:nvPr>
        </p:nvSpPr>
        <p:spPr>
          <a:prstGeom prst="rect">
            <a:avLst/>
          </a:prstGeom>
        </p:spPr>
        <p:txBody>
          <a:bodyPr spcFirstLastPara="1" vert="horz" wrap="square" lIns="121900" tIns="121900" rIns="121900" bIns="121900" rtlCol="0" anchor="t" anchorCtr="0">
            <a:noAutofit/>
          </a:bodyPr>
          <a:lstStyle/>
          <a:p>
            <a:pPr marL="0" indent="0"/>
            <a:r>
              <a:rPr lang="en"/>
              <a:t>Describe the topic of the section here</a:t>
            </a:r>
            <a:endParaRPr/>
          </a:p>
        </p:txBody>
      </p:sp>
      <p:sp>
        <p:nvSpPr>
          <p:cNvPr id="847" name="Google Shape;847;p67"/>
          <p:cNvSpPr txBox="1">
            <a:spLocks noGrp="1"/>
          </p:cNvSpPr>
          <p:nvPr>
            <p:ph type="subTitle" idx="18"/>
          </p:nvPr>
        </p:nvSpPr>
        <p:spPr>
          <a:prstGeom prst="rect">
            <a:avLst/>
          </a:prstGeom>
        </p:spPr>
        <p:txBody>
          <a:bodyPr spcFirstLastPara="1" vert="horz" wrap="square" lIns="121900" tIns="121900" rIns="121900" bIns="121900" rtlCol="0" anchor="t" anchorCtr="0">
            <a:noAutofit/>
          </a:bodyPr>
          <a:lstStyle/>
          <a:p>
            <a:pPr marL="0" indent="0"/>
            <a:r>
              <a:rPr lang="en"/>
              <a:t>Describe the topic of the section here</a:t>
            </a:r>
            <a:endParaRPr/>
          </a:p>
        </p:txBody>
      </p:sp>
      <p:sp>
        <p:nvSpPr>
          <p:cNvPr id="848" name="Google Shape;848;p67"/>
          <p:cNvSpPr txBox="1">
            <a:spLocks noGrp="1"/>
          </p:cNvSpPr>
          <p:nvPr>
            <p:ph type="subTitle" idx="19"/>
          </p:nvPr>
        </p:nvSpPr>
        <p:spPr>
          <a:prstGeom prst="rect">
            <a:avLst/>
          </a:prstGeom>
        </p:spPr>
        <p:txBody>
          <a:bodyPr spcFirstLastPara="1" vert="horz" wrap="square" lIns="121900" tIns="121900" rIns="121900" bIns="121900" rtlCol="0" anchor="t" anchorCtr="0">
            <a:noAutofit/>
          </a:bodyPr>
          <a:lstStyle/>
          <a:p>
            <a:pPr marL="0" indent="0"/>
            <a:r>
              <a:rPr lang="en"/>
              <a:t>OUR TEAM</a:t>
            </a:r>
            <a:endParaRPr/>
          </a:p>
        </p:txBody>
      </p:sp>
      <p:sp>
        <p:nvSpPr>
          <p:cNvPr id="849" name="Google Shape;849;p67"/>
          <p:cNvSpPr txBox="1">
            <a:spLocks noGrp="1"/>
          </p:cNvSpPr>
          <p:nvPr>
            <p:ph type="title" idx="20"/>
          </p:nvPr>
        </p:nvSpPr>
        <p:spPr>
          <a:prstGeom prst="rect">
            <a:avLst/>
          </a:prstGeom>
        </p:spPr>
        <p:txBody>
          <a:bodyPr spcFirstLastPara="1" vert="horz" wrap="square" lIns="121900" tIns="121900" rIns="121900" bIns="121900" rtlCol="0" anchor="t" anchorCtr="0">
            <a:noAutofit/>
          </a:bodyPr>
          <a:lstStyle/>
          <a:p>
            <a:r>
              <a:rPr lang="en"/>
              <a:t>05</a:t>
            </a:r>
            <a:endParaRPr/>
          </a:p>
        </p:txBody>
      </p:sp>
      <p:sp>
        <p:nvSpPr>
          <p:cNvPr id="850" name="Google Shape;850;p67"/>
          <p:cNvSpPr txBox="1">
            <a:spLocks noGrp="1"/>
          </p:cNvSpPr>
          <p:nvPr>
            <p:ph type="title" idx="21"/>
          </p:nvPr>
        </p:nvSpPr>
        <p:spPr>
          <a:prstGeom prst="rect">
            <a:avLst/>
          </a:prstGeom>
        </p:spPr>
        <p:txBody>
          <a:bodyPr spcFirstLastPara="1" vert="horz" wrap="square" lIns="121900" tIns="121900" rIns="121900" bIns="121900" rtlCol="0" anchor="t" anchorCtr="0">
            <a:noAutofit/>
          </a:bodyPr>
          <a:lstStyle/>
          <a:p>
            <a:r>
              <a:rPr lang="en"/>
              <a:t>06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32"/>
                                        </p:tgtEl>
                                        <p:attrNameLst>
                                          <p:attrName>style.visibility</p:attrName>
                                        </p:attrNameLst>
                                      </p:cBhvr>
                                      <p:to>
                                        <p:strVal val="visible"/>
                                      </p:to>
                                    </p:set>
                                    <p:anim calcmode="lin" valueType="num">
                                      <p:cBhvr additive="base">
                                        <p:cTn id="7" dur="1000"/>
                                        <p:tgtEl>
                                          <p:spTgt spid="83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835"/>
                                        </p:tgtEl>
                                        <p:attrNameLst>
                                          <p:attrName>style.visibility</p:attrName>
                                        </p:attrNameLst>
                                      </p:cBhvr>
                                      <p:to>
                                        <p:strVal val="visible"/>
                                      </p:to>
                                    </p:set>
                                    <p:anim calcmode="lin" valueType="num">
                                      <p:cBhvr additive="base">
                                        <p:cTn id="12" dur="1000"/>
                                        <p:tgtEl>
                                          <p:spTgt spid="835"/>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839"/>
                                        </p:tgtEl>
                                        <p:attrNameLst>
                                          <p:attrName>style.visibility</p:attrName>
                                        </p:attrNameLst>
                                      </p:cBhvr>
                                      <p:to>
                                        <p:strVal val="visible"/>
                                      </p:to>
                                    </p:set>
                                    <p:animEffect transition="in" filter="fade">
                                      <p:cBhvr>
                                        <p:cTn id="15" dur="1000"/>
                                        <p:tgtEl>
                                          <p:spTgt spid="839"/>
                                        </p:tgtEl>
                                      </p:cBhvr>
                                    </p:animEffect>
                                  </p:childTnLst>
                                </p:cTn>
                              </p:par>
                              <p:par>
                                <p:cTn id="16" presetID="10" presetClass="entr" presetSubtype="0" fill="hold" nodeType="withEffect">
                                  <p:stCondLst>
                                    <p:cond delay="0"/>
                                  </p:stCondLst>
                                  <p:childTnLst>
                                    <p:set>
                                      <p:cBhvr>
                                        <p:cTn id="17" dur="1" fill="hold">
                                          <p:stCondLst>
                                            <p:cond delay="0"/>
                                          </p:stCondLst>
                                        </p:cTn>
                                        <p:tgtEl>
                                          <p:spTgt spid="842"/>
                                        </p:tgtEl>
                                        <p:attrNameLst>
                                          <p:attrName>style.visibility</p:attrName>
                                        </p:attrNameLst>
                                      </p:cBhvr>
                                      <p:to>
                                        <p:strVal val="visible"/>
                                      </p:to>
                                    </p:set>
                                    <p:animEffect transition="in" filter="fade">
                                      <p:cBhvr>
                                        <p:cTn id="18" dur="1000"/>
                                        <p:tgtEl>
                                          <p:spTgt spid="84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anim calcmode="lin" valueType="num">
                                      <p:cBhvr additive="base">
                                        <p:cTn id="23" dur="1000"/>
                                        <p:tgtEl>
                                          <p:spTgt spid="836"/>
                                        </p:tgtEl>
                                        <p:attrNameLst>
                                          <p:attrName>ppt_x</p:attrName>
                                        </p:attrNameLst>
                                      </p:cBhvr>
                                      <p:tavLst>
                                        <p:tav tm="0">
                                          <p:val>
                                            <p:strVal val="#ppt_x+1"/>
                                          </p:val>
                                        </p:tav>
                                        <p:tav tm="100000">
                                          <p:val>
                                            <p:strVal val="#ppt_x"/>
                                          </p:val>
                                        </p:tav>
                                      </p:tavLst>
                                    </p:anim>
                                  </p:childTnLst>
                                </p:cTn>
                              </p:par>
                              <p:par>
                                <p:cTn id="24" presetID="10" presetClass="entr" presetSubtype="0" fill="hold" nodeType="withEffect">
                                  <p:stCondLst>
                                    <p:cond delay="0"/>
                                  </p:stCondLst>
                                  <p:childTnLst>
                                    <p:set>
                                      <p:cBhvr>
                                        <p:cTn id="25" dur="1" fill="hold">
                                          <p:stCondLst>
                                            <p:cond delay="0"/>
                                          </p:stCondLst>
                                        </p:cTn>
                                        <p:tgtEl>
                                          <p:spTgt spid="840"/>
                                        </p:tgtEl>
                                        <p:attrNameLst>
                                          <p:attrName>style.visibility</p:attrName>
                                        </p:attrNameLst>
                                      </p:cBhvr>
                                      <p:to>
                                        <p:strVal val="visible"/>
                                      </p:to>
                                    </p:set>
                                    <p:animEffect transition="in" filter="fade">
                                      <p:cBhvr>
                                        <p:cTn id="26" dur="1000"/>
                                        <p:tgtEl>
                                          <p:spTgt spid="840"/>
                                        </p:tgtEl>
                                      </p:cBhvr>
                                    </p:animEffect>
                                  </p:childTnLst>
                                </p:cTn>
                              </p:par>
                              <p:par>
                                <p:cTn id="27" presetID="10" presetClass="entr" presetSubtype="0" fill="hold" nodeType="withEffect">
                                  <p:stCondLst>
                                    <p:cond delay="0"/>
                                  </p:stCondLst>
                                  <p:childTnLst>
                                    <p:set>
                                      <p:cBhvr>
                                        <p:cTn id="28" dur="1" fill="hold">
                                          <p:stCondLst>
                                            <p:cond delay="0"/>
                                          </p:stCondLst>
                                        </p:cTn>
                                        <p:tgtEl>
                                          <p:spTgt spid="843"/>
                                        </p:tgtEl>
                                        <p:attrNameLst>
                                          <p:attrName>style.visibility</p:attrName>
                                        </p:attrNameLst>
                                      </p:cBhvr>
                                      <p:to>
                                        <p:strVal val="visible"/>
                                      </p:to>
                                    </p:set>
                                    <p:animEffect transition="in" filter="fade">
                                      <p:cBhvr>
                                        <p:cTn id="29" dur="1000"/>
                                        <p:tgtEl>
                                          <p:spTgt spid="84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837"/>
                                        </p:tgtEl>
                                        <p:attrNameLst>
                                          <p:attrName>style.visibility</p:attrName>
                                        </p:attrNameLst>
                                      </p:cBhvr>
                                      <p:to>
                                        <p:strVal val="visible"/>
                                      </p:to>
                                    </p:set>
                                    <p:anim calcmode="lin" valueType="num">
                                      <p:cBhvr additive="base">
                                        <p:cTn id="34" dur="1000"/>
                                        <p:tgtEl>
                                          <p:spTgt spid="837"/>
                                        </p:tgtEl>
                                        <p:attrNameLst>
                                          <p:attrName>ppt_x</p:attrName>
                                        </p:attrNameLst>
                                      </p:cBhvr>
                                      <p:tavLst>
                                        <p:tav tm="0">
                                          <p:val>
                                            <p:strVal val="#ppt_x+1"/>
                                          </p:val>
                                        </p:tav>
                                        <p:tav tm="100000">
                                          <p:val>
                                            <p:strVal val="#ppt_x"/>
                                          </p:val>
                                        </p:tav>
                                      </p:tavLst>
                                    </p:anim>
                                  </p:childTnLst>
                                </p:cTn>
                              </p:par>
                              <p:par>
                                <p:cTn id="35" presetID="10" presetClass="entr" presetSubtype="0" fill="hold" nodeType="withEffect">
                                  <p:stCondLst>
                                    <p:cond delay="0"/>
                                  </p:stCondLst>
                                  <p:childTnLst>
                                    <p:set>
                                      <p:cBhvr>
                                        <p:cTn id="36" dur="1" fill="hold">
                                          <p:stCondLst>
                                            <p:cond delay="0"/>
                                          </p:stCondLst>
                                        </p:cTn>
                                        <p:tgtEl>
                                          <p:spTgt spid="844"/>
                                        </p:tgtEl>
                                        <p:attrNameLst>
                                          <p:attrName>style.visibility</p:attrName>
                                        </p:attrNameLst>
                                      </p:cBhvr>
                                      <p:to>
                                        <p:strVal val="visible"/>
                                      </p:to>
                                    </p:set>
                                    <p:animEffect transition="in" filter="fade">
                                      <p:cBhvr>
                                        <p:cTn id="37" dur="1000"/>
                                        <p:tgtEl>
                                          <p:spTgt spid="844"/>
                                        </p:tgtEl>
                                      </p:cBhvr>
                                    </p:animEffect>
                                  </p:childTnLst>
                                </p:cTn>
                              </p:par>
                              <p:par>
                                <p:cTn id="38" presetID="10" presetClass="entr" presetSubtype="0" fill="hold" nodeType="withEffect">
                                  <p:stCondLst>
                                    <p:cond delay="0"/>
                                  </p:stCondLst>
                                  <p:childTnLst>
                                    <p:set>
                                      <p:cBhvr>
                                        <p:cTn id="39" dur="1" fill="hold">
                                          <p:stCondLst>
                                            <p:cond delay="0"/>
                                          </p:stCondLst>
                                        </p:cTn>
                                        <p:tgtEl>
                                          <p:spTgt spid="833"/>
                                        </p:tgtEl>
                                        <p:attrNameLst>
                                          <p:attrName>style.visibility</p:attrName>
                                        </p:attrNameLst>
                                      </p:cBhvr>
                                      <p:to>
                                        <p:strVal val="visible"/>
                                      </p:to>
                                    </p:set>
                                    <p:animEffect transition="in" filter="fade">
                                      <p:cBhvr>
                                        <p:cTn id="40" dur="1000"/>
                                        <p:tgtEl>
                                          <p:spTgt spid="833"/>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834"/>
                                        </p:tgtEl>
                                        <p:attrNameLst>
                                          <p:attrName>style.visibility</p:attrName>
                                        </p:attrNameLst>
                                      </p:cBhvr>
                                      <p:to>
                                        <p:strVal val="visible"/>
                                      </p:to>
                                    </p:set>
                                    <p:anim calcmode="lin" valueType="num">
                                      <p:cBhvr additive="base">
                                        <p:cTn id="45" dur="1000"/>
                                        <p:tgtEl>
                                          <p:spTgt spid="834"/>
                                        </p:tgtEl>
                                        <p:attrNameLst>
                                          <p:attrName>ppt_x</p:attrName>
                                        </p:attrNameLst>
                                      </p:cBhvr>
                                      <p:tavLst>
                                        <p:tav tm="0">
                                          <p:val>
                                            <p:strVal val="#ppt_x+1"/>
                                          </p:val>
                                        </p:tav>
                                        <p:tav tm="100000">
                                          <p:val>
                                            <p:strVal val="#ppt_x"/>
                                          </p:val>
                                        </p:tav>
                                      </p:tavLst>
                                    </p:anim>
                                  </p:childTnLst>
                                </p:cTn>
                              </p:par>
                              <p:par>
                                <p:cTn id="46" presetID="10" presetClass="entr" presetSubtype="0" fill="hold" nodeType="withEffect">
                                  <p:stCondLst>
                                    <p:cond delay="0"/>
                                  </p:stCondLst>
                                  <p:childTnLst>
                                    <p:set>
                                      <p:cBhvr>
                                        <p:cTn id="47" dur="1" fill="hold">
                                          <p:stCondLst>
                                            <p:cond delay="0"/>
                                          </p:stCondLst>
                                        </p:cTn>
                                        <p:tgtEl>
                                          <p:spTgt spid="838"/>
                                        </p:tgtEl>
                                        <p:attrNameLst>
                                          <p:attrName>style.visibility</p:attrName>
                                        </p:attrNameLst>
                                      </p:cBhvr>
                                      <p:to>
                                        <p:strVal val="visible"/>
                                      </p:to>
                                    </p:set>
                                    <p:animEffect transition="in" filter="fade">
                                      <p:cBhvr>
                                        <p:cTn id="48" dur="1000"/>
                                        <p:tgtEl>
                                          <p:spTgt spid="838"/>
                                        </p:tgtEl>
                                      </p:cBhvr>
                                    </p:animEffect>
                                  </p:childTnLst>
                                </p:cTn>
                              </p:par>
                              <p:par>
                                <p:cTn id="49" presetID="10" presetClass="entr" presetSubtype="0" fill="hold" nodeType="withEffect">
                                  <p:stCondLst>
                                    <p:cond delay="0"/>
                                  </p:stCondLst>
                                  <p:childTnLst>
                                    <p:set>
                                      <p:cBhvr>
                                        <p:cTn id="50" dur="1" fill="hold">
                                          <p:stCondLst>
                                            <p:cond delay="0"/>
                                          </p:stCondLst>
                                        </p:cTn>
                                        <p:tgtEl>
                                          <p:spTgt spid="846"/>
                                        </p:tgtEl>
                                        <p:attrNameLst>
                                          <p:attrName>style.visibility</p:attrName>
                                        </p:attrNameLst>
                                      </p:cBhvr>
                                      <p:to>
                                        <p:strVal val="visible"/>
                                      </p:to>
                                    </p:set>
                                    <p:animEffect transition="in" filter="fade">
                                      <p:cBhvr>
                                        <p:cTn id="51" dur="1000"/>
                                        <p:tgtEl>
                                          <p:spTgt spid="846"/>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nodeType="clickEffect">
                                  <p:stCondLst>
                                    <p:cond delay="0"/>
                                  </p:stCondLst>
                                  <p:childTnLst>
                                    <p:set>
                                      <p:cBhvr>
                                        <p:cTn id="55" dur="1" fill="hold">
                                          <p:stCondLst>
                                            <p:cond delay="0"/>
                                          </p:stCondLst>
                                        </p:cTn>
                                        <p:tgtEl>
                                          <p:spTgt spid="841"/>
                                        </p:tgtEl>
                                        <p:attrNameLst>
                                          <p:attrName>style.visibility</p:attrName>
                                        </p:attrNameLst>
                                      </p:cBhvr>
                                      <p:to>
                                        <p:strVal val="visible"/>
                                      </p:to>
                                    </p:set>
                                    <p:anim calcmode="lin" valueType="num">
                                      <p:cBhvr additive="base">
                                        <p:cTn id="56" dur="1000"/>
                                        <p:tgtEl>
                                          <p:spTgt spid="841"/>
                                        </p:tgtEl>
                                        <p:attrNameLst>
                                          <p:attrName>ppt_x</p:attrName>
                                        </p:attrNameLst>
                                      </p:cBhvr>
                                      <p:tavLst>
                                        <p:tav tm="0">
                                          <p:val>
                                            <p:strVal val="#ppt_x+1"/>
                                          </p:val>
                                        </p:tav>
                                        <p:tav tm="100000">
                                          <p:val>
                                            <p:strVal val="#ppt_x"/>
                                          </p:val>
                                        </p:tav>
                                      </p:tavLst>
                                    </p:anim>
                                  </p:childTnLst>
                                </p:cTn>
                              </p:par>
                              <p:par>
                                <p:cTn id="57" presetID="10" presetClass="entr" presetSubtype="0" fill="hold" nodeType="withEffect">
                                  <p:stCondLst>
                                    <p:cond delay="0"/>
                                  </p:stCondLst>
                                  <p:childTnLst>
                                    <p:set>
                                      <p:cBhvr>
                                        <p:cTn id="58" dur="1" fill="hold">
                                          <p:stCondLst>
                                            <p:cond delay="0"/>
                                          </p:stCondLst>
                                        </p:cTn>
                                        <p:tgtEl>
                                          <p:spTgt spid="849"/>
                                        </p:tgtEl>
                                        <p:attrNameLst>
                                          <p:attrName>style.visibility</p:attrName>
                                        </p:attrNameLst>
                                      </p:cBhvr>
                                      <p:to>
                                        <p:strVal val="visible"/>
                                      </p:to>
                                    </p:set>
                                    <p:animEffect transition="in" filter="fade">
                                      <p:cBhvr>
                                        <p:cTn id="59" dur="1000"/>
                                        <p:tgtEl>
                                          <p:spTgt spid="849"/>
                                        </p:tgtEl>
                                      </p:cBhvr>
                                    </p:animEffect>
                                  </p:childTnLst>
                                </p:cTn>
                              </p:par>
                              <p:par>
                                <p:cTn id="60" presetID="10" presetClass="entr" presetSubtype="0" fill="hold" nodeType="withEffect">
                                  <p:stCondLst>
                                    <p:cond delay="0"/>
                                  </p:stCondLst>
                                  <p:childTnLst>
                                    <p:set>
                                      <p:cBhvr>
                                        <p:cTn id="61" dur="1" fill="hold">
                                          <p:stCondLst>
                                            <p:cond delay="0"/>
                                          </p:stCondLst>
                                        </p:cTn>
                                        <p:tgtEl>
                                          <p:spTgt spid="847"/>
                                        </p:tgtEl>
                                        <p:attrNameLst>
                                          <p:attrName>style.visibility</p:attrName>
                                        </p:attrNameLst>
                                      </p:cBhvr>
                                      <p:to>
                                        <p:strVal val="visible"/>
                                      </p:to>
                                    </p:set>
                                    <p:animEffect transition="in" filter="fade">
                                      <p:cBhvr>
                                        <p:cTn id="62" dur="1000"/>
                                        <p:tgtEl>
                                          <p:spTgt spid="847"/>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848"/>
                                        </p:tgtEl>
                                        <p:attrNameLst>
                                          <p:attrName>style.visibility</p:attrName>
                                        </p:attrNameLst>
                                      </p:cBhvr>
                                      <p:to>
                                        <p:strVal val="visible"/>
                                      </p:to>
                                    </p:set>
                                    <p:anim calcmode="lin" valueType="num">
                                      <p:cBhvr additive="base">
                                        <p:cTn id="67" dur="1000"/>
                                        <p:tgtEl>
                                          <p:spTgt spid="848"/>
                                        </p:tgtEl>
                                        <p:attrNameLst>
                                          <p:attrName>ppt_x</p:attrName>
                                        </p:attrNameLst>
                                      </p:cBhvr>
                                      <p:tavLst>
                                        <p:tav tm="0">
                                          <p:val>
                                            <p:strVal val="#ppt_x+1"/>
                                          </p:val>
                                        </p:tav>
                                        <p:tav tm="100000">
                                          <p:val>
                                            <p:strVal val="#ppt_x"/>
                                          </p:val>
                                        </p:tav>
                                      </p:tavLst>
                                    </p:anim>
                                  </p:childTnLst>
                                </p:cTn>
                              </p:par>
                              <p:par>
                                <p:cTn id="68" presetID="10" presetClass="entr" presetSubtype="0" fill="hold" nodeType="withEffect">
                                  <p:stCondLst>
                                    <p:cond delay="0"/>
                                  </p:stCondLst>
                                  <p:childTnLst>
                                    <p:set>
                                      <p:cBhvr>
                                        <p:cTn id="69" dur="1" fill="hold">
                                          <p:stCondLst>
                                            <p:cond delay="0"/>
                                          </p:stCondLst>
                                        </p:cTn>
                                        <p:tgtEl>
                                          <p:spTgt spid="850"/>
                                        </p:tgtEl>
                                        <p:attrNameLst>
                                          <p:attrName>style.visibility</p:attrName>
                                        </p:attrNameLst>
                                      </p:cBhvr>
                                      <p:to>
                                        <p:strVal val="visible"/>
                                      </p:to>
                                    </p:set>
                                    <p:animEffect transition="in" filter="fade">
                                      <p:cBhvr>
                                        <p:cTn id="70" dur="1000"/>
                                        <p:tgtEl>
                                          <p:spTgt spid="850"/>
                                        </p:tgtEl>
                                      </p:cBhvr>
                                    </p:animEffect>
                                  </p:childTnLst>
                                </p:cTn>
                              </p:par>
                              <p:par>
                                <p:cTn id="71" presetID="10" presetClass="entr" presetSubtype="0" fill="hold" nodeType="withEffect">
                                  <p:stCondLst>
                                    <p:cond delay="0"/>
                                  </p:stCondLst>
                                  <p:childTnLst>
                                    <p:set>
                                      <p:cBhvr>
                                        <p:cTn id="72" dur="1" fill="hold">
                                          <p:stCondLst>
                                            <p:cond delay="0"/>
                                          </p:stCondLst>
                                        </p:cTn>
                                        <p:tgtEl>
                                          <p:spTgt spid="845"/>
                                        </p:tgtEl>
                                        <p:attrNameLst>
                                          <p:attrName>style.visibility</p:attrName>
                                        </p:attrNameLst>
                                      </p:cBhvr>
                                      <p:to>
                                        <p:strVal val="visible"/>
                                      </p:to>
                                    </p:set>
                                    <p:animEffect transition="in" filter="fade">
                                      <p:cBhvr>
                                        <p:cTn id="73" dur="10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5CBFC-E251-40D8-BFC3-D41D12D2E664}"/>
              </a:ext>
            </a:extLst>
          </p:cNvPr>
          <p:cNvSpPr>
            <a:spLocks noGrp="1"/>
          </p:cNvSpPr>
          <p:nvPr>
            <p:ph idx="1"/>
          </p:nvPr>
        </p:nvSpPr>
        <p:spPr/>
        <p:txBody>
          <a:bodyPr>
            <a:normAutofit fontScale="70000" lnSpcReduction="20000"/>
          </a:bodyPr>
          <a:lstStyle/>
          <a:p>
            <a:pPr algn="l"/>
            <a:r>
              <a:rPr lang="en-GB" b="0" i="0" dirty="0">
                <a:effectLst/>
                <a:latin typeface="Söhne"/>
              </a:rPr>
              <a:t>System Implementation Slide</a:t>
            </a:r>
          </a:p>
          <a:p>
            <a:pPr algn="l">
              <a:buFont typeface="Arial" panose="020B0604020202020204" pitchFamily="34" charset="0"/>
              <a:buChar char="•"/>
            </a:pPr>
            <a:r>
              <a:rPr lang="en-GB" b="0" i="0" dirty="0">
                <a:effectLst/>
                <a:latin typeface="Söhne"/>
              </a:rPr>
              <a:t>Consists of modules for easy navigation</a:t>
            </a:r>
          </a:p>
          <a:p>
            <a:pPr algn="l">
              <a:buFont typeface="Arial" panose="020B0604020202020204" pitchFamily="34" charset="0"/>
              <a:buChar char="•"/>
            </a:pPr>
            <a:r>
              <a:rPr lang="en-GB" b="0" i="0" dirty="0">
                <a:effectLst/>
                <a:latin typeface="Söhne"/>
              </a:rPr>
              <a:t>Modules:</a:t>
            </a:r>
          </a:p>
          <a:p>
            <a:pPr marL="742950" lvl="1" indent="-285750" algn="l">
              <a:buFont typeface="Arial" panose="020B0604020202020204" pitchFamily="34" charset="0"/>
              <a:buChar char="•"/>
            </a:pPr>
            <a:r>
              <a:rPr lang="en-GB" b="0" i="0" dirty="0">
                <a:effectLst/>
                <a:latin typeface="Söhne"/>
              </a:rPr>
              <a:t>Landing Page (Get started, Login, Learn more)</a:t>
            </a:r>
          </a:p>
          <a:p>
            <a:pPr marL="742950" lvl="1" indent="-285750" algn="l">
              <a:buFont typeface="Arial" panose="020B0604020202020204" pitchFamily="34" charset="0"/>
              <a:buChar char="•"/>
            </a:pPr>
            <a:r>
              <a:rPr lang="en-GB" b="0" i="0" dirty="0">
                <a:effectLst/>
                <a:latin typeface="Söhne"/>
              </a:rPr>
              <a:t>Sign Up Page (with error handling and input restrictions)</a:t>
            </a:r>
          </a:p>
          <a:p>
            <a:pPr marL="742950" lvl="1" indent="-285750" algn="l">
              <a:buFont typeface="Arial" panose="020B0604020202020204" pitchFamily="34" charset="0"/>
              <a:buChar char="•"/>
            </a:pPr>
            <a:r>
              <a:rPr lang="en-GB" b="0" i="0" dirty="0">
                <a:effectLst/>
                <a:latin typeface="Söhne"/>
              </a:rPr>
              <a:t>Login Page (with email and matric number options)</a:t>
            </a:r>
          </a:p>
          <a:p>
            <a:pPr marL="742950" lvl="1" indent="-285750" algn="l">
              <a:buFont typeface="Arial" panose="020B0604020202020204" pitchFamily="34" charset="0"/>
              <a:buChar char="•"/>
            </a:pPr>
            <a:r>
              <a:rPr lang="en-GB" b="0" i="0" dirty="0">
                <a:effectLst/>
                <a:latin typeface="Söhne"/>
              </a:rPr>
              <a:t>Activities After Logging In (Dashboard, My Courses, All Courses, Search List, Edit Profile, Admin Page, Log Out)</a:t>
            </a:r>
          </a:p>
          <a:p>
            <a:pPr marL="742950" lvl="1" indent="-285750" algn="l">
              <a:buFont typeface="Arial" panose="020B0604020202020204" pitchFamily="34" charset="0"/>
              <a:buChar char="•"/>
            </a:pPr>
            <a:r>
              <a:rPr lang="en-GB" b="0" i="0" dirty="0">
                <a:effectLst/>
                <a:latin typeface="Söhne"/>
              </a:rPr>
              <a:t>Dashboard (shows user details, last course and test taken, calendar, and quote)</a:t>
            </a:r>
          </a:p>
          <a:p>
            <a:pPr marL="742950" lvl="1" indent="-285750" algn="l">
              <a:buFont typeface="Arial" panose="020B0604020202020204" pitchFamily="34" charset="0"/>
              <a:buChar char="•"/>
            </a:pPr>
            <a:r>
              <a:rPr lang="en-GB" b="0" i="0" dirty="0">
                <a:effectLst/>
                <a:latin typeface="Söhne"/>
              </a:rPr>
              <a:t>My Courses (enrolled courses with activities to perform)</a:t>
            </a:r>
          </a:p>
          <a:p>
            <a:pPr marL="742950" lvl="1" indent="-285750" algn="l">
              <a:buFont typeface="Arial" panose="020B0604020202020204" pitchFamily="34" charset="0"/>
              <a:buChar char="•"/>
            </a:pPr>
            <a:r>
              <a:rPr lang="en-GB" b="0" i="0" dirty="0">
                <a:effectLst/>
                <a:latin typeface="Söhne"/>
              </a:rPr>
              <a:t>All Courses (view all available courses)</a:t>
            </a:r>
          </a:p>
          <a:p>
            <a:pPr marL="742950" lvl="1" indent="-285750" algn="l">
              <a:buFont typeface="Arial" panose="020B0604020202020204" pitchFamily="34" charset="0"/>
              <a:buChar char="•"/>
            </a:pPr>
            <a:r>
              <a:rPr lang="en-GB" b="0" i="0" dirty="0">
                <a:effectLst/>
                <a:latin typeface="Söhne"/>
              </a:rPr>
              <a:t>Search (searches for content by course code or title)</a:t>
            </a:r>
          </a:p>
          <a:p>
            <a:pPr marL="742950" lvl="1" indent="-285750" algn="l">
              <a:buFont typeface="Arial" panose="020B0604020202020204" pitchFamily="34" charset="0"/>
              <a:buChar char="•"/>
            </a:pPr>
            <a:r>
              <a:rPr lang="en-GB" b="0" i="0" dirty="0">
                <a:effectLst/>
                <a:latin typeface="Söhne"/>
              </a:rPr>
              <a:t>Edit Profile (change account details and delete account)</a:t>
            </a:r>
          </a:p>
          <a:p>
            <a:pPr marL="742950" lvl="1" indent="-285750" algn="l">
              <a:buFont typeface="Arial" panose="020B0604020202020204" pitchFamily="34" charset="0"/>
              <a:buChar char="•"/>
            </a:pPr>
            <a:r>
              <a:rPr lang="en-GB" b="0" i="0" dirty="0">
                <a:effectLst/>
                <a:latin typeface="Söhne"/>
              </a:rPr>
              <a:t>Admin Page (accessible to admin users only for managing users and courses)</a:t>
            </a:r>
          </a:p>
          <a:p>
            <a:pPr marL="742950" lvl="1" indent="-285750" algn="l">
              <a:buFont typeface="Arial" panose="020B0604020202020204" pitchFamily="34" charset="0"/>
              <a:buChar char="•"/>
            </a:pPr>
            <a:r>
              <a:rPr lang="en-GB" b="0" i="0" dirty="0">
                <a:effectLst/>
                <a:latin typeface="Söhne"/>
              </a:rPr>
              <a:t>Log Out (ends session and takes user back to home page)</a:t>
            </a:r>
          </a:p>
          <a:p>
            <a:pPr marL="742950" lvl="1" indent="-285750" algn="l">
              <a:buFont typeface="Arial" panose="020B0604020202020204" pitchFamily="34" charset="0"/>
              <a:buChar char="•"/>
            </a:pPr>
            <a:r>
              <a:rPr lang="en-GB" b="0" i="0" dirty="0">
                <a:effectLst/>
                <a:latin typeface="Söhne"/>
              </a:rPr>
              <a:t>Learn More Page (FAQ and contact information)</a:t>
            </a:r>
          </a:p>
        </p:txBody>
      </p:sp>
    </p:spTree>
    <p:extLst>
      <p:ext uri="{BB962C8B-B14F-4D97-AF65-F5344CB8AC3E}">
        <p14:creationId xmlns:p14="http://schemas.microsoft.com/office/powerpoint/2010/main" val="3271828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D31C-D978-436C-B64E-7C5CFC33BDA0}"/>
              </a:ext>
            </a:extLst>
          </p:cNvPr>
          <p:cNvSpPr>
            <a:spLocks noGrp="1"/>
          </p:cNvSpPr>
          <p:nvPr>
            <p:ph type="title"/>
          </p:nvPr>
        </p:nvSpPr>
        <p:spPr/>
        <p:txBody>
          <a:bodyPr>
            <a:normAutofit/>
          </a:bodyPr>
          <a:lstStyle/>
          <a:p>
            <a:r>
              <a:rPr lang="en-GB" b="0" i="0" dirty="0">
                <a:effectLst/>
                <a:latin typeface="Söhne"/>
              </a:rPr>
              <a:t>E-Learning Web Application Evaluation Results</a:t>
            </a:r>
            <a:endParaRPr lang="en-NG" dirty="0"/>
          </a:p>
        </p:txBody>
      </p:sp>
      <p:sp>
        <p:nvSpPr>
          <p:cNvPr id="3" name="Content Placeholder 2">
            <a:extLst>
              <a:ext uri="{FF2B5EF4-FFF2-40B4-BE49-F238E27FC236}">
                <a16:creationId xmlns:a16="http://schemas.microsoft.com/office/drawing/2014/main" id="{02894850-1DD6-4233-B80B-4B2E8DB11334}"/>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GB" b="0" i="0" dirty="0">
                <a:effectLst/>
                <a:latin typeface="Söhne"/>
              </a:rPr>
              <a:t>ADDIE model used to develop an asynchronous web app for online learning.</a:t>
            </a:r>
          </a:p>
          <a:p>
            <a:pPr algn="l">
              <a:buFont typeface="Arial" panose="020B0604020202020204" pitchFamily="34" charset="0"/>
              <a:buChar char="•"/>
            </a:pPr>
            <a:r>
              <a:rPr lang="en-GB" b="0" i="0" dirty="0">
                <a:effectLst/>
                <a:latin typeface="Söhne"/>
              </a:rPr>
              <a:t>App is easy to navigate, accessible from various devices, and provides a wide range of course materials.</a:t>
            </a:r>
          </a:p>
          <a:p>
            <a:pPr algn="l">
              <a:buFont typeface="Arial" panose="020B0604020202020204" pitchFamily="34" charset="0"/>
              <a:buChar char="•"/>
            </a:pPr>
            <a:r>
              <a:rPr lang="en-GB" b="0" i="0" dirty="0">
                <a:effectLst/>
                <a:latin typeface="Söhne"/>
              </a:rPr>
              <a:t>Users receive instant feedback on performance, but there is a risk of cheating due to no time limits on quizzes.</a:t>
            </a:r>
          </a:p>
          <a:p>
            <a:pPr algn="l">
              <a:buFont typeface="Arial" panose="020B0604020202020204" pitchFamily="34" charset="0"/>
              <a:buChar char="•"/>
            </a:pPr>
            <a:r>
              <a:rPr lang="en-GB" b="0" i="0" dirty="0">
                <a:effectLst/>
                <a:latin typeface="Söhne"/>
              </a:rPr>
              <a:t>Main flaws include lack of interactivity, engagement, and collaboration features, making it difficult for users to apply knowledge and learn from each other.</a:t>
            </a:r>
          </a:p>
          <a:p>
            <a:pPr algn="l">
              <a:buFont typeface="Arial" panose="020B0604020202020204" pitchFamily="34" charset="0"/>
              <a:buChar char="•"/>
            </a:pPr>
            <a:r>
              <a:rPr lang="en-GB" b="0" i="0" dirty="0">
                <a:effectLst/>
                <a:latin typeface="Söhne"/>
              </a:rPr>
              <a:t>Future iterations should focus on incorporating more interactive and collaborative features to enhance the user experience and improve learning outcomes.</a:t>
            </a:r>
          </a:p>
          <a:p>
            <a:endParaRPr lang="en-NG" dirty="0"/>
          </a:p>
        </p:txBody>
      </p:sp>
    </p:spTree>
    <p:extLst>
      <p:ext uri="{BB962C8B-B14F-4D97-AF65-F5344CB8AC3E}">
        <p14:creationId xmlns:p14="http://schemas.microsoft.com/office/powerpoint/2010/main" val="128569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6740-C071-4383-A89F-8BD5D883A075}"/>
              </a:ext>
            </a:extLst>
          </p:cNvPr>
          <p:cNvSpPr>
            <a:spLocks noGrp="1"/>
          </p:cNvSpPr>
          <p:nvPr>
            <p:ph type="title"/>
          </p:nvPr>
        </p:nvSpPr>
        <p:spPr/>
        <p:txBody>
          <a:bodyPr/>
          <a:lstStyle/>
          <a:p>
            <a:endParaRPr lang="en-NG"/>
          </a:p>
        </p:txBody>
      </p:sp>
      <p:sp>
        <p:nvSpPr>
          <p:cNvPr id="4" name="Rectangle 1">
            <a:extLst>
              <a:ext uri="{FF2B5EF4-FFF2-40B4-BE49-F238E27FC236}">
                <a16:creationId xmlns:a16="http://schemas.microsoft.com/office/drawing/2014/main" id="{790132BE-B55F-42D7-8B8A-DA29665CFF6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800" b="0" i="0" u="none" strike="noStrike" cap="none" normalizeH="0" baseline="0">
                <a:ln>
                  <a:noFill/>
                </a:ln>
                <a:solidFill>
                  <a:schemeClr val="tx1"/>
                </a:solidFill>
                <a:effectLst/>
                <a:latin typeface="Arial" panose="020B0604020202020204" pitchFamily="34" charset="0"/>
              </a:rPr>
              <a:t>Introduction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a:ln>
                  <a:noFill/>
                </a:ln>
                <a:solidFill>
                  <a:schemeClr val="tx1"/>
                </a:solidFill>
                <a:effectLst/>
                <a:latin typeface="Arial" panose="020B0604020202020204" pitchFamily="34" charset="0"/>
              </a:rPr>
              <a:t>Discuss potential benefits and limitations of web-based e-learning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a:ln>
                  <a:noFill/>
                </a:ln>
                <a:solidFill>
                  <a:schemeClr val="tx1"/>
                </a:solidFill>
                <a:effectLst/>
                <a:latin typeface="Arial" panose="020B0604020202020204" pitchFamily="34" charset="0"/>
              </a:rPr>
              <a:t>Based on literature review, expert opinions, and explanation of web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800" b="0" i="0" u="none" strike="noStrike" cap="none" normalizeH="0" baseline="0">
                <a:ln>
                  <a:noFill/>
                </a:ln>
                <a:solidFill>
                  <a:schemeClr val="tx1"/>
                </a:solidFill>
                <a:effectLst/>
                <a:latin typeface="Arial" panose="020B0604020202020204" pitchFamily="34" charset="0"/>
              </a:rPr>
              <a:t>Literature Review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a:ln>
                  <a:noFill/>
                </a:ln>
                <a:solidFill>
                  <a:schemeClr val="tx1"/>
                </a:solidFill>
                <a:effectLst/>
                <a:latin typeface="Arial" panose="020B0604020202020204" pitchFamily="34" charset="0"/>
              </a:rPr>
              <a:t>Key benefits: convenience, accessibility, larger audience, flexibility, student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a:ln>
                  <a:noFill/>
                </a:ln>
                <a:solidFill>
                  <a:schemeClr val="tx1"/>
                </a:solidFill>
                <a:effectLst/>
                <a:latin typeface="Arial" panose="020B0604020202020204" pitchFamily="34" charset="0"/>
              </a:rPr>
              <a:t>E-learning enhances retention rate by 25-60%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a:ln>
                  <a:noFill/>
                </a:ln>
                <a:solidFill>
                  <a:schemeClr val="tx1"/>
                </a:solidFill>
                <a:effectLst/>
                <a:latin typeface="Arial" panose="020B0604020202020204" pitchFamily="34" charset="0"/>
              </a:rPr>
              <a:t>Limitations: technological issues, lack of personal interaction, concerns about quality and academic dishonesty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800" b="0" i="0" u="none" strike="noStrike" cap="none" normalizeH="0" baseline="0">
                <a:ln>
                  <a:noFill/>
                </a:ln>
                <a:solidFill>
                  <a:schemeClr val="tx1"/>
                </a:solidFill>
                <a:effectLst/>
                <a:latin typeface="Arial" panose="020B0604020202020204" pitchFamily="34" charset="0"/>
              </a:rPr>
              <a:t>Implementation Review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a:ln>
                  <a:noFill/>
                </a:ln>
                <a:solidFill>
                  <a:schemeClr val="tx1"/>
                </a:solidFill>
                <a:effectLst/>
                <a:latin typeface="Arial" panose="020B0604020202020204" pitchFamily="34" charset="0"/>
              </a:rPr>
              <a:t>Web application for asynchronous learning in computer science at LASU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a:ln>
                  <a:noFill/>
                </a:ln>
                <a:solidFill>
                  <a:schemeClr val="tx1"/>
                </a:solidFill>
                <a:effectLst/>
                <a:latin typeface="Arial" panose="020B0604020202020204" pitchFamily="34" charset="0"/>
              </a:rPr>
              <a:t>Reliable content quality from recommended and past materials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a:ln>
                  <a:noFill/>
                </a:ln>
                <a:solidFill>
                  <a:schemeClr val="tx1"/>
                </a:solidFill>
                <a:effectLst/>
                <a:latin typeface="Arial" panose="020B0604020202020204" pitchFamily="34" charset="0"/>
              </a:rPr>
              <a:t>ADDIE model used for instructional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a:ln>
                  <a:noFill/>
                </a:ln>
                <a:solidFill>
                  <a:schemeClr val="tx1"/>
                </a:solidFill>
                <a:effectLst/>
                <a:latin typeface="Arial" panose="020B0604020202020204" pitchFamily="34" charset="0"/>
              </a:rPr>
              <a:t>Assessment and evaluation features with randomized questions and retakes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G" altLang="en-NG" sz="1800" b="0" i="0" u="none" strike="noStrike" cap="none" normalizeH="0" baseline="0">
                <a:ln>
                  <a:noFill/>
                </a:ln>
                <a:solidFill>
                  <a:schemeClr val="tx1"/>
                </a:solidFill>
                <a:effectLst/>
                <a:latin typeface="Arial" panose="020B0604020202020204" pitchFamily="34" charset="0"/>
              </a:rPr>
              <a:t>Compatible with all devices supporting PHP and JavaScript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800" b="0" i="0" u="none" strike="noStrike" cap="none" normalizeH="0" baseline="0">
                <a:ln>
                  <a:noFill/>
                </a:ln>
                <a:solidFill>
                  <a:schemeClr val="tx1"/>
                </a:solidFill>
                <a:effectLst/>
                <a:latin typeface="Arial" panose="020B0604020202020204" pitchFamily="34" charset="0"/>
              </a:rPr>
              <a:t>Overall, web-based e-learning offers many benefits but also has limitations to consider. The implemented web application offers reliable content and features to enhance student engagement and learning.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NG" altLang="en-NG" sz="1800" b="0" i="0" u="none" strike="noStrike" cap="none" normalizeH="0" baseline="0">
                <a:ln>
                  <a:noFill/>
                </a:ln>
                <a:solidFill>
                  <a:schemeClr val="tx1"/>
                </a:solidFill>
                <a:effectLst/>
                <a:latin typeface="Söhne"/>
              </a:rPr>
            </a:br>
            <a:endParaRPr kumimoji="0" lang="en-NG" altLang="en-NG"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1291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4C0C-2230-49A1-95E1-DB976790F708}"/>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FC32135C-D92A-4147-8CE6-A4EB4020D604}"/>
              </a:ext>
            </a:extLst>
          </p:cNvPr>
          <p:cNvSpPr>
            <a:spLocks noGrp="1"/>
          </p:cNvSpPr>
          <p:nvPr>
            <p:ph idx="1"/>
          </p:nvPr>
        </p:nvSpPr>
        <p:spPr/>
        <p:txBody>
          <a:bodyPr>
            <a:normAutofit fontScale="25000" lnSpcReduction="20000"/>
          </a:bodyPr>
          <a:lstStyle/>
          <a:p>
            <a:pPr algn="l"/>
            <a:r>
              <a:rPr lang="en-GB" b="0" i="0" dirty="0">
                <a:effectLst/>
                <a:latin typeface="Arial" panose="020B0604020202020204" pitchFamily="34" charset="0"/>
                <a:cs typeface="Arial" panose="020B0604020202020204" pitchFamily="34" charset="0"/>
              </a:rPr>
              <a:t>Title: Contribution to Knowledge</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Web-based e-learning platform accessible from any device and location</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Asynchronous learning for flexibility</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Customized to meet individual student needs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Provides online testing and assessment</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Organized materials for easy access</a:t>
            </a:r>
          </a:p>
          <a:p>
            <a:pPr algn="l"/>
            <a:r>
              <a:rPr lang="en-GB" b="0" i="0" dirty="0">
                <a:effectLst/>
                <a:latin typeface="Arial" panose="020B0604020202020204" pitchFamily="34" charset="0"/>
                <a:cs typeface="Arial" panose="020B0604020202020204" pitchFamily="34" charset="0"/>
              </a:rPr>
              <a:t>Slide 2: Title: Limitations, Expert Opinions, and Future Recommendations</a:t>
            </a:r>
          </a:p>
          <a:p>
            <a:pPr algn="l"/>
            <a:r>
              <a:rPr lang="en-GB" b="0" i="0" dirty="0">
                <a:effectLst/>
                <a:latin typeface="Arial" panose="020B0604020202020204" pitchFamily="34" charset="0"/>
                <a:cs typeface="Arial" panose="020B0604020202020204" pitchFamily="34" charset="0"/>
              </a:rPr>
              <a:t>Limitations: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No social media integration</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Requires internet connection</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Limited to computer science topics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Lacks real-time interaction with instructors and learners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Limited assessment questions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Fails to improve collaboration and communication</a:t>
            </a:r>
          </a:p>
          <a:p>
            <a:pPr algn="l"/>
            <a:r>
              <a:rPr lang="en-GB" b="0" i="0" dirty="0">
                <a:effectLst/>
                <a:latin typeface="Arial" panose="020B0604020202020204" pitchFamily="34" charset="0"/>
                <a:cs typeface="Arial" panose="020B0604020202020204" pitchFamily="34" charset="0"/>
              </a:rPr>
              <a:t>Expert Opinions: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Potential for highly effective educational delivery</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Consider benefits and limitations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E-learning should not replace traditional learning</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Gamification elements can increase engagement</a:t>
            </a:r>
          </a:p>
          <a:p>
            <a:pPr algn="l"/>
            <a:r>
              <a:rPr lang="en-GB" b="0" i="0" dirty="0">
                <a:effectLst/>
                <a:latin typeface="Arial" panose="020B0604020202020204" pitchFamily="34" charset="0"/>
                <a:cs typeface="Arial" panose="020B0604020202020204" pitchFamily="34" charset="0"/>
              </a:rPr>
              <a:t>Recommendations: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Include learning analytics features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Incorporate gamification elements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Provide support for multimedia</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Offer collaboration tools</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Offer multiple learning paths</a:t>
            </a:r>
          </a:p>
          <a:p>
            <a:endParaRPr lang="en-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297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8239D-91F6-4B9F-9E8C-78D7F0E81FD7}"/>
              </a:ext>
            </a:extLst>
          </p:cNvPr>
          <p:cNvSpPr>
            <a:spLocks noGrp="1"/>
          </p:cNvSpPr>
          <p:nvPr>
            <p:ph idx="1"/>
          </p:nvPr>
        </p:nvSpPr>
        <p:spPr>
          <a:xfrm>
            <a:off x="162045" y="243068"/>
            <a:ext cx="11875625" cy="6366076"/>
          </a:xfrm>
        </p:spPr>
        <p:txBody>
          <a:bodyPr>
            <a:normAutofit fontScale="55000" lnSpcReduction="20000"/>
          </a:bodyPr>
          <a:lstStyle/>
          <a:p>
            <a:pPr marL="0" indent="0" algn="just">
              <a:lnSpc>
                <a:spcPct val="115000"/>
              </a:lnSpc>
              <a:spcBef>
                <a:spcPts val="1600"/>
              </a:spcBef>
              <a:spcAft>
                <a:spcPts val="400"/>
              </a:spcAft>
              <a:buNone/>
            </a:pPr>
            <a:r>
              <a:rPr lang="en-GB" sz="2500" b="1" dirty="0">
                <a:solidFill>
                  <a:srgbClr val="434343"/>
                </a:solidFill>
                <a:effectLst/>
                <a:latin typeface="Arial" panose="020B0604020202020204" pitchFamily="34" charset="0"/>
                <a:ea typeface="Times New Roman" panose="02020603050405020304" pitchFamily="18" charset="0"/>
                <a:cs typeface="Arial" panose="020B0604020202020204" pitchFamily="34" charset="0"/>
              </a:rPr>
              <a:t>REFERENCES</a:t>
            </a:r>
            <a:endParaRPr lang="en-NG" sz="2500" b="1" dirty="0">
              <a:solidFill>
                <a:srgbClr val="434343"/>
              </a:solidFill>
              <a:effectLst/>
              <a:latin typeface="Arial" panose="020B0604020202020204" pitchFamily="34" charset="0"/>
              <a:cs typeface="Arial" panose="020B0604020202020204" pitchFamily="34" charset="0"/>
            </a:endParaRPr>
          </a:p>
          <a:p>
            <a:pPr marL="342900" indent="-342900" algn="just">
              <a:lnSpc>
                <a:spcPct val="115000"/>
              </a:lnSpc>
              <a:spcAft>
                <a:spcPts val="500"/>
              </a:spcAft>
              <a:buFont typeface="+mj-lt"/>
              <a:buAutoNum type="arabicPeriod"/>
            </a:pPr>
            <a:r>
              <a:rPr lang="en-GB" sz="1800"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Amiti</a:t>
            </a:r>
            <a:r>
              <a:rPr lang="en-GB"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F. (2020). Synchronous and asynchronous E-learning. European Journal of Open Education and E-Learning Studies, 5(2).</a:t>
            </a:r>
            <a:endParaRPr lang="en-NG" sz="18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Amoako-</a:t>
            </a:r>
            <a:r>
              <a:rPr lang="en-GB" sz="1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Gyampah</a:t>
            </a: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K. (2007). Perceived usefulness, user involvement and </a:t>
            </a:r>
            <a:r>
              <a:rPr lang="en-GB" sz="1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behavioral</a:t>
            </a: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intention: an empirical study of ERP implementation. Computers in human </a:t>
            </a:r>
            <a:r>
              <a:rPr lang="en-GB" sz="1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behavior</a:t>
            </a: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23(3), 1232-1248.</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Athuraliya</a:t>
            </a: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Amanda. 2022. “Top 7 Instructional Design Models to Create Effective Learning Material -.” </a:t>
            </a:r>
            <a:r>
              <a:rPr lang="en-GB" sz="1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Creately</a:t>
            </a: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Belanger, F., &amp; Jordan, D. H. (Eds.). (2000). Evaluation and Implementation of Distance Learning: Technologies, Tools and Techniques: Technologies, Tools and Techniques. </a:t>
            </a:r>
            <a:r>
              <a:rPr lang="en-GB" sz="1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Igi</a:t>
            </a:r>
            <a:r>
              <a:rPr lang="en-GB" sz="1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Global.</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Berge, Z. L (2000). Evaluating Web-based training programs. 515-522.</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500"/>
              </a:spcAft>
              <a:buFont typeface="+mj-lt"/>
              <a:buAutoNum type="arabicPeriod"/>
            </a:pP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Brush, K. (2019). What is a Learning Management System (LMS) and What is it Used For? TechTarget. from https://www.techtarget.com/searchcio/definition/learning-management-system</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ChatGPT</a:t>
            </a: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a:t>
            </a:r>
            <a:r>
              <a:rPr lang="en-GB" sz="1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OpenAI</a:t>
            </a: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(2023, January 5). Differences between Synchronous and Asynchronous learning. Retrieved from https://openai.com/</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Chesney, T. (2006). An acceptance model for useful and fun information systems. Human Technology: An Interdisciplinary Journal on Humans in ICT Environments.</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500"/>
              </a:spcAft>
              <a:buFont typeface="+mj-lt"/>
              <a:buAutoNum type="arabicPeriod"/>
            </a:pP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Cooke, C. (2022, December 19). Coursera Review - 7 Pros &amp; Cons You Should Know In 2023. </a:t>
            </a:r>
            <a:r>
              <a:rPr lang="en-GB" sz="1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Upskillwise</a:t>
            </a: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Retrieved January 25, 2023, from https://upskillwise.com/reviews/coursera</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Daniels, M. M., </a:t>
            </a:r>
            <a:r>
              <a:rPr lang="en-GB" sz="1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Sarte</a:t>
            </a:r>
            <a:r>
              <a:rPr lang="en-GB" sz="1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E., &amp; Cruz, J. D. (2019, February). Students’ perception on e-learning: a basis for the development of e-learning framework in higher education institutions. In IOP Conference Series: Materials Science and Engineering (Vol. 482, No. 1, p. 012008). IOP Publishing.</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Day of 8 billion | United Nations. (2022, November 15). the United Nations. Retrieved November 16, 2022 from https://www.un.org/en/dayof8billion</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eLearnity (2000), e-learning: The future of learning, eLearnity Ltd, Cirencester</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Epignosis</a:t>
            </a:r>
            <a:r>
              <a:rPr lang="en-GB" sz="1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LLC. (2014). E-learning concepts, trends, applications. California: </a:t>
            </a:r>
            <a:r>
              <a:rPr lang="en-GB" sz="1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Epignosis</a:t>
            </a:r>
            <a:r>
              <a:rPr lang="en-GB" sz="1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err="1">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Emmanouilidou</a:t>
            </a:r>
            <a:r>
              <a:rPr lang="en-GB" sz="1800" u="none" strike="noStrike"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K., </a:t>
            </a:r>
            <a:r>
              <a:rPr lang="en-GB" sz="1800" u="none" strike="noStrike" dirty="0" err="1">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Derri</a:t>
            </a:r>
            <a:r>
              <a:rPr lang="en-GB" sz="1800" u="none" strike="noStrike"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V., Antoniou, P., &amp; </a:t>
            </a:r>
            <a:r>
              <a:rPr lang="en-GB" sz="1800" u="none" strike="noStrike" dirty="0" err="1">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Kyrgiridis</a:t>
            </a:r>
            <a:r>
              <a:rPr lang="en-GB" sz="1800" u="none" strike="noStrike"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P. (2012). comparison between synchronous and asynchronous instructional delivery method of training programme on in-service physical educators’ knowledge. Turkish Online Journal of Distance Education, 13(4), 193-208.</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Epic Group plc (1999), Taking Training Online: Exploiting the potential for web-based training in the UK, Technologies for Training Ltd and Epic Group plc</a:t>
            </a:r>
            <a:endParaRPr lang="en-NG"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1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Fasihuddin</a:t>
            </a:r>
            <a:r>
              <a:rPr lang="en-GB" sz="1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H., Skinner, G., &amp; </a:t>
            </a:r>
            <a:r>
              <a:rPr lang="en-GB" sz="1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Athauda</a:t>
            </a:r>
            <a:r>
              <a:rPr lang="en-GB" sz="1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R. (2017). Towards adaptive open learning environments: Evaluating the precision of identifying learning styles by tracking learners’ behaviours. Education and Information Technologies, 22(3), 807-825.</a:t>
            </a:r>
          </a:p>
        </p:txBody>
      </p:sp>
    </p:spTree>
    <p:extLst>
      <p:ext uri="{BB962C8B-B14F-4D97-AF65-F5344CB8AC3E}">
        <p14:creationId xmlns:p14="http://schemas.microsoft.com/office/powerpoint/2010/main" val="160018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639E-FFCF-420F-A214-35853F78B38B}"/>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F0D6D053-021C-480C-94C2-E5AD3EB7FE03}"/>
              </a:ext>
            </a:extLst>
          </p:cNvPr>
          <p:cNvSpPr>
            <a:spLocks noGrp="1"/>
          </p:cNvSpPr>
          <p:nvPr>
            <p:ph idx="1"/>
          </p:nvPr>
        </p:nvSpPr>
        <p:spPr/>
        <p:txBody>
          <a:bodyPr>
            <a:normAutofit fontScale="25000" lnSpcReduction="20000"/>
          </a:bodyPr>
          <a:lstStyle/>
          <a:p>
            <a:pPr marL="342900" lvl="0" indent="-342900" algn="just">
              <a:lnSpc>
                <a:spcPct val="115000"/>
              </a:lnSpc>
              <a:spcAft>
                <a:spcPts val="500"/>
              </a:spcAft>
              <a:buFont typeface="+mj-lt"/>
              <a:buAutoNum type="arabicPeriod"/>
            </a:pPr>
            <a:r>
              <a:rPr lang="en-GB" sz="2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Gogos</a:t>
            </a: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Roberta. n.d. A brief history of </a:t>
            </a:r>
            <a:r>
              <a:rPr lang="en-GB" sz="2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elearning</a:t>
            </a: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(infographic) - </a:t>
            </a:r>
            <a:r>
              <a:rPr lang="en-GB" sz="2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eFront</a:t>
            </a: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https://www.efrontlearning.com/blog/2013/08/a-brief-history-of-elearning-infographic.html.</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Hendrix, E.(2019, December 19). How your surroundings affect the way you study. UCAS. https://www.ucas.com/connect/blogs/how-your-surroundings-affect-way-you-study</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Horton, William (2011). E-learning by design. John Wiley &amp; Sons.</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Keegan, L. (2021, July 20). 79+ Staggering Online Learning Statistics Revealed!???(2022). SkillScouter.com. Retrieved from https://skillscouter.com/online-learning-statistics/</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Khan, B. H. (Ed.). (2005). Managing e-learning: Design, delivery, implementation, and evaluation. IGI Global.</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Kim, K. S., &amp; Moore, J. L. (2005). Web-Based Learning: Factors Affecting Students. satisfaction and learning experiences’.</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(n.d.). </a:t>
            </a:r>
            <a:r>
              <a:rPr lang="en-GB" sz="2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Growjo</a:t>
            </a: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 The Fastest Growing Companies in 2022. Retrieved January 5, 2023, from http://growjo.com</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(n.d.). Website Traffic - Check and </a:t>
            </a:r>
            <a:r>
              <a:rPr lang="en-GB" sz="2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Analyze</a:t>
            </a: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Any Website | </a:t>
            </a:r>
            <a:r>
              <a:rPr lang="en-GB" sz="2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Similarweb</a:t>
            </a: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Retrieved January 5, 2023, from http://similarweb.com</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Patel, S. R., </a:t>
            </a:r>
            <a:r>
              <a:rPr lang="en-GB" sz="2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Margolies</a:t>
            </a: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P. J., Covell, N. H., Lipscomb, C., &amp; Dixon, L. B. (2018). Using instructional design, </a:t>
            </a:r>
            <a:r>
              <a:rPr lang="en-GB" sz="2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analyze</a:t>
            </a: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design, develop, implement, and evaluate, to develop e-learning modules to disseminate supported employment for community </a:t>
            </a:r>
            <a:r>
              <a:rPr lang="en-GB" sz="2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behavioral</a:t>
            </a: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health treatment programs in New York State. Frontiers in public health, 113.</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err="1">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Perveen</a:t>
            </a:r>
            <a:r>
              <a:rPr lang="en-GB" sz="2800" u="none" strike="noStrike"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A. (2016). Synchronous and asynchronous e-language learning: A case study of virtual university of Pakistan. Open Praxis, 8(1), 21-39.</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500"/>
              </a:spcAft>
              <a:buFont typeface="+mj-lt"/>
              <a:buAutoNum type="arabicPeriod"/>
            </a:pP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Robinson, S. (2018, February 20). New From ATD Research: Is the LMS Dead? | ATD. Association for Talent Development. Retrieved from https://www.td.org/insights/new-from-atd-research-is-the-lms-dead</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Rungta, K. (2022, November 26). 100+ Must Know Online Learning Statistics in 2023. Guru99. Retrieved from https://www.guru99.com/online-learning-statistics.html</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err="1">
                <a:effectLst/>
                <a:highlight>
                  <a:srgbClr val="FFFFFF"/>
                </a:highlight>
                <a:latin typeface="Arial" panose="020B0604020202020204" pitchFamily="34" charset="0"/>
                <a:ea typeface="Times New Roman" panose="02020603050405020304" pitchFamily="18" charset="0"/>
                <a:cs typeface="Arial" panose="020B0604020202020204" pitchFamily="34" charset="0"/>
              </a:rPr>
              <a:t>Sindhya</a:t>
            </a: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 V. (2022). Challenges for teachers during COVID-19. UNIZIK Journal of Educational Research and Policy Studies, 2(1), 1-7.</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Statista. (2022, September 20). Internet and social media users in the world 2022. Retrieved from https://www.statista.com/statistics/617136/digital-population-worldwide/</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Tarhini</a:t>
            </a: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A., Hone, K. S., &amp; Liu, X. (2013). Factors affecting students’ acceptance of e-learning environments in developing countries: a structural equation </a:t>
            </a:r>
            <a:r>
              <a:rPr lang="en-GB" sz="2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modeling</a:t>
            </a: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approach.</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effectLst/>
                <a:highlight>
                  <a:srgbClr val="FFFFFF"/>
                </a:highlight>
                <a:latin typeface="Arial" panose="020B0604020202020204" pitchFamily="34" charset="0"/>
                <a:ea typeface="Times New Roman" panose="02020603050405020304" pitchFamily="18" charset="0"/>
                <a:cs typeface="Arial" panose="020B0604020202020204" pitchFamily="34" charset="0"/>
              </a:rPr>
              <a:t>Unwin, T. (2008). Survey of e-Learning in Africa available at www.elearning-africa.com/Publicationssurvey/elearning-africa.pdf.</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Violante</a:t>
            </a: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M G and </a:t>
            </a:r>
            <a:r>
              <a:rPr lang="en-GB" sz="2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Vezzetti</a:t>
            </a: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E. Implementing a new approach for the design of an e‐learning platform in engineering education. Computer Applications in Engineering Education, 2014, 22(4): 708-727.</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lnSpc>
                <a:spcPct val="115000"/>
              </a:lnSpc>
              <a:spcAft>
                <a:spcPts val="500"/>
              </a:spcAft>
              <a:buFont typeface="+mj-lt"/>
              <a:buAutoNum type="arabicPeriod"/>
            </a:pP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Wood, W. (2022, April 11). Skill share Review 2022: Is This the Platform for You? </a:t>
            </a:r>
            <a:r>
              <a:rPr lang="en-GB" sz="2800" u="none" strike="noStrike"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Mirasee</a:t>
            </a: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Retrieved January 25, 2023, from https://mirasee.com/blog/skillshare-review/</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spcAft>
                <a:spcPts val="500"/>
              </a:spcAft>
              <a:buFont typeface="+mj-lt"/>
              <a:buAutoNum type="arabicPeriod"/>
            </a:pPr>
            <a:r>
              <a:rPr lang="en-GB" sz="2800" u="none" strike="noStrike"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9 Advantages and Disadvantages of JSON to Pay Heed to. (2022, January 5). Tech Quintal. Retrieved November 29, 2022, from https://www.techquintal.com/advantages-and-disadvantages-of-json/</a:t>
            </a:r>
            <a:endParaRPr lang="en-NG" sz="2800" u="none" strike="noStrike" dirty="0">
              <a:effectLst/>
              <a:latin typeface="Arial" panose="020B0604020202020204" pitchFamily="34" charset="0"/>
              <a:ea typeface="Arial" panose="020B0604020202020204" pitchFamily="34" charset="0"/>
              <a:cs typeface="Arial" panose="020B0604020202020204" pitchFamily="34" charset="0"/>
            </a:endParaRPr>
          </a:p>
          <a:p>
            <a:endParaRPr lang="en-NG" dirty="0"/>
          </a:p>
        </p:txBody>
      </p:sp>
    </p:spTree>
    <p:extLst>
      <p:ext uri="{BB962C8B-B14F-4D97-AF65-F5344CB8AC3E}">
        <p14:creationId xmlns:p14="http://schemas.microsoft.com/office/powerpoint/2010/main" val="197118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Diagram 20">
            <a:extLst>
              <a:ext uri="{FF2B5EF4-FFF2-40B4-BE49-F238E27FC236}">
                <a16:creationId xmlns:a16="http://schemas.microsoft.com/office/drawing/2014/main" id="{2009D787-9980-408D-8137-AA424A4B18FD}"/>
              </a:ext>
            </a:extLst>
          </p:cNvPr>
          <p:cNvGraphicFramePr/>
          <p:nvPr>
            <p:extLst>
              <p:ext uri="{D42A27DB-BD31-4B8C-83A1-F6EECF244321}">
                <p14:modId xmlns:p14="http://schemas.microsoft.com/office/powerpoint/2010/main" val="228195467"/>
              </p:ext>
            </p:extLst>
          </p:nvPr>
        </p:nvGraphicFramePr>
        <p:xfrm>
          <a:off x="1018572" y="1805651"/>
          <a:ext cx="10127847" cy="4664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Box 21">
            <a:extLst>
              <a:ext uri="{FF2B5EF4-FFF2-40B4-BE49-F238E27FC236}">
                <a16:creationId xmlns:a16="http://schemas.microsoft.com/office/drawing/2014/main" id="{571C7F38-7B38-4A35-B3D9-A7AD87112B43}"/>
              </a:ext>
            </a:extLst>
          </p:cNvPr>
          <p:cNvSpPr txBox="1"/>
          <p:nvPr/>
        </p:nvSpPr>
        <p:spPr>
          <a:xfrm>
            <a:off x="3177572" y="192011"/>
            <a:ext cx="6094070" cy="892552"/>
          </a:xfrm>
          <a:prstGeom prst="rect">
            <a:avLst/>
          </a:prstGeom>
          <a:noFill/>
        </p:spPr>
        <p:txBody>
          <a:bodyPr wrap="square">
            <a:spAutoFit/>
          </a:bodyPr>
          <a:lstStyle/>
          <a:p>
            <a:pPr algn="ctr"/>
            <a:r>
              <a:rPr lang="en-GB" sz="2800" b="1" dirty="0"/>
              <a:t>CHAPTER ONE</a:t>
            </a:r>
            <a:br>
              <a:rPr lang="en-GB" sz="2400" dirty="0"/>
            </a:br>
            <a:r>
              <a:rPr lang="en-GB" sz="2400" b="1" dirty="0">
                <a:effectLst>
                  <a:outerShdw blurRad="38100" dist="38100" dir="2700000" algn="tl">
                    <a:srgbClr val="000000">
                      <a:alpha val="43137"/>
                    </a:srgbClr>
                  </a:outerShdw>
                </a:effectLst>
              </a:rPr>
              <a:t>INTRODUCTION</a:t>
            </a:r>
            <a:endParaRPr lang="en-NG" sz="2400" dirty="0"/>
          </a:p>
        </p:txBody>
      </p:sp>
      <p:sp>
        <p:nvSpPr>
          <p:cNvPr id="24" name="Rectangle 23">
            <a:extLst>
              <a:ext uri="{FF2B5EF4-FFF2-40B4-BE49-F238E27FC236}">
                <a16:creationId xmlns:a16="http://schemas.microsoft.com/office/drawing/2014/main" id="{0551D71E-049D-4020-A45E-F00F5F89BE4A}"/>
              </a:ext>
            </a:extLst>
          </p:cNvPr>
          <p:cNvSpPr/>
          <p:nvPr/>
        </p:nvSpPr>
        <p:spPr>
          <a:xfrm>
            <a:off x="1335618" y="2640365"/>
            <a:ext cx="4335307" cy="396652"/>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408177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B23D2B0-7EE9-40AD-90F1-AE1E492E1ECA}"/>
              </a:ext>
            </a:extLst>
          </p:cNvPr>
          <p:cNvGraphicFramePr>
            <a:graphicFrameLocks noGrp="1"/>
          </p:cNvGraphicFramePr>
          <p:nvPr>
            <p:ph idx="1"/>
            <p:extLst>
              <p:ext uri="{D42A27DB-BD31-4B8C-83A1-F6EECF244321}">
                <p14:modId xmlns:p14="http://schemas.microsoft.com/office/powerpoint/2010/main" val="4073091308"/>
              </p:ext>
            </p:extLst>
          </p:nvPr>
        </p:nvGraphicFramePr>
        <p:xfrm>
          <a:off x="838200" y="1307939"/>
          <a:ext cx="10736484" cy="486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7F188333-DE5A-40D7-8BA5-88FD960D65CF}"/>
              </a:ext>
            </a:extLst>
          </p:cNvPr>
          <p:cNvSpPr>
            <a:spLocks noGrp="1"/>
          </p:cNvSpPr>
          <p:nvPr>
            <p:ph type="title"/>
          </p:nvPr>
        </p:nvSpPr>
        <p:spPr>
          <a:xfrm>
            <a:off x="838200" y="353550"/>
            <a:ext cx="10515600" cy="1325563"/>
          </a:xfrm>
        </p:spPr>
        <p:txBody>
          <a:bodyPr>
            <a:normAutofit/>
          </a:bodyPr>
          <a:lstStyle/>
          <a:p>
            <a:pPr algn="ctr"/>
            <a:r>
              <a:rPr lang="en-GB" sz="2600" b="1" dirty="0">
                <a:latin typeface="Times New Roman" panose="02020603050405020304" pitchFamily="18" charset="0"/>
                <a:cs typeface="Times New Roman" panose="02020603050405020304" pitchFamily="18" charset="0"/>
              </a:rPr>
              <a:t>STATEMENT OF THE PROBLEM</a:t>
            </a:r>
            <a:endParaRPr lang="en-NG"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53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A513-EED0-415D-8337-A1DD62E1BC05}"/>
              </a:ext>
            </a:extLst>
          </p:cNvPr>
          <p:cNvSpPr>
            <a:spLocks noGrp="1"/>
          </p:cNvSpPr>
          <p:nvPr>
            <p:ph type="title"/>
          </p:nvPr>
        </p:nvSpPr>
        <p:spPr/>
        <p:txBody>
          <a:bodyPr>
            <a:normAutofit/>
          </a:bodyPr>
          <a:lstStyle/>
          <a:p>
            <a:r>
              <a:rPr lang="en-GB" sz="2600" b="1" dirty="0">
                <a:effectLst/>
                <a:latin typeface="Times New Roman" panose="02020603050405020304" pitchFamily="18" charset="0"/>
                <a:ea typeface="Times New Roman" panose="02020603050405020304" pitchFamily="18" charset="0"/>
              </a:rPr>
              <a:t>AIM AND OBJECTIVES</a:t>
            </a:r>
            <a:endParaRPr lang="en-NG" sz="2600" dirty="0"/>
          </a:p>
        </p:txBody>
      </p:sp>
      <p:sp>
        <p:nvSpPr>
          <p:cNvPr id="3" name="Content Placeholder 2">
            <a:extLst>
              <a:ext uri="{FF2B5EF4-FFF2-40B4-BE49-F238E27FC236}">
                <a16:creationId xmlns:a16="http://schemas.microsoft.com/office/drawing/2014/main" id="{71B9D636-7FB6-4391-9106-B5263CBA1E2A}"/>
              </a:ext>
            </a:extLst>
          </p:cNvPr>
          <p:cNvSpPr>
            <a:spLocks noGrp="1"/>
          </p:cNvSpPr>
          <p:nvPr>
            <p:ph idx="1"/>
          </p:nvPr>
        </p:nvSpPr>
        <p:spPr>
          <a:xfrm>
            <a:off x="838200" y="1452763"/>
            <a:ext cx="10515600" cy="4351338"/>
          </a:xfrm>
        </p:spPr>
        <p:txBody>
          <a:bodyPr>
            <a:normAutofit lnSpcReduction="10000"/>
          </a:bodyPr>
          <a:lstStyle/>
          <a:p>
            <a:pPr indent="0" algn="just">
              <a:lnSpc>
                <a:spcPct val="150000"/>
              </a:lnSpc>
              <a:buNone/>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The aim of this research is to develop a web-based e-learning platform that provides students with a comprehensive and interactive learning experience in computer science courses. </a:t>
            </a:r>
            <a:endParaRPr lang="en-NG"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150000"/>
              </a:lnSpc>
              <a:spcBef>
                <a:spcPts val="1200"/>
              </a:spcBef>
              <a:spcAft>
                <a:spcPts val="500"/>
              </a:spcAft>
              <a:buNone/>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The objectives of this study are:</a:t>
            </a:r>
            <a:endParaRPr lang="en-NG"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Clr>
                <a:srgbClr val="252525"/>
              </a:buClr>
              <a:buFont typeface="Arial" panose="020B0604020202020204" pitchFamily="34" charset="0"/>
              <a:buChar char="●"/>
            </a:pPr>
            <a:r>
              <a:rPr lang="en-GB"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Do a literature review on existing literature, books, articles, websites, and projects on e-learning.</a:t>
            </a:r>
            <a:endParaRPr lang="en-NG" sz="2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Clr>
                <a:srgbClr val="252525"/>
              </a:buClr>
              <a:buFont typeface="Arial" panose="020B0604020202020204" pitchFamily="34" charset="0"/>
              <a:buChar char="●"/>
            </a:pPr>
            <a:r>
              <a:rPr lang="en-GB" sz="20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Design and Implementation of a model for an e-learning platform where learning takes place.</a:t>
            </a:r>
            <a:endParaRPr lang="en-NG" sz="2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Clr>
                <a:srgbClr val="252525"/>
              </a:buClr>
              <a:buFont typeface="Arial" panose="020B0604020202020204" pitchFamily="34" charset="0"/>
              <a:buChar char="●"/>
            </a:pPr>
            <a:r>
              <a:rPr lang="en-GB" sz="2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Testing and evaluation of the e-learning application for its functionality.</a:t>
            </a:r>
            <a:endParaRPr lang="en-NG" sz="2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Clr>
                <a:srgbClr val="252525"/>
              </a:buClr>
              <a:buFont typeface="Arial" panose="020B0604020202020204" pitchFamily="34" charset="0"/>
              <a:buChar char="●"/>
            </a:pPr>
            <a:r>
              <a:rPr lang="en-GB" sz="20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To provide an alternative means of acquiring education in addition to traditional learning methods.</a:t>
            </a:r>
            <a:endParaRPr lang="en-NG" sz="2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NG" dirty="0"/>
          </a:p>
        </p:txBody>
      </p:sp>
    </p:spTree>
    <p:extLst>
      <p:ext uri="{BB962C8B-B14F-4D97-AF65-F5344CB8AC3E}">
        <p14:creationId xmlns:p14="http://schemas.microsoft.com/office/powerpoint/2010/main" val="344495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FF84-F3E2-466F-B630-3CDACD020F7B}"/>
              </a:ext>
            </a:extLst>
          </p:cNvPr>
          <p:cNvSpPr>
            <a:spLocks noGrp="1"/>
          </p:cNvSpPr>
          <p:nvPr>
            <p:ph type="title"/>
          </p:nvPr>
        </p:nvSpPr>
        <p:spPr>
          <a:xfrm>
            <a:off x="838200" y="365126"/>
            <a:ext cx="10515600" cy="1460500"/>
          </a:xfrm>
        </p:spPr>
        <p:txBody>
          <a:bodyPr>
            <a:normAutofit fontScale="90000"/>
          </a:bodyPr>
          <a:lstStyle/>
          <a:p>
            <a:pPr>
              <a:lnSpc>
                <a:spcPct val="150000"/>
              </a:lnSpc>
              <a:spcBef>
                <a:spcPts val="1400"/>
              </a:spcBef>
              <a:spcAft>
                <a:spcPts val="600"/>
              </a:spcAft>
            </a:pPr>
            <a:r>
              <a:rPr lang="en-GB" sz="2600" b="1" dirty="0">
                <a:effectLst/>
                <a:latin typeface="Times New Roman" panose="02020603050405020304" pitchFamily="18" charset="0"/>
                <a:ea typeface="Times New Roman" panose="02020603050405020304" pitchFamily="18" charset="0"/>
              </a:rPr>
              <a:t>SCOPE OF THE STUDY</a:t>
            </a:r>
            <a:br>
              <a:rPr lang="en-NG" sz="2000" b="1" dirty="0">
                <a:effectLst/>
                <a:latin typeface="Arial" panose="020B0604020202020204" pitchFamily="34" charset="0"/>
              </a:rPr>
            </a:br>
            <a:r>
              <a:rPr lang="en-GB" sz="2000" dirty="0">
                <a:effectLst/>
                <a:latin typeface="Times New Roman" panose="02020603050405020304" pitchFamily="18" charset="0"/>
                <a:ea typeface="Times New Roman" panose="02020603050405020304" pitchFamily="18" charset="0"/>
              </a:rPr>
              <a:t>This study is focused on developing a web-based E-learning platform for students of Lagos State University (LASU) in the field of computer science. </a:t>
            </a:r>
            <a:endParaRPr lang="en-NG" sz="4800" dirty="0"/>
          </a:p>
        </p:txBody>
      </p:sp>
      <p:sp>
        <p:nvSpPr>
          <p:cNvPr id="4" name="Rectangle 1">
            <a:extLst>
              <a:ext uri="{FF2B5EF4-FFF2-40B4-BE49-F238E27FC236}">
                <a16:creationId xmlns:a16="http://schemas.microsoft.com/office/drawing/2014/main" id="{AE5CF7F7-4E42-475D-8679-6E07B8A21ECD}"/>
              </a:ext>
            </a:extLst>
          </p:cNvPr>
          <p:cNvSpPr>
            <a:spLocks noGrp="1" noChangeArrowheads="1"/>
          </p:cNvSpPr>
          <p:nvPr>
            <p:ph idx="1"/>
          </p:nvPr>
        </p:nvSpPr>
        <p:spPr bwMode="auto">
          <a:xfrm>
            <a:off x="838200" y="2883762"/>
            <a:ext cx="10515600" cy="3315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26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LIMITATIONS OF E-LEARNING PLATFORMS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NG" altLang="en-NG"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Adaptable platform required for changing circumstances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NG" altLang="en-NG"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availability of certain courses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NG" altLang="en-NG"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and managing content can be challenging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NG" altLang="en-NG"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accessibility features for students with disabilities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NG" altLang="en-NG"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Replicating classroom interactions can be difficult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NG" altLang="en-NG"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Requires a robust infrastructure for multiple users.</a:t>
            </a:r>
          </a:p>
        </p:txBody>
      </p:sp>
    </p:spTree>
    <p:extLst>
      <p:ext uri="{BB962C8B-B14F-4D97-AF65-F5344CB8AC3E}">
        <p14:creationId xmlns:p14="http://schemas.microsoft.com/office/powerpoint/2010/main" val="365867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5A15-258E-4144-ADB9-00794882AA55}"/>
              </a:ext>
            </a:extLst>
          </p:cNvPr>
          <p:cNvSpPr>
            <a:spLocks noGrp="1"/>
          </p:cNvSpPr>
          <p:nvPr>
            <p:ph type="title"/>
          </p:nvPr>
        </p:nvSpPr>
        <p:spPr/>
        <p:txBody>
          <a:bodyPr>
            <a:normAutofit fontScale="90000"/>
          </a:bodyPr>
          <a:lstStyle/>
          <a:p>
            <a:r>
              <a:rPr lang="en-GB" dirty="0"/>
              <a:t>Chapter 2</a:t>
            </a:r>
            <a:br>
              <a:rPr lang="en-GB" dirty="0"/>
            </a:br>
            <a:r>
              <a:rPr lang="en-GB" sz="1800" b="1" kern="0" dirty="0">
                <a:effectLst/>
                <a:latin typeface="Times New Roman" panose="02020603050405020304" pitchFamily="18" charset="0"/>
                <a:ea typeface="Times New Roman" panose="02020603050405020304" pitchFamily="18" charset="0"/>
              </a:rPr>
              <a:t>LITERATURE REVIEW</a:t>
            </a:r>
            <a:br>
              <a:rPr lang="en-NG" sz="1800" b="1" kern="0" dirty="0">
                <a:effectLst/>
                <a:latin typeface="Arial" panose="020B0604020202020204" pitchFamily="34" charset="0"/>
              </a:rPr>
            </a:br>
            <a:endParaRPr lang="en-NG" dirty="0"/>
          </a:p>
        </p:txBody>
      </p:sp>
      <p:sp>
        <p:nvSpPr>
          <p:cNvPr id="3" name="Content Placeholder 2">
            <a:extLst>
              <a:ext uri="{FF2B5EF4-FFF2-40B4-BE49-F238E27FC236}">
                <a16:creationId xmlns:a16="http://schemas.microsoft.com/office/drawing/2014/main" id="{FEB35FB3-42CB-4BA8-8CFC-A25F9B3D2037}"/>
              </a:ext>
            </a:extLst>
          </p:cNvPr>
          <p:cNvSpPr>
            <a:spLocks noGrp="1"/>
          </p:cNvSpPr>
          <p:nvPr>
            <p:ph idx="1"/>
          </p:nvPr>
        </p:nvSpPr>
        <p:spPr>
          <a:xfrm>
            <a:off x="838200" y="1390619"/>
            <a:ext cx="10856495" cy="4667250"/>
          </a:xfrm>
        </p:spPr>
        <p:txBody>
          <a:bodyPr>
            <a:normAutofit fontScale="62500" lnSpcReduction="20000"/>
          </a:bodyPr>
          <a:lstStyle/>
          <a:p>
            <a:pPr marL="0" indent="0" algn="l">
              <a:buNone/>
            </a:pPr>
            <a:r>
              <a:rPr lang="en-GB" b="0" i="0" dirty="0">
                <a:effectLst/>
                <a:latin typeface="Söhne"/>
              </a:rPr>
              <a:t>Overview:</a:t>
            </a:r>
          </a:p>
          <a:p>
            <a:pPr algn="l">
              <a:buFont typeface="Arial" panose="020B0604020202020204" pitchFamily="34" charset="0"/>
              <a:buChar char="•"/>
            </a:pPr>
            <a:r>
              <a:rPr lang="en-GB" b="0" i="0" dirty="0">
                <a:effectLst/>
                <a:latin typeface="Söhne"/>
              </a:rPr>
              <a:t>E-Learning goes by many names and is essential in improving competitiveness globally</a:t>
            </a:r>
          </a:p>
          <a:p>
            <a:pPr algn="l">
              <a:buFont typeface="Arial" panose="020B0604020202020204" pitchFamily="34" charset="0"/>
              <a:buChar char="•"/>
            </a:pPr>
            <a:r>
              <a:rPr lang="en-GB" b="0" i="0" dirty="0">
                <a:effectLst/>
                <a:latin typeface="Söhne"/>
              </a:rPr>
              <a:t>Open learning is a crucial quality for e-learning platforms (</a:t>
            </a:r>
            <a:r>
              <a:rPr lang="en-GB" sz="2600" dirty="0">
                <a:effectLst/>
                <a:highlight>
                  <a:srgbClr val="FFFFFF"/>
                </a:highlight>
                <a:latin typeface="Times New Roman" panose="02020603050405020304" pitchFamily="18" charset="0"/>
                <a:ea typeface="Times New Roman" panose="02020603050405020304" pitchFamily="18" charset="0"/>
              </a:rPr>
              <a:t>H. </a:t>
            </a:r>
            <a:r>
              <a:rPr lang="en-GB" sz="2600" dirty="0" err="1">
                <a:effectLst/>
                <a:highlight>
                  <a:srgbClr val="FFFFFF"/>
                </a:highlight>
                <a:latin typeface="Times New Roman" panose="02020603050405020304" pitchFamily="18" charset="0"/>
                <a:ea typeface="Times New Roman" panose="02020603050405020304" pitchFamily="18" charset="0"/>
              </a:rPr>
              <a:t>Fasihuddin</a:t>
            </a:r>
            <a:r>
              <a:rPr lang="en-GB" sz="2600" dirty="0">
                <a:effectLst/>
                <a:highlight>
                  <a:srgbClr val="FFFFFF"/>
                </a:highlight>
                <a:latin typeface="Times New Roman" panose="02020603050405020304" pitchFamily="18" charset="0"/>
                <a:ea typeface="Times New Roman" panose="02020603050405020304" pitchFamily="18" charset="0"/>
              </a:rPr>
              <a:t>, et al.</a:t>
            </a:r>
            <a:r>
              <a:rPr lang="en-GB" sz="2600" dirty="0">
                <a:highlight>
                  <a:srgbClr val="FFFFFF"/>
                </a:highlight>
                <a:latin typeface="Times New Roman" panose="02020603050405020304" pitchFamily="18" charset="0"/>
                <a:ea typeface="Times New Roman" panose="02020603050405020304" pitchFamily="18" charset="0"/>
              </a:rPr>
              <a:t>, </a:t>
            </a:r>
            <a:r>
              <a:rPr lang="en-GB" sz="2600" dirty="0">
                <a:effectLst/>
                <a:latin typeface="Times New Roman" panose="02020603050405020304" pitchFamily="18" charset="0"/>
                <a:ea typeface="Times New Roman" panose="02020603050405020304" pitchFamily="18" charset="0"/>
              </a:rPr>
              <a:t>2017), </a:t>
            </a:r>
            <a:endParaRPr lang="en-GB" sz="4500" b="0" i="0" dirty="0">
              <a:effectLst/>
              <a:latin typeface="Söhne"/>
            </a:endParaRPr>
          </a:p>
          <a:p>
            <a:pPr algn="l">
              <a:buFont typeface="Arial" panose="020B0604020202020204" pitchFamily="34" charset="0"/>
              <a:buChar char="•"/>
            </a:pPr>
            <a:r>
              <a:rPr lang="en-GB" b="0" i="0" dirty="0">
                <a:effectLst/>
                <a:latin typeface="Söhne"/>
              </a:rPr>
              <a:t>The Internet supports open learning due to its flexibility in location, device, and time</a:t>
            </a:r>
          </a:p>
          <a:p>
            <a:pPr algn="l">
              <a:buFont typeface="Arial" panose="020B0604020202020204" pitchFamily="34" charset="0"/>
              <a:buChar char="•"/>
            </a:pPr>
            <a:r>
              <a:rPr lang="en-GB" b="0" i="0" dirty="0">
                <a:effectLst/>
                <a:latin typeface="Söhne"/>
              </a:rPr>
              <a:t>E-Learning is a flexible and accessible way to learn</a:t>
            </a:r>
          </a:p>
          <a:p>
            <a:pPr algn="l">
              <a:buFont typeface="Arial" panose="020B0604020202020204" pitchFamily="34" charset="0"/>
              <a:buChar char="•"/>
            </a:pPr>
            <a:r>
              <a:rPr lang="en-GB" b="0" i="0" dirty="0">
                <a:effectLst/>
                <a:latin typeface="Söhne"/>
              </a:rPr>
              <a:t>E-Learning platforms should focus on creating an open and distributed learning environment</a:t>
            </a:r>
          </a:p>
          <a:p>
            <a:pPr algn="l">
              <a:buFont typeface="Arial" panose="020B0604020202020204" pitchFamily="34" charset="0"/>
              <a:buChar char="•"/>
            </a:pPr>
            <a:r>
              <a:rPr lang="en-GB" b="0" i="0" dirty="0">
                <a:effectLst/>
                <a:latin typeface="Söhne"/>
              </a:rPr>
              <a:t>E-Learning features support learning and must be well-integrated into the design of the program</a:t>
            </a:r>
          </a:p>
          <a:p>
            <a:pPr algn="l">
              <a:buFont typeface="Arial" panose="020B0604020202020204" pitchFamily="34" charset="0"/>
              <a:buChar char="•"/>
            </a:pPr>
            <a:endParaRPr lang="en-GB" b="0" i="0" dirty="0">
              <a:effectLst/>
              <a:latin typeface="Söhne"/>
            </a:endParaRPr>
          </a:p>
          <a:p>
            <a:pPr marL="0" indent="0" algn="l">
              <a:buNone/>
            </a:pPr>
            <a:r>
              <a:rPr lang="en-GB" b="0" i="0" dirty="0">
                <a:effectLst/>
                <a:latin typeface="Söhne"/>
              </a:rPr>
              <a:t>Features:</a:t>
            </a:r>
          </a:p>
          <a:p>
            <a:pPr algn="l">
              <a:buFont typeface="Arial" panose="020B0604020202020204" pitchFamily="34" charset="0"/>
              <a:buChar char="•"/>
            </a:pPr>
            <a:r>
              <a:rPr lang="en-GB" b="0" i="0" dirty="0">
                <a:effectLst/>
                <a:latin typeface="Söhne"/>
              </a:rPr>
              <a:t>A well-designed e-learning program includes many features that support learning</a:t>
            </a:r>
          </a:p>
          <a:p>
            <a:pPr algn="l">
              <a:buFont typeface="Arial" panose="020B0604020202020204" pitchFamily="34" charset="0"/>
              <a:buChar char="•"/>
            </a:pPr>
            <a:r>
              <a:rPr lang="en-GB" b="0" i="0" dirty="0">
                <a:effectLst/>
                <a:latin typeface="Söhne"/>
              </a:rPr>
              <a:t>The three main focuses when designing e-learning are open and flexible distributed learning environments</a:t>
            </a:r>
          </a:p>
          <a:p>
            <a:pPr algn="l">
              <a:buFont typeface="Arial" panose="020B0604020202020204" pitchFamily="34" charset="0"/>
              <a:buChar char="•"/>
            </a:pPr>
            <a:r>
              <a:rPr lang="en-GB" b="0" i="0" dirty="0">
                <a:effectLst/>
                <a:latin typeface="Söhne"/>
              </a:rPr>
              <a:t>E-learning features include interactivity, learner control, convenience, ease of use, online support, course security, and many more</a:t>
            </a:r>
          </a:p>
          <a:p>
            <a:pPr algn="l">
              <a:buFont typeface="Arial" panose="020B0604020202020204" pitchFamily="34" charset="0"/>
              <a:buChar char="•"/>
            </a:pPr>
            <a:r>
              <a:rPr lang="en-GB" b="0" i="0" dirty="0">
                <a:effectLst/>
                <a:latin typeface="Söhne"/>
              </a:rPr>
              <a:t>E-learning provides convenience, learner control, ease of use, access to multiple expertise, and online support</a:t>
            </a:r>
          </a:p>
          <a:p>
            <a:pPr algn="l"/>
            <a:r>
              <a:rPr lang="en-GB" b="0" i="0" dirty="0">
                <a:effectLst/>
                <a:latin typeface="Söhne"/>
              </a:rPr>
              <a:t>Key Takeaways:</a:t>
            </a:r>
          </a:p>
          <a:p>
            <a:endParaRPr lang="en-NG" dirty="0"/>
          </a:p>
        </p:txBody>
      </p:sp>
    </p:spTree>
    <p:extLst>
      <p:ext uri="{BB962C8B-B14F-4D97-AF65-F5344CB8AC3E}">
        <p14:creationId xmlns:p14="http://schemas.microsoft.com/office/powerpoint/2010/main" val="177274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E0C-3A7E-4AFF-917E-EFF1CBDA097C}"/>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44F5951E-8637-499D-A7F4-9DEAED8A2FA3}"/>
              </a:ext>
            </a:extLst>
          </p:cNvPr>
          <p:cNvSpPr>
            <a:spLocks noGrp="1"/>
          </p:cNvSpPr>
          <p:nvPr>
            <p:ph idx="1"/>
          </p:nvPr>
        </p:nvSpPr>
        <p:spPr/>
        <p:txBody>
          <a:bodyPr>
            <a:normAutofit fontScale="85000" lnSpcReduction="20000"/>
          </a:bodyPr>
          <a:lstStyle/>
          <a:p>
            <a:pPr algn="l"/>
            <a:r>
              <a:rPr lang="en-GB" b="0" i="0" dirty="0">
                <a:effectLst/>
                <a:latin typeface="Söhne"/>
              </a:rPr>
              <a:t>Approaches to E-Learning:</a:t>
            </a:r>
          </a:p>
          <a:p>
            <a:pPr algn="l">
              <a:buFont typeface="Arial" panose="020B0604020202020204" pitchFamily="34" charset="0"/>
              <a:buChar char="•"/>
            </a:pPr>
            <a:r>
              <a:rPr lang="en-GB" b="0" i="0" dirty="0">
                <a:effectLst/>
                <a:latin typeface="Söhne"/>
              </a:rPr>
              <a:t>Synchronous learning: real-time interaction between students and instructors, examples include video conferencing and instant messaging systems.</a:t>
            </a:r>
          </a:p>
          <a:p>
            <a:pPr algn="l">
              <a:buFont typeface="Arial" panose="020B0604020202020204" pitchFamily="34" charset="0"/>
              <a:buChar char="•"/>
            </a:pPr>
            <a:r>
              <a:rPr lang="en-GB" b="0" i="0" dirty="0">
                <a:effectLst/>
                <a:latin typeface="Söhne"/>
              </a:rPr>
              <a:t>Asynchronous learning: students access course materials and complete assignments on their own schedule, examples include email and discussion forums.</a:t>
            </a:r>
          </a:p>
          <a:p>
            <a:pPr algn="l">
              <a:buFont typeface="Arial" panose="020B0604020202020204" pitchFamily="34" charset="0"/>
              <a:buChar char="•"/>
            </a:pPr>
            <a:r>
              <a:rPr lang="en-GB" b="0" i="0" dirty="0">
                <a:effectLst/>
                <a:latin typeface="Söhne"/>
              </a:rPr>
              <a:t>Hybrid learning: a combination of both approaches (</a:t>
            </a:r>
            <a:r>
              <a:rPr lang="en-GB" sz="1800" dirty="0" err="1">
                <a:solidFill>
                  <a:srgbClr val="222222"/>
                </a:solidFill>
                <a:effectLst/>
                <a:highlight>
                  <a:srgbClr val="FFFFFF"/>
                </a:highlight>
                <a:latin typeface="Times New Roman" panose="02020603050405020304" pitchFamily="18" charset="0"/>
                <a:ea typeface="Times New Roman" panose="02020603050405020304" pitchFamily="18" charset="0"/>
              </a:rPr>
              <a:t>Amiti</a:t>
            </a:r>
            <a:r>
              <a:rPr lang="en-GB" sz="1800" dirty="0">
                <a:solidFill>
                  <a:srgbClr val="222222"/>
                </a:solidFill>
                <a:effectLst/>
                <a:highlight>
                  <a:srgbClr val="FFFFFF"/>
                </a:highlight>
                <a:latin typeface="Times New Roman" panose="02020603050405020304" pitchFamily="18" charset="0"/>
                <a:ea typeface="Times New Roman" panose="02020603050405020304" pitchFamily="18" charset="0"/>
              </a:rPr>
              <a:t>, F. 2020).</a:t>
            </a:r>
            <a:endParaRPr lang="en-GB" b="0" i="0" dirty="0">
              <a:effectLst/>
              <a:latin typeface="Söhne"/>
            </a:endParaRPr>
          </a:p>
          <a:p>
            <a:pPr marL="0" indent="0" algn="l">
              <a:buNone/>
            </a:pPr>
            <a:r>
              <a:rPr lang="en-GB" b="0" i="0" dirty="0">
                <a:effectLst/>
                <a:latin typeface="Söhne"/>
              </a:rPr>
              <a:t>Differences between Asynchronous and Synchronous Learning:</a:t>
            </a:r>
          </a:p>
          <a:p>
            <a:pPr algn="l">
              <a:buFont typeface="Arial" panose="020B0604020202020204" pitchFamily="34" charset="0"/>
              <a:buChar char="•"/>
            </a:pPr>
            <a:r>
              <a:rPr lang="en-GB" b="0" i="0" dirty="0">
                <a:effectLst/>
                <a:latin typeface="Söhne"/>
              </a:rPr>
              <a:t>Synchronous learning is real-time, while asynchronous learning is not.</a:t>
            </a:r>
          </a:p>
          <a:p>
            <a:pPr algn="l">
              <a:buFont typeface="Arial" panose="020B0604020202020204" pitchFamily="34" charset="0"/>
              <a:buChar char="•"/>
            </a:pPr>
            <a:r>
              <a:rPr lang="en-GB" b="0" i="0" dirty="0">
                <a:effectLst/>
                <a:latin typeface="Söhne"/>
              </a:rPr>
              <a:t>Synchronous learning is more engaging and interactive, while asynchronous learning is more flexible and convenient.</a:t>
            </a:r>
          </a:p>
          <a:p>
            <a:pPr algn="l">
              <a:buFont typeface="Arial" panose="020B0604020202020204" pitchFamily="34" charset="0"/>
              <a:buChar char="•"/>
            </a:pPr>
            <a:r>
              <a:rPr lang="en-GB" b="0" i="0" dirty="0">
                <a:effectLst/>
                <a:latin typeface="Söhne"/>
              </a:rPr>
              <a:t>The choice between them depends on the individual student and course requirements.</a:t>
            </a:r>
          </a:p>
          <a:p>
            <a:endParaRPr lang="en-NG" dirty="0"/>
          </a:p>
        </p:txBody>
      </p:sp>
    </p:spTree>
    <p:extLst>
      <p:ext uri="{BB962C8B-B14F-4D97-AF65-F5344CB8AC3E}">
        <p14:creationId xmlns:p14="http://schemas.microsoft.com/office/powerpoint/2010/main" val="1437077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6D25-FA5A-49FA-9417-41361EEF9645}"/>
              </a:ext>
            </a:extLst>
          </p:cNvPr>
          <p:cNvSpPr>
            <a:spLocks noGrp="1"/>
          </p:cNvSpPr>
          <p:nvPr>
            <p:ph type="title"/>
          </p:nvPr>
        </p:nvSpPr>
        <p:spPr/>
        <p:txBody>
          <a:bodyPr/>
          <a:lstStyle/>
          <a:p>
            <a:endParaRPr lang="en-NG"/>
          </a:p>
        </p:txBody>
      </p:sp>
      <p:sp>
        <p:nvSpPr>
          <p:cNvPr id="3" name="Content Placeholder 2">
            <a:extLst>
              <a:ext uri="{FF2B5EF4-FFF2-40B4-BE49-F238E27FC236}">
                <a16:creationId xmlns:a16="http://schemas.microsoft.com/office/drawing/2014/main" id="{88E42A07-2F37-456E-835B-04AB33BD2AB0}"/>
              </a:ext>
            </a:extLst>
          </p:cNvPr>
          <p:cNvSpPr>
            <a:spLocks noGrp="1"/>
          </p:cNvSpPr>
          <p:nvPr>
            <p:ph idx="1"/>
          </p:nvPr>
        </p:nvSpPr>
        <p:spPr/>
        <p:txBody>
          <a:bodyPr>
            <a:normAutofit fontScale="77500" lnSpcReduction="20000"/>
          </a:bodyPr>
          <a:lstStyle/>
          <a:p>
            <a:pPr marL="0" indent="0" algn="l">
              <a:buNone/>
            </a:pPr>
            <a:r>
              <a:rPr lang="en-GB" b="0" i="0" dirty="0">
                <a:effectLst/>
                <a:latin typeface="Söhne"/>
              </a:rPr>
              <a:t>E-Learning and Instructional Design</a:t>
            </a:r>
          </a:p>
          <a:p>
            <a:pPr algn="l">
              <a:buFont typeface="Arial" panose="020B0604020202020204" pitchFamily="34" charset="0"/>
              <a:buChar char="•"/>
            </a:pPr>
            <a:r>
              <a:rPr lang="en-GB" b="0" i="0" dirty="0">
                <a:effectLst/>
                <a:latin typeface="Söhne"/>
              </a:rPr>
              <a:t>E-Learning requires both design and development</a:t>
            </a:r>
          </a:p>
          <a:p>
            <a:pPr algn="l">
              <a:buFont typeface="Arial" panose="020B0604020202020204" pitchFamily="34" charset="0"/>
              <a:buChar char="•"/>
            </a:pPr>
            <a:r>
              <a:rPr lang="en-GB" b="0" i="0" dirty="0">
                <a:effectLst/>
                <a:latin typeface="Söhne"/>
              </a:rPr>
              <a:t>Design involves decision making, creativity, and affects project outcomes</a:t>
            </a:r>
          </a:p>
          <a:p>
            <a:pPr algn="l">
              <a:buFont typeface="Arial" panose="020B0604020202020204" pitchFamily="34" charset="0"/>
              <a:buChar char="•"/>
            </a:pPr>
            <a:r>
              <a:rPr lang="en-GB" b="0" i="0" dirty="0">
                <a:effectLst/>
                <a:latin typeface="Söhne"/>
              </a:rPr>
              <a:t>Instructional design involves selecting, organizing, and specifying learning experiences</a:t>
            </a:r>
          </a:p>
          <a:p>
            <a:pPr algn="l">
              <a:buFont typeface="Arial" panose="020B0604020202020204" pitchFamily="34" charset="0"/>
              <a:buChar char="•"/>
            </a:pPr>
            <a:r>
              <a:rPr lang="en-GB" b="0" i="0" dirty="0">
                <a:effectLst/>
                <a:latin typeface="Söhne"/>
              </a:rPr>
              <a:t>Good instructional design is independent of technology or people involved</a:t>
            </a:r>
          </a:p>
          <a:p>
            <a:pPr algn="l">
              <a:buFont typeface="Arial" panose="020B0604020202020204" pitchFamily="34" charset="0"/>
              <a:buChar char="•"/>
            </a:pPr>
            <a:r>
              <a:rPr lang="en-GB" b="0" i="0" dirty="0">
                <a:effectLst/>
                <a:latin typeface="Söhne"/>
              </a:rPr>
              <a:t>Poor or non-existent instructional design is a common reason for e-learning project failure</a:t>
            </a:r>
          </a:p>
          <a:p>
            <a:pPr algn="l">
              <a:buFont typeface="Arial" panose="020B0604020202020204" pitchFamily="34" charset="0"/>
              <a:buChar char="•"/>
            </a:pPr>
            <a:r>
              <a:rPr lang="en-GB" b="0" i="0" dirty="0">
                <a:effectLst/>
                <a:latin typeface="Söhne"/>
              </a:rPr>
              <a:t>Common instructional design errors include teaching too much, failing to teach what people really need, omitting supporting objectives, teaching what is easy instead of necessary, boring and frustrating learners, and forcing awkward learning styles</a:t>
            </a:r>
          </a:p>
          <a:p>
            <a:pPr algn="l">
              <a:buFont typeface="Arial" panose="020B0604020202020204" pitchFamily="34" charset="0"/>
              <a:buChar char="•"/>
            </a:pPr>
            <a:r>
              <a:rPr lang="en-GB" b="0" i="0" dirty="0">
                <a:effectLst/>
                <a:latin typeface="Söhne"/>
              </a:rPr>
              <a:t>While some claim their methodology guarantees successful learning, outcomes involving more than a few people cannot be guaranteed.</a:t>
            </a:r>
          </a:p>
          <a:p>
            <a:pPr marL="0" indent="0">
              <a:buNone/>
            </a:pPr>
            <a:endParaRPr lang="en-NG" dirty="0"/>
          </a:p>
        </p:txBody>
      </p:sp>
    </p:spTree>
    <p:extLst>
      <p:ext uri="{BB962C8B-B14F-4D97-AF65-F5344CB8AC3E}">
        <p14:creationId xmlns:p14="http://schemas.microsoft.com/office/powerpoint/2010/main" val="3914712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1204</TotalTime>
  <Words>3934</Words>
  <Application>Microsoft Office PowerPoint</Application>
  <PresentationFormat>Widescreen</PresentationFormat>
  <Paragraphs>296</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Ranchers</vt:lpstr>
      <vt:lpstr>Söhne</vt:lpstr>
      <vt:lpstr>Times New Roman</vt:lpstr>
      <vt:lpstr>Office Theme</vt:lpstr>
      <vt:lpstr>PowerPoint Presentation</vt:lpstr>
      <vt:lpstr>TABLE OF CONTENTS </vt:lpstr>
      <vt:lpstr>PowerPoint Presentation</vt:lpstr>
      <vt:lpstr>STATEMENT OF THE PROBLEM</vt:lpstr>
      <vt:lpstr>AIM AND OBJECTIVES</vt:lpstr>
      <vt:lpstr>SCOPE OF THE STUDY This study is focused on developing a web-based E-learning platform for students of Lagos State University (LASU) in the field of computer science. </vt:lpstr>
      <vt:lpstr>Chapter 2 LITERATURE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E-Learning Web Application Evaluation Results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WEB APPLICATION FOR AN E-LEARNING PLATFORM </dc:title>
  <dc:creator>Opeyemi .</dc:creator>
  <cp:lastModifiedBy>Opeyemi .</cp:lastModifiedBy>
  <cp:revision>35</cp:revision>
  <dcterms:created xsi:type="dcterms:W3CDTF">2023-04-18T12:02:44Z</dcterms:created>
  <dcterms:modified xsi:type="dcterms:W3CDTF">2023-04-20T23:00:44Z</dcterms:modified>
</cp:coreProperties>
</file>