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31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CC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121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1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ply</c:v>
                </c:pt>
              </c:strCache>
            </c:strRef>
          </c:tx>
          <c:spPr>
            <a:ln w="66675">
              <a:noFill/>
            </a:ln>
          </c:spPr>
          <c:xVal>
            <c:numRef>
              <c:f>Sheet1!$A$2:$A$11</c:f>
              <c:numCache>
                <c:formatCode>General</c:formatCode>
                <c:ptCount val="10"/>
                <c:pt idx="0">
                  <c:v>1.5</c:v>
                </c:pt>
                <c:pt idx="1">
                  <c:v>1.8</c:v>
                </c:pt>
                <c:pt idx="2">
                  <c:v>2.1</c:v>
                </c:pt>
                <c:pt idx="3">
                  <c:v>2.2000000000000002</c:v>
                </c:pt>
                <c:pt idx="4">
                  <c:v>2.2999999999999998</c:v>
                </c:pt>
                <c:pt idx="5">
                  <c:v>2.5</c:v>
                </c:pt>
                <c:pt idx="6">
                  <c:v>2.65</c:v>
                </c:pt>
                <c:pt idx="7">
                  <c:v>2.7</c:v>
                </c:pt>
                <c:pt idx="8">
                  <c:v>2.7</c:v>
                </c:pt>
                <c:pt idx="9">
                  <c:v>2.7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5.5</c:v>
                </c:pt>
                <c:pt idx="1">
                  <c:v>6</c:v>
                </c:pt>
                <c:pt idx="2">
                  <c:v>7.7</c:v>
                </c:pt>
                <c:pt idx="3">
                  <c:v>8</c:v>
                </c:pt>
                <c:pt idx="4">
                  <c:v>9.7000000000000011</c:v>
                </c:pt>
                <c:pt idx="5">
                  <c:v>10</c:v>
                </c:pt>
                <c:pt idx="6">
                  <c:v>6.2</c:v>
                </c:pt>
                <c:pt idx="7">
                  <c:v>5</c:v>
                </c:pt>
                <c:pt idx="8">
                  <c:v>7.5</c:v>
                </c:pt>
                <c:pt idx="9">
                  <c:v>20</c:v>
                </c:pt>
              </c:numCache>
            </c:numRef>
          </c:yVal>
        </c:ser>
        <c:axId val="92906240"/>
        <c:axId val="92908160"/>
      </c:scatterChart>
      <c:valAx>
        <c:axId val="92906240"/>
        <c:scaling>
          <c:orientation val="minMax"/>
          <c:max val="2.8"/>
          <c:min val="1.4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U.S. Chess Federation Rating x 10</a:t>
                </a:r>
                <a:r>
                  <a:rPr lang="en-US" baseline="30000" dirty="0"/>
                  <a:t>3</a:t>
                </a:r>
              </a:p>
            </c:rich>
          </c:tx>
          <c:layout/>
        </c:title>
        <c:numFmt formatCode="General" sourceLinked="1"/>
        <c:tickLblPos val="nextTo"/>
        <c:crossAx val="92908160"/>
        <c:crosses val="autoZero"/>
        <c:crossBetween val="midCat"/>
      </c:valAx>
      <c:valAx>
        <c:axId val="92908160"/>
        <c:scaling>
          <c:orientation val="minMax"/>
          <c:max val="2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ply</a:t>
                </a:r>
              </a:p>
            </c:rich>
          </c:tx>
          <c:layout/>
        </c:title>
        <c:numFmt formatCode="General" sourceLinked="1"/>
        <c:tickLblPos val="nextTo"/>
        <c:crossAx val="92906240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0.06186</cdr:x>
      <cdr:y>0.01515</cdr:y>
    </cdr:from>
    <cdr:to>
      <cdr:x>0.1134</cdr:x>
      <cdr:y>0.06061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457200" y="76200"/>
          <a:ext cx="381000" cy="228600"/>
        </a:xfrm>
        <a:prstGeom xmlns:a="http://schemas.openxmlformats.org/drawingml/2006/main" prst="rect">
          <a:avLst/>
        </a:prstGeom>
        <a:blipFill xmlns:a="http://schemas.openxmlformats.org/drawingml/2006/main">
          <a:blip xmlns:r="http://schemas.openxmlformats.org/officeDocument/2006/relationships" r:embed="rId1"/>
          <a:tile tx="0" ty="0" sx="100000" sy="100000" flip="none" algn="tl"/>
        </a:blip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0.06186</cdr:x>
      <cdr:y>0</cdr:y>
    </cdr:from>
    <cdr:to>
      <cdr:x>0.1134</cdr:x>
      <cdr:y>0.06061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57200" y="0"/>
          <a:ext cx="3810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800" dirty="0" smtClean="0"/>
            <a:t>40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0.05155</cdr:x>
      <cdr:y>0.09091</cdr:y>
    </cdr:from>
    <cdr:to>
      <cdr:x>0.10309</cdr:x>
      <cdr:y>0.13636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381000" y="457200"/>
          <a:ext cx="381000" cy="228600"/>
        </a:xfrm>
        <a:prstGeom xmlns:a="http://schemas.openxmlformats.org/drawingml/2006/main" prst="rect">
          <a:avLst/>
        </a:prstGeom>
        <a:blipFill xmlns:a="http://schemas.openxmlformats.org/drawingml/2006/main">
          <a:blip xmlns:r="http://schemas.openxmlformats.org/officeDocument/2006/relationships" r:embed="rId1"/>
          <a:tile tx="0" ty="0" sx="100000" sy="100000" flip="none" algn="tl"/>
        </a:blip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0.06186</cdr:x>
      <cdr:y>0.06061</cdr:y>
    </cdr:from>
    <cdr:to>
      <cdr:x>0.1134</cdr:x>
      <cdr:y>0.12121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457200" y="304800"/>
          <a:ext cx="3810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2400" dirty="0" smtClean="0"/>
            <a:t>…</a:t>
          </a:r>
          <a:endParaRPr lang="en-US" sz="1800" dirty="0"/>
        </a:p>
      </cdr:txBody>
    </cdr:sp>
  </cdr:relSizeAnchor>
  <cdr:relSizeAnchor xmlns:cdr="http://schemas.openxmlformats.org/drawingml/2006/chartDrawing">
    <cdr:from>
      <cdr:x>0.16495</cdr:x>
      <cdr:y>0.5</cdr:y>
    </cdr:from>
    <cdr:to>
      <cdr:x>0.24742</cdr:x>
      <cdr:y>0.56061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1219200" y="25146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rgbClr val="9900CC"/>
              </a:solidFill>
            </a:rPr>
            <a:t>Belle</a:t>
          </a:r>
          <a:endParaRPr lang="en-US" sz="1800" b="1" dirty="0">
            <a:solidFill>
              <a:srgbClr val="9900CC"/>
            </a:solidFill>
          </a:endParaRPr>
        </a:p>
      </cdr:txBody>
    </cdr:sp>
  </cdr:relSizeAnchor>
  <cdr:relSizeAnchor xmlns:cdr="http://schemas.openxmlformats.org/drawingml/2006/chartDrawing">
    <cdr:from>
      <cdr:x>0.3299</cdr:x>
      <cdr:y>0.4697</cdr:y>
    </cdr:from>
    <cdr:to>
      <cdr:x>0.41237</cdr:x>
      <cdr:y>0.5303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2438400" y="23622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rgbClr val="9900CC"/>
              </a:solidFill>
            </a:rPr>
            <a:t>Belle</a:t>
          </a:r>
          <a:endParaRPr lang="en-US" sz="1800" b="1" dirty="0">
            <a:solidFill>
              <a:srgbClr val="9900CC"/>
            </a:solidFill>
          </a:endParaRPr>
        </a:p>
      </cdr:txBody>
    </cdr:sp>
  </cdr:relSizeAnchor>
  <cdr:relSizeAnchor xmlns:cdr="http://schemas.openxmlformats.org/drawingml/2006/chartDrawing">
    <cdr:from>
      <cdr:x>0.50515</cdr:x>
      <cdr:y>0.42424</cdr:y>
    </cdr:from>
    <cdr:to>
      <cdr:x>0.58763</cdr:x>
      <cdr:y>0.48485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3733800" y="21336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rgbClr val="9900CC"/>
              </a:solidFill>
            </a:rPr>
            <a:t>Belle</a:t>
          </a:r>
          <a:endParaRPr lang="en-US" sz="1800" b="1" dirty="0">
            <a:solidFill>
              <a:srgbClr val="9900CC"/>
            </a:solidFill>
          </a:endParaRPr>
        </a:p>
      </cdr:txBody>
    </cdr:sp>
  </cdr:relSizeAnchor>
  <cdr:relSizeAnchor xmlns:cdr="http://schemas.openxmlformats.org/drawingml/2006/chartDrawing">
    <cdr:from>
      <cdr:x>0.56701</cdr:x>
      <cdr:y>0.39394</cdr:y>
    </cdr:from>
    <cdr:to>
      <cdr:x>0.64948</cdr:x>
      <cdr:y>0.45455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4191000" y="19812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rgbClr val="9900CC"/>
              </a:solidFill>
            </a:rPr>
            <a:t>Belle</a:t>
          </a:r>
          <a:endParaRPr lang="en-US" sz="1800" b="1" dirty="0">
            <a:solidFill>
              <a:srgbClr val="9900CC"/>
            </a:solidFill>
          </a:endParaRPr>
        </a:p>
      </cdr:txBody>
    </cdr:sp>
  </cdr:relSizeAnchor>
  <cdr:relSizeAnchor xmlns:cdr="http://schemas.openxmlformats.org/drawingml/2006/chartDrawing">
    <cdr:from>
      <cdr:x>0.86598</cdr:x>
      <cdr:y>0.63636</cdr:y>
    </cdr:from>
    <cdr:to>
      <cdr:x>0.94845</cdr:x>
      <cdr:y>0.69697</cdr:y>
    </cdr:to>
    <cdr:sp macro="" textlink="">
      <cdr:nvSpPr>
        <cdr:cNvPr id="10" name="TextBox 9"/>
        <cdr:cNvSpPr txBox="1"/>
      </cdr:nvSpPr>
      <cdr:spPr>
        <a:xfrm xmlns:a="http://schemas.openxmlformats.org/drawingml/2006/main">
          <a:off x="6400800" y="32004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rgbClr val="9900CC"/>
              </a:solidFill>
            </a:rPr>
            <a:t>Bobby</a:t>
          </a:r>
        </a:p>
        <a:p xmlns:a="http://schemas.openxmlformats.org/drawingml/2006/main">
          <a:r>
            <a:rPr lang="en-US" sz="1800" b="1" dirty="0" smtClean="0">
              <a:solidFill>
                <a:srgbClr val="9900CC"/>
              </a:solidFill>
            </a:rPr>
            <a:t>Fischer</a:t>
          </a:r>
          <a:endParaRPr lang="en-US" sz="1800" b="1" dirty="0">
            <a:solidFill>
              <a:srgbClr val="9900CC"/>
            </a:solidFill>
          </a:endParaRPr>
        </a:p>
      </cdr:txBody>
    </cdr:sp>
  </cdr:relSizeAnchor>
  <cdr:relSizeAnchor xmlns:cdr="http://schemas.openxmlformats.org/drawingml/2006/chartDrawing">
    <cdr:from>
      <cdr:x>0.74227</cdr:x>
      <cdr:y>0.28788</cdr:y>
    </cdr:from>
    <cdr:to>
      <cdr:x>0.82474</cdr:x>
      <cdr:y>0.34848</cdr:y>
    </cdr:to>
    <cdr:sp macro="" textlink="">
      <cdr:nvSpPr>
        <cdr:cNvPr id="11" name="TextBox 10"/>
        <cdr:cNvSpPr txBox="1"/>
      </cdr:nvSpPr>
      <cdr:spPr>
        <a:xfrm xmlns:a="http://schemas.openxmlformats.org/drawingml/2006/main">
          <a:off x="5486400" y="14478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rgbClr val="9900CC"/>
              </a:solidFill>
            </a:rPr>
            <a:t>Deep</a:t>
          </a:r>
        </a:p>
        <a:p xmlns:a="http://schemas.openxmlformats.org/drawingml/2006/main">
          <a:r>
            <a:rPr lang="en-US" sz="1800" b="1" dirty="0" smtClean="0">
              <a:solidFill>
                <a:srgbClr val="9900CC"/>
              </a:solidFill>
            </a:rPr>
            <a:t>Thought</a:t>
          </a:r>
          <a:endParaRPr lang="en-US" sz="1800" b="1" dirty="0">
            <a:solidFill>
              <a:srgbClr val="9900CC"/>
            </a:solidFill>
          </a:endParaRPr>
        </a:p>
      </cdr:txBody>
    </cdr:sp>
  </cdr:relSizeAnchor>
  <cdr:relSizeAnchor xmlns:cdr="http://schemas.openxmlformats.org/drawingml/2006/chartDrawing">
    <cdr:from>
      <cdr:x>0.86598</cdr:x>
      <cdr:y>0.06061</cdr:y>
    </cdr:from>
    <cdr:to>
      <cdr:x>0.94845</cdr:x>
      <cdr:y>0.12121</cdr:y>
    </cdr:to>
    <cdr:sp macro="" textlink="">
      <cdr:nvSpPr>
        <cdr:cNvPr id="12" name="TextBox 11"/>
        <cdr:cNvSpPr txBox="1"/>
      </cdr:nvSpPr>
      <cdr:spPr>
        <a:xfrm xmlns:a="http://schemas.openxmlformats.org/drawingml/2006/main">
          <a:off x="6400800" y="3048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rgbClr val="9900CC"/>
              </a:solidFill>
            </a:rPr>
            <a:t>Deep</a:t>
          </a:r>
        </a:p>
        <a:p xmlns:a="http://schemas.openxmlformats.org/drawingml/2006/main">
          <a:r>
            <a:rPr lang="en-US" sz="1800" b="1" dirty="0" smtClean="0">
              <a:solidFill>
                <a:srgbClr val="9900CC"/>
              </a:solidFill>
            </a:rPr>
            <a:t>Blue</a:t>
          </a:r>
          <a:endParaRPr lang="en-US" sz="1800" b="1" dirty="0">
            <a:solidFill>
              <a:srgbClr val="9900CC"/>
            </a:solidFill>
          </a:endParaRPr>
        </a:p>
      </cdr:txBody>
    </cdr:sp>
  </cdr:relSizeAnchor>
  <cdr:relSizeAnchor xmlns:cdr="http://schemas.openxmlformats.org/drawingml/2006/chartDrawing">
    <cdr:from>
      <cdr:x>0.74227</cdr:x>
      <cdr:y>0.48485</cdr:y>
    </cdr:from>
    <cdr:to>
      <cdr:x>0.82474</cdr:x>
      <cdr:y>0.54545</cdr:y>
    </cdr:to>
    <cdr:sp macro="" textlink="">
      <cdr:nvSpPr>
        <cdr:cNvPr id="13" name="TextBox 12"/>
        <cdr:cNvSpPr txBox="1"/>
      </cdr:nvSpPr>
      <cdr:spPr>
        <a:xfrm xmlns:a="http://schemas.openxmlformats.org/drawingml/2006/main">
          <a:off x="5486400" y="24384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rgbClr val="9900CC"/>
              </a:solidFill>
            </a:rPr>
            <a:t>Anatoly</a:t>
          </a:r>
        </a:p>
        <a:p xmlns:a="http://schemas.openxmlformats.org/drawingml/2006/main">
          <a:r>
            <a:rPr lang="en-US" sz="1800" b="1" dirty="0" err="1" smtClean="0">
              <a:solidFill>
                <a:srgbClr val="9900CC"/>
              </a:solidFill>
            </a:rPr>
            <a:t>Karpov</a:t>
          </a:r>
          <a:endParaRPr lang="en-US" sz="1800" b="1" dirty="0">
            <a:solidFill>
              <a:srgbClr val="9900CC"/>
            </a:solidFill>
          </a:endParaRPr>
        </a:p>
      </cdr:txBody>
    </cdr:sp>
  </cdr:relSizeAnchor>
  <cdr:relSizeAnchor xmlns:cdr="http://schemas.openxmlformats.org/drawingml/2006/chartDrawing">
    <cdr:from>
      <cdr:x>0.85567</cdr:x>
      <cdr:y>0.36364</cdr:y>
    </cdr:from>
    <cdr:to>
      <cdr:x>0.93814</cdr:x>
      <cdr:y>0.42424</cdr:y>
    </cdr:to>
    <cdr:sp macro="" textlink="">
      <cdr:nvSpPr>
        <cdr:cNvPr id="14" name="TextBox 13"/>
        <cdr:cNvSpPr txBox="1"/>
      </cdr:nvSpPr>
      <cdr:spPr>
        <a:xfrm xmlns:a="http://schemas.openxmlformats.org/drawingml/2006/main">
          <a:off x="6324600" y="18288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 smtClean="0">
              <a:solidFill>
                <a:srgbClr val="9900CC"/>
              </a:solidFill>
            </a:rPr>
            <a:t>Gary</a:t>
          </a:r>
        </a:p>
        <a:p xmlns:a="http://schemas.openxmlformats.org/drawingml/2006/main">
          <a:r>
            <a:rPr lang="en-US" sz="1800" b="1" dirty="0" smtClean="0">
              <a:solidFill>
                <a:srgbClr val="9900CC"/>
              </a:solidFill>
            </a:rPr>
            <a:t>Kasparov</a:t>
          </a:r>
          <a:endParaRPr lang="en-US" sz="1800" b="1" dirty="0">
            <a:solidFill>
              <a:srgbClr val="9900CC"/>
            </a:solidFill>
          </a:endParaRPr>
        </a:p>
      </cdr:txBody>
    </cdr:sp>
  </cdr:relSizeAnchor>
  <cdr:relSizeAnchor xmlns:cdr="http://schemas.openxmlformats.org/drawingml/2006/chartDrawing">
    <cdr:from>
      <cdr:x>0.62887</cdr:x>
      <cdr:y>0.33333</cdr:y>
    </cdr:from>
    <cdr:to>
      <cdr:x>0.71134</cdr:x>
      <cdr:y>0.39394</cdr:y>
    </cdr:to>
    <cdr:sp macro="" textlink="">
      <cdr:nvSpPr>
        <cdr:cNvPr id="15" name="TextBox 14"/>
        <cdr:cNvSpPr txBox="1"/>
      </cdr:nvSpPr>
      <cdr:spPr>
        <a:xfrm xmlns:a="http://schemas.openxmlformats.org/drawingml/2006/main">
          <a:off x="4648200" y="1676400"/>
          <a:ext cx="609600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lIns="0" tIns="0" rIns="0" bIns="0" rtlCol="0"/>
        <a:lstStyle xmlns:a="http://schemas.openxmlformats.org/drawingml/2006/main"/>
        <a:p xmlns:a="http://schemas.openxmlformats.org/drawingml/2006/main">
          <a:r>
            <a:rPr lang="en-US" sz="1800" b="1" dirty="0" err="1" smtClean="0">
              <a:solidFill>
                <a:srgbClr val="9900CC"/>
              </a:solidFill>
            </a:rPr>
            <a:t>Hitech</a:t>
          </a:r>
          <a:endParaRPr lang="en-US" sz="1800" b="1" dirty="0">
            <a:solidFill>
              <a:srgbClr val="9900CC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36-E0E3-46FD-B134-35919E9760D5}" type="datetimeFigureOut">
              <a:rPr lang="en-US" smtClean="0"/>
              <a:pPr/>
              <a:t>9/14/2009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Predicted that machines would have 30% chance of passing 5-minute test by the year 2000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72822-39EC-4284-92EC-8BB211973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9/14/2009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9/14/2009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9/14/2009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AB8D2-93D8-4CF6-A28F-00957D37D9F3}" type="datetimeFigureOut">
              <a:rPr lang="en-US" smtClean="0"/>
              <a:pPr/>
              <a:t>9/14/2009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AB8D2-93D8-4CF6-A28F-00957D37D9F3}" type="datetimeFigureOut">
              <a:rPr lang="en-US" smtClean="0"/>
              <a:pPr/>
              <a:t>9/14/2009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62EE-3E93-421D-9B80-91C2D6F9E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www.bkgm.com/motif/go.html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adelica.com/bg/bot/b_s_td.html" TargetMode="External"/><Relationship Id="rId2" Type="http://schemas.openxmlformats.org/officeDocument/2006/relationships/hyperlink" Target="http://home.datacomm.ch/t_wolf/tw/misc/reversi/index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research.ibm.com/deepblue/" TargetMode="External"/><Relationship Id="rId5" Type="http://schemas.openxmlformats.org/officeDocument/2006/relationships/hyperlink" Target="http://www.cs.ualberta.ca/~chinook/" TargetMode="External"/><Relationship Id="rId4" Type="http://schemas.openxmlformats.org/officeDocument/2006/relationships/hyperlink" Target="http://www.gibware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ecs.wsu.edu/~cook/ai/lectures/applets/ttt/TicTacTo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s.mcgill.ca/~cs251/OldCourses/1997/topic1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CptS</a:t>
            </a:r>
            <a:r>
              <a:rPr lang="en-US" dirty="0" smtClean="0"/>
              <a:t> 440 / 540</a:t>
            </a:r>
            <a:br>
              <a:rPr lang="en-US" dirty="0" smtClean="0"/>
            </a:br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Adversarial Search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Minimax</a:t>
            </a:r>
            <a:r>
              <a:rPr lang="en-US" dirty="0" smtClean="0">
                <a:solidFill>
                  <a:srgbClr val="FF0000"/>
                </a:solidFill>
              </a:rPr>
              <a:t> Properties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Complete if tree is finite</a:t>
            </a:r>
          </a:p>
          <a:p>
            <a:r>
              <a:rPr lang="en-US" dirty="0" smtClean="0"/>
              <a:t>Optimal if play against opponent with same strategy (utility function)</a:t>
            </a:r>
          </a:p>
          <a:p>
            <a:r>
              <a:rPr lang="en-US" dirty="0" smtClean="0"/>
              <a:t>Time complexity is 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m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Space complexity is O(</a:t>
            </a:r>
            <a:r>
              <a:rPr lang="en-US" dirty="0" err="1" smtClean="0"/>
              <a:t>bm</a:t>
            </a:r>
            <a:r>
              <a:rPr lang="en-US" dirty="0" smtClean="0"/>
              <a:t>) (depth-first exploration)</a:t>
            </a:r>
          </a:p>
          <a:p>
            <a:r>
              <a:rPr lang="en-US" dirty="0" smtClean="0"/>
              <a:t>If we have 100 seconds to make a move</a:t>
            </a:r>
          </a:p>
          <a:p>
            <a:pPr lvl="1"/>
            <a:r>
              <a:rPr lang="en-US" dirty="0" smtClean="0"/>
              <a:t>Can explore 10</a:t>
            </a:r>
            <a:r>
              <a:rPr lang="en-US" baseline="30000" dirty="0" smtClean="0"/>
              <a:t>4</a:t>
            </a:r>
            <a:r>
              <a:rPr lang="en-US" dirty="0" smtClean="0"/>
              <a:t> nodes/second</a:t>
            </a:r>
          </a:p>
          <a:p>
            <a:pPr lvl="1"/>
            <a:r>
              <a:rPr lang="en-US" dirty="0" smtClean="0"/>
              <a:t>Can consider 10</a:t>
            </a:r>
            <a:r>
              <a:rPr lang="en-US" baseline="30000" dirty="0" smtClean="0"/>
              <a:t>6</a:t>
            </a:r>
            <a:r>
              <a:rPr lang="en-US" dirty="0" smtClean="0"/>
              <a:t> nodes / move</a:t>
            </a:r>
          </a:p>
          <a:p>
            <a:r>
              <a:rPr lang="en-US" dirty="0" smtClean="0"/>
              <a:t>Standard approach is</a:t>
            </a:r>
          </a:p>
          <a:p>
            <a:pPr lvl="1"/>
            <a:r>
              <a:rPr lang="en-US" dirty="0" smtClean="0"/>
              <a:t>Apply a cutoff test (depth limit, quiescence)</a:t>
            </a:r>
          </a:p>
          <a:p>
            <a:pPr lvl="1"/>
            <a:r>
              <a:rPr lang="en-US" dirty="0" smtClean="0"/>
              <a:t>Evaluate nodes at cutoff (evaluation function estimates desirability of position)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Static Board Evaluator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cannot look all the way to the end of the game</a:t>
            </a:r>
          </a:p>
          <a:p>
            <a:pPr lvl="1"/>
            <a:r>
              <a:rPr lang="en-US" dirty="0" smtClean="0"/>
              <a:t>Look ahead ply moves</a:t>
            </a:r>
          </a:p>
          <a:p>
            <a:pPr lvl="1"/>
            <a:r>
              <a:rPr lang="en-US" dirty="0" smtClean="0"/>
              <a:t>Evaluate nodes there using SBE</a:t>
            </a:r>
          </a:p>
          <a:p>
            <a:r>
              <a:rPr lang="en-US" dirty="0" smtClean="0"/>
              <a:t>Tic </a:t>
            </a:r>
            <a:r>
              <a:rPr lang="en-US" dirty="0" err="1" smtClean="0"/>
              <a:t>Tac</a:t>
            </a:r>
            <a:r>
              <a:rPr lang="en-US" dirty="0" smtClean="0"/>
              <a:t> Toe example</a:t>
            </a:r>
          </a:p>
          <a:p>
            <a:pPr lvl="1"/>
            <a:r>
              <a:rPr lang="en-US" dirty="0" smtClean="0"/>
              <a:t>#unblocked lines with Xs - #unblocked lines with Os</a:t>
            </a:r>
          </a:p>
          <a:p>
            <a:r>
              <a:rPr lang="en-US" dirty="0" smtClean="0"/>
              <a:t>Tradeoff</a:t>
            </a:r>
          </a:p>
          <a:p>
            <a:pPr lvl="1"/>
            <a:r>
              <a:rPr lang="en-US" dirty="0" smtClean="0"/>
              <a:t>Stupid, fast SBE:  Massive search</a:t>
            </a:r>
          </a:p>
          <a:p>
            <a:pPr lvl="2"/>
            <a:r>
              <a:rPr lang="en-US" dirty="0" smtClean="0"/>
              <a:t>These are “Type A” systems</a:t>
            </a:r>
          </a:p>
          <a:p>
            <a:pPr lvl="1"/>
            <a:r>
              <a:rPr lang="en-US" dirty="0" smtClean="0"/>
              <a:t>Smart, slow SBE:  Very little search</a:t>
            </a:r>
          </a:p>
          <a:p>
            <a:pPr lvl="2"/>
            <a:r>
              <a:rPr lang="en-US" dirty="0" smtClean="0"/>
              <a:t>These are “Type B” systems</a:t>
            </a:r>
          </a:p>
          <a:p>
            <a:pPr lvl="1"/>
            <a:r>
              <a:rPr lang="en-US" dirty="0" smtClean="0"/>
              <a:t>Humans are Type B systems</a:t>
            </a:r>
          </a:p>
          <a:p>
            <a:pPr lvl="1"/>
            <a:r>
              <a:rPr lang="en-US" dirty="0" smtClean="0"/>
              <a:t>Computer chess systems have been more successful using Type A</a:t>
            </a:r>
          </a:p>
          <a:p>
            <a:pPr lvl="1"/>
            <a:r>
              <a:rPr lang="en-US" dirty="0" smtClean="0"/>
              <a:t>They get better by searching more ply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Comparison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685800" y="1371600"/>
          <a:ext cx="73914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733800"/>
            <a:ext cx="8229600" cy="2925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Chess, SBE is typically linear weighted sum of features</a:t>
            </a:r>
          </a:p>
          <a:p>
            <a:pPr lvl="1"/>
            <a:r>
              <a:rPr lang="en-US" dirty="0" smtClean="0"/>
              <a:t>SBE(s) = w</a:t>
            </a:r>
            <a:r>
              <a:rPr lang="en-US" baseline="-25000" dirty="0" smtClean="0"/>
              <a:t>1</a:t>
            </a: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(s) + w</a:t>
            </a:r>
            <a:r>
              <a:rPr lang="en-US" baseline="-25000" dirty="0" smtClean="0"/>
              <a:t>2</a:t>
            </a:r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(s) + … +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r>
              <a:rPr lang="en-US" dirty="0" err="1" smtClean="0"/>
              <a:t>f</a:t>
            </a:r>
            <a:r>
              <a:rPr lang="en-US" baseline="-25000" dirty="0" err="1" smtClean="0"/>
              <a:t>n</a:t>
            </a:r>
            <a:r>
              <a:rPr lang="en-US" dirty="0" smtClean="0"/>
              <a:t>(s)</a:t>
            </a:r>
          </a:p>
          <a:p>
            <a:pPr lvl="1"/>
            <a:r>
              <a:rPr lang="en-US" dirty="0" smtClean="0"/>
              <a:t>E.g., w</a:t>
            </a:r>
            <a:r>
              <a:rPr lang="en-US" baseline="-25000" dirty="0" smtClean="0"/>
              <a:t>1</a:t>
            </a:r>
            <a:r>
              <a:rPr lang="en-US" dirty="0" smtClean="0"/>
              <a:t> = 9</a:t>
            </a:r>
          </a:p>
          <a:p>
            <a:pPr lvl="2"/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(s) = #white queens - #black queens</a:t>
            </a:r>
          </a:p>
          <a:p>
            <a:r>
              <a:rPr lang="en-US" dirty="0" smtClean="0"/>
              <a:t>For chess:</a:t>
            </a:r>
          </a:p>
          <a:p>
            <a:pPr lvl="1"/>
            <a:r>
              <a:rPr lang="en-US" dirty="0" smtClean="0"/>
              <a:t>4 ply is human novice</a:t>
            </a:r>
          </a:p>
          <a:p>
            <a:pPr lvl="1"/>
            <a:r>
              <a:rPr lang="en-US" dirty="0" smtClean="0"/>
              <a:t>8 ply is typical PC or human master</a:t>
            </a:r>
          </a:p>
          <a:p>
            <a:pPr lvl="1"/>
            <a:r>
              <a:rPr lang="en-US" dirty="0" smtClean="0"/>
              <a:t>12 ply is grand master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066800"/>
            <a:ext cx="6248400" cy="2595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733800"/>
            <a:ext cx="8229600" cy="2925763"/>
          </a:xfrm>
        </p:spPr>
        <p:txBody>
          <a:bodyPr>
            <a:normAutofit/>
          </a:bodyPr>
          <a:lstStyle/>
          <a:p>
            <a:r>
              <a:rPr lang="en-US" dirty="0" smtClean="0"/>
              <a:t>Othello</a:t>
            </a:r>
          </a:p>
          <a:p>
            <a:r>
              <a:rPr lang="en-US" dirty="0" smtClean="0"/>
              <a:t>SBE1: #white pieces - #black pieces</a:t>
            </a:r>
          </a:p>
          <a:p>
            <a:r>
              <a:rPr lang="en-US" dirty="0" smtClean="0"/>
              <a:t>SBE2: weighted squares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143000"/>
            <a:ext cx="23717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Alpha-Beta Pruning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2362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Typically can only look 3-4 ply in allowable chess time</a:t>
            </a:r>
          </a:p>
          <a:p>
            <a:r>
              <a:rPr lang="en-US" dirty="0" smtClean="0"/>
              <a:t>Alpha-beta pruning simplifies search space without eliminating optimality</a:t>
            </a:r>
          </a:p>
          <a:p>
            <a:pPr lvl="1"/>
            <a:r>
              <a:rPr lang="en-US" dirty="0" smtClean="0"/>
              <a:t>By applying common sense</a:t>
            </a:r>
          </a:p>
          <a:p>
            <a:pPr lvl="1"/>
            <a:r>
              <a:rPr lang="en-US" dirty="0" smtClean="0"/>
              <a:t>If one route allows queen to be captured and a better move is available</a:t>
            </a:r>
          </a:p>
          <a:p>
            <a:pPr lvl="1"/>
            <a:r>
              <a:rPr lang="en-US" dirty="0" smtClean="0"/>
              <a:t>Then don’t search further down bad path</a:t>
            </a:r>
          </a:p>
          <a:p>
            <a:pPr lvl="1"/>
            <a:r>
              <a:rPr lang="en-US" dirty="0" smtClean="0"/>
              <a:t>If one route would be bad for opponent, ignore that route also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334000"/>
            <a:ext cx="74270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CC"/>
                </a:solidFill>
              </a:rPr>
              <a:t>Maintain [alpha, beta] window at each node during depth-first search</a:t>
            </a:r>
          </a:p>
          <a:p>
            <a:endParaRPr lang="en-US" sz="2000" dirty="0" smtClean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   alpha = lower </a:t>
            </a:r>
            <a:r>
              <a:rPr lang="en-US" sz="2000" dirty="0" smtClean="0">
                <a:solidFill>
                  <a:srgbClr val="0000CC"/>
                </a:solidFill>
              </a:rPr>
              <a:t>bound, </a:t>
            </a:r>
            <a:r>
              <a:rPr lang="en-US" sz="2000" dirty="0" smtClean="0">
                <a:solidFill>
                  <a:srgbClr val="0000CC"/>
                </a:solidFill>
              </a:rPr>
              <a:t>change at max levels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 beta   = upper </a:t>
            </a:r>
            <a:r>
              <a:rPr lang="en-US" sz="2000" dirty="0" smtClean="0">
                <a:solidFill>
                  <a:srgbClr val="0000CC"/>
                </a:solidFill>
              </a:rPr>
              <a:t>bound, </a:t>
            </a:r>
            <a:r>
              <a:rPr lang="en-US" sz="2000" dirty="0" smtClean="0">
                <a:solidFill>
                  <a:srgbClr val="0000CC"/>
                </a:solidFill>
              </a:rPr>
              <a:t>change at min levels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12920" y="365760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46320" y="411480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0" y="411480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rot="16200000" flipH="1" flipV="1">
            <a:off x="3524362" y="4248038"/>
            <a:ext cx="430418" cy="316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 flipV="1">
            <a:off x="4579620" y="4248038"/>
            <a:ext cx="430418" cy="316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V="1">
            <a:off x="3829162" y="4248038"/>
            <a:ext cx="430418" cy="316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V="1">
            <a:off x="4884420" y="4248038"/>
            <a:ext cx="430418" cy="316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52800" y="4495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79442" y="4495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7</a:t>
            </a:r>
            <a:endParaRPr lang="en-US" b="1" dirty="0"/>
          </a:p>
        </p:txBody>
      </p:sp>
      <p:cxnSp>
        <p:nvCxnSpPr>
          <p:cNvPr id="22" name="Straight Connector 21"/>
          <p:cNvCxnSpPr>
            <a:stCxn id="5" idx="7"/>
          </p:cNvCxnSpPr>
          <p:nvPr/>
        </p:nvCxnSpPr>
        <p:spPr>
          <a:xfrm rot="16200000" flipH="1" flipV="1">
            <a:off x="3899591" y="3670991"/>
            <a:ext cx="556036" cy="582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V="1">
            <a:off x="4356791" y="3644209"/>
            <a:ext cx="556036" cy="5828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19600" y="44958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181600" y="4495800"/>
            <a:ext cx="1600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No need to</a:t>
            </a:r>
          </a:p>
          <a:p>
            <a:r>
              <a:rPr lang="en-US" sz="2400" b="1" dirty="0" smtClean="0"/>
              <a:t>look here!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95800" y="3505200"/>
            <a:ext cx="6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Max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882979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Game Playing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84935"/>
            <a:ext cx="7429500" cy="5473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Why Study Game Playing?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Games allow us to experiment with easier versions of real-world situations </a:t>
            </a:r>
          </a:p>
          <a:p>
            <a:r>
              <a:rPr lang="en-US" dirty="0" smtClean="0"/>
              <a:t>Hostile agents act against our goals </a:t>
            </a:r>
          </a:p>
          <a:p>
            <a:r>
              <a:rPr lang="en-US" dirty="0" smtClean="0"/>
              <a:t>Games have a finite set of moves </a:t>
            </a:r>
          </a:p>
          <a:p>
            <a:r>
              <a:rPr lang="en-US" dirty="0" smtClean="0"/>
              <a:t>Games are fairly easy to represent </a:t>
            </a:r>
          </a:p>
          <a:p>
            <a:r>
              <a:rPr lang="en-US" dirty="0" smtClean="0"/>
              <a:t>Good idea to decide about what to think </a:t>
            </a:r>
          </a:p>
          <a:p>
            <a:r>
              <a:rPr lang="en-US" dirty="0" smtClean="0"/>
              <a:t>Perfection is unrealistic, must settle for good </a:t>
            </a:r>
          </a:p>
          <a:p>
            <a:r>
              <a:rPr lang="en-US" dirty="0" smtClean="0"/>
              <a:t>One of the earliest areas of AI </a:t>
            </a:r>
          </a:p>
          <a:p>
            <a:pPr lvl="1"/>
            <a:r>
              <a:rPr lang="en-US" dirty="0" smtClean="0"/>
              <a:t>Claude Shannon and Alan Turing wrote chess programs in 1950s </a:t>
            </a:r>
          </a:p>
          <a:p>
            <a:r>
              <a:rPr lang="en-US" dirty="0" smtClean="0"/>
              <a:t>The opponent introduces uncertainty </a:t>
            </a:r>
          </a:p>
          <a:p>
            <a:r>
              <a:rPr lang="en-US" dirty="0" smtClean="0"/>
              <a:t>The environment may contain uncertainty (backgammon) </a:t>
            </a:r>
          </a:p>
          <a:p>
            <a:r>
              <a:rPr lang="en-US" dirty="0" smtClean="0"/>
              <a:t>Search space too hard to consider exhaustively </a:t>
            </a:r>
          </a:p>
          <a:p>
            <a:pPr lvl="1"/>
            <a:r>
              <a:rPr lang="en-US" dirty="0" smtClean="0"/>
              <a:t>Chess has about 10</a:t>
            </a:r>
            <a:r>
              <a:rPr lang="en-US" baseline="30000" dirty="0" smtClean="0"/>
              <a:t>40</a:t>
            </a:r>
            <a:r>
              <a:rPr lang="en-US" dirty="0" smtClean="0"/>
              <a:t> legal positions </a:t>
            </a:r>
          </a:p>
          <a:p>
            <a:pPr lvl="1"/>
            <a:r>
              <a:rPr lang="en-US" dirty="0" smtClean="0"/>
              <a:t>Efficient and effective search strategies even more critical </a:t>
            </a:r>
          </a:p>
          <a:p>
            <a:r>
              <a:rPr lang="en-US" dirty="0" smtClean="0"/>
              <a:t>Games are fun to target!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1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a2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Assumptions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676400"/>
            <a:ext cx="5715000" cy="3505200"/>
          </a:xfrm>
        </p:spPr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Static</a:t>
            </a:r>
            <a:r>
              <a:rPr lang="en-US" dirty="0" smtClean="0"/>
              <a:t> or dynamic?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Fully</a:t>
            </a:r>
            <a:r>
              <a:rPr lang="en-US" dirty="0" smtClean="0"/>
              <a:t> or partially observable?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Discrete</a:t>
            </a:r>
            <a:r>
              <a:rPr lang="en-US" dirty="0" smtClean="0"/>
              <a:t> or continuous?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Deterministic</a:t>
            </a:r>
            <a:r>
              <a:rPr lang="en-US" dirty="0" smtClean="0"/>
              <a:t> or stochastic?</a:t>
            </a:r>
          </a:p>
          <a:p>
            <a:r>
              <a:rPr lang="en-US" dirty="0" smtClean="0"/>
              <a:t>Episodic or </a:t>
            </a:r>
            <a:r>
              <a:rPr lang="en-US" dirty="0" smtClean="0">
                <a:solidFill>
                  <a:srgbClr val="0000CC"/>
                </a:solidFill>
              </a:rPr>
              <a:t>sequential</a:t>
            </a:r>
            <a:r>
              <a:rPr lang="en-US" dirty="0" smtClean="0"/>
              <a:t>?</a:t>
            </a:r>
          </a:p>
          <a:p>
            <a:r>
              <a:rPr lang="en-US" dirty="0" smtClean="0"/>
              <a:t>Single agent or </a:t>
            </a:r>
            <a:r>
              <a:rPr lang="en-US" dirty="0" smtClean="0">
                <a:solidFill>
                  <a:srgbClr val="FF0000"/>
                </a:solidFill>
              </a:rPr>
              <a:t>multiple agent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2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Zero-Sum Games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 smtClean="0"/>
              <a:t>Focus primarily on “adversarial games”</a:t>
            </a:r>
          </a:p>
          <a:p>
            <a:r>
              <a:rPr lang="en-US" dirty="0" smtClean="0"/>
              <a:t>Two-player, zero-sum games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3657600"/>
            <a:ext cx="3363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 Player 1 gains strength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4381500"/>
            <a:ext cx="298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Player 2 loses strength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5105400"/>
            <a:ext cx="1978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and vice versa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09800" y="4114800"/>
            <a:ext cx="3200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209800" y="4800600"/>
            <a:ext cx="3200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33600" y="5638800"/>
            <a:ext cx="5304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The sum of the two </a:t>
            </a:r>
            <a:r>
              <a:rPr lang="en-US" sz="2400" dirty="0" smtClean="0">
                <a:solidFill>
                  <a:schemeClr val="accent5"/>
                </a:solidFill>
              </a:rPr>
              <a:t>strengths </a:t>
            </a:r>
            <a:r>
              <a:rPr lang="en-US" sz="2400" dirty="0" smtClean="0">
                <a:solidFill>
                  <a:schemeClr val="accent5"/>
                </a:solidFill>
              </a:rPr>
              <a:t>is always 0.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a3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5" y="2038350"/>
            <a:ext cx="8401050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Bad and Good Cases for Alpha-Beta Pruning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Bad: Worst moves encountered first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Good: Good moves ordered first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we can order moves, we can get more benefit from alpha-beta pruning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828800"/>
            <a:ext cx="59650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             4                              MAX</a:t>
            </a:r>
          </a:p>
          <a:p>
            <a:r>
              <a:rPr lang="en-US" dirty="0" smtClean="0"/>
              <a:t>                 +----------------+----------------+            </a:t>
            </a:r>
          </a:p>
          <a:p>
            <a:r>
              <a:rPr lang="en-US" dirty="0" smtClean="0"/>
              <a:t>                 2                      3                      4             MIN                     </a:t>
            </a:r>
          </a:p>
          <a:p>
            <a:r>
              <a:rPr lang="en-US" dirty="0" smtClean="0"/>
              <a:t>         +----+----+      +----+----+      +----+----+</a:t>
            </a:r>
          </a:p>
          <a:p>
            <a:r>
              <a:rPr lang="en-US" dirty="0" smtClean="0"/>
              <a:t>         6      4     2      7     5      3     8      6     4        MAX</a:t>
            </a:r>
          </a:p>
          <a:p>
            <a:r>
              <a:rPr lang="en-US" dirty="0" smtClean="0"/>
              <a:t>         +--+  +--+  +--+ +-+-+  +--+ +--+  +--+  +--+ +--+--+</a:t>
            </a:r>
          </a:p>
          <a:p>
            <a:r>
              <a:rPr lang="en-US" dirty="0" smtClean="0"/>
              <a:t>         6   5  4   3  2  1 1 3 7   4  5  2  3  8   2  1  6 1   2   4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4343400"/>
            <a:ext cx="51090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                                   4                              MAX </a:t>
            </a:r>
          </a:p>
          <a:p>
            <a:r>
              <a:rPr lang="en-US" dirty="0" smtClean="0"/>
              <a:t>                 +----------------+----------------+</a:t>
            </a:r>
          </a:p>
          <a:p>
            <a:r>
              <a:rPr lang="en-US" dirty="0" smtClean="0"/>
              <a:t>                 4                      3                      2             MIN</a:t>
            </a:r>
          </a:p>
          <a:p>
            <a:r>
              <a:rPr lang="en-US" dirty="0" smtClean="0"/>
              <a:t>            +----+----+      +----+----+      +----+----+ </a:t>
            </a:r>
          </a:p>
          <a:p>
            <a:r>
              <a:rPr lang="en-US" dirty="0" smtClean="0"/>
              <a:t>            4      6      8     3     x      </a:t>
            </a:r>
            <a:r>
              <a:rPr lang="en-US" dirty="0" err="1" smtClean="0"/>
              <a:t>x</a:t>
            </a:r>
            <a:r>
              <a:rPr lang="en-US" dirty="0" smtClean="0"/>
              <a:t>      2     x       </a:t>
            </a:r>
            <a:r>
              <a:rPr lang="en-US" dirty="0" err="1" smtClean="0"/>
              <a:t>x</a:t>
            </a:r>
            <a:r>
              <a:rPr lang="en-US" dirty="0" smtClean="0"/>
              <a:t>        MAX</a:t>
            </a:r>
          </a:p>
          <a:p>
            <a:r>
              <a:rPr lang="en-US" dirty="0" smtClean="0"/>
              <a:t>         +--+  +--+  +--+ +--+             +-+-+</a:t>
            </a:r>
          </a:p>
          <a:p>
            <a:r>
              <a:rPr lang="en-US" dirty="0" smtClean="0"/>
              <a:t>         4  2  6   x  8   x  3  2             1  2 1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Alpha Beta Properties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Pruning does not affect final result</a:t>
            </a:r>
          </a:p>
          <a:p>
            <a:r>
              <a:rPr lang="en-US" dirty="0" smtClean="0"/>
              <a:t>Good move ordering improves effectiveness of pruning</a:t>
            </a:r>
          </a:p>
          <a:p>
            <a:r>
              <a:rPr lang="en-US" dirty="0" smtClean="0"/>
              <a:t>With perfect ordering, time complexity is 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m</a:t>
            </a:r>
            <a:r>
              <a:rPr lang="en-US" baseline="30000" dirty="0" smtClean="0"/>
              <a:t>/2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Problems with a fixed ply:  The Horizon Effect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743200"/>
          </a:xfrm>
        </p:spPr>
        <p:txBody>
          <a:bodyPr/>
          <a:lstStyle/>
          <a:p>
            <a:r>
              <a:rPr lang="en-US" dirty="0" smtClean="0"/>
              <a:t>Inevitable losses are postponed</a:t>
            </a:r>
          </a:p>
          <a:p>
            <a:r>
              <a:rPr lang="en-US" dirty="0" smtClean="0"/>
              <a:t>Unachievable goals appear achievable</a:t>
            </a:r>
          </a:p>
          <a:p>
            <a:r>
              <a:rPr lang="en-US" dirty="0" smtClean="0"/>
              <a:t>Short-term gains mask unavoidable consequences (traps)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013035" y="1371600"/>
            <a:ext cx="7521365" cy="2138065"/>
            <a:chOff x="1981200" y="1371600"/>
            <a:chExt cx="7521365" cy="2138065"/>
          </a:xfrm>
        </p:grpSpPr>
        <p:sp>
          <p:nvSpPr>
            <p:cNvPr id="4" name="Oval 3"/>
            <p:cNvSpPr/>
            <p:nvPr/>
          </p:nvSpPr>
          <p:spPr>
            <a:xfrm>
              <a:off x="4465320" y="137160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779520" y="225552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151120" y="225552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51120" y="316992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4" idx="7"/>
              <a:endCxn id="5" idx="0"/>
            </p:cNvCxnSpPr>
            <p:nvPr/>
          </p:nvCxnSpPr>
          <p:spPr>
            <a:xfrm rot="16200000" flipH="1" flipV="1">
              <a:off x="3817620" y="1451722"/>
              <a:ext cx="857138" cy="7504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V="1">
              <a:off x="4518660" y="1577340"/>
              <a:ext cx="857138" cy="7504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4866052" y="2804160"/>
              <a:ext cx="785084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981200" y="2057400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Lose queen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86400" y="2133600"/>
              <a:ext cx="1536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Lose pawn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62600" y="3048000"/>
              <a:ext cx="1936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Lose queen!!!</a:t>
              </a:r>
              <a:endParaRPr lang="en-US" b="1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200400" y="2819400"/>
              <a:ext cx="2819400" cy="1588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064251" y="2590800"/>
              <a:ext cx="3438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The “look ahead horizon”</a:t>
              </a:r>
              <a:endParaRPr lang="en-US" b="1" dirty="0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Solutions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to counter the horizon effect</a:t>
            </a:r>
          </a:p>
          <a:p>
            <a:pPr lvl="1"/>
            <a:r>
              <a:rPr lang="en-US" dirty="0" err="1" smtClean="0"/>
              <a:t>Feedover</a:t>
            </a:r>
            <a:endParaRPr lang="en-US" dirty="0" smtClean="0"/>
          </a:p>
          <a:p>
            <a:pPr lvl="2"/>
            <a:r>
              <a:rPr lang="en-US" dirty="0" smtClean="0"/>
              <a:t>Do not cut off search at non-quiescent board positions (dynamic positions)</a:t>
            </a:r>
          </a:p>
          <a:p>
            <a:pPr lvl="2"/>
            <a:r>
              <a:rPr lang="en-US" dirty="0" smtClean="0"/>
              <a:t>Example, king in danger</a:t>
            </a:r>
          </a:p>
          <a:p>
            <a:pPr lvl="2"/>
            <a:r>
              <a:rPr lang="en-US" dirty="0" smtClean="0"/>
              <a:t>Keep searching down that path until reach quiescent (stable) nodes</a:t>
            </a:r>
          </a:p>
          <a:p>
            <a:pPr lvl="1"/>
            <a:r>
              <a:rPr lang="en-US" dirty="0" smtClean="0"/>
              <a:t>Secondary Search</a:t>
            </a:r>
          </a:p>
          <a:p>
            <a:pPr lvl="2"/>
            <a:r>
              <a:rPr lang="en-US" dirty="0" smtClean="0"/>
              <a:t>Search further down selected path to ensure this is the best move</a:t>
            </a:r>
          </a:p>
          <a:p>
            <a:pPr lvl="1"/>
            <a:r>
              <a:rPr lang="en-US" dirty="0" smtClean="0"/>
              <a:t>Progressive Deepening</a:t>
            </a:r>
          </a:p>
          <a:p>
            <a:pPr lvl="2"/>
            <a:r>
              <a:rPr lang="en-US" dirty="0" smtClean="0"/>
              <a:t>Search one ply, then two ply, etc., until run out of time</a:t>
            </a:r>
          </a:p>
          <a:p>
            <a:pPr lvl="2"/>
            <a:r>
              <a:rPr lang="en-US" dirty="0" smtClean="0"/>
              <a:t>Similar to IDS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Variations on 2-Player Games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0000CC"/>
                </a:solidFill>
              </a:rPr>
              <a:t>Multiplayer Games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3962400"/>
            <a:ext cx="8229600" cy="2895600"/>
          </a:xfrm>
        </p:spPr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en-US" dirty="0" smtClean="0"/>
              <a:t>Each player maximizes utility</a:t>
            </a:r>
          </a:p>
          <a:p>
            <a:pPr lvl="0">
              <a:defRPr/>
            </a:pPr>
            <a:r>
              <a:rPr lang="en-US" dirty="0" smtClean="0"/>
              <a:t>Each node stores a vector of utilities</a:t>
            </a:r>
          </a:p>
          <a:p>
            <a:pPr lvl="0">
              <a:defRPr/>
            </a:pPr>
            <a:r>
              <a:rPr lang="en-US" dirty="0" smtClean="0"/>
              <a:t>Entire vector is backed up the tree</a:t>
            </a:r>
          </a:p>
          <a:p>
            <a:pPr lvl="0">
              <a:defRPr/>
            </a:pPr>
            <a:r>
              <a:rPr lang="en-US" dirty="0" smtClean="0"/>
              <a:t>3-player example: If in leftmost state, should player 3 choose first move because higher utility values?</a:t>
            </a:r>
          </a:p>
          <a:p>
            <a:pPr lvl="0">
              <a:defRPr/>
            </a:pPr>
            <a:r>
              <a:rPr lang="en-US" dirty="0" smtClean="0"/>
              <a:t>Result will be terminal state with utility values (v1=1, v2=2, v3=3)</a:t>
            </a:r>
          </a:p>
          <a:p>
            <a:pPr lvl="0">
              <a:defRPr/>
            </a:pPr>
            <a:r>
              <a:rPr lang="en-US" dirty="0" smtClean="0"/>
              <a:t>This vector is backed up to the parent node</a:t>
            </a:r>
          </a:p>
          <a:p>
            <a:pPr lvl="0">
              <a:defRPr/>
            </a:pPr>
            <a:r>
              <a:rPr lang="en-US" dirty="0" smtClean="0"/>
              <a:t>Need to consider cooperation among players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1577876"/>
            <a:ext cx="62840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move</a:t>
            </a:r>
          </a:p>
          <a:p>
            <a:r>
              <a:rPr lang="en-US" dirty="0" smtClean="0"/>
              <a:t>     1                                            (1 2 3)</a:t>
            </a:r>
          </a:p>
          <a:p>
            <a:r>
              <a:rPr lang="en-US" dirty="0" smtClean="0"/>
              <a:t>                           +------------------+ +---------------------+</a:t>
            </a:r>
          </a:p>
          <a:p>
            <a:r>
              <a:rPr lang="en-US" dirty="0" smtClean="0"/>
              <a:t>     2                    (1 2 3)                                           (-1 5 2)</a:t>
            </a:r>
          </a:p>
          <a:p>
            <a:r>
              <a:rPr lang="en-US" dirty="0" smtClean="0"/>
              <a:t>                 +--------+ +-----+                            +--------+ +-------+</a:t>
            </a:r>
          </a:p>
          <a:p>
            <a:r>
              <a:rPr lang="en-US" dirty="0" smtClean="0"/>
              <a:t>     3        (1 2 3)            (6 1 2)                 (-1 5 2)                 (5 4 5)</a:t>
            </a:r>
          </a:p>
          <a:p>
            <a:r>
              <a:rPr lang="en-US" dirty="0" smtClean="0"/>
              <a:t>               /      \                  / \                         / \                        / \</a:t>
            </a:r>
          </a:p>
          <a:p>
            <a:r>
              <a:rPr lang="en-US" dirty="0" smtClean="0"/>
              <a:t>     1  (1 2 3) (4 2 1) (6 1 2) (7 4 -1) (5 -1 -1) (-1 5 2)  (7 7 -1) (5 4 5)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Search Applied to Adversarial Games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Initial state</a:t>
            </a:r>
          </a:p>
          <a:p>
            <a:pPr lvl="1"/>
            <a:r>
              <a:rPr lang="en-US" dirty="0" smtClean="0"/>
              <a:t>Current board position (description of current game state)</a:t>
            </a:r>
          </a:p>
          <a:p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Legal moves a player can make</a:t>
            </a:r>
          </a:p>
          <a:p>
            <a:r>
              <a:rPr lang="en-US" dirty="0" smtClean="0"/>
              <a:t>Terminal nodes</a:t>
            </a:r>
          </a:p>
          <a:p>
            <a:pPr lvl="1"/>
            <a:r>
              <a:rPr lang="en-US" dirty="0" smtClean="0"/>
              <a:t>Leaf nodes in the tree</a:t>
            </a:r>
          </a:p>
          <a:p>
            <a:pPr lvl="1"/>
            <a:r>
              <a:rPr lang="en-US" dirty="0" smtClean="0"/>
              <a:t>Indicate the game is over</a:t>
            </a:r>
          </a:p>
          <a:p>
            <a:r>
              <a:rPr lang="en-US" dirty="0" smtClean="0"/>
              <a:t>Utility function</a:t>
            </a:r>
          </a:p>
          <a:p>
            <a:pPr lvl="1"/>
            <a:r>
              <a:rPr lang="en-US" dirty="0" smtClean="0"/>
              <a:t>Payoff function</a:t>
            </a:r>
          </a:p>
          <a:p>
            <a:pPr lvl="1"/>
            <a:r>
              <a:rPr lang="en-US" dirty="0" smtClean="0"/>
              <a:t>Value of the outcome of a game</a:t>
            </a:r>
          </a:p>
          <a:p>
            <a:pPr lvl="1"/>
            <a:r>
              <a:rPr lang="en-US" dirty="0" smtClean="0"/>
              <a:t>Example:  tic </a:t>
            </a:r>
            <a:r>
              <a:rPr lang="en-US" dirty="0" err="1" smtClean="0"/>
              <a:t>tac</a:t>
            </a:r>
            <a:r>
              <a:rPr lang="en-US" dirty="0" smtClean="0"/>
              <a:t> toe, utility is -1, 0, or 1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Nondeterministic Games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</a:t>
            </a:r>
            <a:r>
              <a:rPr lang="en-US" sz="2800" dirty="0" smtClean="0">
                <a:hlinkClick r:id="rId2"/>
              </a:rPr>
              <a:t>backgammon</a:t>
            </a:r>
            <a:r>
              <a:rPr lang="en-US" sz="2800" dirty="0" smtClean="0"/>
              <a:t>, the dice rolls determine legal moves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81200"/>
            <a:ext cx="658231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Nondeterministic Games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533" y="1375626"/>
            <a:ext cx="6917267" cy="548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Nondeterministic Game 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Just like </a:t>
            </a:r>
            <a:r>
              <a:rPr lang="en-US" dirty="0" err="1" smtClean="0"/>
              <a:t>Minimax</a:t>
            </a:r>
            <a:r>
              <a:rPr lang="en-US" dirty="0" smtClean="0"/>
              <a:t> except also handle chance nodes</a:t>
            </a:r>
          </a:p>
          <a:p>
            <a:r>
              <a:rPr lang="en-US" dirty="0" smtClean="0"/>
              <a:t>Compute </a:t>
            </a:r>
            <a:r>
              <a:rPr lang="en-US" dirty="0" err="1" smtClean="0"/>
              <a:t>ExpectMinimaxValue</a:t>
            </a:r>
            <a:r>
              <a:rPr lang="en-US" dirty="0" smtClean="0"/>
              <a:t> of successors</a:t>
            </a:r>
          </a:p>
          <a:p>
            <a:pPr lvl="1"/>
            <a:r>
              <a:rPr lang="en-US" dirty="0" smtClean="0"/>
              <a:t>If n is terminal node, then </a:t>
            </a:r>
            <a:r>
              <a:rPr lang="en-US" dirty="0" err="1" smtClean="0"/>
              <a:t>ExpectMinimaxValue</a:t>
            </a:r>
            <a:r>
              <a:rPr lang="en-US" dirty="0" smtClean="0"/>
              <a:t>(n) = Utility(n)</a:t>
            </a:r>
          </a:p>
          <a:p>
            <a:pPr lvl="1"/>
            <a:r>
              <a:rPr lang="en-US" dirty="0" smtClean="0"/>
              <a:t>If n is a Max node, then                             </a:t>
            </a:r>
            <a:r>
              <a:rPr lang="en-US" sz="2400" dirty="0" err="1" smtClean="0"/>
              <a:t>ExpectMinimaxValue</a:t>
            </a:r>
            <a:r>
              <a:rPr lang="en-US" sz="2400" dirty="0" smtClean="0"/>
              <a:t>(n) = </a:t>
            </a:r>
            <a:r>
              <a:rPr lang="en-US" sz="2400" dirty="0" err="1" smtClean="0"/>
              <a:t>max</a:t>
            </a:r>
            <a:r>
              <a:rPr lang="en-US" sz="2400" baseline="-25000" dirty="0" err="1" smtClean="0"/>
              <a:t>s</a:t>
            </a:r>
            <a:r>
              <a:rPr lang="en-US" sz="2400" baseline="-25000" dirty="0" err="1" smtClean="0">
                <a:sym typeface="Symbol"/>
              </a:rPr>
              <a:t>Successors</a:t>
            </a:r>
            <a:r>
              <a:rPr lang="en-US" sz="2400" baseline="-25000" dirty="0" smtClean="0">
                <a:sym typeface="Symbol"/>
              </a:rPr>
              <a:t>(n)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ExpectMinimaxValue</a:t>
            </a:r>
            <a:r>
              <a:rPr lang="en-US" sz="2400" dirty="0" smtClean="0">
                <a:sym typeface="Symbol"/>
              </a:rPr>
              <a:t>(s)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If n is a Min node, then                              </a:t>
            </a:r>
            <a:r>
              <a:rPr lang="en-US" sz="2400" dirty="0" err="1" smtClean="0"/>
              <a:t>ExpectMinimaxValue</a:t>
            </a:r>
            <a:r>
              <a:rPr lang="en-US" sz="2400" dirty="0" smtClean="0"/>
              <a:t>(n) = </a:t>
            </a:r>
            <a:r>
              <a:rPr lang="en-US" sz="2400" dirty="0" err="1" smtClean="0"/>
              <a:t>min</a:t>
            </a:r>
            <a:r>
              <a:rPr lang="en-US" sz="2400" baseline="-25000" dirty="0" err="1" smtClean="0"/>
              <a:t>s</a:t>
            </a:r>
            <a:r>
              <a:rPr lang="en-US" sz="2400" baseline="-25000" dirty="0" err="1" smtClean="0">
                <a:sym typeface="Symbol"/>
              </a:rPr>
              <a:t>Successors</a:t>
            </a:r>
            <a:r>
              <a:rPr lang="en-US" sz="2400" baseline="-25000" dirty="0" smtClean="0">
                <a:sym typeface="Symbol"/>
              </a:rPr>
              <a:t>(n)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ExpectMinimaxValue</a:t>
            </a:r>
            <a:r>
              <a:rPr lang="en-US" sz="2400" dirty="0" smtClean="0">
                <a:sym typeface="Symbol"/>
              </a:rPr>
              <a:t>(s)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If n is a chance node, then                 </a:t>
            </a:r>
            <a:r>
              <a:rPr lang="en-US" dirty="0" err="1" smtClean="0">
                <a:sym typeface="Symbol"/>
              </a:rPr>
              <a:t>ExpectMinimaxValue</a:t>
            </a:r>
            <a:r>
              <a:rPr lang="en-US" dirty="0" smtClean="0">
                <a:sym typeface="Symbol"/>
              </a:rPr>
              <a:t>(n) =                                                  </a:t>
            </a:r>
            <a:r>
              <a:rPr lang="en-US" baseline="-25000" dirty="0" err="1" smtClean="0"/>
              <a:t>s</a:t>
            </a:r>
            <a:r>
              <a:rPr lang="en-US" baseline="-25000" dirty="0" err="1" smtClean="0">
                <a:sym typeface="Symbol"/>
              </a:rPr>
              <a:t>Successors</a:t>
            </a:r>
            <a:r>
              <a:rPr lang="en-US" baseline="-25000" dirty="0" smtClean="0">
                <a:sym typeface="Symbol"/>
              </a:rPr>
              <a:t>(n)</a:t>
            </a:r>
            <a:r>
              <a:rPr lang="en-US" dirty="0" smtClean="0">
                <a:sym typeface="Symbol"/>
              </a:rPr>
              <a:t> P(s) * </a:t>
            </a:r>
            <a:r>
              <a:rPr lang="en-US" dirty="0" err="1" smtClean="0">
                <a:sym typeface="Symbol"/>
              </a:rPr>
              <a:t>ExpectMinimaxValue</a:t>
            </a:r>
            <a:r>
              <a:rPr lang="en-US" dirty="0" smtClean="0">
                <a:sym typeface="Symbol"/>
              </a:rPr>
              <a:t>(s)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Status of AI Game Players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Tic </a:t>
            </a:r>
            <a:r>
              <a:rPr lang="en-US" dirty="0" err="1" smtClean="0"/>
              <a:t>Tac</a:t>
            </a:r>
            <a:r>
              <a:rPr lang="en-US" dirty="0" smtClean="0"/>
              <a:t> Toe</a:t>
            </a:r>
          </a:p>
          <a:p>
            <a:pPr lvl="1"/>
            <a:r>
              <a:rPr lang="en-US" dirty="0" smtClean="0"/>
              <a:t>Tied for best player in world</a:t>
            </a:r>
          </a:p>
          <a:p>
            <a:r>
              <a:rPr lang="en-US" dirty="0" smtClean="0"/>
              <a:t>Othello</a:t>
            </a:r>
          </a:p>
          <a:p>
            <a:pPr lvl="1"/>
            <a:r>
              <a:rPr lang="en-US" dirty="0" smtClean="0">
                <a:hlinkClick r:id="rId2"/>
              </a:rPr>
              <a:t>Computer</a:t>
            </a:r>
            <a:r>
              <a:rPr lang="en-US" dirty="0" smtClean="0"/>
              <a:t> better than any human</a:t>
            </a:r>
          </a:p>
          <a:p>
            <a:pPr lvl="1"/>
            <a:r>
              <a:rPr lang="en-US" dirty="0" smtClean="0"/>
              <a:t>Human champions now refuse to play computer</a:t>
            </a:r>
          </a:p>
          <a:p>
            <a:r>
              <a:rPr lang="en-US" dirty="0" smtClean="0"/>
              <a:t>Scrabble</a:t>
            </a:r>
          </a:p>
          <a:p>
            <a:pPr lvl="1"/>
            <a:r>
              <a:rPr lang="en-US" dirty="0" smtClean="0"/>
              <a:t>Maven beat world champions Joel Sherman and Matt Graham</a:t>
            </a:r>
          </a:p>
          <a:p>
            <a:r>
              <a:rPr lang="en-US" dirty="0" smtClean="0"/>
              <a:t>Backgammon</a:t>
            </a:r>
          </a:p>
          <a:p>
            <a:pPr lvl="1"/>
            <a:r>
              <a:rPr lang="en-US" dirty="0" smtClean="0"/>
              <a:t>1992, </a:t>
            </a:r>
            <a:r>
              <a:rPr lang="en-US" dirty="0" err="1" smtClean="0">
                <a:hlinkClick r:id="rId3"/>
              </a:rPr>
              <a:t>Tesauro</a:t>
            </a:r>
            <a:r>
              <a:rPr lang="en-US" dirty="0" smtClean="0"/>
              <a:t> combines 3-ply search &amp; neural networks (with 160 hidden units) yielding top-3 player</a:t>
            </a:r>
          </a:p>
          <a:p>
            <a:r>
              <a:rPr lang="en-US" dirty="0" smtClean="0"/>
              <a:t>Bridge</a:t>
            </a:r>
          </a:p>
          <a:p>
            <a:pPr lvl="1"/>
            <a:r>
              <a:rPr lang="en-US" dirty="0" err="1" smtClean="0">
                <a:hlinkClick r:id="rId4"/>
              </a:rPr>
              <a:t>Gib</a:t>
            </a:r>
            <a:r>
              <a:rPr lang="en-US" dirty="0" smtClean="0"/>
              <a:t> ranked among top players in the world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Poker</a:t>
            </a:r>
          </a:p>
          <a:p>
            <a:pPr lvl="1"/>
            <a:r>
              <a:rPr lang="en-US" dirty="0" err="1" smtClean="0"/>
              <a:t>Pokie</a:t>
            </a:r>
            <a:r>
              <a:rPr lang="en-US" dirty="0" smtClean="0"/>
              <a:t> plays at strong intermediate level</a:t>
            </a:r>
          </a:p>
          <a:p>
            <a:r>
              <a:rPr lang="en-US" dirty="0" smtClean="0"/>
              <a:t>Checkers</a:t>
            </a:r>
          </a:p>
          <a:p>
            <a:pPr lvl="1"/>
            <a:r>
              <a:rPr lang="en-US" dirty="0" smtClean="0"/>
              <a:t>1994, </a:t>
            </a:r>
            <a:r>
              <a:rPr lang="en-US" dirty="0" smtClean="0">
                <a:hlinkClick r:id="rId5"/>
              </a:rPr>
              <a:t>Chinook</a:t>
            </a:r>
            <a:r>
              <a:rPr lang="en-US" dirty="0" smtClean="0"/>
              <a:t> ended 40-year reign of human champion Marion Tinsley</a:t>
            </a:r>
          </a:p>
          <a:p>
            <a:r>
              <a:rPr lang="en-US" dirty="0" smtClean="0"/>
              <a:t>Chess</a:t>
            </a:r>
          </a:p>
          <a:p>
            <a:pPr lvl="1"/>
            <a:r>
              <a:rPr lang="en-US" dirty="0" smtClean="0"/>
              <a:t>1997, </a:t>
            </a:r>
            <a:r>
              <a:rPr lang="en-US" dirty="0" smtClean="0">
                <a:hlinkClick r:id="rId6"/>
              </a:rPr>
              <a:t>Deep Blue </a:t>
            </a:r>
            <a:r>
              <a:rPr lang="en-US" dirty="0" smtClean="0"/>
              <a:t>beat human champion Gary Kasparov in six-game match</a:t>
            </a:r>
          </a:p>
          <a:p>
            <a:pPr lvl="1"/>
            <a:r>
              <a:rPr lang="en-US" dirty="0" smtClean="0"/>
              <a:t>Deep Blue searches 200M positions/second, up to 40 ply</a:t>
            </a:r>
          </a:p>
          <a:p>
            <a:pPr lvl="1"/>
            <a:r>
              <a:rPr lang="en-US" dirty="0" smtClean="0"/>
              <a:t>Now looking at other applications (molecular dynamics, drug synthesis)</a:t>
            </a:r>
          </a:p>
          <a:p>
            <a:r>
              <a:rPr lang="en-US" dirty="0" smtClean="0"/>
              <a:t>Go</a:t>
            </a:r>
          </a:p>
          <a:p>
            <a:pPr lvl="1"/>
            <a:r>
              <a:rPr lang="en-US" dirty="0" smtClean="0"/>
              <a:t>2008, </a:t>
            </a:r>
            <a:r>
              <a:rPr lang="en-US" dirty="0" err="1" smtClean="0"/>
              <a:t>MoGo</a:t>
            </a:r>
            <a:r>
              <a:rPr lang="en-US" dirty="0" smtClean="0"/>
              <a:t> running on 25 nodes (800 cores) beat </a:t>
            </a:r>
            <a:r>
              <a:rPr lang="en-US" dirty="0" err="1" smtClean="0"/>
              <a:t>Myungwan</a:t>
            </a:r>
            <a:r>
              <a:rPr lang="en-US" dirty="0" smtClean="0"/>
              <a:t> Kim</a:t>
            </a:r>
          </a:p>
          <a:p>
            <a:pPr lvl="1"/>
            <a:r>
              <a:rPr lang="en-US" dirty="0" smtClean="0"/>
              <a:t>$2M prize available for first computer program to defeat a top player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Using Search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Search could be used to find a perfect sequence of moves except the following problems arise:</a:t>
            </a:r>
          </a:p>
          <a:p>
            <a:pPr lvl="1"/>
            <a:r>
              <a:rPr lang="en-US" dirty="0" smtClean="0"/>
              <a:t>There exists an adversary who is trying to minimize your chance of winning every other move</a:t>
            </a:r>
          </a:p>
          <a:p>
            <a:pPr lvl="2"/>
            <a:r>
              <a:rPr lang="en-US" dirty="0" smtClean="0"/>
              <a:t>You cannot control his/her move</a:t>
            </a:r>
          </a:p>
          <a:p>
            <a:pPr lvl="1"/>
            <a:r>
              <a:rPr lang="en-US" dirty="0" smtClean="0"/>
              <a:t>Search trees can be very large, but you have finite time to move</a:t>
            </a:r>
          </a:p>
          <a:p>
            <a:pPr lvl="2"/>
            <a:r>
              <a:rPr lang="en-US" dirty="0" smtClean="0"/>
              <a:t>Chess has 10</a:t>
            </a:r>
            <a:r>
              <a:rPr lang="en-US" baseline="30000" dirty="0" smtClean="0"/>
              <a:t>40</a:t>
            </a:r>
            <a:r>
              <a:rPr lang="en-US" dirty="0" smtClean="0"/>
              <a:t> nodes in search space</a:t>
            </a:r>
          </a:p>
          <a:p>
            <a:pPr lvl="2"/>
            <a:r>
              <a:rPr lang="en-US" dirty="0" smtClean="0"/>
              <a:t>With single-agent search, can afford to wait</a:t>
            </a:r>
          </a:p>
          <a:p>
            <a:pPr lvl="2"/>
            <a:r>
              <a:rPr lang="en-US" dirty="0" smtClean="0"/>
              <a:t>Some two-player games have time limits</a:t>
            </a:r>
          </a:p>
          <a:p>
            <a:pPr lvl="2"/>
            <a:r>
              <a:rPr lang="en-US" dirty="0" smtClean="0"/>
              <a:t>Solution?</a:t>
            </a:r>
          </a:p>
          <a:p>
            <a:pPr lvl="3"/>
            <a:r>
              <a:rPr lang="en-US" dirty="0" smtClean="0"/>
              <a:t>Search to n levels in the tree (n </a:t>
            </a:r>
            <a:r>
              <a:rPr lang="en-US" b="1" dirty="0" smtClean="0">
                <a:solidFill>
                  <a:schemeClr val="accent5"/>
                </a:solidFill>
              </a:rPr>
              <a:t>ply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Evaluate the nodes at the nth level</a:t>
            </a:r>
          </a:p>
          <a:p>
            <a:pPr lvl="3"/>
            <a:r>
              <a:rPr lang="en-US" dirty="0" smtClean="0"/>
              <a:t>Head for the best looking node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Game Trees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0667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/>
              </a:rPr>
              <a:t>Tic </a:t>
            </a:r>
            <a:r>
              <a:rPr lang="en-US" dirty="0" err="1" smtClean="0">
                <a:hlinkClick r:id="rId2"/>
              </a:rPr>
              <a:t>tac</a:t>
            </a:r>
            <a:r>
              <a:rPr lang="en-US" dirty="0" smtClean="0">
                <a:hlinkClick r:id="rId2"/>
              </a:rPr>
              <a:t> toe</a:t>
            </a:r>
            <a:endParaRPr lang="en-US" dirty="0" smtClean="0"/>
          </a:p>
          <a:p>
            <a:r>
              <a:rPr lang="en-US" dirty="0" smtClean="0"/>
              <a:t>Two players, MAX and MIN</a:t>
            </a:r>
          </a:p>
          <a:p>
            <a:r>
              <a:rPr lang="en-US" dirty="0" smtClean="0"/>
              <a:t>Moves (and levels) alternate between two players</a:t>
            </a:r>
            <a:endParaRPr lang="en-US" dirty="0"/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552700"/>
            <a:ext cx="604837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Minimax</a:t>
            </a:r>
            <a:r>
              <a:rPr lang="en-US" dirty="0" smtClean="0">
                <a:solidFill>
                  <a:srgbClr val="FF0000"/>
                </a:solidFill>
              </a:rPr>
              <a:t> 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6669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Search the tree to the end</a:t>
            </a:r>
          </a:p>
          <a:p>
            <a:r>
              <a:rPr lang="en-US" dirty="0" smtClean="0"/>
              <a:t>Assign utility values to terminal nodes</a:t>
            </a:r>
          </a:p>
          <a:p>
            <a:r>
              <a:rPr lang="en-US" dirty="0" smtClean="0"/>
              <a:t>Find the best move for MAX (on MAX’s turn), assuming:</a:t>
            </a:r>
          </a:p>
          <a:p>
            <a:pPr lvl="1"/>
            <a:r>
              <a:rPr lang="en-US" dirty="0" smtClean="0"/>
              <a:t>MAX will make the move that maximizes MAX’s utility</a:t>
            </a:r>
          </a:p>
          <a:p>
            <a:pPr lvl="1"/>
            <a:r>
              <a:rPr lang="en-US" dirty="0" smtClean="0"/>
              <a:t>MIN will make the move that minimizes MAX’s utility</a:t>
            </a:r>
          </a:p>
          <a:p>
            <a:r>
              <a:rPr lang="en-US" dirty="0" smtClean="0"/>
              <a:t>Here, MAX should make the leftmost move</a:t>
            </a:r>
          </a:p>
          <a:p>
            <a:r>
              <a:rPr lang="en-US" dirty="0" err="1" smtClean="0">
                <a:hlinkClick r:id="rId2"/>
              </a:rPr>
              <a:t>Minimax</a:t>
            </a:r>
            <a:r>
              <a:rPr lang="en-US" dirty="0" smtClean="0">
                <a:hlinkClick r:id="rId2"/>
              </a:rPr>
              <a:t> applet</a:t>
            </a:r>
            <a:endParaRPr lang="en-US" dirty="0"/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038600"/>
            <a:ext cx="5986321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1511</Words>
  <Application>Microsoft Office PowerPoint</Application>
  <PresentationFormat>On-screen Show (4:3)</PresentationFormat>
  <Paragraphs>285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CptS 440 / 540 Artificial Intelligence</vt:lpstr>
      <vt:lpstr>Game Playing</vt:lpstr>
      <vt:lpstr>Why Study Game Playing?</vt:lpstr>
      <vt:lpstr>Assumptions</vt:lpstr>
      <vt:lpstr>Zero-Sum Games</vt:lpstr>
      <vt:lpstr>Search Applied to Adversarial Games</vt:lpstr>
      <vt:lpstr>Using Search</vt:lpstr>
      <vt:lpstr>Game Trees</vt:lpstr>
      <vt:lpstr>Minimax Algorithm</vt:lpstr>
      <vt:lpstr>Minimax Properties</vt:lpstr>
      <vt:lpstr>Static Board Evaluator</vt:lpstr>
      <vt:lpstr>Comparison</vt:lpstr>
      <vt:lpstr>Example</vt:lpstr>
      <vt:lpstr>Example</vt:lpstr>
      <vt:lpstr>Alpha-Beta Pruning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Bad and Good Cases for Alpha-Beta Pruning</vt:lpstr>
      <vt:lpstr>Alpha Beta Properties</vt:lpstr>
      <vt:lpstr>Problems with a fixed ply:  The Horizon Effect</vt:lpstr>
      <vt:lpstr>Solutions</vt:lpstr>
      <vt:lpstr>Variations on 2-Player Games Multiplayer Games</vt:lpstr>
      <vt:lpstr>Nondeterministic Games</vt:lpstr>
      <vt:lpstr>Nondeterministic Games</vt:lpstr>
      <vt:lpstr>Nondeterministic Game Algorithm</vt:lpstr>
      <vt:lpstr>Status of AI Game Players</vt:lpstr>
    </vt:vector>
  </TitlesOfParts>
  <Company>EECS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CptS 440 / 540 Artificial Intelligence</dc:title>
  <dc:creator>EECS</dc:creator>
  <cp:lastModifiedBy>Diane Cook</cp:lastModifiedBy>
  <cp:revision>112</cp:revision>
  <dcterms:created xsi:type="dcterms:W3CDTF">2009-03-31T16:17:12Z</dcterms:created>
  <dcterms:modified xsi:type="dcterms:W3CDTF">2009-09-14T21:16:12Z</dcterms:modified>
</cp:coreProperties>
</file>