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6"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4/22/2020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ma"/><Relationship Id="rId1" Type="http://schemas.microsoft.com/office/2007/relationships/media" Target="../media/media3.wma"/><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ma"/><Relationship Id="rId1" Type="http://schemas.microsoft.com/office/2007/relationships/media" Target="../media/media5.wma"/><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ma"/><Relationship Id="rId1" Type="http://schemas.microsoft.com/office/2007/relationships/media" Target="../media/media6.wma"/><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CSC 205/311</a:t>
            </a:r>
            <a:br>
              <a:rPr lang="en-GB" dirty="0" smtClean="0"/>
            </a:br>
            <a:r>
              <a:rPr lang="en-GB" dirty="0" smtClean="0"/>
              <a:t>Operating system 1</a:t>
            </a:r>
            <a:endParaRPr lang="en-GB" dirty="0"/>
          </a:p>
        </p:txBody>
      </p:sp>
      <p:sp>
        <p:nvSpPr>
          <p:cNvPr id="3" name="Subtitle 2"/>
          <p:cNvSpPr>
            <a:spLocks noGrp="1"/>
          </p:cNvSpPr>
          <p:nvPr>
            <p:ph type="subTitle" idx="1"/>
          </p:nvPr>
        </p:nvSpPr>
        <p:spPr/>
        <p:txBody>
          <a:bodyPr/>
          <a:lstStyle/>
          <a:p>
            <a:r>
              <a:rPr lang="en-GB" dirty="0" smtClean="0"/>
              <a:t>Concurrency-1</a:t>
            </a:r>
            <a:endParaRPr lang="en-GB"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406154888"/>
      </p:ext>
    </p:extLst>
  </p:cSld>
  <p:clrMapOvr>
    <a:masterClrMapping/>
  </p:clrMapOvr>
  <mc:AlternateContent xmlns:mc="http://schemas.openxmlformats.org/markup-compatibility/2006" xmlns:p14="http://schemas.microsoft.com/office/powerpoint/2010/main">
    <mc:Choice Requires="p14">
      <p:transition spd="slow" p14:dur="2000" advTm="5769"/>
    </mc:Choice>
    <mc:Fallback xmlns="">
      <p:transition spd="slow" advTm="57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507005"/>
            <a:ext cx="10364451" cy="1596177"/>
          </a:xfrm>
        </p:spPr>
        <p:txBody>
          <a:bodyPr/>
          <a:lstStyle/>
          <a:p>
            <a:r>
              <a:rPr lang="en-GB" dirty="0" smtClean="0"/>
              <a:t>concurrency</a:t>
            </a:r>
            <a:endParaRPr lang="en-GB" dirty="0"/>
          </a:p>
        </p:txBody>
      </p:sp>
      <p:sp>
        <p:nvSpPr>
          <p:cNvPr id="3" name="Content Placeholder 2"/>
          <p:cNvSpPr>
            <a:spLocks noGrp="1"/>
          </p:cNvSpPr>
          <p:nvPr>
            <p:ph sz="quarter" idx="13"/>
          </p:nvPr>
        </p:nvSpPr>
        <p:spPr>
          <a:xfrm>
            <a:off x="913774" y="1996067"/>
            <a:ext cx="10363826" cy="4047893"/>
          </a:xfrm>
        </p:spPr>
        <p:txBody>
          <a:bodyPr>
            <a:normAutofit/>
          </a:bodyPr>
          <a:lstStyle/>
          <a:p>
            <a:r>
              <a:rPr lang="en-GB" dirty="0" smtClean="0"/>
              <a:t>Introduction</a:t>
            </a:r>
          </a:p>
          <a:p>
            <a:pPr lvl="1" algn="just"/>
            <a:r>
              <a:rPr lang="en-GB" cap="none" dirty="0" smtClean="0"/>
              <a:t>Processes played a key role in shaping early operating systems. They were generally run in a strictly sequential order. Multiprogramming existed but the processes did not exactly run concurrently instead a time based mechanism was used in which a limited amount of time was given to each process. Even in those days the processors speed was fast enough to give an illusion that the multiple processes were running concurrently. They were called timesharing or multiprogramming operating systems </a:t>
            </a:r>
          </a:p>
          <a:p>
            <a:pPr lvl="1" algn="just"/>
            <a:endParaRPr lang="en-GB" cap="none"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501033514"/>
      </p:ext>
    </p:extLst>
  </p:cSld>
  <p:clrMapOvr>
    <a:masterClrMapping/>
  </p:clrMapOvr>
  <mc:AlternateContent xmlns:mc="http://schemas.openxmlformats.org/markup-compatibility/2006" xmlns:p14="http://schemas.microsoft.com/office/powerpoint/2010/main">
    <mc:Choice Requires="p14">
      <p:transition spd="slow" p14:dur="2000" advTm="30141"/>
    </mc:Choice>
    <mc:Fallback xmlns="">
      <p:transition spd="slow" advTm="301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sz="quarter" idx="13"/>
          </p:nvPr>
        </p:nvSpPr>
        <p:spPr/>
        <p:txBody>
          <a:bodyPr/>
          <a:lstStyle/>
          <a:p>
            <a:pPr lvl="1" algn="just"/>
            <a:r>
              <a:rPr lang="en-GB" cap="none" dirty="0"/>
              <a:t>These type operating systems were very popular and were seen as a breakthrough during those times. The major drawback was complexity of the system design which made it difficult to make it more versatile and flexible so that a single all purpose OS could be built. Also the resource sharing done by these processes was primitive or inefficient</a:t>
            </a:r>
          </a:p>
          <a:p>
            <a:pPr lvl="1" algn="just"/>
            <a:r>
              <a:rPr lang="en-GB" cap="none" dirty="0"/>
              <a:t>This loop hole paved way for Concurrent Programming</a:t>
            </a:r>
          </a:p>
        </p:txBody>
      </p:sp>
    </p:spTree>
    <p:extLst>
      <p:ext uri="{BB962C8B-B14F-4D97-AF65-F5344CB8AC3E}">
        <p14:creationId xmlns:p14="http://schemas.microsoft.com/office/powerpoint/2010/main" val="29768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terms</a:t>
            </a:r>
            <a:endParaRPr lang="en-GB" dirty="0"/>
          </a:p>
        </p:txBody>
      </p:sp>
      <p:sp>
        <p:nvSpPr>
          <p:cNvPr id="3" name="Content Placeholder 2"/>
          <p:cNvSpPr>
            <a:spLocks noGrp="1"/>
          </p:cNvSpPr>
          <p:nvPr>
            <p:ph sz="quarter" idx="13"/>
          </p:nvPr>
        </p:nvSpPr>
        <p:spPr/>
        <p:txBody>
          <a:bodyPr>
            <a:normAutofit/>
          </a:bodyPr>
          <a:lstStyle/>
          <a:p>
            <a:r>
              <a:rPr lang="en-GB" cap="none" dirty="0" smtClean="0"/>
              <a:t>Concurrency: Concurrency is a property of systems in which several computations are executing simultaneously, and potentially interacting with each other</a:t>
            </a:r>
          </a:p>
          <a:p>
            <a:r>
              <a:rPr lang="en-GB" cap="none" dirty="0" smtClean="0"/>
              <a:t>Race condition : A race condition occurs when multiple processes access and manipulate the same data concurrently, and the outcome of the execution depends on the particular order in which the access takes place.</a:t>
            </a:r>
          </a:p>
          <a:p>
            <a:r>
              <a:rPr lang="en-GB" cap="none" dirty="0" smtClean="0"/>
              <a:t>Mutual exclusion: “mutual exclusion (often abbreviated to </a:t>
            </a:r>
            <a:r>
              <a:rPr lang="en-GB" cap="none" dirty="0" err="1" smtClean="0"/>
              <a:t>mutex</a:t>
            </a:r>
            <a:r>
              <a:rPr lang="en-GB" cap="none" dirty="0" smtClean="0"/>
              <a:t>) algorithms are used in concurrent programming to avoid the simultaneous use of a common resource, such as a global variable, by pieces of computer code called critical sections.</a:t>
            </a:r>
          </a:p>
          <a:p>
            <a:endParaRPr lang="en-GB" cap="none" dirty="0" smtClean="0"/>
          </a:p>
          <a:p>
            <a:endParaRPr lang="en-GB" cap="none"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610847634"/>
      </p:ext>
    </p:extLst>
  </p:cSld>
  <p:clrMapOvr>
    <a:masterClrMapping/>
  </p:clrMapOvr>
  <mc:AlternateContent xmlns:mc="http://schemas.openxmlformats.org/markup-compatibility/2006" xmlns:p14="http://schemas.microsoft.com/office/powerpoint/2010/main">
    <mc:Choice Requires="p14">
      <p:transition spd="slow" p14:dur="2000" advTm="62575"/>
    </mc:Choice>
    <mc:Fallback xmlns="">
      <p:transition spd="slow" advTm="625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10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terms</a:t>
            </a:r>
            <a:endParaRPr lang="en-GB" dirty="0"/>
          </a:p>
        </p:txBody>
      </p:sp>
      <p:sp>
        <p:nvSpPr>
          <p:cNvPr id="3" name="Content Placeholder 2"/>
          <p:cNvSpPr>
            <a:spLocks noGrp="1"/>
          </p:cNvSpPr>
          <p:nvPr>
            <p:ph sz="quarter" idx="13"/>
          </p:nvPr>
        </p:nvSpPr>
        <p:spPr/>
        <p:txBody>
          <a:bodyPr>
            <a:normAutofit/>
          </a:bodyPr>
          <a:lstStyle/>
          <a:p>
            <a:pPr algn="just"/>
            <a:r>
              <a:rPr lang="en-GB" cap="none" dirty="0" smtClean="0"/>
              <a:t>Critical region (CR): A part of code that is always executed under mutual exclusion is called a critical region. Due to this, the compiler instead of the programmer is supposed to check that the resource is neither being used nor referred to outside its critical regions. While programming, critical section resides when semaphores are used. </a:t>
            </a:r>
            <a:r>
              <a:rPr lang="en-GB" cap="none" dirty="0" err="1" smtClean="0"/>
              <a:t>Crs</a:t>
            </a:r>
            <a:r>
              <a:rPr lang="en-GB" cap="none" dirty="0" smtClean="0"/>
              <a:t> are needed only if the data is writeable.</a:t>
            </a:r>
          </a:p>
          <a:p>
            <a:pPr algn="just"/>
            <a:endParaRPr lang="en-GB" cap="none" dirty="0" smtClean="0"/>
          </a:p>
          <a:p>
            <a:endParaRPr lang="en-GB"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341976837"/>
      </p:ext>
    </p:extLst>
  </p:cSld>
  <p:clrMapOvr>
    <a:masterClrMapping/>
  </p:clrMapOvr>
  <mc:AlternateContent xmlns:mc="http://schemas.openxmlformats.org/markup-compatibility/2006" xmlns:p14="http://schemas.microsoft.com/office/powerpoint/2010/main">
    <mc:Choice Requires="p14">
      <p:transition spd="slow" p14:dur="2000" advTm="19096"/>
    </mc:Choice>
    <mc:Fallback xmlns="">
      <p:transition spd="slow" advTm="190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terms</a:t>
            </a:r>
          </a:p>
        </p:txBody>
      </p:sp>
      <p:sp>
        <p:nvSpPr>
          <p:cNvPr id="3" name="Content Placeholder 2"/>
          <p:cNvSpPr>
            <a:spLocks noGrp="1"/>
          </p:cNvSpPr>
          <p:nvPr>
            <p:ph sz="quarter" idx="13"/>
          </p:nvPr>
        </p:nvSpPr>
        <p:spPr/>
        <p:txBody>
          <a:bodyPr/>
          <a:lstStyle/>
          <a:p>
            <a:pPr algn="just"/>
            <a:r>
              <a:rPr lang="en-GB" cap="none" dirty="0"/>
              <a:t>Semaphores: semaphores are mechanisms which protect critical sections and can be used to implement condition synchronization. Semaphore encapsulates the shared variable and using semaphore, only allowed set of operations can be carried out. It can suspend or wake processes.</a:t>
            </a:r>
          </a:p>
          <a:p>
            <a:pPr lvl="1" algn="just"/>
            <a:r>
              <a:rPr lang="en-GB" cap="none" dirty="0"/>
              <a:t>The two operations performed using semaphores are wait and signal, also known as p and v respectively. When a process performs P operation it notifies semaphore that it wants to use the shared resource, if the semaphore is free the process gains access to the shared variable and semaphore is decremented by one else the process is delayed.</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993887306"/>
      </p:ext>
    </p:extLst>
  </p:cSld>
  <p:clrMapOvr>
    <a:masterClrMapping/>
  </p:clrMapOvr>
  <mc:AlternateContent xmlns:mc="http://schemas.openxmlformats.org/markup-compatibility/2006" xmlns:p14="http://schemas.microsoft.com/office/powerpoint/2010/main">
    <mc:Choice Requires="p14">
      <p:transition spd="slow" p14:dur="2000" advTm="55628"/>
    </mc:Choice>
    <mc:Fallback xmlns="">
      <p:transition spd="slow" advTm="556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semaphores</a:t>
            </a:r>
            <a:endParaRPr lang="en-GB" dirty="0"/>
          </a:p>
        </p:txBody>
      </p:sp>
      <p:sp>
        <p:nvSpPr>
          <p:cNvPr id="3" name="Content Placeholder 2"/>
          <p:cNvSpPr>
            <a:spLocks noGrp="1"/>
          </p:cNvSpPr>
          <p:nvPr>
            <p:ph sz="quarter" idx="13"/>
          </p:nvPr>
        </p:nvSpPr>
        <p:spPr/>
        <p:txBody>
          <a:bodyPr>
            <a:normAutofit/>
          </a:bodyPr>
          <a:lstStyle/>
          <a:p>
            <a:pPr lvl="1" algn="just"/>
            <a:r>
              <a:rPr lang="en-GB" cap="none" dirty="0" smtClean="0"/>
              <a:t>If V operation is performed, then the process notifies the semaphore that it has finished using shared variable and semaphore value is incremented by one.</a:t>
            </a:r>
          </a:p>
          <a:p>
            <a:pPr algn="just"/>
            <a:r>
              <a:rPr lang="en-GB" cap="none" dirty="0" smtClean="0"/>
              <a:t>By using semaphores, we attempt to avoid other multi-programming problem of starvation.</a:t>
            </a:r>
          </a:p>
          <a:p>
            <a:pPr algn="just"/>
            <a:r>
              <a:rPr lang="en-GB" cap="none" dirty="0" smtClean="0"/>
              <a:t>There are two kinds of semaphores:</a:t>
            </a:r>
          </a:p>
          <a:p>
            <a:pPr lvl="1" algn="just"/>
            <a:r>
              <a:rPr lang="en-GB" cap="none" dirty="0" smtClean="0"/>
              <a:t>Binary semaphores: control access to a single resource, taking the value of 0 (resource is in use) or 1 (resource is available).</a:t>
            </a:r>
          </a:p>
          <a:p>
            <a:pPr lvl="1" algn="just"/>
            <a:r>
              <a:rPr lang="en-GB" cap="none" dirty="0" smtClean="0"/>
              <a:t>Counting semaphores: control access to multiple resources, thus assuming a range of nonnegative values.</a:t>
            </a:r>
            <a:endParaRPr lang="en-GB" cap="none"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832811603"/>
      </p:ext>
    </p:extLst>
  </p:cSld>
  <p:clrMapOvr>
    <a:masterClrMapping/>
  </p:clrMapOvr>
  <mc:AlternateContent xmlns:mc="http://schemas.openxmlformats.org/markup-compatibility/2006" xmlns:p14="http://schemas.microsoft.com/office/powerpoint/2010/main">
    <mc:Choice Requires="p14">
      <p:transition spd="slow" p14:dur="2000" advTm="45598"/>
    </mc:Choice>
    <mc:Fallback xmlns="">
      <p:transition spd="slow" advTm="455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360</TotalTime>
  <Words>537</Words>
  <Application>Microsoft Office PowerPoint</Application>
  <PresentationFormat>Widescreen</PresentationFormat>
  <Paragraphs>23</Paragraphs>
  <Slides>7</Slides>
  <Notes>0</Notes>
  <HiddenSlides>0</HiddenSlides>
  <MMClips>6</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CSC 205/311 Operating system 1</vt:lpstr>
      <vt:lpstr>concurrency</vt:lpstr>
      <vt:lpstr>Introduction</vt:lpstr>
      <vt:lpstr>Definition of terms</vt:lpstr>
      <vt:lpstr>Definition of terms</vt:lpstr>
      <vt:lpstr>Definition of terms</vt:lpstr>
      <vt:lpstr>semaphores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205/311 Operating system 1</dc:title>
  <dc:creator>Hanat</dc:creator>
  <cp:lastModifiedBy>Hanat</cp:lastModifiedBy>
  <cp:revision>14</cp:revision>
  <dcterms:created xsi:type="dcterms:W3CDTF">2020-04-12T12:22:52Z</dcterms:created>
  <dcterms:modified xsi:type="dcterms:W3CDTF">2020-04-22T21:13:33Z</dcterms:modified>
</cp:coreProperties>
</file>