
<file path=[Content_Types].xml><?xml version="1.0" encoding="utf-8"?>
<Types xmlns="http://schemas.openxmlformats.org/package/2006/content-types">
  <Default Extension="png" ContentType="image/png"/>
  <Default Extension="wma" ContentType="audio/x-ms-wm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3" r:id="rId6"/>
    <p:sldId id="259" r:id="rId7"/>
    <p:sldId id="264"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ADA00DE-9AD4-4235-AC86-610817178BDC}" type="datetimeFigureOut">
              <a:rPr lang="en-GB" smtClean="0"/>
              <a:t>22/04/2020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F49A9-2BF3-40E3-A55E-8E2CFEEA626A}" type="slidenum">
              <a:rPr lang="en-GB" smtClean="0"/>
              <a:t>‹#›</a:t>
            </a:fld>
            <a:endParaRPr lang="en-GB"/>
          </a:p>
        </p:txBody>
      </p:sp>
    </p:spTree>
    <p:extLst>
      <p:ext uri="{BB962C8B-B14F-4D97-AF65-F5344CB8AC3E}">
        <p14:creationId xmlns:p14="http://schemas.microsoft.com/office/powerpoint/2010/main" val="69132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DA00DE-9AD4-4235-AC86-610817178BDC}" type="datetimeFigureOut">
              <a:rPr lang="en-GB" smtClean="0"/>
              <a:t>22/04/2020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F49A9-2BF3-40E3-A55E-8E2CFEEA626A}" type="slidenum">
              <a:rPr lang="en-GB" smtClean="0"/>
              <a:t>‹#›</a:t>
            </a:fld>
            <a:endParaRPr lang="en-GB"/>
          </a:p>
        </p:txBody>
      </p:sp>
    </p:spTree>
    <p:extLst>
      <p:ext uri="{BB962C8B-B14F-4D97-AF65-F5344CB8AC3E}">
        <p14:creationId xmlns:p14="http://schemas.microsoft.com/office/powerpoint/2010/main" val="357605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DA00DE-9AD4-4235-AC86-610817178BDC}" type="datetimeFigureOut">
              <a:rPr lang="en-GB" smtClean="0"/>
              <a:t>22/04/2020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F49A9-2BF3-40E3-A55E-8E2CFEEA626A}" type="slidenum">
              <a:rPr lang="en-GB" smtClean="0"/>
              <a:t>‹#›</a:t>
            </a:fld>
            <a:endParaRPr lang="en-GB"/>
          </a:p>
        </p:txBody>
      </p:sp>
    </p:spTree>
    <p:extLst>
      <p:ext uri="{BB962C8B-B14F-4D97-AF65-F5344CB8AC3E}">
        <p14:creationId xmlns:p14="http://schemas.microsoft.com/office/powerpoint/2010/main" val="150750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DA00DE-9AD4-4235-AC86-610817178BDC}" type="datetimeFigureOut">
              <a:rPr lang="en-GB" smtClean="0"/>
              <a:t>22/04/2020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F49A9-2BF3-40E3-A55E-8E2CFEEA626A}" type="slidenum">
              <a:rPr lang="en-GB" smtClean="0"/>
              <a:t>‹#›</a:t>
            </a:fld>
            <a:endParaRPr lang="en-GB"/>
          </a:p>
        </p:txBody>
      </p:sp>
    </p:spTree>
    <p:extLst>
      <p:ext uri="{BB962C8B-B14F-4D97-AF65-F5344CB8AC3E}">
        <p14:creationId xmlns:p14="http://schemas.microsoft.com/office/powerpoint/2010/main" val="398079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DA00DE-9AD4-4235-AC86-610817178BDC}" type="datetimeFigureOut">
              <a:rPr lang="en-GB" smtClean="0"/>
              <a:t>22/04/2020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F49A9-2BF3-40E3-A55E-8E2CFEEA626A}" type="slidenum">
              <a:rPr lang="en-GB" smtClean="0"/>
              <a:t>‹#›</a:t>
            </a:fld>
            <a:endParaRPr lang="en-GB"/>
          </a:p>
        </p:txBody>
      </p:sp>
    </p:spTree>
    <p:extLst>
      <p:ext uri="{BB962C8B-B14F-4D97-AF65-F5344CB8AC3E}">
        <p14:creationId xmlns:p14="http://schemas.microsoft.com/office/powerpoint/2010/main" val="216081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ADA00DE-9AD4-4235-AC86-610817178BDC}" type="datetimeFigureOut">
              <a:rPr lang="en-GB" smtClean="0"/>
              <a:t>22/04/2020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CF49A9-2BF3-40E3-A55E-8E2CFEEA626A}" type="slidenum">
              <a:rPr lang="en-GB" smtClean="0"/>
              <a:t>‹#›</a:t>
            </a:fld>
            <a:endParaRPr lang="en-GB"/>
          </a:p>
        </p:txBody>
      </p:sp>
    </p:spTree>
    <p:extLst>
      <p:ext uri="{BB962C8B-B14F-4D97-AF65-F5344CB8AC3E}">
        <p14:creationId xmlns:p14="http://schemas.microsoft.com/office/powerpoint/2010/main" val="423507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ADA00DE-9AD4-4235-AC86-610817178BDC}" type="datetimeFigureOut">
              <a:rPr lang="en-GB" smtClean="0"/>
              <a:t>22/04/2020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CF49A9-2BF3-40E3-A55E-8E2CFEEA626A}" type="slidenum">
              <a:rPr lang="en-GB" smtClean="0"/>
              <a:t>‹#›</a:t>
            </a:fld>
            <a:endParaRPr lang="en-GB"/>
          </a:p>
        </p:txBody>
      </p:sp>
    </p:spTree>
    <p:extLst>
      <p:ext uri="{BB962C8B-B14F-4D97-AF65-F5344CB8AC3E}">
        <p14:creationId xmlns:p14="http://schemas.microsoft.com/office/powerpoint/2010/main" val="417585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ADA00DE-9AD4-4235-AC86-610817178BDC}" type="datetimeFigureOut">
              <a:rPr lang="en-GB" smtClean="0"/>
              <a:t>22/04/2020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CF49A9-2BF3-40E3-A55E-8E2CFEEA626A}" type="slidenum">
              <a:rPr lang="en-GB" smtClean="0"/>
              <a:t>‹#›</a:t>
            </a:fld>
            <a:endParaRPr lang="en-GB"/>
          </a:p>
        </p:txBody>
      </p:sp>
    </p:spTree>
    <p:extLst>
      <p:ext uri="{BB962C8B-B14F-4D97-AF65-F5344CB8AC3E}">
        <p14:creationId xmlns:p14="http://schemas.microsoft.com/office/powerpoint/2010/main" val="326689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A00DE-9AD4-4235-AC86-610817178BDC}" type="datetimeFigureOut">
              <a:rPr lang="en-GB" smtClean="0"/>
              <a:t>22/04/2020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CF49A9-2BF3-40E3-A55E-8E2CFEEA626A}" type="slidenum">
              <a:rPr lang="en-GB" smtClean="0"/>
              <a:t>‹#›</a:t>
            </a:fld>
            <a:endParaRPr lang="en-GB"/>
          </a:p>
        </p:txBody>
      </p:sp>
    </p:spTree>
    <p:extLst>
      <p:ext uri="{BB962C8B-B14F-4D97-AF65-F5344CB8AC3E}">
        <p14:creationId xmlns:p14="http://schemas.microsoft.com/office/powerpoint/2010/main" val="77354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DA00DE-9AD4-4235-AC86-610817178BDC}" type="datetimeFigureOut">
              <a:rPr lang="en-GB" smtClean="0"/>
              <a:t>22/04/2020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CF49A9-2BF3-40E3-A55E-8E2CFEEA626A}" type="slidenum">
              <a:rPr lang="en-GB" smtClean="0"/>
              <a:t>‹#›</a:t>
            </a:fld>
            <a:endParaRPr lang="en-GB"/>
          </a:p>
        </p:txBody>
      </p:sp>
    </p:spTree>
    <p:extLst>
      <p:ext uri="{BB962C8B-B14F-4D97-AF65-F5344CB8AC3E}">
        <p14:creationId xmlns:p14="http://schemas.microsoft.com/office/powerpoint/2010/main" val="290401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DA00DE-9AD4-4235-AC86-610817178BDC}" type="datetimeFigureOut">
              <a:rPr lang="en-GB" smtClean="0"/>
              <a:t>22/04/2020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CF49A9-2BF3-40E3-A55E-8E2CFEEA626A}" type="slidenum">
              <a:rPr lang="en-GB" smtClean="0"/>
              <a:t>‹#›</a:t>
            </a:fld>
            <a:endParaRPr lang="en-GB"/>
          </a:p>
        </p:txBody>
      </p:sp>
    </p:spTree>
    <p:extLst>
      <p:ext uri="{BB962C8B-B14F-4D97-AF65-F5344CB8AC3E}">
        <p14:creationId xmlns:p14="http://schemas.microsoft.com/office/powerpoint/2010/main" val="22875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A00DE-9AD4-4235-AC86-610817178BDC}" type="datetimeFigureOut">
              <a:rPr lang="en-GB" smtClean="0"/>
              <a:t>22/04/2020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F49A9-2BF3-40E3-A55E-8E2CFEEA626A}" type="slidenum">
              <a:rPr lang="en-GB" smtClean="0"/>
              <a:t>‹#›</a:t>
            </a:fld>
            <a:endParaRPr lang="en-GB"/>
          </a:p>
        </p:txBody>
      </p:sp>
    </p:spTree>
    <p:extLst>
      <p:ext uri="{BB962C8B-B14F-4D97-AF65-F5344CB8AC3E}">
        <p14:creationId xmlns:p14="http://schemas.microsoft.com/office/powerpoint/2010/main" val="2117937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ma"/><Relationship Id="rId1" Type="http://schemas.microsoft.com/office/2007/relationships/media" Target="../media/media2.wm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CSC 205/311</a:t>
            </a:r>
            <a:br>
              <a:rPr lang="en-GB" dirty="0" smtClean="0"/>
            </a:br>
            <a:r>
              <a:rPr lang="en-GB" dirty="0" smtClean="0"/>
              <a:t>Operating system 1</a:t>
            </a:r>
            <a:endParaRPr lang="en-GB" dirty="0"/>
          </a:p>
        </p:txBody>
      </p:sp>
      <p:sp>
        <p:nvSpPr>
          <p:cNvPr id="3" name="Subtitle 2"/>
          <p:cNvSpPr>
            <a:spLocks noGrp="1"/>
          </p:cNvSpPr>
          <p:nvPr>
            <p:ph type="subTitle" idx="1"/>
          </p:nvPr>
        </p:nvSpPr>
        <p:spPr/>
        <p:txBody>
          <a:bodyPr/>
          <a:lstStyle/>
          <a:p>
            <a:r>
              <a:rPr lang="en-GB" dirty="0" smtClean="0"/>
              <a:t>Concurrency-2</a:t>
            </a:r>
            <a:endParaRPr lang="en-GB" dirty="0"/>
          </a:p>
        </p:txBody>
      </p:sp>
    </p:spTree>
    <p:extLst>
      <p:ext uri="{BB962C8B-B14F-4D97-AF65-F5344CB8AC3E}">
        <p14:creationId xmlns:p14="http://schemas.microsoft.com/office/powerpoint/2010/main" val="539431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Deadlock</a:t>
            </a:r>
          </a:p>
        </p:txBody>
      </p:sp>
      <p:sp>
        <p:nvSpPr>
          <p:cNvPr id="3" name="Content Placeholder 2"/>
          <p:cNvSpPr>
            <a:spLocks noGrp="1"/>
          </p:cNvSpPr>
          <p:nvPr>
            <p:ph sz="quarter" idx="4294967295"/>
          </p:nvPr>
        </p:nvSpPr>
        <p:spPr>
          <a:xfrm>
            <a:off x="913774" y="2367092"/>
            <a:ext cx="10363826" cy="3424107"/>
          </a:xfrm>
          <a:prstGeom prst="rect">
            <a:avLst/>
          </a:prstGeom>
        </p:spPr>
        <p:txBody>
          <a:bodyPr>
            <a:normAutofit/>
          </a:bodyPr>
          <a:lstStyle/>
          <a:p>
            <a:r>
              <a:rPr lang="en-GB" cap="none" dirty="0" smtClean="0"/>
              <a:t>Deadlock refers to a specific condition where two or more processes are each waiting for each other to release a resource, or more than two processes are waiting for resources in a circular chain.</a:t>
            </a:r>
          </a:p>
          <a:p>
            <a:r>
              <a:rPr lang="en-GB" b="1" cap="none" dirty="0" smtClean="0"/>
              <a:t>Conditions for deadlock to occur</a:t>
            </a:r>
          </a:p>
          <a:p>
            <a:pPr lvl="1"/>
            <a:r>
              <a:rPr lang="en-GB" cap="none" dirty="0" smtClean="0"/>
              <a:t>1] mutual exclusion: mutual exclusion means only one process can use a resource at a time.</a:t>
            </a:r>
          </a:p>
          <a:p>
            <a:pPr lvl="1"/>
            <a:r>
              <a:rPr lang="en-GB" cap="none" dirty="0" smtClean="0"/>
              <a:t>2] hold and wait: a process may hold a allocated resource while awaiting assignment of other resource.</a:t>
            </a:r>
          </a:p>
          <a:p>
            <a:pPr lvl="1"/>
            <a:endParaRPr lang="en-GB" cap="none" dirty="0" smtClean="0"/>
          </a:p>
          <a:p>
            <a:endParaRPr lang="en-GB"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149807465"/>
      </p:ext>
    </p:extLst>
  </p:cSld>
  <p:clrMapOvr>
    <a:masterClrMapping/>
  </p:clrMapOvr>
  <mc:AlternateContent xmlns:mc="http://schemas.openxmlformats.org/markup-compatibility/2006">
    <mc:Choice xmlns:p14="http://schemas.microsoft.com/office/powerpoint/2010/main" Requires="p14">
      <p:transition spd="slow" p14:dur="2000" advTm="72390"/>
    </mc:Choice>
    <mc:Fallback>
      <p:transition spd="slow" advTm="723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cap="none" dirty="0" smtClean="0"/>
              <a:t>Conditions for deadlock to occur</a:t>
            </a:r>
            <a:br>
              <a:rPr lang="en-GB" b="1" cap="none" dirty="0" smtClean="0"/>
            </a:br>
            <a:endParaRPr lang="en-GB" dirty="0"/>
          </a:p>
        </p:txBody>
      </p:sp>
      <p:sp>
        <p:nvSpPr>
          <p:cNvPr id="3" name="Content Placeholder 2"/>
          <p:cNvSpPr>
            <a:spLocks noGrp="1"/>
          </p:cNvSpPr>
          <p:nvPr>
            <p:ph idx="1"/>
          </p:nvPr>
        </p:nvSpPr>
        <p:spPr/>
        <p:txBody>
          <a:bodyPr/>
          <a:lstStyle/>
          <a:p>
            <a:pPr lvl="1" algn="just"/>
            <a:r>
              <a:rPr lang="en-GB" cap="none" dirty="0" smtClean="0"/>
              <a:t>3] no pre-emption: A resource can be released voluntarily by the process holding it. One process cannot use resource forcefully held by another process. A process that receives such resources cannot be interrupted until it is finished using the resource.</a:t>
            </a:r>
          </a:p>
          <a:p>
            <a:pPr lvl="1" algn="just"/>
            <a:r>
              <a:rPr lang="en-GB" cap="none" dirty="0" smtClean="0"/>
              <a:t>4] circular wait: a closed chain of processes exists, such that each process holds a resource required by another process in the chain.</a:t>
            </a:r>
          </a:p>
          <a:p>
            <a:endParaRPr lang="en-GB" dirty="0"/>
          </a:p>
        </p:txBody>
      </p:sp>
    </p:spTree>
    <p:extLst>
      <p:ext uri="{BB962C8B-B14F-4D97-AF65-F5344CB8AC3E}">
        <p14:creationId xmlns:p14="http://schemas.microsoft.com/office/powerpoint/2010/main" val="385750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Deadlock</a:t>
            </a:r>
            <a:endParaRPr lang="en-GB" dirty="0"/>
          </a:p>
        </p:txBody>
      </p:sp>
      <p:sp>
        <p:nvSpPr>
          <p:cNvPr id="3" name="Content Placeholder 2"/>
          <p:cNvSpPr>
            <a:spLocks noGrp="1"/>
          </p:cNvSpPr>
          <p:nvPr>
            <p:ph sz="quarter" idx="4294967295"/>
          </p:nvPr>
        </p:nvSpPr>
        <p:spPr>
          <a:xfrm>
            <a:off x="913774" y="2367092"/>
            <a:ext cx="10363826" cy="3424107"/>
          </a:xfrm>
          <a:prstGeom prst="rect">
            <a:avLst/>
          </a:prstGeom>
        </p:spPr>
        <p:txBody>
          <a:bodyPr>
            <a:normAutofit/>
          </a:bodyPr>
          <a:lstStyle/>
          <a:p>
            <a:pPr algn="just"/>
            <a:r>
              <a:rPr lang="en-GB" cap="none" dirty="0" smtClean="0"/>
              <a:t>Circular wait is not resolvable if first three conditions hold hence all four conditions taken together constitute necessary and sufficient condition for deadlock.</a:t>
            </a:r>
          </a:p>
          <a:p>
            <a:r>
              <a:rPr lang="en-GB" b="1" dirty="0"/>
              <a:t>Methods to handle Deadlock</a:t>
            </a:r>
          </a:p>
          <a:p>
            <a:pPr algn="just"/>
            <a:r>
              <a:rPr lang="en-GB" b="1" cap="none" dirty="0" smtClean="0"/>
              <a:t>1. Deadlock prevention</a:t>
            </a:r>
          </a:p>
          <a:p>
            <a:pPr algn="just"/>
            <a:r>
              <a:rPr lang="en-GB" cap="none" dirty="0" smtClean="0"/>
              <a:t>Deadlock prevention is to ensure that one of the four necessary conditions for deadlock can never hold in following ways:</a:t>
            </a:r>
          </a:p>
          <a:p>
            <a:pPr algn="just"/>
            <a:endParaRPr lang="en-GB" cap="none"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504966235"/>
      </p:ext>
    </p:extLst>
  </p:cSld>
  <p:clrMapOvr>
    <a:masterClrMapping/>
  </p:clrMapOvr>
  <mc:AlternateContent xmlns:mc="http://schemas.openxmlformats.org/markup-compatibility/2006">
    <mc:Choice xmlns:p14="http://schemas.microsoft.com/office/powerpoint/2010/main" Requires="p14">
      <p:transition spd="slow" p14:dur="2000" advTm="48743"/>
    </mc:Choice>
    <mc:Fallback>
      <p:transition spd="slow" advTm="487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cap="none" dirty="0" smtClean="0"/>
              <a:t> Deadlock prevention</a:t>
            </a:r>
            <a:br>
              <a:rPr lang="en-GB" b="1" cap="none" dirty="0" smtClean="0"/>
            </a:br>
            <a:endParaRPr lang="en-GB" dirty="0"/>
          </a:p>
        </p:txBody>
      </p:sp>
      <p:sp>
        <p:nvSpPr>
          <p:cNvPr id="3" name="Content Placeholder 2"/>
          <p:cNvSpPr>
            <a:spLocks noGrp="1"/>
          </p:cNvSpPr>
          <p:nvPr>
            <p:ph idx="1"/>
          </p:nvPr>
        </p:nvSpPr>
        <p:spPr/>
        <p:txBody>
          <a:bodyPr/>
          <a:lstStyle/>
          <a:p>
            <a:pPr lvl="1" algn="just"/>
            <a:r>
              <a:rPr lang="en-GB" cap="none" dirty="0" smtClean="0"/>
              <a:t>I. Mutual exclusion: allocate one resource to only one process at a time.</a:t>
            </a:r>
          </a:p>
          <a:p>
            <a:pPr lvl="1" algn="just"/>
            <a:r>
              <a:rPr lang="en-GB" cap="none" dirty="0" smtClean="0"/>
              <a:t>2. Hold and wait: it requires a process to request and be allocated its resources before it begins its execution, or allow process to request a resource only when process has none. This may lead to low resource utilization.</a:t>
            </a:r>
          </a:p>
          <a:p>
            <a:endParaRPr lang="en-GB" dirty="0"/>
          </a:p>
        </p:txBody>
      </p:sp>
    </p:spTree>
    <p:extLst>
      <p:ext uri="{BB962C8B-B14F-4D97-AF65-F5344CB8AC3E}">
        <p14:creationId xmlns:p14="http://schemas.microsoft.com/office/powerpoint/2010/main" val="1095175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Deadlock</a:t>
            </a:r>
            <a:endParaRPr lang="en-GB" dirty="0"/>
          </a:p>
        </p:txBody>
      </p:sp>
      <p:sp>
        <p:nvSpPr>
          <p:cNvPr id="3" name="Content Placeholder 2"/>
          <p:cNvSpPr>
            <a:spLocks noGrp="1"/>
          </p:cNvSpPr>
          <p:nvPr>
            <p:ph sz="quarter" idx="4294967295"/>
          </p:nvPr>
        </p:nvSpPr>
        <p:spPr>
          <a:xfrm>
            <a:off x="913774" y="2367092"/>
            <a:ext cx="10363826" cy="3424107"/>
          </a:xfrm>
          <a:prstGeom prst="rect">
            <a:avLst/>
          </a:prstGeom>
        </p:spPr>
        <p:txBody>
          <a:bodyPr>
            <a:normAutofit fontScale="85000" lnSpcReduction="10000"/>
          </a:bodyPr>
          <a:lstStyle/>
          <a:p>
            <a:pPr lvl="1" algn="just"/>
            <a:r>
              <a:rPr lang="en-GB" cap="none" dirty="0" smtClean="0"/>
              <a:t>3. No pre-emption: if a process is holding some resources and requests for another resource held by some other process that cannot be allocated to it, then it releases all the resources currently held</a:t>
            </a:r>
          </a:p>
          <a:p>
            <a:pPr lvl="1" algn="just"/>
            <a:r>
              <a:rPr lang="en-GB" cap="none" dirty="0" smtClean="0"/>
              <a:t>4. Circular wait: to make this condition fail, we can impose a total ordering on all resources types. It is also required that each process requests resources in strict increasing order.</a:t>
            </a:r>
          </a:p>
          <a:p>
            <a:pPr algn="just"/>
            <a:r>
              <a:rPr lang="en-GB" b="1" cap="none" dirty="0" smtClean="0"/>
              <a:t>2. Deadlock avoidance</a:t>
            </a:r>
          </a:p>
          <a:p>
            <a:pPr marL="0" indent="0" algn="just">
              <a:buNone/>
            </a:pPr>
            <a:r>
              <a:rPr lang="en-GB" cap="none" dirty="0" smtClean="0"/>
              <a:t>  In deadlock avoidance, the system checks if granting a request is safe or not .</a:t>
            </a:r>
          </a:p>
          <a:p>
            <a:pPr marL="0" indent="0" algn="just">
              <a:buNone/>
            </a:pPr>
            <a:r>
              <a:rPr lang="en-GB" cap="none" dirty="0" smtClean="0"/>
              <a:t> The system needs additional prior information regarding overall potential use of each resource for each process i.e.  Maximum requirement of each resource has to be stated in advance by each process.</a:t>
            </a:r>
          </a:p>
          <a:p>
            <a:pPr marL="457200" lvl="1" indent="0" algn="just">
              <a:buNone/>
            </a:pPr>
            <a:endParaRPr lang="en-GB" cap="none" dirty="0"/>
          </a:p>
        </p:txBody>
      </p:sp>
    </p:spTree>
    <p:extLst>
      <p:ext uri="{BB962C8B-B14F-4D97-AF65-F5344CB8AC3E}">
        <p14:creationId xmlns:p14="http://schemas.microsoft.com/office/powerpoint/2010/main" val="1412112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cap="none" dirty="0" smtClean="0"/>
              <a:t> Deadlock detection:</a:t>
            </a:r>
            <a:endParaRPr lang="en-GB" b="1" cap="none" dirty="0" smtClean="0"/>
          </a:p>
        </p:txBody>
      </p:sp>
      <p:sp>
        <p:nvSpPr>
          <p:cNvPr id="3" name="Content Placeholder 2"/>
          <p:cNvSpPr>
            <a:spLocks noGrp="1"/>
          </p:cNvSpPr>
          <p:nvPr>
            <p:ph idx="1"/>
          </p:nvPr>
        </p:nvSpPr>
        <p:spPr/>
        <p:txBody>
          <a:bodyPr/>
          <a:lstStyle/>
          <a:p>
            <a:pPr algn="just"/>
            <a:r>
              <a:rPr lang="en-GB" b="1" cap="none" dirty="0" smtClean="0"/>
              <a:t>3. Deadlock detection:</a:t>
            </a:r>
          </a:p>
          <a:p>
            <a:pPr marL="0" indent="0" algn="just">
              <a:buNone/>
            </a:pPr>
            <a:r>
              <a:rPr lang="en-GB" cap="none" dirty="0" smtClean="0"/>
              <a:t> It is important to know if there exists a deadlock situation in the system hence an algorithm is needed to periodically check      existence deadlock.</a:t>
            </a:r>
            <a:endParaRPr lang="en-GB" cap="none" dirty="0" smtClean="0"/>
          </a:p>
        </p:txBody>
      </p:sp>
    </p:spTree>
    <p:extLst>
      <p:ext uri="{BB962C8B-B14F-4D97-AF65-F5344CB8AC3E}">
        <p14:creationId xmlns:p14="http://schemas.microsoft.com/office/powerpoint/2010/main" val="358748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Concurrency Test Tools</a:t>
            </a:r>
            <a:br>
              <a:rPr lang="en-GB" b="1" dirty="0"/>
            </a:br>
            <a:endParaRPr lang="en-GB" dirty="0"/>
          </a:p>
        </p:txBody>
      </p:sp>
      <p:sp>
        <p:nvSpPr>
          <p:cNvPr id="3" name="Content Placeholder 2"/>
          <p:cNvSpPr>
            <a:spLocks noGrp="1"/>
          </p:cNvSpPr>
          <p:nvPr>
            <p:ph sz="quarter" idx="4294967295"/>
          </p:nvPr>
        </p:nvSpPr>
        <p:spPr>
          <a:xfrm>
            <a:off x="913774" y="2367092"/>
            <a:ext cx="10363826" cy="3424107"/>
          </a:xfrm>
          <a:prstGeom prst="rect">
            <a:avLst/>
          </a:prstGeom>
        </p:spPr>
        <p:txBody>
          <a:bodyPr>
            <a:normAutofit fontScale="70000" lnSpcReduction="20000"/>
          </a:bodyPr>
          <a:lstStyle/>
          <a:p>
            <a:pPr algn="just"/>
            <a:r>
              <a:rPr lang="en-GB" cap="none" dirty="0" smtClean="0"/>
              <a:t>Designing a concurrent application is a very challenging task. Maintaining interaction between concurrently executing threads is a very difficult task for programmer. It is very difficult to understand the nature of threads from one run of a program as they are nondeterministic. As a result, it becomes very difficult for testing and debugging. So it is good idea to invest in techniques which can avoid this conditions aid in the process of development.</a:t>
            </a:r>
          </a:p>
          <a:p>
            <a:r>
              <a:rPr lang="en-GB" b="1" dirty="0"/>
              <a:t>CHESS</a:t>
            </a:r>
          </a:p>
          <a:p>
            <a:pPr algn="just"/>
            <a:r>
              <a:rPr lang="en-GB" cap="none" dirty="0" smtClean="0"/>
              <a:t>This is one of the important tools, created by </a:t>
            </a:r>
            <a:r>
              <a:rPr lang="en-GB" cap="none" dirty="0" err="1" smtClean="0"/>
              <a:t>microsoft</a:t>
            </a:r>
            <a:r>
              <a:rPr lang="en-GB" cap="none" dirty="0" smtClean="0"/>
              <a:t> research, which is used to test multithreaded code systematically. CHESS facilitates both model checking and dynamic analysis. It has the potential to detect race conditions, </a:t>
            </a:r>
            <a:r>
              <a:rPr lang="en-GB" cap="none" dirty="0" err="1" smtClean="0"/>
              <a:t>livelocks</a:t>
            </a:r>
            <a:r>
              <a:rPr lang="en-GB" cap="none" dirty="0" smtClean="0"/>
              <a:t>, hangs, deadlocks and data corruption issues. Concurrency errors are detected by investigating thread schedules and interleaving and for this it chooses a specialized scheduler on which it repeatedly runs regular unit test. The specialized scheduler creates specific thread interleaving.</a:t>
            </a:r>
          </a:p>
          <a:p>
            <a:pPr algn="just"/>
            <a:endParaRPr lang="en-GB" cap="none" dirty="0"/>
          </a:p>
        </p:txBody>
      </p:sp>
    </p:spTree>
    <p:extLst>
      <p:ext uri="{BB962C8B-B14F-4D97-AF65-F5344CB8AC3E}">
        <p14:creationId xmlns:p14="http://schemas.microsoft.com/office/powerpoint/2010/main" val="3996943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Assignment</a:t>
            </a:r>
            <a:endParaRPr lang="en-GB" dirty="0"/>
          </a:p>
        </p:txBody>
      </p:sp>
      <p:sp>
        <p:nvSpPr>
          <p:cNvPr id="3" name="Content Placeholder 2"/>
          <p:cNvSpPr>
            <a:spLocks noGrp="1"/>
          </p:cNvSpPr>
          <p:nvPr>
            <p:ph sz="quarter" idx="4294967295"/>
          </p:nvPr>
        </p:nvSpPr>
        <p:spPr>
          <a:xfrm>
            <a:off x="913774" y="2367092"/>
            <a:ext cx="10363826" cy="3424107"/>
          </a:xfrm>
          <a:prstGeom prst="rect">
            <a:avLst/>
          </a:prstGeom>
        </p:spPr>
        <p:txBody>
          <a:bodyPr/>
          <a:lstStyle/>
          <a:p>
            <a:pPr algn="just"/>
            <a:r>
              <a:rPr lang="en-GB" cap="none" dirty="0" smtClean="0"/>
              <a:t>When multiple transaction execute concurrently in an uncontrolled or unrestricted manner, then it might lead to several problems. These problems are commonly referred to as concurrency problems in database environment. List, explain and site examples for each </a:t>
            </a:r>
            <a:r>
              <a:rPr lang="en-GB" cap="none" smtClean="0"/>
              <a:t>of the database problems.</a:t>
            </a:r>
            <a:endParaRPr lang="en-GB" cap="none" dirty="0" smtClean="0"/>
          </a:p>
          <a:p>
            <a:pPr algn="just"/>
            <a:endParaRPr lang="en-GB" cap="none" dirty="0"/>
          </a:p>
        </p:txBody>
      </p:sp>
    </p:spTree>
    <p:extLst>
      <p:ext uri="{BB962C8B-B14F-4D97-AF65-F5344CB8AC3E}">
        <p14:creationId xmlns:p14="http://schemas.microsoft.com/office/powerpoint/2010/main" val="890796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657</Words>
  <Application>Microsoft Office PowerPoint</Application>
  <PresentationFormat>Widescreen</PresentationFormat>
  <Paragraphs>33</Paragraphs>
  <Slides>9</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CSC 205/311 Operating system 1</vt:lpstr>
      <vt:lpstr>Deadlock</vt:lpstr>
      <vt:lpstr>Conditions for deadlock to occur </vt:lpstr>
      <vt:lpstr>Deadlock</vt:lpstr>
      <vt:lpstr> Deadlock prevention </vt:lpstr>
      <vt:lpstr>Deadlock</vt:lpstr>
      <vt:lpstr> Deadlock detection:</vt:lpstr>
      <vt:lpstr>Concurrency Test Tools </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205/311 Operating system 1</dc:title>
  <dc:creator>Hanat</dc:creator>
  <cp:lastModifiedBy>Hanat</cp:lastModifiedBy>
  <cp:revision>2</cp:revision>
  <dcterms:created xsi:type="dcterms:W3CDTF">2020-04-22T21:14:20Z</dcterms:created>
  <dcterms:modified xsi:type="dcterms:W3CDTF">2020-04-22T21:16:28Z</dcterms:modified>
</cp:coreProperties>
</file>