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504" r:id="rId12"/>
    <p:sldId id="503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92" r:id="rId23"/>
    <p:sldId id="437" r:id="rId24"/>
    <p:sldId id="494" r:id="rId25"/>
    <p:sldId id="493" r:id="rId26"/>
    <p:sldId id="439" r:id="rId27"/>
    <p:sldId id="495" r:id="rId28"/>
    <p:sldId id="441" r:id="rId29"/>
    <p:sldId id="442" r:id="rId30"/>
    <p:sldId id="496" r:id="rId31"/>
    <p:sldId id="497" r:id="rId32"/>
    <p:sldId id="499" r:id="rId33"/>
    <p:sldId id="498" r:id="rId34"/>
    <p:sldId id="444" r:id="rId35"/>
    <p:sldId id="445" r:id="rId36"/>
    <p:sldId id="446" r:id="rId37"/>
    <p:sldId id="447" r:id="rId38"/>
    <p:sldId id="448" r:id="rId39"/>
    <p:sldId id="500" r:id="rId40"/>
    <p:sldId id="505" r:id="rId41"/>
    <p:sldId id="506" r:id="rId42"/>
    <p:sldId id="507" r:id="rId43"/>
    <p:sldId id="508" r:id="rId44"/>
    <p:sldId id="510" r:id="rId45"/>
    <p:sldId id="454" r:id="rId46"/>
    <p:sldId id="456" r:id="rId47"/>
    <p:sldId id="457" r:id="rId48"/>
    <p:sldId id="458" r:id="rId49"/>
    <p:sldId id="459" r:id="rId50"/>
    <p:sldId id="460" r:id="rId51"/>
    <p:sldId id="462" r:id="rId52"/>
    <p:sldId id="512" r:id="rId53"/>
    <p:sldId id="511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1" r:id="rId62"/>
    <p:sldId id="474" r:id="rId63"/>
    <p:sldId id="475" r:id="rId64"/>
    <p:sldId id="476" r:id="rId65"/>
    <p:sldId id="477" r:id="rId66"/>
    <p:sldId id="478" r:id="rId67"/>
    <p:sldId id="479" r:id="rId68"/>
    <p:sldId id="480" r:id="rId69"/>
    <p:sldId id="481" r:id="rId70"/>
    <p:sldId id="482" r:id="rId71"/>
    <p:sldId id="483" r:id="rId72"/>
    <p:sldId id="486" r:id="rId73"/>
    <p:sldId id="513" r:id="rId74"/>
    <p:sldId id="514" r:id="rId75"/>
    <p:sldId id="488" r:id="rId76"/>
    <p:sldId id="516" r:id="rId77"/>
    <p:sldId id="489" r:id="rId78"/>
    <p:sldId id="520" r:id="rId79"/>
    <p:sldId id="519" r:id="rId80"/>
    <p:sldId id="491" r:id="rId81"/>
    <p:sldId id="521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HRRrifxMODhzxqSvyYwEg==" hashData="8Nmvi2GBPdz04/3GmnLHnzjkh0OhSgpFm8eEDs9D23N7LTpr2jf/AHIyXx4lkvsN+K+bkr5G5B9596dF6NB0C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716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6: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Transaction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6: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Transaction Management</a:t>
            </a:r>
            <a:endParaRPr lang="da-DK" sz="1800" kern="1200" noProof="1" smtClean="0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4102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6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Transaction Management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619126"/>
            <a:ext cx="4038600" cy="30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Transaction State Diagram \ State Transition Diagram</a:t>
            </a:r>
            <a:endParaRPr lang="en-IN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Active</a:t>
            </a:r>
          </a:p>
          <a:p>
            <a:pPr lvl="1"/>
            <a:r>
              <a:rPr lang="en-IN" dirty="0"/>
              <a:t>This is the </a:t>
            </a:r>
            <a:r>
              <a:rPr lang="en-IN" b="1" dirty="0">
                <a:solidFill>
                  <a:srgbClr val="C00000"/>
                </a:solidFill>
              </a:rPr>
              <a:t>initial state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The transaction </a:t>
            </a:r>
            <a:r>
              <a:rPr lang="en-IN" b="1" dirty="0">
                <a:solidFill>
                  <a:srgbClr val="C00000"/>
                </a:solidFill>
              </a:rPr>
              <a:t>stays in this state while it is executing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Partial </a:t>
            </a:r>
            <a:r>
              <a:rPr lang="en-IN" dirty="0" smtClean="0"/>
              <a:t>Committed</a:t>
            </a:r>
          </a:p>
          <a:p>
            <a:pPr lvl="1"/>
            <a:r>
              <a:rPr lang="en-IN" dirty="0"/>
              <a:t>When a transaction </a:t>
            </a:r>
            <a:r>
              <a:rPr lang="en-IN" b="1" dirty="0">
                <a:solidFill>
                  <a:srgbClr val="C00000"/>
                </a:solidFill>
              </a:rPr>
              <a:t>executes its final operation/ instruction</a:t>
            </a:r>
            <a:r>
              <a:rPr lang="en-IN" dirty="0" smtClean="0"/>
              <a:t>, </a:t>
            </a:r>
            <a:r>
              <a:rPr lang="en-IN" dirty="0"/>
              <a:t>it is said to be in a partially committed state.</a:t>
            </a:r>
          </a:p>
          <a:p>
            <a:pPr algn="just"/>
            <a:r>
              <a:rPr lang="en-IN" dirty="0" smtClean="0"/>
              <a:t>Failed</a:t>
            </a:r>
          </a:p>
          <a:p>
            <a:pPr lvl="1"/>
            <a:r>
              <a:rPr lang="en-IN" dirty="0"/>
              <a:t>Discover that </a:t>
            </a:r>
            <a:r>
              <a:rPr lang="en-IN" b="1" dirty="0">
                <a:solidFill>
                  <a:srgbClr val="C00000"/>
                </a:solidFill>
              </a:rPr>
              <a:t>normal execution can no longer proceed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Once a </a:t>
            </a:r>
            <a:r>
              <a:rPr lang="en-IN" b="1" dirty="0">
                <a:solidFill>
                  <a:srgbClr val="C00000"/>
                </a:solidFill>
              </a:rPr>
              <a:t>transaction cannot be completed</a:t>
            </a:r>
            <a:r>
              <a:rPr lang="en-IN" dirty="0"/>
              <a:t>, any </a:t>
            </a:r>
            <a:r>
              <a:rPr lang="en-IN" b="1" dirty="0">
                <a:solidFill>
                  <a:srgbClr val="C00000"/>
                </a:solidFill>
              </a:rPr>
              <a:t>changes that it made must be undone rolling it back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Transaction State Diagram \ State Transition Diagram</a:t>
            </a:r>
            <a:endParaRPr lang="en-IN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Committed</a:t>
            </a:r>
          </a:p>
          <a:p>
            <a:pPr lvl="1"/>
            <a:r>
              <a:rPr lang="en-IN" dirty="0"/>
              <a:t>The transaction enters in this state after </a:t>
            </a:r>
            <a:r>
              <a:rPr lang="en-IN" b="1" dirty="0">
                <a:solidFill>
                  <a:srgbClr val="C00000"/>
                </a:solidFill>
              </a:rPr>
              <a:t>successful completion of the transaction (after committing transaction).</a:t>
            </a:r>
          </a:p>
          <a:p>
            <a:pPr lvl="1"/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cannot abort or rollback a committed transaction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Aborted</a:t>
            </a:r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state after the transaction has been rolled back </a:t>
            </a:r>
            <a:r>
              <a:rPr lang="en-IN" dirty="0"/>
              <a:t>and the </a:t>
            </a:r>
            <a:r>
              <a:rPr lang="en-IN" b="1" dirty="0">
                <a:solidFill>
                  <a:srgbClr val="C00000"/>
                </a:solidFill>
              </a:rPr>
              <a:t>database has been restored to its state prior to the start of the transaction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6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schedule?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schedule is a </a:t>
            </a:r>
            <a:r>
              <a:rPr lang="en-IN" b="1" dirty="0">
                <a:solidFill>
                  <a:srgbClr val="C00000"/>
                </a:solidFill>
              </a:rPr>
              <a:t>process of grouping the transactions</a:t>
            </a:r>
            <a:r>
              <a:rPr lang="en-IN" dirty="0"/>
              <a:t> into one and </a:t>
            </a:r>
            <a:r>
              <a:rPr lang="en-IN" b="1" dirty="0">
                <a:solidFill>
                  <a:srgbClr val="C00000"/>
                </a:solidFill>
              </a:rPr>
              <a:t>executing them in a predefined order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US" dirty="0"/>
              <a:t>A schedule is the </a:t>
            </a:r>
            <a:r>
              <a:rPr lang="en-US" b="1" dirty="0">
                <a:solidFill>
                  <a:srgbClr val="C00000"/>
                </a:solidFill>
              </a:rPr>
              <a:t>chronological (sequential) order</a:t>
            </a:r>
            <a:r>
              <a:rPr lang="en-US" dirty="0"/>
              <a:t> in which </a:t>
            </a:r>
            <a:r>
              <a:rPr lang="en-US" b="1" dirty="0">
                <a:solidFill>
                  <a:srgbClr val="C00000"/>
                </a:solidFill>
              </a:rPr>
              <a:t>instructions are executed </a:t>
            </a:r>
            <a:r>
              <a:rPr lang="en-US" dirty="0"/>
              <a:t>in a system.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schedule is required in a database because </a:t>
            </a:r>
            <a:r>
              <a:rPr lang="en-IN" b="1" dirty="0">
                <a:solidFill>
                  <a:srgbClr val="C00000"/>
                </a:solidFill>
              </a:rPr>
              <a:t>when some transactions execute in parallel, they may affect the result of the </a:t>
            </a:r>
            <a:r>
              <a:rPr lang="en-IN" b="1" dirty="0" smtClean="0">
                <a:solidFill>
                  <a:srgbClr val="C00000"/>
                </a:solidFill>
              </a:rPr>
              <a:t>transaction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M</a:t>
            </a:r>
            <a:r>
              <a:rPr lang="en-IN" dirty="0" smtClean="0"/>
              <a:t>eans </a:t>
            </a:r>
            <a:r>
              <a:rPr lang="en-IN" dirty="0"/>
              <a:t>if one transaction is updating the values which the other transaction is accessing, then the order of these two transactions will change the result of </a:t>
            </a:r>
            <a:r>
              <a:rPr lang="en-IN" dirty="0" smtClean="0"/>
              <a:t>another </a:t>
            </a:r>
            <a:r>
              <a:rPr lang="en-IN" dirty="0"/>
              <a:t>transaction. </a:t>
            </a:r>
            <a:endParaRPr lang="en-IN" dirty="0" smtClean="0"/>
          </a:p>
          <a:p>
            <a:pPr algn="just"/>
            <a:r>
              <a:rPr lang="en-IN" dirty="0" smtClean="0"/>
              <a:t>Hence </a:t>
            </a:r>
            <a:r>
              <a:rPr lang="en-IN" dirty="0"/>
              <a:t>a schedule is created to execute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6619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95624"/>
              </p:ext>
            </p:extLst>
          </p:nvPr>
        </p:nvGraphicFramePr>
        <p:xfrm>
          <a:off x="381000" y="1002632"/>
          <a:ext cx="5562600" cy="51787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effectLst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(</a:t>
                      </a:r>
                      <a:r>
                        <a:rPr lang="en-US" sz="1800" dirty="0">
                          <a:effectLst/>
                        </a:rPr>
                        <a:t>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 (B)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= B + 50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</a:t>
                      </a:r>
                      <a:r>
                        <a:rPr lang="en-US" sz="1800" dirty="0" smtClean="0">
                          <a:effectLst/>
                        </a:rPr>
                        <a:t>     Read (</a:t>
                      </a:r>
                      <a:r>
                        <a:rPr lang="en-US" sz="1800" dirty="0">
                          <a:effectLst/>
                        </a:rPr>
                        <a:t>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temp = </a:t>
                      </a:r>
                      <a:r>
                        <a:rPr lang="en-US" sz="1800" dirty="0">
                          <a:effectLst/>
                        </a:rPr>
                        <a:t>A * 0.1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</a:t>
                      </a:r>
                      <a:r>
                        <a:rPr lang="en-US" sz="1800" baseline="0" dirty="0" smtClean="0">
                          <a:effectLst/>
                        </a:rPr>
                        <a:t> =</a:t>
                      </a:r>
                      <a:r>
                        <a:rPr lang="en-US" sz="1800" dirty="0" smtClean="0">
                          <a:effectLst/>
                        </a:rPr>
                        <a:t> A -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</a:t>
                      </a:r>
                      <a:r>
                        <a:rPr lang="en-US" sz="1800" dirty="0">
                          <a:effectLst/>
                        </a:rPr>
                        <a:t>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 (</a:t>
                      </a:r>
                      <a:r>
                        <a:rPr lang="en-US" sz="1800" dirty="0">
                          <a:effectLst/>
                        </a:rPr>
                        <a:t>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= B + temp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470785"/>
              </p:ext>
            </p:extLst>
          </p:nvPr>
        </p:nvGraphicFramePr>
        <p:xfrm>
          <a:off x="6162303" y="1002632"/>
          <a:ext cx="2791197" cy="524331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 = 1000 - 50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(950)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 (1000)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= 1000 + 50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Write (1050)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34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(950)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950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950 - 95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(855)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(1050)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1050 + 95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(1145)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30298"/>
              </p:ext>
            </p:extLst>
          </p:nvPr>
        </p:nvGraphicFramePr>
        <p:xfrm>
          <a:off x="381000" y="1002632"/>
          <a:ext cx="5562600" cy="51901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5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effectLst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453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8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051840"/>
              </p:ext>
            </p:extLst>
          </p:nvPr>
        </p:nvGraphicFramePr>
        <p:xfrm>
          <a:off x="6162303" y="1002632"/>
          <a:ext cx="2791197" cy="51881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1000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1000 - 100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(900)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1000 + 100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(1100)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19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(900)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900 - 50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(850)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(1100)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1100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(1150)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serial schedule is one in which </a:t>
            </a:r>
            <a:r>
              <a:rPr lang="en-IN" b="1" dirty="0">
                <a:solidFill>
                  <a:srgbClr val="C00000"/>
                </a:solidFill>
              </a:rPr>
              <a:t>no transaction starts until a running transaction has ended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Transactions are </a:t>
            </a:r>
            <a:r>
              <a:rPr lang="en-IN" dirty="0" smtClean="0"/>
              <a:t>executed </a:t>
            </a:r>
            <a:r>
              <a:rPr lang="en-IN" dirty="0"/>
              <a:t>one after the other.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type of schedule is called a serial schedule, as transactions are executed in a serial manner.</a:t>
            </a:r>
          </a:p>
        </p:txBody>
      </p:sp>
    </p:spTree>
    <p:extLst>
      <p:ext uri="{BB962C8B-B14F-4D97-AF65-F5344CB8AC3E}">
        <p14:creationId xmlns:p14="http://schemas.microsoft.com/office/powerpoint/2010/main" val="8412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</a:t>
            </a:r>
            <a:r>
              <a:rPr lang="en-US" dirty="0"/>
              <a:t>serial 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4668"/>
              </p:ext>
            </p:extLst>
          </p:nvPr>
        </p:nvGraphicFramePr>
        <p:xfrm>
          <a:off x="381000" y="1002632"/>
          <a:ext cx="5562600" cy="51881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effectLst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19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4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</a:t>
            </a:r>
            <a:r>
              <a:rPr lang="en-US" dirty="0"/>
              <a:t>serial 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056083"/>
              </p:ext>
            </p:extLst>
          </p:nvPr>
        </p:nvGraphicFramePr>
        <p:xfrm>
          <a:off x="381000" y="1002632"/>
          <a:ext cx="5562600" cy="52838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effectLst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Interleaved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Schedule that </a:t>
            </a:r>
            <a:r>
              <a:rPr lang="en-IN" b="1" dirty="0">
                <a:solidFill>
                  <a:srgbClr val="C00000"/>
                </a:solidFill>
              </a:rPr>
              <a:t>interleave the </a:t>
            </a:r>
            <a:r>
              <a:rPr lang="en-IN" b="1" dirty="0" smtClean="0">
                <a:solidFill>
                  <a:srgbClr val="C00000"/>
                </a:solidFill>
              </a:rPr>
              <a:t>execution of </a:t>
            </a:r>
            <a:r>
              <a:rPr lang="en-IN" b="1" dirty="0">
                <a:solidFill>
                  <a:srgbClr val="C00000"/>
                </a:solidFill>
              </a:rPr>
              <a:t>different transactions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Means </a:t>
            </a:r>
            <a:r>
              <a:rPr lang="en-IN" b="1" dirty="0">
                <a:solidFill>
                  <a:srgbClr val="C00000"/>
                </a:solidFill>
              </a:rPr>
              <a:t>second transaction is started before the first one could end </a:t>
            </a:r>
            <a:r>
              <a:rPr lang="en-IN" dirty="0" smtClean="0"/>
              <a:t>and </a:t>
            </a:r>
            <a:r>
              <a:rPr lang="en-IN" b="1" dirty="0">
                <a:solidFill>
                  <a:srgbClr val="C00000"/>
                </a:solidFill>
              </a:rPr>
              <a:t>execution can switch between the transactions back and forth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8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interleaved </a:t>
            </a:r>
            <a:r>
              <a:rPr lang="en-US" dirty="0"/>
              <a:t>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249797"/>
              </p:ext>
            </p:extLst>
          </p:nvPr>
        </p:nvGraphicFramePr>
        <p:xfrm>
          <a:off x="381000" y="1002632"/>
          <a:ext cx="5562600" cy="51854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 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Transaction </a:t>
            </a:r>
            <a:r>
              <a:rPr lang="en-IN" sz="3200" dirty="0" smtClean="0"/>
              <a:t>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Properties </a:t>
            </a:r>
            <a:r>
              <a:rPr lang="en-IN" sz="3200" dirty="0"/>
              <a:t>of </a:t>
            </a:r>
            <a:r>
              <a:rPr lang="en-IN" sz="3200" dirty="0" smtClean="0"/>
              <a:t>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Serializability </a:t>
            </a:r>
            <a:r>
              <a:rPr lang="en-IN" sz="3200" dirty="0"/>
              <a:t>of </a:t>
            </a:r>
            <a:r>
              <a:rPr lang="en-IN" sz="3200" dirty="0" smtClean="0"/>
              <a:t>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Testing </a:t>
            </a:r>
            <a:r>
              <a:rPr lang="en-IN" sz="3200" dirty="0"/>
              <a:t>for </a:t>
            </a:r>
            <a:r>
              <a:rPr lang="en-IN" sz="3200" dirty="0" smtClean="0"/>
              <a:t>serializability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System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Two-phase commit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Recovery </a:t>
            </a:r>
            <a:r>
              <a:rPr lang="en-IN" sz="3200" dirty="0"/>
              <a:t>and </a:t>
            </a:r>
            <a:r>
              <a:rPr lang="en-IN" sz="3200" dirty="0" smtClean="0"/>
              <a:t>atomicity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Log-based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Concurrent </a:t>
            </a:r>
            <a:r>
              <a:rPr lang="en-IN" sz="3200" dirty="0"/>
              <a:t>executions of transactions and related </a:t>
            </a:r>
            <a:r>
              <a:rPr lang="en-IN" sz="3200" dirty="0" smtClean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Locking mechanism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Solution </a:t>
            </a:r>
            <a:r>
              <a:rPr lang="en-IN" sz="3200" dirty="0"/>
              <a:t>to concurrency related </a:t>
            </a:r>
            <a:r>
              <a:rPr lang="en-IN" sz="3200" dirty="0" smtClean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Deadlock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Two-phase </a:t>
            </a:r>
            <a:r>
              <a:rPr lang="en-IN" sz="3200" dirty="0"/>
              <a:t>locking </a:t>
            </a:r>
            <a:r>
              <a:rPr lang="en-IN" sz="3200" dirty="0" smtClean="0"/>
              <a:t>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Isolation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Intent </a:t>
            </a:r>
            <a:r>
              <a:rPr lang="en-IN" sz="3200" dirty="0"/>
              <a:t>locking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14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of interleaved </a:t>
            </a:r>
            <a:r>
              <a:rPr lang="en-US" dirty="0"/>
              <a:t>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04543"/>
              </p:ext>
            </p:extLst>
          </p:nvPr>
        </p:nvGraphicFramePr>
        <p:xfrm>
          <a:off x="381000" y="1002632"/>
          <a:ext cx="5562600" cy="52549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schedule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two schedules </a:t>
            </a:r>
            <a:r>
              <a:rPr lang="en-US" b="1" dirty="0">
                <a:solidFill>
                  <a:srgbClr val="C00000"/>
                </a:solidFill>
              </a:rPr>
              <a:t>produce the same result after execution</a:t>
            </a:r>
            <a:r>
              <a:rPr lang="en-US" dirty="0"/>
              <a:t>, they are said to be </a:t>
            </a:r>
            <a:r>
              <a:rPr lang="en-US" dirty="0" smtClean="0"/>
              <a:t>equivalent schedule. </a:t>
            </a:r>
            <a:endParaRPr lang="en-US" dirty="0"/>
          </a:p>
          <a:p>
            <a:pPr algn="just"/>
            <a:r>
              <a:rPr lang="en-US" dirty="0"/>
              <a:t>They may yield the same result for some value and different results for another set of values. </a:t>
            </a:r>
          </a:p>
          <a:p>
            <a:pPr algn="just"/>
            <a:r>
              <a:rPr lang="en-US" dirty="0"/>
              <a:t>That's why this equivalence is not generally considered significant.</a:t>
            </a:r>
          </a:p>
        </p:txBody>
      </p:sp>
    </p:spTree>
    <p:extLst>
      <p:ext uri="{BB962C8B-B14F-4D97-AF65-F5344CB8AC3E}">
        <p14:creationId xmlns:p14="http://schemas.microsoft.com/office/powerpoint/2010/main" val="12312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schedule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89491"/>
              </p:ext>
            </p:extLst>
          </p:nvPr>
        </p:nvGraphicFramePr>
        <p:xfrm>
          <a:off x="381000" y="1002632"/>
          <a:ext cx="3505200" cy="52708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087032"/>
              </p:ext>
            </p:extLst>
          </p:nvPr>
        </p:nvGraphicFramePr>
        <p:xfrm>
          <a:off x="5334000" y="1002632"/>
          <a:ext cx="3505200" cy="51771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14800" y="1258523"/>
            <a:ext cx="954107" cy="4924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n-US" sz="3000" dirty="0" smtClean="0"/>
              <a:t>Both schedules are equivalent</a:t>
            </a:r>
          </a:p>
          <a:p>
            <a:r>
              <a:rPr kumimoji="1" lang="en-US" altLang="en-US" dirty="0"/>
              <a:t>In </a:t>
            </a:r>
            <a:r>
              <a:rPr lang="en-US" altLang="en-US" dirty="0">
                <a:solidFill>
                  <a:schemeClr val="tx1"/>
                </a:solidFill>
              </a:rPr>
              <a:t>both</a:t>
            </a:r>
            <a:r>
              <a:rPr kumimoji="1" lang="en-US" altLang="en-US" dirty="0" smtClean="0"/>
              <a:t> schedules the </a:t>
            </a:r>
            <a:r>
              <a:rPr kumimoji="1" lang="en-US" altLang="en-US" dirty="0"/>
              <a:t>sum “A + B” is preserved</a:t>
            </a:r>
            <a:r>
              <a:rPr kumimoji="1" lang="en-US" altLang="en-US" sz="2000" dirty="0" smtClean="0"/>
              <a:t>.</a:t>
            </a:r>
            <a:endParaRPr kumimoji="1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19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schedule </a:t>
            </a:r>
            <a:r>
              <a:rPr lang="en-IN" dirty="0"/>
              <a:t>is serializable </a:t>
            </a:r>
            <a:r>
              <a:rPr lang="en-IN" b="1" dirty="0">
                <a:solidFill>
                  <a:srgbClr val="C00000"/>
                </a:solidFill>
              </a:rPr>
              <a:t>if it is equivalent to a serial </a:t>
            </a:r>
            <a:r>
              <a:rPr lang="en-IN" b="1" dirty="0" smtClean="0">
                <a:solidFill>
                  <a:srgbClr val="C00000"/>
                </a:solidFill>
              </a:rPr>
              <a:t>schedule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In serial schedules, </a:t>
            </a:r>
            <a:r>
              <a:rPr lang="en-IN" b="1" dirty="0">
                <a:solidFill>
                  <a:srgbClr val="C00000"/>
                </a:solidFill>
              </a:rPr>
              <a:t>only one transaction is allowed to execute at a time</a:t>
            </a:r>
            <a:r>
              <a:rPr lang="en-IN" dirty="0"/>
              <a:t> i.e. no concurrency is </a:t>
            </a:r>
            <a:r>
              <a:rPr lang="en-IN" dirty="0" smtClean="0"/>
              <a:t>allowed. </a:t>
            </a:r>
          </a:p>
          <a:p>
            <a:pPr algn="just"/>
            <a:r>
              <a:rPr lang="en-IN" dirty="0" smtClean="0"/>
              <a:t>Whereas </a:t>
            </a:r>
            <a:r>
              <a:rPr lang="en-IN" dirty="0"/>
              <a:t>in serializable schedules, </a:t>
            </a:r>
            <a:r>
              <a:rPr lang="en-IN" b="1" dirty="0">
                <a:solidFill>
                  <a:srgbClr val="C00000"/>
                </a:solidFill>
              </a:rPr>
              <a:t>multiple transactions can execute simultaneously</a:t>
            </a:r>
            <a:r>
              <a:rPr lang="en-IN" dirty="0"/>
              <a:t> i.e. concurrency is allowed.</a:t>
            </a:r>
            <a:endParaRPr lang="en-IN" dirty="0" smtClean="0"/>
          </a:p>
          <a:p>
            <a:r>
              <a:rPr lang="en-IN" dirty="0" smtClean="0"/>
              <a:t>Types (forms) of </a:t>
            </a:r>
            <a:r>
              <a:rPr lang="en-IN" dirty="0"/>
              <a:t>serializability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Conflict </a:t>
            </a:r>
            <a:r>
              <a:rPr lang="en-IN" dirty="0"/>
              <a:t>serializability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View </a:t>
            </a:r>
            <a:r>
              <a:rPr lang="en-IN" dirty="0"/>
              <a:t>serializability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0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Conflicting </a:t>
            </a:r>
            <a:r>
              <a:rPr lang="en-IN" dirty="0" smtClean="0"/>
              <a:t>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Let l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 be two </a:t>
            </a:r>
            <a:r>
              <a:rPr lang="en-IN" dirty="0" smtClean="0"/>
              <a:t>instructions </a:t>
            </a:r>
            <a:r>
              <a:rPr lang="en-IN" dirty="0"/>
              <a:t>of transactions </a:t>
            </a:r>
            <a:r>
              <a:rPr lang="en-IN" dirty="0" err="1"/>
              <a:t>T</a:t>
            </a:r>
            <a:r>
              <a:rPr lang="en-IN" baseline="-25000" dirty="0" err="1"/>
              <a:t>i</a:t>
            </a:r>
            <a:r>
              <a:rPr lang="en-IN" dirty="0"/>
              <a:t> and </a:t>
            </a:r>
            <a:r>
              <a:rPr lang="en-IN" dirty="0" err="1"/>
              <a:t>T</a:t>
            </a:r>
            <a:r>
              <a:rPr lang="en-IN" baseline="-25000" dirty="0" err="1"/>
              <a:t>j</a:t>
            </a:r>
            <a:r>
              <a:rPr lang="en-IN" dirty="0"/>
              <a:t> respectively.  </a:t>
            </a:r>
            <a:endParaRPr lang="en-IN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l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= read(Q),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= read(Q</a:t>
            </a:r>
            <a:r>
              <a:rPr lang="en-IN" dirty="0" smtClean="0"/>
              <a:t>)   		</a:t>
            </a:r>
          </a:p>
          <a:p>
            <a:pPr marL="720000" lvl="1" indent="0">
              <a:buNone/>
            </a:pPr>
            <a:r>
              <a:rPr lang="en-IN" dirty="0"/>
              <a:t>	 l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don’t </a:t>
            </a:r>
            <a:r>
              <a:rPr lang="en-IN" dirty="0" smtClean="0"/>
              <a:t>conflict</a:t>
            </a:r>
          </a:p>
          <a:p>
            <a:pPr marL="85725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IN" dirty="0" smtClean="0"/>
              <a:t>l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= read(Q), 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= write(Q</a:t>
            </a:r>
            <a:r>
              <a:rPr lang="en-IN" dirty="0" smtClean="0"/>
              <a:t>)  		</a:t>
            </a:r>
          </a:p>
          <a:p>
            <a:pPr marL="400050" lvl="1" indent="0">
              <a:buNone/>
            </a:pPr>
            <a:r>
              <a:rPr lang="en-IN" dirty="0"/>
              <a:t>	 l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</a:t>
            </a:r>
            <a:r>
              <a:rPr lang="en-IN" dirty="0" smtClean="0"/>
              <a:t>conflict</a:t>
            </a:r>
          </a:p>
          <a:p>
            <a:pPr marL="85725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IN" dirty="0" smtClean="0"/>
              <a:t>l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= write(Q),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= read(Q</a:t>
            </a:r>
            <a:r>
              <a:rPr lang="en-IN" dirty="0" smtClean="0"/>
              <a:t>)   		</a:t>
            </a:r>
          </a:p>
          <a:p>
            <a:pPr marL="400050" lvl="1" indent="0">
              <a:buNone/>
            </a:pPr>
            <a:r>
              <a:rPr lang="en-IN" dirty="0"/>
              <a:t>	 l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</a:t>
            </a:r>
            <a:r>
              <a:rPr lang="en-IN" dirty="0" smtClean="0"/>
              <a:t>conflict</a:t>
            </a:r>
          </a:p>
          <a:p>
            <a:pPr marL="857250" lvl="1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n-IN" dirty="0" smtClean="0"/>
              <a:t>l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= write(Q),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= write(Q</a:t>
            </a:r>
            <a:r>
              <a:rPr lang="en-IN" dirty="0" smtClean="0"/>
              <a:t>)  		</a:t>
            </a:r>
          </a:p>
          <a:p>
            <a:pPr marL="400050" lvl="1" indent="0">
              <a:buNone/>
            </a:pPr>
            <a:r>
              <a:rPr lang="en-IN" dirty="0"/>
              <a:t>	 l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l</a:t>
            </a:r>
            <a:r>
              <a:rPr lang="en-IN" baseline="-25000" dirty="0" err="1"/>
              <a:t>j</a:t>
            </a:r>
            <a:r>
              <a:rPr lang="en-IN" dirty="0"/>
              <a:t> </a:t>
            </a:r>
            <a:r>
              <a:rPr lang="en-IN" dirty="0" smtClean="0"/>
              <a:t>conflict</a:t>
            </a:r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675728"/>
              </p:ext>
            </p:extLst>
          </p:nvPr>
        </p:nvGraphicFramePr>
        <p:xfrm>
          <a:off x="4038600" y="1600200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29171"/>
              </p:ext>
            </p:extLst>
          </p:nvPr>
        </p:nvGraphicFramePr>
        <p:xfrm>
          <a:off x="4038600" y="2828078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04557"/>
              </p:ext>
            </p:extLst>
          </p:nvPr>
        </p:nvGraphicFramePr>
        <p:xfrm>
          <a:off x="4038600" y="4055956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016034"/>
              </p:ext>
            </p:extLst>
          </p:nvPr>
        </p:nvGraphicFramePr>
        <p:xfrm>
          <a:off x="4038600" y="5283834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533685"/>
              </p:ext>
            </p:extLst>
          </p:nvPr>
        </p:nvGraphicFramePr>
        <p:xfrm>
          <a:off x="6553200" y="1600200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78825"/>
              </p:ext>
            </p:extLst>
          </p:nvPr>
        </p:nvGraphicFramePr>
        <p:xfrm>
          <a:off x="6553200" y="2828078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32236"/>
              </p:ext>
            </p:extLst>
          </p:nvPr>
        </p:nvGraphicFramePr>
        <p:xfrm>
          <a:off x="6553200" y="4055956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1294"/>
              </p:ext>
            </p:extLst>
          </p:nvPr>
        </p:nvGraphicFramePr>
        <p:xfrm>
          <a:off x="6553200" y="5283834"/>
          <a:ext cx="2196972" cy="1125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2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Conflicting </a:t>
            </a:r>
            <a:r>
              <a:rPr lang="en-IN" dirty="0" smtClean="0"/>
              <a:t>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Instructions </a:t>
            </a:r>
            <a:r>
              <a:rPr lang="en-IN" b="1" dirty="0">
                <a:solidFill>
                  <a:srgbClr val="C00000"/>
                </a:solidFill>
              </a:rPr>
              <a:t>l</a:t>
            </a:r>
            <a:r>
              <a:rPr lang="en-IN" b="1" baseline="-25000" dirty="0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and </a:t>
            </a:r>
            <a:r>
              <a:rPr lang="en-IN" b="1" dirty="0" err="1">
                <a:solidFill>
                  <a:srgbClr val="C00000"/>
                </a:solidFill>
              </a:rPr>
              <a:t>l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r>
              <a:rPr lang="en-IN" b="1" dirty="0">
                <a:solidFill>
                  <a:srgbClr val="C00000"/>
                </a:solidFill>
              </a:rPr>
              <a:t> conflict</a:t>
            </a:r>
            <a:r>
              <a:rPr lang="en-IN" dirty="0"/>
              <a:t> if and only if there exists some item </a:t>
            </a:r>
            <a:r>
              <a:rPr lang="en-IN" b="1" dirty="0">
                <a:solidFill>
                  <a:srgbClr val="C00000"/>
                </a:solidFill>
              </a:rPr>
              <a:t>Q accessed by both li and </a:t>
            </a:r>
            <a:r>
              <a:rPr lang="en-IN" b="1" dirty="0" err="1">
                <a:solidFill>
                  <a:srgbClr val="C00000"/>
                </a:solidFill>
              </a:rPr>
              <a:t>lj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at least one of these instructions wrote Q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</a:rPr>
              <a:t>both the transactions access different data item </a:t>
            </a:r>
            <a:r>
              <a:rPr lang="en-US" dirty="0" smtClean="0"/>
              <a:t>then they are </a:t>
            </a:r>
            <a:r>
              <a:rPr lang="en-US" b="1" dirty="0">
                <a:solidFill>
                  <a:srgbClr val="C00000"/>
                </a:solidFill>
              </a:rPr>
              <a:t>not conflict</a:t>
            </a:r>
            <a:r>
              <a:rPr lang="en-US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3867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a given </a:t>
            </a:r>
            <a:r>
              <a:rPr lang="en-IN" b="1" dirty="0">
                <a:solidFill>
                  <a:srgbClr val="C00000"/>
                </a:solidFill>
              </a:rPr>
              <a:t>schedule can be converted into a serial schedule by swapping its non-conflicting operations</a:t>
            </a:r>
            <a:r>
              <a:rPr lang="en-IN" dirty="0"/>
              <a:t>, then it is called as a conflict serializable schedule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6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</a:t>
            </a:r>
            <a:r>
              <a:rPr lang="en-IN" dirty="0" smtClean="0"/>
              <a:t>serializability 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938807"/>
              </p:ext>
            </p:extLst>
          </p:nvPr>
        </p:nvGraphicFramePr>
        <p:xfrm>
          <a:off x="304800" y="990600"/>
          <a:ext cx="3505200" cy="51854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164097"/>
              </p:ext>
            </p:extLst>
          </p:nvPr>
        </p:nvGraphicFramePr>
        <p:xfrm>
          <a:off x="5334000" y="1002632"/>
          <a:ext cx="3505200" cy="51771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09623" y="2359105"/>
            <a:ext cx="1440000" cy="1298495"/>
          </a:xfrm>
          <a:prstGeom prst="roundRect">
            <a:avLst>
              <a:gd name="adj" fmla="val 996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urved Down Arrow 12"/>
          <p:cNvSpPr/>
          <p:nvPr/>
        </p:nvSpPr>
        <p:spPr>
          <a:xfrm rot="8602906">
            <a:off x="1906306" y="3938598"/>
            <a:ext cx="1081692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8015043">
            <a:off x="986417" y="2747851"/>
            <a:ext cx="1302158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936" y="3837247"/>
            <a:ext cx="1440000" cy="1298495"/>
          </a:xfrm>
          <a:prstGeom prst="roundRect">
            <a:avLst>
              <a:gd name="adj" fmla="val 996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Example of a schedule that is not conflict serializable</a:t>
            </a:r>
            <a:r>
              <a:rPr lang="en-IN" dirty="0" smtClean="0"/>
              <a:t>: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We are </a:t>
            </a:r>
            <a:r>
              <a:rPr lang="en-IN" b="1" dirty="0">
                <a:solidFill>
                  <a:srgbClr val="C00000"/>
                </a:solidFill>
              </a:rPr>
              <a:t>unable to swap instructions </a:t>
            </a:r>
            <a:r>
              <a:rPr lang="en-IN" dirty="0"/>
              <a:t>in the above schedule to obtain either the serial schedule &lt; </a:t>
            </a:r>
            <a:r>
              <a:rPr lang="en-IN" dirty="0" smtClean="0"/>
              <a:t>T1, T2 </a:t>
            </a:r>
            <a:r>
              <a:rPr lang="en-IN" dirty="0"/>
              <a:t>&gt;, or the serial schedule &lt; </a:t>
            </a:r>
            <a:r>
              <a:rPr lang="en-IN" dirty="0" smtClean="0"/>
              <a:t>T2, T1 </a:t>
            </a:r>
            <a:r>
              <a:rPr lang="en-IN" dirty="0"/>
              <a:t>&gt;.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712376"/>
              </p:ext>
            </p:extLst>
          </p:nvPr>
        </p:nvGraphicFramePr>
        <p:xfrm>
          <a:off x="685800" y="1612232"/>
          <a:ext cx="3505200" cy="15119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Let </a:t>
            </a:r>
            <a:r>
              <a:rPr lang="en-IN" dirty="0" smtClean="0"/>
              <a:t>S1 </a:t>
            </a:r>
            <a:r>
              <a:rPr lang="en-IN" dirty="0"/>
              <a:t>and </a:t>
            </a:r>
            <a:r>
              <a:rPr lang="en-IN" dirty="0" smtClean="0"/>
              <a:t>S2  </a:t>
            </a:r>
            <a:r>
              <a:rPr lang="en-IN" dirty="0"/>
              <a:t>be two schedules with the same set of transactions.  </a:t>
            </a:r>
            <a:r>
              <a:rPr lang="en-IN" dirty="0" smtClean="0"/>
              <a:t>S1 </a:t>
            </a:r>
            <a:r>
              <a:rPr lang="en-IN" dirty="0"/>
              <a:t>and </a:t>
            </a:r>
            <a:r>
              <a:rPr lang="en-IN" dirty="0" smtClean="0"/>
              <a:t>S2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view equivalent if the following three conditions </a:t>
            </a:r>
            <a:r>
              <a:rPr lang="en-IN" dirty="0"/>
              <a:t>are </a:t>
            </a:r>
            <a:r>
              <a:rPr lang="en-IN" dirty="0" smtClean="0"/>
              <a:t>satisfied, </a:t>
            </a:r>
            <a:r>
              <a:rPr lang="en-IN" dirty="0"/>
              <a:t>for each data item </a:t>
            </a:r>
            <a:r>
              <a:rPr lang="en-IN" dirty="0" smtClean="0"/>
              <a:t>Q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Initial Read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Updated Read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Final Write</a:t>
            </a:r>
          </a:p>
        </p:txBody>
      </p:sp>
    </p:spTree>
    <p:extLst>
      <p:ext uri="{BB962C8B-B14F-4D97-AF65-F5344CB8AC3E}">
        <p14:creationId xmlns:p14="http://schemas.microsoft.com/office/powerpoint/2010/main" val="3767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transaction is a </a:t>
            </a:r>
            <a:r>
              <a:rPr lang="en-IN" b="1" dirty="0">
                <a:solidFill>
                  <a:srgbClr val="C00000"/>
                </a:solidFill>
              </a:rPr>
              <a:t>sequence of operations performed as a single logical unit of </a:t>
            </a:r>
            <a:r>
              <a:rPr lang="en-IN" b="1" dirty="0" smtClean="0">
                <a:solidFill>
                  <a:srgbClr val="C00000"/>
                </a:solidFill>
              </a:rPr>
              <a:t>work</a:t>
            </a:r>
            <a:r>
              <a:rPr lang="en-IN" dirty="0" smtClean="0"/>
              <a:t>.</a:t>
            </a:r>
            <a:endParaRPr lang="en-IN" dirty="0"/>
          </a:p>
          <a:p>
            <a:pPr lvl="0" algn="just"/>
            <a:r>
              <a:rPr lang="en-US" dirty="0"/>
              <a:t>A transaction is a </a:t>
            </a:r>
            <a:r>
              <a:rPr lang="en-US" b="1" dirty="0">
                <a:solidFill>
                  <a:srgbClr val="C00000"/>
                </a:solidFill>
              </a:rPr>
              <a:t>logical unit of work that contains one or more SQL statements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Example of transaction</a:t>
            </a:r>
            <a:endParaRPr lang="en-IN" dirty="0"/>
          </a:p>
          <a:p>
            <a:pPr marL="1876425" indent="1524000">
              <a:buNone/>
            </a:pPr>
            <a:r>
              <a:rPr lang="en-US" dirty="0" smtClean="0"/>
              <a:t> </a:t>
            </a:r>
            <a:r>
              <a:rPr lang="en-US" b="1" dirty="0" smtClean="0"/>
              <a:t>read </a:t>
            </a:r>
            <a:r>
              <a:rPr lang="en-US" dirty="0" smtClean="0"/>
              <a:t>(</a:t>
            </a:r>
            <a:r>
              <a:rPr lang="en-US" dirty="0"/>
              <a:t>A)</a:t>
            </a:r>
            <a:endParaRPr lang="en-IN" dirty="0"/>
          </a:p>
          <a:p>
            <a:pPr marL="1876425" indent="1524000">
              <a:buNone/>
            </a:pPr>
            <a:r>
              <a:rPr lang="en-US" dirty="0" smtClean="0"/>
              <a:t>A = </a:t>
            </a:r>
            <a:r>
              <a:rPr lang="en-US" dirty="0"/>
              <a:t>A – 50</a:t>
            </a:r>
            <a:endParaRPr lang="en-IN" dirty="0"/>
          </a:p>
          <a:p>
            <a:pPr marL="1876425" indent="1524000">
              <a:buNone/>
            </a:pPr>
            <a:r>
              <a:rPr lang="en-US" b="1" dirty="0"/>
              <a:t>w</a:t>
            </a:r>
            <a:r>
              <a:rPr lang="en-US" b="1" dirty="0" smtClean="0"/>
              <a:t>rite </a:t>
            </a:r>
            <a:r>
              <a:rPr lang="en-US" dirty="0" smtClean="0"/>
              <a:t>(A</a:t>
            </a:r>
            <a:r>
              <a:rPr lang="en-US" dirty="0"/>
              <a:t>)</a:t>
            </a:r>
            <a:endParaRPr lang="en-IN" dirty="0"/>
          </a:p>
          <a:p>
            <a:pPr marL="1876425" indent="1524000">
              <a:buNone/>
            </a:pPr>
            <a:r>
              <a:rPr lang="en-US" b="1" dirty="0"/>
              <a:t>r</a:t>
            </a:r>
            <a:r>
              <a:rPr lang="en-US" b="1" dirty="0" smtClean="0"/>
              <a:t>ead </a:t>
            </a:r>
            <a:r>
              <a:rPr lang="en-US" dirty="0" smtClean="0"/>
              <a:t>(B</a:t>
            </a:r>
            <a:r>
              <a:rPr lang="en-US" dirty="0"/>
              <a:t>)</a:t>
            </a:r>
            <a:endParaRPr lang="en-IN" dirty="0"/>
          </a:p>
          <a:p>
            <a:pPr marL="1876425" indent="1524000">
              <a:buNone/>
            </a:pPr>
            <a:r>
              <a:rPr lang="en-US" dirty="0" smtClean="0"/>
              <a:t>B = </a:t>
            </a:r>
            <a:r>
              <a:rPr lang="en-US" dirty="0"/>
              <a:t>B + 50</a:t>
            </a:r>
            <a:endParaRPr lang="en-IN" dirty="0"/>
          </a:p>
          <a:p>
            <a:pPr marL="1876425" indent="1524000">
              <a:buNone/>
            </a:pPr>
            <a:r>
              <a:rPr lang="en-US" b="1" dirty="0" smtClean="0"/>
              <a:t>write </a:t>
            </a:r>
            <a:r>
              <a:rPr lang="en-US" dirty="0" smtClean="0"/>
              <a:t>(B</a:t>
            </a:r>
            <a:r>
              <a:rPr lang="en-US" dirty="0"/>
              <a:t>) </a:t>
            </a:r>
            <a:endParaRPr lang="en-IN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257800" y="3326731"/>
            <a:ext cx="228600" cy="12954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5257800" y="4672263"/>
            <a:ext cx="228600" cy="12954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/>
          <p:cNvSpPr/>
          <p:nvPr/>
        </p:nvSpPr>
        <p:spPr>
          <a:xfrm>
            <a:off x="3124200" y="3326731"/>
            <a:ext cx="304800" cy="2640932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ular Callout 8"/>
          <p:cNvSpPr/>
          <p:nvPr/>
        </p:nvSpPr>
        <p:spPr>
          <a:xfrm>
            <a:off x="990600" y="4114800"/>
            <a:ext cx="1717508" cy="557463"/>
          </a:xfrm>
          <a:prstGeom prst="wedgeRoundRectCallout">
            <a:avLst>
              <a:gd name="adj1" fmla="val 73904"/>
              <a:gd name="adj2" fmla="val 48316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66711" y="4342397"/>
            <a:ext cx="1752600" cy="609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5486400" y="3967914"/>
            <a:ext cx="880311" cy="679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486400" y="4647197"/>
            <a:ext cx="880311" cy="672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99486" y="3124200"/>
            <a:ext cx="2514600" cy="3048000"/>
          </a:xfrm>
          <a:prstGeom prst="roundRect">
            <a:avLst>
              <a:gd name="adj" fmla="val 490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ular Callout 19"/>
          <p:cNvSpPr/>
          <p:nvPr/>
        </p:nvSpPr>
        <p:spPr>
          <a:xfrm>
            <a:off x="6172200" y="2362201"/>
            <a:ext cx="2438400" cy="879808"/>
          </a:xfrm>
          <a:prstGeom prst="wedgeRoundRectCallout">
            <a:avLst>
              <a:gd name="adj1" fmla="val -85465"/>
              <a:gd name="adj2" fmla="val 46911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Works as a single logical unit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If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schedule </a:t>
            </a:r>
            <a:r>
              <a:rPr lang="en-IN" b="1" dirty="0" smtClean="0">
                <a:solidFill>
                  <a:srgbClr val="C00000"/>
                </a:solidFill>
              </a:rPr>
              <a:t>S1, </a:t>
            </a:r>
            <a:r>
              <a:rPr lang="en-IN" b="1" dirty="0">
                <a:solidFill>
                  <a:srgbClr val="C00000"/>
                </a:solidFill>
              </a:rPr>
              <a:t>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reads the initial value of Q</a:t>
            </a:r>
            <a:r>
              <a:rPr lang="en-IN" dirty="0"/>
              <a:t>, then in </a:t>
            </a:r>
            <a:r>
              <a:rPr lang="en-IN" b="1" dirty="0">
                <a:solidFill>
                  <a:srgbClr val="C00000"/>
                </a:solidFill>
              </a:rPr>
              <a:t>schedule S2 also transaction </a:t>
            </a:r>
            <a:r>
              <a:rPr lang="en-IN" b="1" dirty="0" err="1">
                <a:solidFill>
                  <a:srgbClr val="C00000"/>
                </a:solidFill>
              </a:rPr>
              <a:t>Ti</a:t>
            </a:r>
            <a:r>
              <a:rPr lang="en-IN" b="1" dirty="0">
                <a:solidFill>
                  <a:srgbClr val="C00000"/>
                </a:solidFill>
              </a:rPr>
              <a:t>  must read the initial value of Q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IN" dirty="0"/>
              <a:t>Above two schedules S1 and </a:t>
            </a:r>
            <a:r>
              <a:rPr lang="en-IN" dirty="0" smtClean="0"/>
              <a:t>S3 </a:t>
            </a:r>
            <a:r>
              <a:rPr lang="en-IN" dirty="0"/>
              <a:t>are </a:t>
            </a:r>
            <a:r>
              <a:rPr lang="en-IN" dirty="0" smtClean="0"/>
              <a:t>not view </a:t>
            </a:r>
            <a:r>
              <a:rPr lang="en-IN" dirty="0"/>
              <a:t>equivalent because initial read operation in S1 is done by T1 and in </a:t>
            </a:r>
            <a:r>
              <a:rPr lang="en-IN" dirty="0" smtClean="0"/>
              <a:t>S3 </a:t>
            </a:r>
            <a:r>
              <a:rPr lang="en-IN" dirty="0"/>
              <a:t>it is </a:t>
            </a:r>
            <a:r>
              <a:rPr lang="en-IN" dirty="0" smtClean="0"/>
              <a:t>done </a:t>
            </a:r>
            <a:r>
              <a:rPr lang="en-IN" dirty="0"/>
              <a:t>by </a:t>
            </a:r>
            <a:r>
              <a:rPr lang="en-IN" dirty="0" smtClean="0"/>
              <a:t>T2.</a:t>
            </a:r>
          </a:p>
          <a:p>
            <a:pPr algn="just"/>
            <a:r>
              <a:rPr lang="en-IN" dirty="0" smtClean="0"/>
              <a:t>Above </a:t>
            </a:r>
            <a:r>
              <a:rPr lang="en-IN" dirty="0"/>
              <a:t>two schedules </a:t>
            </a:r>
            <a:r>
              <a:rPr lang="en-IN" dirty="0" smtClean="0"/>
              <a:t>S1 and S2 are </a:t>
            </a:r>
            <a:r>
              <a:rPr lang="en-IN" dirty="0"/>
              <a:t>view equivalent because </a:t>
            </a:r>
            <a:r>
              <a:rPr lang="en-IN" dirty="0" smtClean="0"/>
              <a:t>initial </a:t>
            </a:r>
            <a:r>
              <a:rPr lang="en-IN" dirty="0"/>
              <a:t>read operation in S1 is done by T1 and in S2 it is also done by T1.</a:t>
            </a:r>
            <a:endParaRPr lang="en-US" dirty="0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213009"/>
              </p:ext>
            </p:extLst>
          </p:nvPr>
        </p:nvGraphicFramePr>
        <p:xfrm>
          <a:off x="964374" y="2776982"/>
          <a:ext cx="2007426" cy="110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7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826770"/>
              </p:ext>
            </p:extLst>
          </p:nvPr>
        </p:nvGraphicFramePr>
        <p:xfrm>
          <a:off x="3631374" y="2776982"/>
          <a:ext cx="2059432" cy="110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4046"/>
              </p:ext>
            </p:extLst>
          </p:nvPr>
        </p:nvGraphicFramePr>
        <p:xfrm>
          <a:off x="6298374" y="2776982"/>
          <a:ext cx="2007426" cy="110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7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7284" y="2329346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09090" y="2329346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S3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06545" y="2329346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If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schedule </a:t>
            </a:r>
            <a:r>
              <a:rPr lang="en-IN" b="1" dirty="0" smtClean="0">
                <a:solidFill>
                  <a:srgbClr val="C00000"/>
                </a:solidFill>
              </a:rPr>
              <a:t>S1 </a:t>
            </a:r>
            <a:r>
              <a:rPr lang="en-IN" b="1" dirty="0">
                <a:solidFill>
                  <a:srgbClr val="C00000"/>
                </a:solidFill>
              </a:rPr>
              <a:t>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executes read(Q), and that value was produced by 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r>
              <a:rPr lang="en-IN" b="1" dirty="0">
                <a:solidFill>
                  <a:srgbClr val="C00000"/>
                </a:solidFill>
              </a:rPr>
              <a:t>  (if any)</a:t>
            </a:r>
            <a:r>
              <a:rPr lang="en-IN" dirty="0"/>
              <a:t>, then in </a:t>
            </a:r>
            <a:r>
              <a:rPr lang="en-IN" b="1" dirty="0">
                <a:solidFill>
                  <a:srgbClr val="C00000"/>
                </a:solidFill>
              </a:rPr>
              <a:t>schedule S2 also transaction </a:t>
            </a:r>
            <a:r>
              <a:rPr lang="en-IN" b="1" dirty="0" err="1">
                <a:solidFill>
                  <a:srgbClr val="C00000"/>
                </a:solidFill>
              </a:rPr>
              <a:t>Ti</a:t>
            </a:r>
            <a:r>
              <a:rPr lang="en-IN" b="1" dirty="0">
                <a:solidFill>
                  <a:srgbClr val="C00000"/>
                </a:solidFill>
              </a:rPr>
              <a:t> must read the value of Q that was produced by </a:t>
            </a:r>
            <a:r>
              <a:rPr lang="en-IN" b="1" dirty="0" smtClean="0">
                <a:solidFill>
                  <a:srgbClr val="C00000"/>
                </a:solidFill>
              </a:rPr>
              <a:t>transaction </a:t>
            </a:r>
            <a:r>
              <a:rPr lang="en-IN" b="1" dirty="0" err="1">
                <a:solidFill>
                  <a:srgbClr val="C00000"/>
                </a:solidFill>
              </a:rPr>
              <a:t>Tj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IN" dirty="0"/>
              <a:t>Above two schedules are not view equal because, in S1, T3 is reading A </a:t>
            </a:r>
            <a:r>
              <a:rPr lang="en-IN" dirty="0" smtClean="0"/>
              <a:t>that is updated </a:t>
            </a:r>
            <a:r>
              <a:rPr lang="en-IN" dirty="0"/>
              <a:t>by T2 and in </a:t>
            </a:r>
            <a:r>
              <a:rPr lang="en-IN" dirty="0" smtClean="0"/>
              <a:t>S3, </a:t>
            </a:r>
            <a:r>
              <a:rPr lang="en-IN" dirty="0"/>
              <a:t>T3 is reading A </a:t>
            </a:r>
            <a:r>
              <a:rPr lang="en-IN" dirty="0" smtClean="0"/>
              <a:t>which is updated </a:t>
            </a:r>
            <a:r>
              <a:rPr lang="en-IN" dirty="0"/>
              <a:t>by T1.</a:t>
            </a:r>
          </a:p>
          <a:p>
            <a:pPr algn="just"/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37230"/>
              </p:ext>
            </p:extLst>
          </p:nvPr>
        </p:nvGraphicFramePr>
        <p:xfrm>
          <a:off x="1219200" y="3005582"/>
          <a:ext cx="3056826" cy="14204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39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3652" y="2557946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</a:t>
            </a:r>
            <a:endParaRPr lang="en-IN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089710"/>
              </p:ext>
            </p:extLst>
          </p:nvPr>
        </p:nvGraphicFramePr>
        <p:xfrm>
          <a:off x="4876800" y="3005582"/>
          <a:ext cx="3056826" cy="1440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2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1252" y="2528918"/>
            <a:ext cx="50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If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schedule </a:t>
            </a:r>
            <a:r>
              <a:rPr lang="en-IN" b="1" dirty="0" smtClean="0">
                <a:solidFill>
                  <a:srgbClr val="C00000"/>
                </a:solidFill>
              </a:rPr>
              <a:t>S1 </a:t>
            </a:r>
            <a:r>
              <a:rPr lang="en-IN" b="1" dirty="0">
                <a:solidFill>
                  <a:srgbClr val="C00000"/>
                </a:solidFill>
              </a:rPr>
              <a:t>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executes read(Q), and that value was produced by 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IN" dirty="0"/>
              <a:t>(if any), then in </a:t>
            </a:r>
            <a:r>
              <a:rPr lang="en-IN" b="1" dirty="0">
                <a:solidFill>
                  <a:srgbClr val="C00000"/>
                </a:solidFill>
              </a:rPr>
              <a:t>schedule </a:t>
            </a:r>
            <a:r>
              <a:rPr lang="en-IN" b="1" dirty="0" smtClean="0">
                <a:solidFill>
                  <a:srgbClr val="C00000"/>
                </a:solidFill>
              </a:rPr>
              <a:t>S2 </a:t>
            </a:r>
            <a:r>
              <a:rPr lang="en-IN" b="1" dirty="0">
                <a:solidFill>
                  <a:srgbClr val="C00000"/>
                </a:solidFill>
              </a:rPr>
              <a:t>also 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must read the value of Q that was produced by the same write(Q) operation of transaction </a:t>
            </a:r>
            <a:r>
              <a:rPr lang="en-IN" b="1" dirty="0" err="1" smtClean="0">
                <a:solidFill>
                  <a:srgbClr val="C00000"/>
                </a:solidFill>
              </a:rPr>
              <a:t>T</a:t>
            </a:r>
            <a:r>
              <a:rPr lang="en-IN" b="1" baseline="-25000" dirty="0" err="1" smtClean="0">
                <a:solidFill>
                  <a:srgbClr val="C00000"/>
                </a:solidFill>
              </a:rPr>
              <a:t>j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Above </a:t>
            </a:r>
            <a:r>
              <a:rPr lang="en-IN" dirty="0"/>
              <a:t>two schedules are </a:t>
            </a:r>
            <a:r>
              <a:rPr lang="en-IN" dirty="0" smtClean="0"/>
              <a:t>view </a:t>
            </a:r>
            <a:r>
              <a:rPr lang="en-IN" dirty="0"/>
              <a:t>equal because, in S1, T3 is reading A </a:t>
            </a:r>
            <a:r>
              <a:rPr lang="en-IN" dirty="0" smtClean="0"/>
              <a:t>that is updated </a:t>
            </a:r>
            <a:r>
              <a:rPr lang="en-IN" dirty="0"/>
              <a:t>by T2 and in </a:t>
            </a:r>
            <a:r>
              <a:rPr lang="en-IN" dirty="0" smtClean="0"/>
              <a:t>S3 also, </a:t>
            </a:r>
            <a:r>
              <a:rPr lang="en-IN" dirty="0"/>
              <a:t>T3 is reading A </a:t>
            </a:r>
            <a:r>
              <a:rPr lang="en-IN" dirty="0" smtClean="0"/>
              <a:t>which is updated </a:t>
            </a:r>
            <a:r>
              <a:rPr lang="en-IN" dirty="0"/>
              <a:t>by </a:t>
            </a:r>
            <a:r>
              <a:rPr lang="en-IN" dirty="0" smtClean="0"/>
              <a:t>T2.</a:t>
            </a:r>
            <a:endParaRPr lang="en-IN" dirty="0"/>
          </a:p>
          <a:p>
            <a:pPr algn="just"/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17186"/>
              </p:ext>
            </p:extLst>
          </p:nvPr>
        </p:nvGraphicFramePr>
        <p:xfrm>
          <a:off x="1219200" y="3112800"/>
          <a:ext cx="3056826" cy="176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53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0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3652" y="2665164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</a:t>
            </a:r>
            <a:endParaRPr lang="en-IN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002978"/>
              </p:ext>
            </p:extLst>
          </p:nvPr>
        </p:nvGraphicFramePr>
        <p:xfrm>
          <a:off x="4876800" y="3112800"/>
          <a:ext cx="3056826" cy="176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53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0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1252" y="2636136"/>
            <a:ext cx="50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2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If </a:t>
            </a:r>
            <a:r>
              <a:rPr lang="en-IN" b="1" dirty="0" err="1" smtClean="0">
                <a:solidFill>
                  <a:srgbClr val="C00000"/>
                </a:solidFill>
              </a:rPr>
              <a:t>T</a:t>
            </a:r>
            <a:r>
              <a:rPr lang="en-IN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performs the final write on the data value in </a:t>
            </a:r>
            <a:r>
              <a:rPr lang="en-IN" b="1" dirty="0" smtClean="0">
                <a:solidFill>
                  <a:srgbClr val="C00000"/>
                </a:solidFill>
              </a:rPr>
              <a:t>S1, </a:t>
            </a:r>
            <a:r>
              <a:rPr lang="en-IN" b="1" dirty="0">
                <a:solidFill>
                  <a:srgbClr val="C00000"/>
                </a:solidFill>
              </a:rPr>
              <a:t>then it also performs the final write on the data value in S2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IN" dirty="0"/>
              <a:t>Above two schedules is view equal because </a:t>
            </a:r>
            <a:r>
              <a:rPr lang="en-IN" dirty="0" smtClean="0"/>
              <a:t>final </a:t>
            </a:r>
            <a:r>
              <a:rPr lang="en-IN" dirty="0"/>
              <a:t>write operation in S1 is done by T3 and in </a:t>
            </a:r>
            <a:r>
              <a:rPr lang="en-IN" dirty="0" smtClean="0"/>
              <a:t>S2 also </a:t>
            </a:r>
            <a:r>
              <a:rPr lang="en-IN" dirty="0"/>
              <a:t>the final write operation is also done by T3.</a:t>
            </a:r>
          </a:p>
        </p:txBody>
      </p:sp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30511"/>
              </p:ext>
            </p:extLst>
          </p:nvPr>
        </p:nvGraphicFramePr>
        <p:xfrm>
          <a:off x="1219200" y="2522400"/>
          <a:ext cx="3056826" cy="1440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16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83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Read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effectLst/>
                        </a:rPr>
                        <a:t>Write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3652" y="2074764"/>
            <a:ext cx="50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</a:t>
            </a:r>
            <a:endParaRPr lang="en-IN" dirty="0"/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911885"/>
              </p:ext>
            </p:extLst>
          </p:nvPr>
        </p:nvGraphicFramePr>
        <p:xfrm>
          <a:off x="4876800" y="2522400"/>
          <a:ext cx="3056826" cy="1440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2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US" sz="1800" b="1" kern="1200" dirty="0" smtClean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US" sz="1800" b="0" kern="1200" dirty="0" smtClean="0">
                          <a:effectLst/>
                        </a:rPr>
                        <a:t>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252" y="2045736"/>
            <a:ext cx="50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6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Two </a:t>
            </a:r>
            <a:r>
              <a:rPr lang="en-IN" dirty="0"/>
              <a:t>phase commit protocol </a:t>
            </a:r>
            <a:r>
              <a:rPr lang="en-IN" b="1" dirty="0">
                <a:solidFill>
                  <a:srgbClr val="C00000"/>
                </a:solidFill>
              </a:rPr>
              <a:t>ensures that all participants perform the same action</a:t>
            </a:r>
            <a:r>
              <a:rPr lang="en-IN" dirty="0"/>
              <a:t> (either to commit or to </a:t>
            </a:r>
            <a:r>
              <a:rPr lang="en-IN" dirty="0" smtClean="0"/>
              <a:t>rollback </a:t>
            </a:r>
            <a:r>
              <a:rPr lang="en-IN" dirty="0"/>
              <a:t>a transaction).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is designed to ensure that either all the databases are updated or none of them, so that the databases remain synchronized.</a:t>
            </a:r>
          </a:p>
          <a:p>
            <a:pPr algn="just"/>
            <a:r>
              <a:rPr lang="en-IN" dirty="0"/>
              <a:t>In two phase commit protocol there is one node which is act as a coordinator </a:t>
            </a:r>
            <a:r>
              <a:rPr lang="en-IN" dirty="0" smtClean="0"/>
              <a:t>or </a:t>
            </a:r>
            <a:r>
              <a:rPr lang="en-IN" dirty="0"/>
              <a:t>controlling </a:t>
            </a:r>
            <a:r>
              <a:rPr lang="en-IN" dirty="0" smtClean="0"/>
              <a:t>site and </a:t>
            </a:r>
            <a:r>
              <a:rPr lang="en-IN" dirty="0"/>
              <a:t>all other participating node are known as cohorts or </a:t>
            </a:r>
            <a:r>
              <a:rPr lang="en-IN" dirty="0" smtClean="0"/>
              <a:t>participant or slave.</a:t>
            </a:r>
            <a:endParaRPr lang="en-IN" dirty="0"/>
          </a:p>
          <a:p>
            <a:pPr algn="just"/>
            <a:r>
              <a:rPr lang="en-IN" dirty="0" smtClean="0"/>
              <a:t>Coordinator (</a:t>
            </a:r>
            <a:r>
              <a:rPr lang="en-IN" dirty="0"/>
              <a:t>controlling site</a:t>
            </a:r>
            <a:r>
              <a:rPr lang="en-IN" dirty="0" smtClean="0"/>
              <a:t>) </a:t>
            </a:r>
            <a:r>
              <a:rPr lang="en-IN" dirty="0"/>
              <a:t>– the component that coordinates with all the participants.</a:t>
            </a:r>
          </a:p>
          <a:p>
            <a:pPr algn="just"/>
            <a:r>
              <a:rPr lang="en-IN" dirty="0"/>
              <a:t>Cohorts (</a:t>
            </a:r>
            <a:r>
              <a:rPr lang="en-IN" dirty="0" smtClean="0"/>
              <a:t>Participants/Slaves) </a:t>
            </a:r>
            <a:r>
              <a:rPr lang="en-IN" dirty="0"/>
              <a:t>– each individual node except coordinator are participant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9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As the name suggests, the two phase commit protocol involves two phases.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Commit request </a:t>
            </a:r>
            <a:r>
              <a:rPr lang="en-IN" dirty="0"/>
              <a:t>phase </a:t>
            </a:r>
            <a:r>
              <a:rPr lang="en-IN" dirty="0" smtClean="0"/>
              <a:t>OR </a:t>
            </a:r>
            <a:r>
              <a:rPr lang="en-IN" dirty="0"/>
              <a:t>Prepare </a:t>
            </a:r>
            <a:r>
              <a:rPr lang="en-IN" dirty="0" smtClean="0"/>
              <a:t>phase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Commit/Abort phase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7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3962432" cy="5562599"/>
          </a:xfr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2593" y="918126"/>
            <a:ext cx="4760907" cy="5555147"/>
          </a:xfr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240779" y="3279378"/>
            <a:ext cx="0" cy="2700000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5610" y="3279378"/>
            <a:ext cx="0" cy="2700000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pers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19567"/>
          <a:stretch/>
        </p:blipFill>
        <p:spPr bwMode="auto">
          <a:xfrm>
            <a:off x="1576620" y="2791972"/>
            <a:ext cx="1066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230161" y="1300670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230161" y="4315818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227880" y="1403156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227880" y="4315818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ers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19567"/>
          <a:stretch/>
        </p:blipFill>
        <p:spPr bwMode="auto">
          <a:xfrm>
            <a:off x="4662409" y="1218227"/>
            <a:ext cx="1066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8205709" y="1354667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240779" y="3279378"/>
            <a:ext cx="3354831" cy="6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40779" y="3962400"/>
            <a:ext cx="3345930" cy="479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1560" y="4724400"/>
            <a:ext cx="3354831" cy="6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41560" y="5407422"/>
            <a:ext cx="3345930" cy="479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684265">
            <a:off x="5817970" y="3211169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Request to prepare</a:t>
            </a:r>
            <a:endParaRPr lang="en-IN" sz="2000" dirty="0"/>
          </a:p>
        </p:txBody>
      </p:sp>
      <p:sp>
        <p:nvSpPr>
          <p:cNvPr id="25" name="TextBox 24"/>
          <p:cNvSpPr txBox="1"/>
          <p:nvPr/>
        </p:nvSpPr>
        <p:spPr>
          <a:xfrm rot="684265">
            <a:off x="6034009" y="46808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Commit/Abort</a:t>
            </a:r>
            <a:endParaRPr lang="en-IN" sz="2000" dirty="0"/>
          </a:p>
        </p:txBody>
      </p:sp>
      <p:sp>
        <p:nvSpPr>
          <p:cNvPr id="26" name="TextBox 25"/>
          <p:cNvSpPr txBox="1"/>
          <p:nvPr/>
        </p:nvSpPr>
        <p:spPr>
          <a:xfrm rot="21060000">
            <a:off x="5729764" y="3782106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Prepared</a:t>
            </a:r>
            <a:endParaRPr lang="en-IN" sz="2000" dirty="0"/>
          </a:p>
        </p:txBody>
      </p:sp>
      <p:sp>
        <p:nvSpPr>
          <p:cNvPr id="27" name="TextBox 26"/>
          <p:cNvSpPr txBox="1"/>
          <p:nvPr/>
        </p:nvSpPr>
        <p:spPr>
          <a:xfrm rot="21060000">
            <a:off x="5882164" y="5209447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Done</a:t>
            </a:r>
            <a:endParaRPr lang="en-IN" sz="2000" dirty="0"/>
          </a:p>
        </p:txBody>
      </p:sp>
      <p:sp>
        <p:nvSpPr>
          <p:cNvPr id="28" name="Left Brace 27"/>
          <p:cNvSpPr/>
          <p:nvPr/>
        </p:nvSpPr>
        <p:spPr>
          <a:xfrm>
            <a:off x="4953000" y="3279378"/>
            <a:ext cx="242809" cy="120954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Brace 28"/>
          <p:cNvSpPr/>
          <p:nvPr/>
        </p:nvSpPr>
        <p:spPr>
          <a:xfrm>
            <a:off x="4953000" y="4734053"/>
            <a:ext cx="242809" cy="120954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210382" y="354685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Prepare</a:t>
            </a:r>
          </a:p>
          <a:p>
            <a:pPr algn="ctr"/>
            <a:r>
              <a:rPr lang="en-US" dirty="0" smtClean="0"/>
              <a:t>Phase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173509" y="5027950"/>
            <a:ext cx="103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</a:t>
            </a:r>
          </a:p>
          <a:p>
            <a:pPr algn="ctr"/>
            <a:r>
              <a:rPr lang="en-US" dirty="0" smtClean="0"/>
              <a:t>Phase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1" idx="3"/>
          </p:cNvCxnSpPr>
          <p:nvPr/>
        </p:nvCxnSpPr>
        <p:spPr>
          <a:xfrm flipH="1" flipV="1">
            <a:off x="992161" y="2064230"/>
            <a:ext cx="605840" cy="129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1"/>
          </p:cNvCxnSpPr>
          <p:nvPr/>
        </p:nvCxnSpPr>
        <p:spPr>
          <a:xfrm flipV="1">
            <a:off x="2643420" y="2166716"/>
            <a:ext cx="584460" cy="102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4" idx="1"/>
          </p:cNvCxnSpPr>
          <p:nvPr/>
        </p:nvCxnSpPr>
        <p:spPr>
          <a:xfrm>
            <a:off x="2624806" y="3982161"/>
            <a:ext cx="603074" cy="109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3"/>
          </p:cNvCxnSpPr>
          <p:nvPr/>
        </p:nvCxnSpPr>
        <p:spPr>
          <a:xfrm flipH="1">
            <a:off x="992161" y="3982161"/>
            <a:ext cx="742597" cy="109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03690" y="5407422"/>
            <a:ext cx="2628000" cy="1021556"/>
          </a:xfrm>
          <a:prstGeom prst="wedgeRoundRectCallout">
            <a:avLst>
              <a:gd name="adj1" fmla="val -5270"/>
              <a:gd name="adj2" fmla="val -1444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Coordinator send request </a:t>
            </a:r>
            <a:r>
              <a:rPr lang="en-IN" dirty="0" smtClean="0"/>
              <a:t>asking </a:t>
            </a:r>
            <a:r>
              <a:rPr lang="en-IN" dirty="0"/>
              <a:t>for ready </a:t>
            </a:r>
            <a:r>
              <a:rPr lang="en-IN" dirty="0" smtClean="0"/>
              <a:t>to commit</a:t>
            </a:r>
            <a:endParaRPr lang="en-IN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618637" y="3811992"/>
            <a:ext cx="654726" cy="115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715860" y="2299942"/>
            <a:ext cx="563672" cy="1005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14400" y="2166716"/>
            <a:ext cx="610869" cy="128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59247" y="3886102"/>
            <a:ext cx="706410" cy="10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1000" y="5410200"/>
            <a:ext cx="2628000" cy="1021556"/>
          </a:xfrm>
          <a:prstGeom prst="wedgeRoundRectCallout">
            <a:avLst>
              <a:gd name="adj1" fmla="val -48620"/>
              <a:gd name="adj2" fmla="val -886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Participant send reply whether </a:t>
            </a:r>
            <a:r>
              <a:rPr lang="en-IN" dirty="0" smtClean="0"/>
              <a:t>ready to commit or not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791980" y="5410200"/>
            <a:ext cx="2628000" cy="715089"/>
          </a:xfrm>
          <a:prstGeom prst="wedgeRoundRectCallout">
            <a:avLst>
              <a:gd name="adj1" fmla="val -5270"/>
              <a:gd name="adj2" fmla="val -1821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Coordinator inform to do commit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801000" y="5412700"/>
            <a:ext cx="2628000" cy="1021556"/>
          </a:xfrm>
          <a:prstGeom prst="wedgeRoundRectCallout">
            <a:avLst>
              <a:gd name="adj1" fmla="val -48050"/>
              <a:gd name="adj2" fmla="val -1024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Send “</a:t>
            </a:r>
            <a:r>
              <a:rPr lang="en-US" dirty="0" err="1" smtClean="0"/>
              <a:t>ack</a:t>
            </a:r>
            <a:r>
              <a:rPr lang="en-US" dirty="0" smtClean="0"/>
              <a:t>” to inform whether commit done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4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55" grpId="0" animBg="1"/>
      <p:bldP spid="55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Commit Request Phase (Obtaining Decision</a:t>
            </a:r>
            <a:r>
              <a:rPr lang="en-IN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After each slave has locally completed its transaction</a:t>
            </a:r>
            <a:r>
              <a:rPr lang="en-IN" dirty="0"/>
              <a:t>, it </a:t>
            </a:r>
            <a:r>
              <a:rPr lang="en-IN" b="1" dirty="0">
                <a:solidFill>
                  <a:srgbClr val="C00000"/>
                </a:solidFill>
              </a:rPr>
              <a:t>sends a “DONE” message </a:t>
            </a:r>
            <a:r>
              <a:rPr lang="en-IN" dirty="0"/>
              <a:t>to the controlling site.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controlling site has received “DONE” message </a:t>
            </a:r>
            <a:r>
              <a:rPr lang="en-IN" dirty="0"/>
              <a:t>from all slaves, it </a:t>
            </a:r>
            <a:r>
              <a:rPr lang="en-IN" b="1" dirty="0">
                <a:solidFill>
                  <a:srgbClr val="C00000"/>
                </a:solidFill>
              </a:rPr>
              <a:t>sends a “Prepare” (prepare to commit) message</a:t>
            </a:r>
            <a:r>
              <a:rPr lang="en-IN" dirty="0"/>
              <a:t> to the slaves.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slaves vote </a:t>
            </a:r>
            <a:r>
              <a:rPr lang="en-IN" dirty="0"/>
              <a:t>on whether they still </a:t>
            </a:r>
            <a:r>
              <a:rPr lang="en-IN" b="1" dirty="0">
                <a:solidFill>
                  <a:srgbClr val="C00000"/>
                </a:solidFill>
              </a:rPr>
              <a:t>want to commit or not</a:t>
            </a:r>
            <a:r>
              <a:rPr lang="en-IN" dirty="0"/>
              <a:t>. </a:t>
            </a:r>
            <a:endParaRPr lang="en-IN" dirty="0" smtClean="0"/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If a slave wants to commit</a:t>
            </a:r>
            <a:r>
              <a:rPr lang="en-IN" dirty="0"/>
              <a:t>, it </a:t>
            </a:r>
            <a:r>
              <a:rPr lang="en-IN" b="1" dirty="0">
                <a:solidFill>
                  <a:srgbClr val="C00000"/>
                </a:solidFill>
              </a:rPr>
              <a:t>sends a “Ready” message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b="1" dirty="0">
                <a:solidFill>
                  <a:srgbClr val="C00000"/>
                </a:solidFill>
              </a:rPr>
              <a:t>slave that does not want to commit sends a “Not Ready” message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may happen when the slave has conflicting concurrent transactions or there is a timeout.</a:t>
            </a:r>
          </a:p>
        </p:txBody>
      </p:sp>
    </p:spTree>
    <p:extLst>
      <p:ext uri="{BB962C8B-B14F-4D97-AF65-F5344CB8AC3E}">
        <p14:creationId xmlns:p14="http://schemas.microsoft.com/office/powerpoint/2010/main" val="27607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IN" dirty="0" smtClean="0"/>
              <a:t>Commit </a:t>
            </a:r>
            <a:r>
              <a:rPr lang="en-IN" dirty="0"/>
              <a:t>Phase (Performing Decision)</a:t>
            </a:r>
          </a:p>
          <a:p>
            <a:pPr marL="631825" lvl="1" indent="-457200">
              <a:buFont typeface="+mj-lt"/>
              <a:buAutoNum type="arabicParenR"/>
            </a:pPr>
            <a:r>
              <a:rPr lang="en-IN" sz="2200" dirty="0"/>
              <a:t>After the </a:t>
            </a:r>
            <a:r>
              <a:rPr lang="en-IN" sz="2200" b="1" dirty="0">
                <a:solidFill>
                  <a:srgbClr val="C00000"/>
                </a:solidFill>
              </a:rPr>
              <a:t>controlling site has received “Ready” message </a:t>
            </a:r>
            <a:r>
              <a:rPr lang="en-IN" sz="2200" dirty="0"/>
              <a:t>from all the </a:t>
            </a:r>
            <a:r>
              <a:rPr lang="en-IN" sz="2200" dirty="0" smtClean="0"/>
              <a:t>slaves:</a:t>
            </a:r>
            <a:endParaRPr lang="en-IN" sz="2200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controlling site </a:t>
            </a:r>
            <a:r>
              <a:rPr lang="en-IN" b="1" dirty="0">
                <a:solidFill>
                  <a:srgbClr val="C00000"/>
                </a:solidFill>
              </a:rPr>
              <a:t>sends a “Global Commit” message </a:t>
            </a:r>
            <a:r>
              <a:rPr lang="en-IN" dirty="0"/>
              <a:t>to the slaves.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slaves commit </a:t>
            </a:r>
            <a:r>
              <a:rPr lang="en-IN" dirty="0" smtClean="0"/>
              <a:t>the </a:t>
            </a:r>
            <a:r>
              <a:rPr lang="en-IN" dirty="0"/>
              <a:t>transaction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send a “Commit ACK” </a:t>
            </a:r>
            <a:r>
              <a:rPr lang="en-IN" dirty="0"/>
              <a:t>message to the controlling site.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controlling site receives “Commit ACK” </a:t>
            </a:r>
            <a:r>
              <a:rPr lang="en-IN" dirty="0"/>
              <a:t>message </a:t>
            </a:r>
            <a:r>
              <a:rPr lang="en-IN" b="1" dirty="0">
                <a:solidFill>
                  <a:srgbClr val="C00000"/>
                </a:solidFill>
              </a:rPr>
              <a:t>from all the slaves</a:t>
            </a:r>
            <a:r>
              <a:rPr lang="en-IN" dirty="0"/>
              <a:t>, it considers the </a:t>
            </a:r>
            <a:r>
              <a:rPr lang="en-IN" b="1" dirty="0">
                <a:solidFill>
                  <a:srgbClr val="C00000"/>
                </a:solidFill>
              </a:rPr>
              <a:t>transaction as committed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21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IN" dirty="0" smtClean="0"/>
              <a:t>Commit </a:t>
            </a:r>
            <a:r>
              <a:rPr lang="en-IN" dirty="0"/>
              <a:t>Phase (Performing Decision)</a:t>
            </a:r>
          </a:p>
          <a:p>
            <a:pPr marL="631825" lvl="1" indent="-457200">
              <a:buFont typeface="+mj-lt"/>
              <a:buAutoNum type="arabicParenR" startAt="2"/>
            </a:pPr>
            <a:r>
              <a:rPr lang="en-IN" sz="2200" dirty="0"/>
              <a:t>After the </a:t>
            </a:r>
            <a:r>
              <a:rPr lang="en-IN" sz="2200" b="1" dirty="0">
                <a:solidFill>
                  <a:srgbClr val="C00000"/>
                </a:solidFill>
              </a:rPr>
              <a:t>controlling site has received the first “Not Ready” message </a:t>
            </a:r>
            <a:r>
              <a:rPr lang="en-IN" sz="2200" dirty="0"/>
              <a:t>from any slave:</a:t>
            </a:r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controlling site sends a “Global Abort” message </a:t>
            </a:r>
            <a:r>
              <a:rPr lang="en-IN" dirty="0"/>
              <a:t>to the slaves.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slaves abort </a:t>
            </a:r>
            <a:r>
              <a:rPr lang="en-IN" dirty="0"/>
              <a:t>the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transaction and </a:t>
            </a:r>
            <a:r>
              <a:rPr lang="en-IN" b="1" dirty="0">
                <a:solidFill>
                  <a:srgbClr val="C00000"/>
                </a:solidFill>
              </a:rPr>
              <a:t>send a “Abort ACK” </a:t>
            </a:r>
            <a:r>
              <a:rPr lang="en-IN" dirty="0"/>
              <a:t>message to the controlling site.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controlling site receives “Abort ACK” </a:t>
            </a:r>
            <a:r>
              <a:rPr lang="en-IN" dirty="0"/>
              <a:t>message</a:t>
            </a:r>
            <a:r>
              <a:rPr lang="en-IN" b="1" dirty="0">
                <a:solidFill>
                  <a:srgbClr val="C00000"/>
                </a:solidFill>
              </a:rPr>
              <a:t> from all the slave</a:t>
            </a:r>
            <a:r>
              <a:rPr lang="en-IN" dirty="0"/>
              <a:t>s, it considers the </a:t>
            </a:r>
            <a:r>
              <a:rPr lang="en-IN" b="1" dirty="0">
                <a:solidFill>
                  <a:srgbClr val="C00000"/>
                </a:solidFill>
              </a:rPr>
              <a:t>transaction as aborted</a:t>
            </a:r>
            <a:r>
              <a:rPr lang="en-IN" dirty="0" smtClean="0"/>
              <a:t>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6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tomicity  </a:t>
            </a:r>
            <a:r>
              <a:rPr lang="en-US" b="1" dirty="0" smtClean="0">
                <a:solidFill>
                  <a:srgbClr val="C00000"/>
                </a:solidFill>
              </a:rPr>
              <a:t>(Either </a:t>
            </a:r>
            <a:r>
              <a:rPr lang="en-US" b="1" dirty="0">
                <a:solidFill>
                  <a:srgbClr val="C00000"/>
                </a:solidFill>
              </a:rPr>
              <a:t>transaction execute 0% or 100</a:t>
            </a:r>
            <a:r>
              <a:rPr lang="en-US" b="1" dirty="0" smtClean="0">
                <a:solidFill>
                  <a:srgbClr val="C00000"/>
                </a:solidFill>
              </a:rPr>
              <a:t>%)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onsistency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database must remain in a consistent state after any transaction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solation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Intermediate transaction results must be hidden from other concurrently executed transactions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urability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Once a transaction </a:t>
            </a:r>
            <a:r>
              <a:rPr lang="en-IN" b="1" dirty="0" smtClean="0">
                <a:solidFill>
                  <a:srgbClr val="C00000"/>
                </a:solidFill>
              </a:rPr>
              <a:t>completed </a:t>
            </a:r>
            <a:r>
              <a:rPr lang="en-IN" b="1" dirty="0">
                <a:solidFill>
                  <a:srgbClr val="C00000"/>
                </a:solidFill>
              </a:rPr>
              <a:t>successfully, the changes it has made into the database should be permanent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67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Database r</a:t>
            </a:r>
            <a:r>
              <a:rPr lang="en-IN" dirty="0" smtClean="0"/>
              <a:t>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There </a:t>
            </a:r>
            <a:r>
              <a:rPr lang="en-IN" dirty="0"/>
              <a:t>are many situations in which a </a:t>
            </a:r>
            <a:r>
              <a:rPr lang="en-IN" b="1" dirty="0">
                <a:solidFill>
                  <a:srgbClr val="C00000"/>
                </a:solidFill>
              </a:rPr>
              <a:t>transaction may not reach a commit or abort point</a:t>
            </a:r>
            <a:r>
              <a:rPr lang="en-IN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</a:t>
            </a:r>
            <a:r>
              <a:rPr lang="en-IN" b="1" dirty="0" smtClean="0">
                <a:solidFill>
                  <a:srgbClr val="C00000"/>
                </a:solidFill>
              </a:rPr>
              <a:t>perating </a:t>
            </a:r>
            <a:r>
              <a:rPr lang="en-IN" b="1" dirty="0">
                <a:solidFill>
                  <a:srgbClr val="C00000"/>
                </a:solidFill>
              </a:rPr>
              <a:t>system </a:t>
            </a:r>
            <a:r>
              <a:rPr lang="en-IN" b="1" dirty="0" smtClean="0">
                <a:solidFill>
                  <a:srgbClr val="C00000"/>
                </a:solidFill>
              </a:rPr>
              <a:t>crash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DBMS crash</a:t>
            </a:r>
            <a:endParaRPr lang="en-IN" b="1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System </a:t>
            </a:r>
            <a:r>
              <a:rPr lang="en-IN" b="1" dirty="0">
                <a:solidFill>
                  <a:srgbClr val="C00000"/>
                </a:solidFill>
              </a:rPr>
              <a:t>might lose </a:t>
            </a:r>
            <a:r>
              <a:rPr lang="en-IN" b="1" dirty="0" smtClean="0">
                <a:solidFill>
                  <a:srgbClr val="C00000"/>
                </a:solidFill>
              </a:rPr>
              <a:t>power (power failure)</a:t>
            </a:r>
            <a:endParaRPr lang="en-IN" b="1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Disk </a:t>
            </a:r>
            <a:r>
              <a:rPr lang="en-IN" b="1" dirty="0">
                <a:solidFill>
                  <a:srgbClr val="C00000"/>
                </a:solidFill>
              </a:rPr>
              <a:t>may fail </a:t>
            </a:r>
            <a:r>
              <a:rPr lang="en-IN" dirty="0"/>
              <a:t>or other </a:t>
            </a:r>
            <a:r>
              <a:rPr lang="en-IN" b="1" dirty="0">
                <a:solidFill>
                  <a:srgbClr val="C00000"/>
                </a:solidFill>
              </a:rPr>
              <a:t>hardware may </a:t>
            </a:r>
            <a:r>
              <a:rPr lang="en-IN" b="1" dirty="0" smtClean="0">
                <a:solidFill>
                  <a:srgbClr val="C00000"/>
                </a:solidFill>
              </a:rPr>
              <a:t>fail (disk/hardware failure)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Human </a:t>
            </a:r>
            <a:r>
              <a:rPr lang="en-IN" b="1" dirty="0" smtClean="0">
                <a:solidFill>
                  <a:srgbClr val="C00000"/>
                </a:solidFill>
              </a:rPr>
              <a:t>error</a:t>
            </a:r>
            <a:endParaRPr lang="en-IN" dirty="0"/>
          </a:p>
          <a:p>
            <a:pPr algn="just"/>
            <a:r>
              <a:rPr lang="en-IN" dirty="0"/>
              <a:t>In any of </a:t>
            </a:r>
            <a:r>
              <a:rPr lang="en-IN" dirty="0" smtClean="0"/>
              <a:t>above </a:t>
            </a:r>
            <a:r>
              <a:rPr lang="en-IN" dirty="0"/>
              <a:t>situations, data in the database may become inconsistent or lost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Database r</a:t>
            </a:r>
            <a:r>
              <a:rPr lang="en-IN" dirty="0" smtClean="0"/>
              <a:t>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For </a:t>
            </a:r>
            <a:r>
              <a:rPr lang="en-IN" dirty="0"/>
              <a:t>example, if a transaction has completed 30 out of 40 write instructions to the </a:t>
            </a:r>
            <a:r>
              <a:rPr lang="en-IN" dirty="0" smtClean="0"/>
              <a:t>database when the DBMS crashes, </a:t>
            </a:r>
            <a:r>
              <a:rPr lang="en-IN" dirty="0"/>
              <a:t>then the database may be in an inconsistent state as only part of the transaction’s work was completed.</a:t>
            </a:r>
          </a:p>
          <a:p>
            <a:pPr algn="just"/>
            <a:r>
              <a:rPr lang="en-IN" dirty="0"/>
              <a:t>Database </a:t>
            </a:r>
            <a:r>
              <a:rPr lang="en-IN" dirty="0" smtClean="0"/>
              <a:t>recovery </a:t>
            </a:r>
            <a:r>
              <a:rPr lang="en-IN" dirty="0"/>
              <a:t>is the </a:t>
            </a:r>
            <a:r>
              <a:rPr lang="en-IN" b="1" dirty="0">
                <a:solidFill>
                  <a:srgbClr val="C00000"/>
                </a:solidFill>
              </a:rPr>
              <a:t>process of restoring the database and the data to a consistent state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may include </a:t>
            </a:r>
            <a:r>
              <a:rPr lang="en-IN" b="1" dirty="0">
                <a:solidFill>
                  <a:srgbClr val="C00000"/>
                </a:solidFill>
              </a:rPr>
              <a:t>restoring lost data up to the point of the event </a:t>
            </a:r>
            <a:r>
              <a:rPr lang="en-IN" dirty="0"/>
              <a:t>(e.g. system crash).</a:t>
            </a:r>
          </a:p>
        </p:txBody>
      </p:sp>
    </p:spTree>
    <p:extLst>
      <p:ext uri="{BB962C8B-B14F-4D97-AF65-F5344CB8AC3E}">
        <p14:creationId xmlns:p14="http://schemas.microsoft.com/office/powerpoint/2010/main" val="9843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based recovery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The log is a </a:t>
            </a:r>
            <a:r>
              <a:rPr lang="en-IN" sz="2400" b="1" dirty="0">
                <a:solidFill>
                  <a:srgbClr val="C00000"/>
                </a:solidFill>
              </a:rPr>
              <a:t>sequence of </a:t>
            </a:r>
            <a:r>
              <a:rPr lang="en-IN" sz="2400" b="1" dirty="0" smtClean="0">
                <a:solidFill>
                  <a:srgbClr val="C00000"/>
                </a:solidFill>
              </a:rPr>
              <a:t>log records</a:t>
            </a:r>
            <a:r>
              <a:rPr lang="en-IN" sz="2400" dirty="0"/>
              <a:t>, which </a:t>
            </a:r>
            <a:r>
              <a:rPr lang="en-IN" sz="2400" b="1" dirty="0">
                <a:solidFill>
                  <a:srgbClr val="C00000"/>
                </a:solidFill>
              </a:rPr>
              <a:t>maintains information about update activities on the database</a:t>
            </a:r>
            <a:r>
              <a:rPr lang="en-IN" sz="2400" dirty="0"/>
              <a:t>.</a:t>
            </a:r>
          </a:p>
          <a:p>
            <a:pPr algn="just"/>
            <a:r>
              <a:rPr lang="en-IN" dirty="0" smtClean="0"/>
              <a:t>A  </a:t>
            </a:r>
            <a:r>
              <a:rPr lang="en-IN" dirty="0"/>
              <a:t>log is kept on stable </a:t>
            </a:r>
            <a:r>
              <a:rPr lang="en-IN" dirty="0" smtClean="0"/>
              <a:t>storage (</a:t>
            </a:r>
            <a:r>
              <a:rPr lang="en-IN" dirty="0" err="1" smtClean="0"/>
              <a:t>i.e</a:t>
            </a:r>
            <a:r>
              <a:rPr lang="en-IN" dirty="0" smtClean="0"/>
              <a:t> HDD). </a:t>
            </a:r>
            <a:endParaRPr lang="en-IN" dirty="0"/>
          </a:p>
          <a:p>
            <a:pPr algn="just"/>
            <a:r>
              <a:rPr lang="en-IN" dirty="0" smtClean="0"/>
              <a:t>Log </a:t>
            </a:r>
            <a:r>
              <a:rPr lang="en-IN" dirty="0"/>
              <a:t>contains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Start </a:t>
            </a:r>
            <a:r>
              <a:rPr lang="en-IN" dirty="0"/>
              <a:t>of transaction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Transaction-id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Record-id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Type </a:t>
            </a:r>
            <a:r>
              <a:rPr lang="en-IN" dirty="0"/>
              <a:t>of operation (insert, update, delete)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Old </a:t>
            </a:r>
            <a:r>
              <a:rPr lang="en-IN" dirty="0"/>
              <a:t>value, new value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End </a:t>
            </a:r>
            <a:r>
              <a:rPr lang="en-IN" dirty="0"/>
              <a:t>of transaction that is committed or aborted.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based recovery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When </a:t>
            </a:r>
            <a:r>
              <a:rPr lang="en-IN" b="1" dirty="0">
                <a:solidFill>
                  <a:srgbClr val="C00000"/>
                </a:solidFill>
              </a:rPr>
              <a:t>transaction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starts</a:t>
            </a:r>
            <a:r>
              <a:rPr lang="en-IN" dirty="0"/>
              <a:t>, it registers itself by writing a record </a:t>
            </a:r>
            <a:endParaRPr lang="en-IN" dirty="0" smtClean="0"/>
          </a:p>
          <a:p>
            <a:pPr marL="0" indent="360363" algn="just"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 start&gt; </a:t>
            </a:r>
            <a:r>
              <a:rPr lang="en-IN" dirty="0" smtClean="0"/>
              <a:t>to </a:t>
            </a:r>
            <a:r>
              <a:rPr lang="en-IN" dirty="0"/>
              <a:t>the log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Before 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executes write(X)</a:t>
            </a:r>
            <a:r>
              <a:rPr lang="en-IN" dirty="0"/>
              <a:t>, a log record </a:t>
            </a: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err="1">
                <a:solidFill>
                  <a:srgbClr val="C00000"/>
                </a:solidFill>
              </a:rPr>
              <a:t>T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, X,  V1,  </a:t>
            </a:r>
            <a:r>
              <a:rPr lang="en-IN" b="1" dirty="0" smtClean="0">
                <a:solidFill>
                  <a:srgbClr val="C00000"/>
                </a:solidFill>
              </a:rPr>
              <a:t>V2&gt; </a:t>
            </a:r>
            <a:r>
              <a:rPr lang="en-IN" dirty="0" smtClean="0"/>
              <a:t>is </a:t>
            </a:r>
            <a:r>
              <a:rPr lang="en-IN" dirty="0"/>
              <a:t>written, where V1 is the value of X  before the write (the old value), and V2 is the value to be written to X (the new value). </a:t>
            </a:r>
          </a:p>
          <a:p>
            <a:pPr algn="just"/>
            <a:r>
              <a:rPr lang="en-IN" dirty="0"/>
              <a:t>When </a:t>
            </a:r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b="1" baseline="-25000" dirty="0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finishes </a:t>
            </a:r>
            <a:r>
              <a:rPr lang="en-IN" dirty="0"/>
              <a:t>it last statement, the log record </a:t>
            </a:r>
            <a:r>
              <a:rPr lang="en-IN" b="1" dirty="0">
                <a:solidFill>
                  <a:srgbClr val="C00000"/>
                </a:solidFill>
              </a:rPr>
              <a:t>&lt;T</a:t>
            </a:r>
            <a:r>
              <a:rPr lang="en-IN" b="1" baseline="-25000" dirty="0">
                <a:solidFill>
                  <a:srgbClr val="C00000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  commit&gt; </a:t>
            </a:r>
            <a:r>
              <a:rPr lang="en-IN" dirty="0"/>
              <a:t>is written</a:t>
            </a:r>
            <a:r>
              <a:rPr lang="en-IN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Undo</a:t>
            </a:r>
            <a:r>
              <a:rPr lang="en-US" dirty="0"/>
              <a:t> of a log record </a:t>
            </a:r>
            <a:r>
              <a:rPr lang="en-US" b="1" dirty="0">
                <a:solidFill>
                  <a:srgbClr val="C00000"/>
                </a:solidFill>
              </a:rPr>
              <a:t>&lt;Ti, X,  V1,  V2&gt; </a:t>
            </a:r>
            <a:r>
              <a:rPr lang="en-US" dirty="0"/>
              <a:t>writes the </a:t>
            </a:r>
            <a:r>
              <a:rPr lang="en-US" b="1" dirty="0">
                <a:solidFill>
                  <a:srgbClr val="C00000"/>
                </a:solidFill>
              </a:rPr>
              <a:t>old</a:t>
            </a:r>
            <a:r>
              <a:rPr lang="en-US" dirty="0"/>
              <a:t> value </a:t>
            </a:r>
            <a:r>
              <a:rPr lang="en-US" b="1" dirty="0">
                <a:solidFill>
                  <a:srgbClr val="C00000"/>
                </a:solidFill>
              </a:rPr>
              <a:t>V1</a:t>
            </a:r>
            <a:r>
              <a:rPr lang="en-US" i="1" dirty="0"/>
              <a:t> </a:t>
            </a:r>
            <a:r>
              <a:rPr lang="en-US" dirty="0"/>
              <a:t>to</a:t>
            </a:r>
            <a:r>
              <a:rPr lang="en-US" i="1" dirty="0"/>
              <a:t>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Redo</a:t>
            </a:r>
            <a:r>
              <a:rPr lang="en-US" dirty="0"/>
              <a:t> of a log record </a:t>
            </a:r>
            <a:r>
              <a:rPr lang="en-US" b="1" dirty="0">
                <a:solidFill>
                  <a:srgbClr val="C00000"/>
                </a:solidFill>
              </a:rPr>
              <a:t>&lt;Ti, X,  V1,  V2&gt; </a:t>
            </a:r>
            <a:r>
              <a:rPr lang="en-US" dirty="0"/>
              <a:t>writes the 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dirty="0"/>
              <a:t> value </a:t>
            </a:r>
            <a:r>
              <a:rPr lang="en-US" b="1" dirty="0">
                <a:solidFill>
                  <a:srgbClr val="C00000"/>
                </a:solidFill>
              </a:rPr>
              <a:t>V2</a:t>
            </a:r>
            <a:r>
              <a:rPr lang="en-US" i="1" dirty="0"/>
              <a:t> </a:t>
            </a:r>
            <a:r>
              <a:rPr lang="en-US" dirty="0"/>
              <a:t>to</a:t>
            </a:r>
            <a:r>
              <a:rPr lang="en-US" i="1" dirty="0"/>
              <a:t>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</a:p>
          <a:p>
            <a:pPr algn="just"/>
            <a:r>
              <a:rPr lang="en-IN" dirty="0" smtClean="0"/>
              <a:t>Types of log based recovery method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Immediate database modification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Deferred database modification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Immediate v/s Deferred database modification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Immediate database modification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Deferred database modification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Updates (changes) to the database are applied immediately as they occur without waiting to reach to the commit point.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Updates (changes) to the database are deferred (postponed) until the transaction commits.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437388"/>
              </p:ext>
            </p:extLst>
          </p:nvPr>
        </p:nvGraphicFramePr>
        <p:xfrm>
          <a:off x="2819400" y="2347959"/>
          <a:ext cx="3505200" cy="39153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2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- 100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+ 100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 smtClean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(C)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- 200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(C)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Flowchart: Process 18"/>
          <p:cNvSpPr/>
          <p:nvPr/>
        </p:nvSpPr>
        <p:spPr>
          <a:xfrm>
            <a:off x="206740" y="2351707"/>
            <a:ext cx="2400300" cy="46769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A=500, </a:t>
            </a:r>
            <a:r>
              <a:rPr lang="en-US" sz="2000" dirty="0">
                <a:solidFill>
                  <a:schemeClr val="tx1"/>
                </a:solidFill>
              </a:rPr>
              <a:t>B=600, C=700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6553200" y="2351707"/>
            <a:ext cx="2400300" cy="46769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A=500, </a:t>
            </a:r>
            <a:r>
              <a:rPr lang="en-US" sz="2000" dirty="0">
                <a:solidFill>
                  <a:schemeClr val="tx1"/>
                </a:solidFill>
              </a:rPr>
              <a:t>B=600, C=700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750" y="1371600"/>
            <a:ext cx="8784000" cy="9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ular Callout 29"/>
          <p:cNvSpPr/>
          <p:nvPr/>
        </p:nvSpPr>
        <p:spPr>
          <a:xfrm>
            <a:off x="244718" y="3683500"/>
            <a:ext cx="2400300" cy="1224000"/>
          </a:xfrm>
          <a:prstGeom prst="wedgeRoundRectCallout">
            <a:avLst>
              <a:gd name="adj1" fmla="val 70289"/>
              <a:gd name="adj2" fmla="val 3450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500,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600, 700&gt; 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A=400,B=700,C=700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574889" y="3665500"/>
            <a:ext cx="2340000" cy="1224000"/>
          </a:xfrm>
          <a:prstGeom prst="wedgeRoundRectCallout">
            <a:avLst>
              <a:gd name="adj1" fmla="val -151490"/>
              <a:gd name="adj2" fmla="val 35928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700</a:t>
            </a:r>
            <a:r>
              <a:rPr lang="en-IN" sz="20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A=500,B=600,C=700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572669" y="4164600"/>
            <a:ext cx="2340000" cy="2160000"/>
          </a:xfrm>
          <a:prstGeom prst="wedgeRoundRectCallout">
            <a:avLst>
              <a:gd name="adj1" fmla="val -76677"/>
              <a:gd name="adj2" fmla="val 3299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700&gt;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&lt;T1, Commit&gt;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 &lt;T2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&lt;T2</a:t>
            </a:r>
            <a:r>
              <a:rPr lang="en-IN" sz="2000" dirty="0">
                <a:solidFill>
                  <a:schemeClr val="tx1"/>
                </a:solidFill>
              </a:rPr>
              <a:t>, C, 500</a:t>
            </a:r>
            <a:r>
              <a:rPr lang="en-IN" sz="20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A=400,B=700,C=700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575400" y="3798854"/>
            <a:ext cx="2340000" cy="2606400"/>
          </a:xfrm>
          <a:prstGeom prst="wedgeRoundRectCallout">
            <a:avLst>
              <a:gd name="adj1" fmla="val -77837"/>
              <a:gd name="adj2" fmla="val 4444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700&gt;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&lt;T1, Commit&gt;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 &lt;T2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&lt;T2</a:t>
            </a:r>
            <a:r>
              <a:rPr lang="en-IN" sz="2000" dirty="0">
                <a:solidFill>
                  <a:schemeClr val="tx1"/>
                </a:solidFill>
              </a:rPr>
              <a:t>, C, 500&gt;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&lt;T2, Commit&gt;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A=400,B=700,C=500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76800" y="5981700"/>
            <a:ext cx="1066800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6256020"/>
            <a:ext cx="1066800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24200" y="4724400"/>
            <a:ext cx="1066800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228600" y="4139530"/>
            <a:ext cx="2402798" cy="2160000"/>
          </a:xfrm>
          <a:prstGeom prst="wedgeRoundRectCallout">
            <a:avLst>
              <a:gd name="adj1" fmla="val 143479"/>
              <a:gd name="adj2" fmla="val 34680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500,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600, 700&gt;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&lt;T1, Commit&gt;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 &lt;T2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&lt;T2</a:t>
            </a:r>
            <a:r>
              <a:rPr lang="en-IN" sz="2000" dirty="0">
                <a:solidFill>
                  <a:schemeClr val="tx1"/>
                </a:solidFill>
              </a:rPr>
              <a:t>, C, 700, 500</a:t>
            </a:r>
            <a:r>
              <a:rPr lang="en-IN" sz="20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A=400,B=700,C=500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240971" y="3799518"/>
            <a:ext cx="2402798" cy="2605072"/>
          </a:xfrm>
          <a:prstGeom prst="wedgeRoundRectCallout">
            <a:avLst>
              <a:gd name="adj1" fmla="val 143087"/>
              <a:gd name="adj2" fmla="val 4447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&lt;T1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A, 500, 400&gt;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</a:t>
            </a:r>
            <a:r>
              <a:rPr lang="en-IN" sz="2000" dirty="0">
                <a:solidFill>
                  <a:schemeClr val="tx1"/>
                </a:solidFill>
              </a:rPr>
              <a:t>, B, 600, 700&gt;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&lt;T1, Commit&gt;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 &lt;T2 start&gt;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&lt;T2</a:t>
            </a:r>
            <a:r>
              <a:rPr lang="en-IN" sz="2000" dirty="0">
                <a:solidFill>
                  <a:schemeClr val="tx1"/>
                </a:solidFill>
              </a:rPr>
              <a:t>, C, 700, 500&gt;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&lt;T2, Commit&gt;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A=400,B=700,C=500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Immediate v/s Deferred database modification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63862"/>
              </p:ext>
            </p:extLst>
          </p:nvPr>
        </p:nvGraphicFramePr>
        <p:xfrm>
          <a:off x="180975" y="990600"/>
          <a:ext cx="8763000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Immediate database modification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Deferred database modification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Updates (changes)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database are </a:t>
                      </a:r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applied immediately as they occur </a:t>
                      </a:r>
                      <a:r>
                        <a:rPr lang="en-IN" dirty="0" smtClean="0"/>
                        <a:t>without waiting to reach to the commit point.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Updates (changes) </a:t>
                      </a:r>
                      <a:r>
                        <a:rPr lang="en-IN" dirty="0" smtClean="0"/>
                        <a:t>to the database are </a:t>
                      </a:r>
                      <a:r>
                        <a:rPr lang="en-I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deferred (postponed) </a:t>
                      </a:r>
                      <a:r>
                        <a:rPr lang="en-IN" dirty="0" smtClean="0"/>
                        <a:t>until the transaction commits.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968723"/>
              </p:ext>
            </p:extLst>
          </p:nvPr>
        </p:nvGraphicFramePr>
        <p:xfrm>
          <a:off x="180975" y="2358390"/>
          <a:ext cx="8763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If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</a:rPr>
                        <a:t>transaction is not committed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, then we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do undo operation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restart the transaction again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If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is not committed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, then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do any undo operations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. Just restart the transaction.</a:t>
                      </a:r>
                      <a:endParaRPr lang="en-I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770818"/>
              </p:ext>
            </p:extLst>
          </p:nvPr>
        </p:nvGraphicFramePr>
        <p:xfrm>
          <a:off x="180975" y="3284220"/>
          <a:ext cx="8763000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is committed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then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do redo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updates of the transaction. </a:t>
                      </a:r>
                      <a:endParaRPr lang="en-I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is committed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then </a:t>
                      </a: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do redo the updates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transaction. </a:t>
                      </a:r>
                      <a:endParaRPr lang="en-I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456864"/>
              </p:ext>
            </p:extLst>
          </p:nvPr>
        </p:nvGraphicFramePr>
        <p:xfrm>
          <a:off x="180975" y="3939540"/>
          <a:ext cx="8763000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 and Redo both operations are performed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Redo operation is performed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1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Problems with Deferred &amp; Immediate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Searching the entire log is </a:t>
            </a:r>
            <a:r>
              <a:rPr lang="en-IN" b="1" dirty="0" smtClean="0">
                <a:solidFill>
                  <a:srgbClr val="C00000"/>
                </a:solidFill>
              </a:rPr>
              <a:t>time consuming</a:t>
            </a:r>
            <a:r>
              <a:rPr lang="en-IN" dirty="0"/>
              <a:t>.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Immediate database </a:t>
            </a:r>
            <a:r>
              <a:rPr lang="en-IN" dirty="0" smtClean="0"/>
              <a:t>modification</a:t>
            </a:r>
          </a:p>
          <a:p>
            <a:pPr marL="1314450" lvl="2" indent="-457200"/>
            <a:r>
              <a:rPr lang="en-US" dirty="0" smtClean="0"/>
              <a:t>When </a:t>
            </a:r>
            <a:r>
              <a:rPr lang="en-US" b="1" dirty="0" smtClean="0">
                <a:solidFill>
                  <a:srgbClr val="C00000"/>
                </a:solidFill>
              </a:rPr>
              <a:t>transaction fail log file is used to undo </a:t>
            </a:r>
            <a:r>
              <a:rPr lang="en-US" dirty="0" smtClean="0"/>
              <a:t>the updates of transaction.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Deferred database </a:t>
            </a:r>
            <a:r>
              <a:rPr lang="en-IN" dirty="0" smtClean="0"/>
              <a:t>modification</a:t>
            </a:r>
          </a:p>
          <a:p>
            <a:pPr marL="1314450" lvl="2" indent="-457200"/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transaction </a:t>
            </a:r>
            <a:r>
              <a:rPr lang="en-US" b="1" dirty="0" smtClean="0">
                <a:solidFill>
                  <a:srgbClr val="C00000"/>
                </a:solidFill>
              </a:rPr>
              <a:t>commits log </a:t>
            </a:r>
            <a:r>
              <a:rPr lang="en-US" b="1" dirty="0">
                <a:solidFill>
                  <a:srgbClr val="C00000"/>
                </a:solidFill>
              </a:rPr>
              <a:t>file is used to </a:t>
            </a:r>
            <a:r>
              <a:rPr lang="en-US" b="1" dirty="0" smtClean="0">
                <a:solidFill>
                  <a:srgbClr val="C00000"/>
                </a:solidFill>
              </a:rPr>
              <a:t>redo </a:t>
            </a:r>
            <a:r>
              <a:rPr lang="en-US" dirty="0"/>
              <a:t>the updates of </a:t>
            </a:r>
            <a:r>
              <a:rPr lang="en-US" dirty="0" smtClean="0"/>
              <a:t>transaction.</a:t>
            </a:r>
          </a:p>
          <a:p>
            <a:pPr marL="360363" lvl="2" indent="-36036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reduce the searching time of entire log we can use check point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08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a </a:t>
            </a:r>
            <a:r>
              <a:rPr lang="en-IN" b="1" dirty="0" smtClean="0">
                <a:solidFill>
                  <a:srgbClr val="C00000"/>
                </a:solidFill>
              </a:rPr>
              <a:t>point which specifies </a:t>
            </a:r>
            <a:r>
              <a:rPr lang="en-IN" b="1" dirty="0">
                <a:solidFill>
                  <a:srgbClr val="C00000"/>
                </a:solidFill>
              </a:rPr>
              <a:t>that any operations executed before </a:t>
            </a:r>
            <a:r>
              <a:rPr lang="en-IN" b="1" dirty="0" smtClean="0">
                <a:solidFill>
                  <a:srgbClr val="C00000"/>
                </a:solidFill>
              </a:rPr>
              <a:t>it </a:t>
            </a:r>
            <a:r>
              <a:rPr lang="en-IN" b="1" dirty="0">
                <a:solidFill>
                  <a:srgbClr val="C00000"/>
                </a:solidFill>
              </a:rPr>
              <a:t>are done correctly and stored </a:t>
            </a:r>
            <a:r>
              <a:rPr lang="en-IN" b="1" dirty="0" smtClean="0">
                <a:solidFill>
                  <a:srgbClr val="C00000"/>
                </a:solidFill>
              </a:rPr>
              <a:t>safely </a:t>
            </a:r>
            <a:r>
              <a:rPr lang="en-IN" dirty="0" smtClean="0"/>
              <a:t>(updated safely in database). </a:t>
            </a:r>
            <a:endParaRPr lang="en-IN" dirty="0"/>
          </a:p>
          <a:p>
            <a:pPr algn="just"/>
            <a:r>
              <a:rPr lang="en-IN" dirty="0"/>
              <a:t>At this point, </a:t>
            </a:r>
            <a:r>
              <a:rPr lang="en-IN" b="1" dirty="0">
                <a:solidFill>
                  <a:srgbClr val="C00000"/>
                </a:solidFill>
              </a:rPr>
              <a:t>all the buffers are force-fully written to the secondary </a:t>
            </a:r>
            <a:r>
              <a:rPr lang="en-IN" b="1" dirty="0" smtClean="0">
                <a:solidFill>
                  <a:srgbClr val="C00000"/>
                </a:solidFill>
              </a:rPr>
              <a:t>storage</a:t>
            </a:r>
            <a:r>
              <a:rPr lang="en-IN" dirty="0" smtClean="0"/>
              <a:t> (database). </a:t>
            </a:r>
            <a:endParaRPr lang="en-IN" dirty="0"/>
          </a:p>
          <a:p>
            <a:pPr algn="just"/>
            <a:r>
              <a:rPr lang="en-IN" dirty="0"/>
              <a:t>Checkpoints are </a:t>
            </a:r>
            <a:r>
              <a:rPr lang="en-IN" b="1" dirty="0">
                <a:solidFill>
                  <a:srgbClr val="C00000"/>
                </a:solidFill>
              </a:rPr>
              <a:t>scheduled at predetermined time </a:t>
            </a:r>
            <a:r>
              <a:rPr lang="en-IN" b="1" dirty="0" smtClean="0">
                <a:solidFill>
                  <a:srgbClr val="C00000"/>
                </a:solidFill>
              </a:rPr>
              <a:t>intervals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 smtClean="0"/>
              <a:t>It is used </a:t>
            </a:r>
            <a:r>
              <a:rPr lang="en-IN" dirty="0"/>
              <a:t>to </a:t>
            </a:r>
            <a:r>
              <a:rPr lang="en-IN" dirty="0" smtClean="0"/>
              <a:t>limit: 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Size </a:t>
            </a:r>
            <a:r>
              <a:rPr lang="en-IN" b="1" dirty="0">
                <a:solidFill>
                  <a:srgbClr val="C00000"/>
                </a:solidFill>
              </a:rPr>
              <a:t>of transaction log file 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Amount of </a:t>
            </a:r>
            <a:r>
              <a:rPr lang="en-IN" b="1" dirty="0" smtClean="0">
                <a:solidFill>
                  <a:srgbClr val="C00000"/>
                </a:solidFill>
              </a:rPr>
              <a:t>searching </a:t>
            </a:r>
            <a:endParaRPr lang="en-IN" b="1" dirty="0">
              <a:solidFill>
                <a:srgbClr val="C000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Checkpoint works when </a:t>
            </a:r>
            <a:r>
              <a:rPr lang="en-IN" dirty="0"/>
              <a:t>failure occurs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/>
              <a:t>At failure time: 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Ignore the transaction T1 </a:t>
            </a:r>
            <a:r>
              <a:rPr lang="en-IN" dirty="0"/>
              <a:t>as it has already been committed before checkpoint. 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Redo transaction T2 and T3 </a:t>
            </a:r>
            <a:r>
              <a:rPr lang="en-IN" dirty="0"/>
              <a:t>as they are active </a:t>
            </a:r>
            <a:r>
              <a:rPr lang="en-IN" dirty="0" smtClean="0"/>
              <a:t>after checkpoint and are committed </a:t>
            </a:r>
            <a:r>
              <a:rPr lang="en-IN" dirty="0"/>
              <a:t>before failure. 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Undo transaction T4 </a:t>
            </a:r>
            <a:r>
              <a:rPr lang="en-IN" dirty="0"/>
              <a:t>as it is active after checkpoint and has not committed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1524000"/>
            <a:ext cx="510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078468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Time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07263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</a:t>
            </a:r>
            <a:r>
              <a:rPr lang="en-US" sz="2000" baseline="-25000" dirty="0" smtClean="0"/>
              <a:t>C</a:t>
            </a:r>
            <a:endParaRPr lang="en-IN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428625" y="107263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T</a:t>
            </a:r>
            <a:r>
              <a:rPr lang="en-US" sz="2000" baseline="-25000" dirty="0" err="1" smtClean="0"/>
              <a:t>f</a:t>
            </a:r>
            <a:endParaRPr lang="en-IN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1524000"/>
            <a:ext cx="0" cy="216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1524000"/>
            <a:ext cx="0" cy="216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47800" y="1828800"/>
            <a:ext cx="914400" cy="381000"/>
            <a:chOff x="1447800" y="1828800"/>
            <a:chExt cx="914400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47800" y="201243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622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28950" y="2209800"/>
            <a:ext cx="914400" cy="381000"/>
            <a:chOff x="1447800" y="1828800"/>
            <a:chExt cx="914400" cy="381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201243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22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212861" y="2590800"/>
            <a:ext cx="914400" cy="381000"/>
            <a:chOff x="1447800" y="1828800"/>
            <a:chExt cx="914400" cy="381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447800" y="201243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478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622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57801" y="3124199"/>
            <a:ext cx="914400" cy="381000"/>
            <a:chOff x="1447800" y="1828800"/>
            <a:chExt cx="914400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447800" y="201243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478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62200" y="1828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670779" y="1657291"/>
            <a:ext cx="4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T1</a:t>
            </a:r>
            <a:endParaRPr lang="en-IN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48806" y="2072788"/>
            <a:ext cx="4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T2</a:t>
            </a:r>
            <a:endParaRPr lang="en-IN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2717" y="2429801"/>
            <a:ext cx="4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T3</a:t>
            </a:r>
            <a:endParaRPr lang="en-IN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50241" y="2971800"/>
            <a:ext cx="4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T4</a:t>
            </a:r>
            <a:endParaRPr lang="en-IN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9490" y="3726397"/>
            <a:ext cx="1929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Checkpoint time</a:t>
            </a:r>
            <a:endParaRPr lang="en-IN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19479" y="3684000"/>
            <a:ext cx="950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Failure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9935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50240" y="11430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6890" y="39674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876800" y="1143000"/>
          <a:ext cx="38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038507"/>
              </p:ext>
            </p:extLst>
          </p:nvPr>
        </p:nvGraphicFramePr>
        <p:xfrm>
          <a:off x="7877175" y="1143000"/>
          <a:ext cx="9525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39050" y="582168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 on disk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02740" y="1323340"/>
            <a:ext cx="1574435" cy="35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02740" y="1323340"/>
            <a:ext cx="1574435" cy="35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02740" y="2057400"/>
            <a:ext cx="1574435" cy="383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6302740" y="2440940"/>
            <a:ext cx="1574435" cy="110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02740" y="2819400"/>
            <a:ext cx="1574435" cy="2225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" y="990600"/>
            <a:ext cx="4686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database is partitioned into fixed-length blocks referred to as </a:t>
            </a:r>
            <a:r>
              <a:rPr lang="en-IN" sz="2400" b="1" dirty="0">
                <a:solidFill>
                  <a:srgbClr val="C00000"/>
                </a:solidFill>
              </a:rPr>
              <a:t>PAGES</a:t>
            </a:r>
            <a:r>
              <a:rPr lang="en-IN" sz="2400" dirty="0"/>
              <a:t>.</a:t>
            </a:r>
            <a:endParaRPr lang="en-US" sz="24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Page table has n entries – one for each database </a:t>
            </a:r>
            <a:r>
              <a:rPr lang="en-IN" sz="2400" dirty="0" smtClean="0"/>
              <a:t>page.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Each entry contain </a:t>
            </a:r>
            <a:r>
              <a:rPr lang="en-IN" sz="2400" dirty="0"/>
              <a:t>pointer to a page on </a:t>
            </a:r>
            <a:r>
              <a:rPr lang="en-IN" sz="2400" dirty="0" smtClean="0"/>
              <a:t>disk.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6110" y="4860409"/>
            <a:ext cx="758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7164205" y="5045075"/>
            <a:ext cx="712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</p:cNvCxnSpPr>
          <p:nvPr/>
        </p:nvCxnSpPr>
        <p:spPr>
          <a:xfrm flipV="1">
            <a:off x="7164205" y="4648200"/>
            <a:ext cx="712970" cy="3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7164205" y="3549651"/>
            <a:ext cx="674473" cy="149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5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6010275" cy="5562599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Atomicity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/>
              <a:t>This </a:t>
            </a:r>
            <a:r>
              <a:rPr lang="en-IN" dirty="0"/>
              <a:t>property states that a </a:t>
            </a:r>
            <a:r>
              <a:rPr lang="en-IN" b="1" dirty="0">
                <a:solidFill>
                  <a:srgbClr val="C00000"/>
                </a:solidFill>
              </a:rPr>
              <a:t>transaction must be treated as an atomic unit</a:t>
            </a:r>
            <a:r>
              <a:rPr lang="en-IN" dirty="0"/>
              <a:t>, that is, </a:t>
            </a:r>
            <a:r>
              <a:rPr lang="en-IN" b="1" dirty="0">
                <a:solidFill>
                  <a:srgbClr val="C00000"/>
                </a:solidFill>
              </a:rPr>
              <a:t>either all of its operations are executed or none</a:t>
            </a:r>
            <a:r>
              <a:rPr lang="en-IN" dirty="0"/>
              <a:t>. </a:t>
            </a:r>
            <a:endParaRPr lang="en-IN" dirty="0" smtClean="0"/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Either transaction execute 0% or 100%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/>
              <a:t>For example, </a:t>
            </a:r>
            <a:r>
              <a:rPr lang="en-IN" dirty="0"/>
              <a:t>consider </a:t>
            </a:r>
            <a:r>
              <a:rPr lang="en-IN" dirty="0" smtClean="0"/>
              <a:t>a </a:t>
            </a:r>
            <a:r>
              <a:rPr lang="en-IN" dirty="0"/>
              <a:t>transaction to transfer </a:t>
            </a:r>
            <a:r>
              <a:rPr lang="en-IN" dirty="0" err="1"/>
              <a:t>Rs</a:t>
            </a:r>
            <a:r>
              <a:rPr lang="en-IN" dirty="0"/>
              <a:t>. 50 from account A to account </a:t>
            </a:r>
            <a:r>
              <a:rPr lang="en-IN" dirty="0" smtClean="0"/>
              <a:t>B.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smtClean="0"/>
              <a:t>this transaction, </a:t>
            </a:r>
            <a:r>
              <a:rPr lang="en-US" dirty="0"/>
              <a:t>if </a:t>
            </a:r>
            <a:r>
              <a:rPr lang="en-US" dirty="0" err="1"/>
              <a:t>Rs</a:t>
            </a:r>
            <a:r>
              <a:rPr lang="en-US" dirty="0"/>
              <a:t>. 50 is deducted from account A then it must be added to account B.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918126"/>
            <a:ext cx="2247900" cy="5555147"/>
          </a:xfrm>
        </p:spPr>
        <p:txBody>
          <a:bodyPr>
            <a:normAutofit/>
          </a:bodyPr>
          <a:lstStyle/>
          <a:p>
            <a:pPr marL="1876425" indent="-171450">
              <a:buNone/>
            </a:pPr>
            <a:endParaRPr lang="en-US" b="1" dirty="0" smtClean="0"/>
          </a:p>
          <a:p>
            <a:pPr marL="1876425" indent="-1517650">
              <a:buNone/>
            </a:pPr>
            <a:r>
              <a:rPr lang="en-US" b="1" dirty="0" smtClean="0"/>
              <a:t>read </a:t>
            </a:r>
            <a:r>
              <a:rPr lang="en-US" dirty="0"/>
              <a:t>(A)</a:t>
            </a:r>
            <a:endParaRPr lang="en-IN" dirty="0"/>
          </a:p>
          <a:p>
            <a:pPr marL="1876425" indent="-1517650">
              <a:buNone/>
            </a:pPr>
            <a:r>
              <a:rPr lang="en-US" dirty="0"/>
              <a:t>A = A – 50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write </a:t>
            </a:r>
            <a:r>
              <a:rPr lang="en-US" dirty="0"/>
              <a:t>(A)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read </a:t>
            </a:r>
            <a:r>
              <a:rPr lang="en-US" dirty="0"/>
              <a:t>(B)</a:t>
            </a:r>
            <a:endParaRPr lang="en-IN" dirty="0"/>
          </a:p>
          <a:p>
            <a:pPr marL="1876425" indent="-1517650">
              <a:buNone/>
            </a:pPr>
            <a:r>
              <a:rPr lang="en-US" dirty="0"/>
              <a:t>B = B + 50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write </a:t>
            </a:r>
            <a:r>
              <a:rPr lang="en-US" dirty="0"/>
              <a:t>(B)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2350" y="1143000"/>
            <a:ext cx="533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0%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48525" y="4495800"/>
            <a:ext cx="7810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100%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449449" y="2811159"/>
            <a:ext cx="5905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FAIL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8029575" y="2992054"/>
            <a:ext cx="419874" cy="3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8000" y="2992054"/>
            <a:ext cx="7810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5" idx="1"/>
          </p:cNvCxnSpPr>
          <p:nvPr/>
        </p:nvCxnSpPr>
        <p:spPr>
          <a:xfrm rot="5400000" flipH="1" flipV="1">
            <a:off x="6282981" y="1902685"/>
            <a:ext cx="1664388" cy="514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3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</a:t>
            </a:r>
            <a:r>
              <a:rPr lang="en-IN" smtClean="0"/>
              <a:t>paging technique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Shadow paging is an alternative to log-based </a:t>
            </a:r>
            <a:r>
              <a:rPr lang="en-IN" dirty="0" smtClean="0"/>
              <a:t>recovery.</a:t>
            </a:r>
          </a:p>
          <a:p>
            <a:pPr algn="just"/>
            <a:r>
              <a:rPr lang="en-IN" dirty="0" smtClean="0"/>
              <a:t>This </a:t>
            </a:r>
            <a:r>
              <a:rPr lang="en-IN" dirty="0"/>
              <a:t>scheme is </a:t>
            </a:r>
            <a:r>
              <a:rPr lang="en-IN" b="1" dirty="0">
                <a:solidFill>
                  <a:srgbClr val="C00000"/>
                </a:solidFill>
              </a:rPr>
              <a:t>useful if  transactions execute </a:t>
            </a:r>
            <a:r>
              <a:rPr lang="en-IN" b="1" dirty="0" smtClean="0">
                <a:solidFill>
                  <a:srgbClr val="C00000"/>
                </a:solidFill>
              </a:rPr>
              <a:t>serially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 smtClean="0"/>
              <a:t>It </a:t>
            </a:r>
            <a:r>
              <a:rPr lang="en-IN" b="1" dirty="0">
                <a:solidFill>
                  <a:srgbClr val="C00000"/>
                </a:solidFill>
              </a:rPr>
              <a:t>maintain two page tables</a:t>
            </a:r>
            <a:r>
              <a:rPr lang="en-IN" dirty="0"/>
              <a:t> during the lifetime of a transaction </a:t>
            </a:r>
            <a:endParaRPr lang="en-IN" dirty="0" smtClean="0"/>
          </a:p>
          <a:p>
            <a:pPr lvl="1"/>
            <a:r>
              <a:rPr lang="en-IN" dirty="0" smtClean="0"/>
              <a:t>current </a:t>
            </a:r>
            <a:r>
              <a:rPr lang="en-IN" dirty="0"/>
              <a:t>page </a:t>
            </a:r>
            <a:r>
              <a:rPr lang="en-IN" dirty="0" smtClean="0"/>
              <a:t>table</a:t>
            </a:r>
          </a:p>
          <a:p>
            <a:pPr lvl="1"/>
            <a:r>
              <a:rPr lang="en-IN" dirty="0" smtClean="0"/>
              <a:t>shadow </a:t>
            </a:r>
            <a:r>
              <a:rPr lang="en-IN" dirty="0"/>
              <a:t>page table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Shadow page table is stored on non-volatile storage</a:t>
            </a:r>
            <a:r>
              <a:rPr lang="en-IN" dirty="0" smtClean="0"/>
              <a:t>. 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When a transaction starts, </a:t>
            </a:r>
            <a:r>
              <a:rPr lang="en-US" b="1" dirty="0">
                <a:solidFill>
                  <a:srgbClr val="C00000"/>
                </a:solidFill>
              </a:rPr>
              <a:t>both the page tables are identical</a:t>
            </a:r>
            <a:r>
              <a:rPr lang="en-US" dirty="0"/>
              <a:t>. </a:t>
            </a:r>
            <a:r>
              <a:rPr lang="en-US" b="1" dirty="0">
                <a:solidFill>
                  <a:srgbClr val="C00000"/>
                </a:solidFill>
              </a:rPr>
              <a:t>Only current page table is </a:t>
            </a:r>
            <a:r>
              <a:rPr lang="en-US" b="1" dirty="0" smtClean="0">
                <a:solidFill>
                  <a:srgbClr val="C00000"/>
                </a:solidFill>
              </a:rPr>
              <a:t>updated </a:t>
            </a:r>
            <a:r>
              <a:rPr lang="en-US" dirty="0" smtClean="0"/>
              <a:t>for </a:t>
            </a:r>
            <a:r>
              <a:rPr lang="en-US" dirty="0"/>
              <a:t>data item </a:t>
            </a:r>
            <a:r>
              <a:rPr lang="en-US" dirty="0" smtClean="0"/>
              <a:t>accesses (changed) </a:t>
            </a:r>
            <a:r>
              <a:rPr lang="en-US" b="1" dirty="0">
                <a:solidFill>
                  <a:srgbClr val="C00000"/>
                </a:solidFill>
              </a:rPr>
              <a:t>during execution of the transaction</a:t>
            </a:r>
            <a:r>
              <a:rPr lang="en-US" dirty="0"/>
              <a:t>.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Shadow page table is never modified </a:t>
            </a:r>
            <a:r>
              <a:rPr lang="en-IN" dirty="0"/>
              <a:t>during </a:t>
            </a:r>
            <a:r>
              <a:rPr lang="en-IN" dirty="0" smtClean="0"/>
              <a:t>execution of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paging technique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Two </a:t>
            </a:r>
            <a:r>
              <a:rPr lang="en-US" dirty="0"/>
              <a:t>pages - </a:t>
            </a:r>
            <a:r>
              <a:rPr lang="en-US" b="1" dirty="0">
                <a:solidFill>
                  <a:srgbClr val="C00000"/>
                </a:solidFill>
              </a:rPr>
              <a:t>page 2 &amp; 5 - are affected by a transaction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copied to new physical pages</a:t>
            </a:r>
            <a:r>
              <a:rPr lang="en-US" dirty="0"/>
              <a:t>. The current page table points to these pages.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44325"/>
              </p:ext>
            </p:extLst>
          </p:nvPr>
        </p:nvGraphicFramePr>
        <p:xfrm>
          <a:off x="3810000" y="990600"/>
          <a:ext cx="140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37160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67789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2953" y="3615707"/>
            <a:ext cx="758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6801" y="3615707"/>
            <a:ext cx="19220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page table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49740" y="3615707"/>
            <a:ext cx="2008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Shadow page table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24100" y="11938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14575" y="1571625"/>
            <a:ext cx="149542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4100" y="190817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24100" y="229806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4" idx="3"/>
          </p:cNvCxnSpPr>
          <p:nvPr/>
        </p:nvCxnSpPr>
        <p:spPr>
          <a:xfrm flipH="1">
            <a:off x="5214000" y="2288540"/>
            <a:ext cx="146389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91990" y="190817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91990" y="157162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91990" y="1205139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91990" y="26670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24100" y="26670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29074" y="2497454"/>
            <a:ext cx="1368000" cy="360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3829074" y="1371600"/>
            <a:ext cx="1368000" cy="360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</a:t>
            </a:r>
            <a:r>
              <a:rPr lang="en-IN" smtClean="0"/>
              <a:t>paging technique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</a:t>
            </a:r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page is </a:t>
            </a:r>
            <a:r>
              <a:rPr lang="en-US" b="1" dirty="0" smtClean="0">
                <a:solidFill>
                  <a:srgbClr val="C00000"/>
                </a:solidFill>
              </a:rPr>
              <a:t>updated first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copy of this page is made onto an unused </a:t>
            </a:r>
            <a:r>
              <a:rPr lang="en-US" b="1" dirty="0" smtClean="0">
                <a:solidFill>
                  <a:srgbClr val="C00000"/>
                </a:solidFill>
              </a:rPr>
              <a:t>page 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current page table is then made to point to the copy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update is performed on the </a:t>
            </a:r>
            <a:r>
              <a:rPr lang="en-US" b="1" dirty="0" smtClean="0">
                <a:solidFill>
                  <a:srgbClr val="C00000"/>
                </a:solidFill>
              </a:rPr>
              <a:t>copy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paging technique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Two </a:t>
            </a:r>
            <a:r>
              <a:rPr lang="en-US" dirty="0"/>
              <a:t>pages - </a:t>
            </a:r>
            <a:r>
              <a:rPr lang="en-US" b="1" dirty="0">
                <a:solidFill>
                  <a:srgbClr val="C00000"/>
                </a:solidFill>
              </a:rPr>
              <a:t>page 2 &amp; 5 - are affected by a transaction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copied to new physical pages</a:t>
            </a:r>
            <a:r>
              <a:rPr lang="en-US" dirty="0"/>
              <a:t>. The </a:t>
            </a:r>
            <a:r>
              <a:rPr lang="en-US" b="1" dirty="0">
                <a:solidFill>
                  <a:srgbClr val="C00000"/>
                </a:solidFill>
              </a:rPr>
              <a:t>current page table points to these pages</a:t>
            </a:r>
            <a:r>
              <a:rPr lang="en-US" dirty="0"/>
              <a:t>.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61567"/>
              </p:ext>
            </p:extLst>
          </p:nvPr>
        </p:nvGraphicFramePr>
        <p:xfrm>
          <a:off x="3810000" y="990600"/>
          <a:ext cx="140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 (old)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 (old)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2 (new)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5 (new)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37160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67789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2953" y="3615707"/>
            <a:ext cx="758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6801" y="3615707"/>
            <a:ext cx="19220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page table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49740" y="3615707"/>
            <a:ext cx="2008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Shadow page table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24100" y="11938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14575" y="1571625"/>
            <a:ext cx="149542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4100" y="190817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24100" y="229806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4" idx="3"/>
          </p:cNvCxnSpPr>
          <p:nvPr/>
        </p:nvCxnSpPr>
        <p:spPr>
          <a:xfrm flipH="1">
            <a:off x="5214000" y="2288540"/>
            <a:ext cx="146389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91990" y="190817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91990" y="1571625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91990" y="1205139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53228" y="1392237"/>
            <a:ext cx="1313362" cy="304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91990" y="26670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24100" y="2667000"/>
            <a:ext cx="14859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40528" y="2505074"/>
            <a:ext cx="1332412" cy="304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3841750" y="2876550"/>
            <a:ext cx="1332412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3848100" y="3251200"/>
            <a:ext cx="1332412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paging technique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IN" dirty="0"/>
          </a:p>
          <a:p>
            <a:pPr lvl="0"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shadow page table continues to point to old p</a:t>
            </a:r>
            <a:r>
              <a:rPr lang="en-US" dirty="0"/>
              <a:t>ages which are not changed by the transaction. So, this </a:t>
            </a:r>
            <a:r>
              <a:rPr lang="en-US" b="1" dirty="0">
                <a:solidFill>
                  <a:srgbClr val="C00000"/>
                </a:solidFill>
              </a:rPr>
              <a:t>table and pages are used for undoing the transaction</a:t>
            </a:r>
            <a:r>
              <a:rPr lang="en-US" dirty="0"/>
              <a:t>. </a:t>
            </a:r>
            <a:endParaRPr lang="en-IN" dirty="0"/>
          </a:p>
          <a:p>
            <a:pPr algn="just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810000" y="990600"/>
          <a:ext cx="140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 (old)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 (old)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2 (new)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5 (new)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37160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677890" y="990600"/>
          <a:ext cx="9525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5341" y="3615707"/>
            <a:ext cx="758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6801" y="3615707"/>
            <a:ext cx="19220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page table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49740" y="3615707"/>
            <a:ext cx="2008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Shadow page table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24100" y="1193800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14575" y="1571625"/>
            <a:ext cx="1495425" cy="1476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4100" y="1908175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24100" y="2298065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4" idx="3"/>
          </p:cNvCxnSpPr>
          <p:nvPr/>
        </p:nvCxnSpPr>
        <p:spPr>
          <a:xfrm flipH="1">
            <a:off x="5214000" y="2288540"/>
            <a:ext cx="1463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91990" y="1908175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91990" y="1571625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91990" y="1205139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53228" y="1392237"/>
            <a:ext cx="1313362" cy="304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91990" y="2667000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24100" y="2667000"/>
            <a:ext cx="14859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40528" y="2505074"/>
            <a:ext cx="1332412" cy="304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3841750" y="2876550"/>
            <a:ext cx="1332412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3848100" y="3251200"/>
            <a:ext cx="1332412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Shadow </a:t>
            </a:r>
            <a:r>
              <a:rPr lang="en-IN" dirty="0" smtClean="0"/>
              <a:t>paging technique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When </a:t>
            </a:r>
            <a:r>
              <a:rPr lang="en-IN" b="1" dirty="0" smtClean="0">
                <a:solidFill>
                  <a:srgbClr val="C00000"/>
                </a:solidFill>
              </a:rPr>
              <a:t>transaction start</a:t>
            </a:r>
            <a:r>
              <a:rPr lang="en-IN" dirty="0" smtClean="0"/>
              <a:t>, </a:t>
            </a:r>
            <a:r>
              <a:rPr lang="en-IN" b="1" dirty="0">
                <a:solidFill>
                  <a:srgbClr val="C00000"/>
                </a:solidFill>
              </a:rPr>
              <a:t>both the page tables are identical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shadow page table is never changed</a:t>
            </a:r>
            <a:r>
              <a:rPr lang="en-IN" dirty="0"/>
              <a:t> over the duration of the transaction.</a:t>
            </a:r>
          </a:p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current page table </a:t>
            </a:r>
            <a:r>
              <a:rPr lang="en-IN" b="1" dirty="0" smtClean="0">
                <a:solidFill>
                  <a:srgbClr val="C00000"/>
                </a:solidFill>
              </a:rPr>
              <a:t>will be </a:t>
            </a:r>
            <a:r>
              <a:rPr lang="en-IN" b="1" dirty="0">
                <a:solidFill>
                  <a:srgbClr val="C00000"/>
                </a:solidFill>
              </a:rPr>
              <a:t>changed </a:t>
            </a:r>
            <a:r>
              <a:rPr lang="en-IN" dirty="0"/>
              <a:t>when a </a:t>
            </a:r>
            <a:r>
              <a:rPr lang="en-IN" b="1" dirty="0">
                <a:solidFill>
                  <a:srgbClr val="C00000"/>
                </a:solidFill>
              </a:rPr>
              <a:t>transaction performs a write operation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All input and output operations use the current page </a:t>
            </a:r>
            <a:r>
              <a:rPr lang="en-IN" dirty="0" smtClean="0"/>
              <a:t>table.</a:t>
            </a:r>
            <a:endParaRPr lang="en-IN" dirty="0"/>
          </a:p>
          <a:p>
            <a:pPr algn="just"/>
            <a:r>
              <a:rPr lang="en-IN" dirty="0" smtClean="0"/>
              <a:t>Whenever </a:t>
            </a:r>
            <a:r>
              <a:rPr lang="en-IN" dirty="0"/>
              <a:t>any page is about to be written for the first time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copy of this page is made onto an unused </a:t>
            </a:r>
            <a:r>
              <a:rPr lang="en-IN" b="1" dirty="0" smtClean="0">
                <a:solidFill>
                  <a:srgbClr val="C00000"/>
                </a:solidFill>
              </a:rPr>
              <a:t>page</a:t>
            </a:r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current page table is then made to point to the copy</a:t>
            </a:r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update is performed on the </a:t>
            </a:r>
            <a:r>
              <a:rPr lang="en-IN" b="1" dirty="0" smtClean="0">
                <a:solidFill>
                  <a:srgbClr val="C00000"/>
                </a:solidFill>
              </a:rPr>
              <a:t>copy</a:t>
            </a:r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When the </a:t>
            </a:r>
            <a:r>
              <a:rPr lang="en-IN" sz="2400" b="1" dirty="0">
                <a:solidFill>
                  <a:srgbClr val="C00000"/>
                </a:solidFill>
              </a:rPr>
              <a:t>transaction completes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current page table becomes shadow page table</a:t>
            </a:r>
            <a:r>
              <a:rPr lang="en-IN" sz="2400" dirty="0"/>
              <a:t>. At this time, it is considered that the transaction has committed. </a:t>
            </a:r>
          </a:p>
        </p:txBody>
      </p:sp>
    </p:spTree>
    <p:extLst>
      <p:ext uri="{BB962C8B-B14F-4D97-AF65-F5344CB8AC3E}">
        <p14:creationId xmlns:p14="http://schemas.microsoft.com/office/powerpoint/2010/main" val="32809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concurrency?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Concurrency </a:t>
            </a:r>
            <a:r>
              <a:rPr lang="en-IN" dirty="0"/>
              <a:t>is the </a:t>
            </a:r>
            <a:r>
              <a:rPr lang="en-IN" b="1" dirty="0">
                <a:solidFill>
                  <a:srgbClr val="C00000"/>
                </a:solidFill>
              </a:rPr>
              <a:t>ability of a database to allow multiple (more than one) users to access data at the same time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Three problems due to </a:t>
            </a:r>
            <a:r>
              <a:rPr lang="en-IN" dirty="0" smtClean="0"/>
              <a:t>concurrency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Lost </a:t>
            </a:r>
            <a:r>
              <a:rPr lang="en-IN" dirty="0"/>
              <a:t>update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Dirty </a:t>
            </a:r>
            <a:r>
              <a:rPr lang="en-IN" dirty="0"/>
              <a:t>read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Incorrect </a:t>
            </a:r>
            <a:r>
              <a:rPr lang="en-IN" dirty="0"/>
              <a:t>retrieval problem</a:t>
            </a:r>
          </a:p>
        </p:txBody>
      </p:sp>
    </p:spTree>
    <p:extLst>
      <p:ext uri="{BB962C8B-B14F-4D97-AF65-F5344CB8AC3E}">
        <p14:creationId xmlns:p14="http://schemas.microsoft.com/office/powerpoint/2010/main" val="18704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584048"/>
              </p:ext>
            </p:extLst>
          </p:nvPr>
        </p:nvGraphicFramePr>
        <p:xfrm>
          <a:off x="5410200" y="1828800"/>
          <a:ext cx="3470376" cy="36079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 X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 X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Update </a:t>
                      </a:r>
                      <a:r>
                        <a:rPr lang="en-US" sz="2000" b="0" dirty="0" smtClean="0">
                          <a:effectLst/>
                        </a:rPr>
                        <a:t>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X=75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 </a:t>
                      </a:r>
                      <a:r>
                        <a:rPr lang="en-US" sz="2000" dirty="0" smtClean="0">
                          <a:effectLst/>
                        </a:rPr>
                        <a:t>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6700" y="914400"/>
            <a:ext cx="4991100" cy="555514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This problem indicate that if two transactions T1 and T2 both read the same data and update it then </a:t>
            </a:r>
            <a:r>
              <a:rPr lang="en-IN" b="1" dirty="0">
                <a:solidFill>
                  <a:srgbClr val="C00000"/>
                </a:solidFill>
              </a:rPr>
              <a:t>effect of first update will be overwritten by the second update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How to avoid</a:t>
            </a:r>
            <a:r>
              <a:rPr lang="en-IN" dirty="0" smtClean="0"/>
              <a:t>: A </a:t>
            </a:r>
            <a:r>
              <a:rPr lang="en-IN" dirty="0"/>
              <a:t>transaction </a:t>
            </a:r>
            <a:r>
              <a:rPr lang="en-IN" b="1" dirty="0">
                <a:solidFill>
                  <a:srgbClr val="C00000"/>
                </a:solidFill>
              </a:rPr>
              <a:t>T2 must not update the data item (X) until the transaction T1 can commit </a:t>
            </a:r>
            <a:r>
              <a:rPr lang="en-IN" dirty="0"/>
              <a:t>data item (X).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Lost </a:t>
            </a:r>
            <a:r>
              <a:rPr lang="en-IN" dirty="0"/>
              <a:t>update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6834" y="1339423"/>
            <a:ext cx="97837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X=100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72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736352"/>
              </p:ext>
            </p:extLst>
          </p:nvPr>
        </p:nvGraphicFramePr>
        <p:xfrm>
          <a:off x="5410200" y="1828800"/>
          <a:ext cx="3470376" cy="29069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---</a:t>
                      </a:r>
                      <a:endParaRPr lang="en-IN" sz="16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X</a:t>
                      </a:r>
                      <a:endParaRPr lang="en-IN" sz="2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---</a:t>
                      </a:r>
                      <a:endParaRPr lang="en-IN" sz="16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---</a:t>
                      </a:r>
                      <a:endParaRPr lang="en-IN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Rollback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---</a:t>
                      </a:r>
                      <a:endParaRPr lang="en-IN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6700" y="914400"/>
            <a:ext cx="4991100" cy="555514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dirty read arises when one transaction update some item and then fails due to some reason. This </a:t>
            </a:r>
            <a:r>
              <a:rPr lang="en-IN" b="1" dirty="0">
                <a:solidFill>
                  <a:srgbClr val="C00000"/>
                </a:solidFill>
              </a:rPr>
              <a:t>updated item is retrieved by another transaction before it is changed back</a:t>
            </a:r>
            <a:r>
              <a:rPr lang="en-IN" dirty="0"/>
              <a:t> to the original value.</a:t>
            </a:r>
            <a:endParaRPr lang="en-IN" dirty="0" smtClean="0"/>
          </a:p>
          <a:p>
            <a:pPr algn="just"/>
            <a:r>
              <a:rPr lang="en-IN" b="1" dirty="0" smtClean="0"/>
              <a:t>How to avoid</a:t>
            </a:r>
            <a:r>
              <a:rPr lang="en-IN" dirty="0"/>
              <a:t>: a </a:t>
            </a:r>
            <a:r>
              <a:rPr lang="en-IN" b="1" dirty="0">
                <a:solidFill>
                  <a:srgbClr val="C00000"/>
                </a:solidFill>
              </a:rPr>
              <a:t>transaction T1 must not read the data item (X) until the transaction T2 can commit</a:t>
            </a:r>
            <a:r>
              <a:rPr lang="en-IN" dirty="0"/>
              <a:t> data item (X).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Dirty </a:t>
            </a:r>
            <a:r>
              <a:rPr lang="en-IN" dirty="0"/>
              <a:t>read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6834" y="1339423"/>
            <a:ext cx="97837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X=100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93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Incorrect </a:t>
            </a:r>
            <a:r>
              <a:rPr lang="en-IN" dirty="0"/>
              <a:t>retrieval problem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48063"/>
              </p:ext>
            </p:extLst>
          </p:nvPr>
        </p:nvGraphicFramePr>
        <p:xfrm>
          <a:off x="381000" y="1456772"/>
          <a:ext cx="6148732" cy="49072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T1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Time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T2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200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T1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(B)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Sum + 250 = 450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T2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T3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T4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Update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150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>
                          <a:effectLst/>
                        </a:rPr>
                        <a:t> 150 – 50 = 100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(A)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T6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Update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200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 dirty="0">
                          <a:effectLst/>
                        </a:rPr>
                        <a:t> 200 + 50 = 250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---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T7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COMMIT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Sum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>
                          <a:effectLst/>
                        </a:rPr>
                        <a:t>Sum + 100 = 550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T8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7030" y="975102"/>
            <a:ext cx="3800421" cy="4816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200" dirty="0"/>
              <a:t>Balance (</a:t>
            </a:r>
            <a:r>
              <a:rPr lang="en-US" sz="2200" dirty="0" smtClean="0"/>
              <a:t>A=200, B=250, C=150</a:t>
            </a:r>
            <a:r>
              <a:rPr lang="en-US" sz="2200" dirty="0"/>
              <a:t>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5981700" cy="55625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Consistency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database must remain in a consistent state after any transaction</a:t>
            </a:r>
            <a:r>
              <a:rPr lang="en-IN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If the database was in a consistent state before the execution of a transaction, it must remain consistent after the execution of the transaction as well.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/>
              <a:t>In our example, </a:t>
            </a:r>
            <a:r>
              <a:rPr lang="en-IN" dirty="0"/>
              <a:t>total of A and B must remain same before and after the execution of transaction.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/>
              <a:t>properties of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8126"/>
            <a:ext cx="2781300" cy="5555147"/>
          </a:xfrm>
        </p:spPr>
        <p:txBody>
          <a:bodyPr>
            <a:normAutofit/>
          </a:bodyPr>
          <a:lstStyle/>
          <a:p>
            <a:pPr marL="1876425" indent="-1779588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A=500, B=500</a:t>
            </a:r>
          </a:p>
          <a:p>
            <a:pPr marL="1876425" indent="-1779588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A+B=1000</a:t>
            </a:r>
          </a:p>
          <a:p>
            <a:pPr marL="1876425" indent="-1517650" algn="ctr">
              <a:buNone/>
            </a:pPr>
            <a:r>
              <a:rPr lang="en-US" b="1" dirty="0" smtClean="0"/>
              <a:t>read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A = A –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read </a:t>
            </a:r>
            <a:r>
              <a:rPr lang="en-US" dirty="0"/>
              <a:t>(B)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B = B + 50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(B</a:t>
            </a:r>
            <a:r>
              <a:rPr lang="en-US" dirty="0" smtClean="0"/>
              <a:t>)</a:t>
            </a:r>
          </a:p>
          <a:p>
            <a:pPr marL="1876425" indent="-1779588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A=450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smtClean="0">
                <a:solidFill>
                  <a:schemeClr val="accent4"/>
                </a:solidFill>
              </a:rPr>
              <a:t>B=550</a:t>
            </a:r>
            <a:endParaRPr lang="en-US" dirty="0">
              <a:solidFill>
                <a:schemeClr val="accent4"/>
              </a:solidFill>
            </a:endParaRPr>
          </a:p>
          <a:p>
            <a:pPr marL="1876425" indent="-1779588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A+B=1000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5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incorrect retrieval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inconsistent retrieval problem arises when </a:t>
            </a:r>
            <a:r>
              <a:rPr lang="en-US" b="1" dirty="0">
                <a:solidFill>
                  <a:srgbClr val="C00000"/>
                </a:solidFill>
              </a:rPr>
              <a:t>one transaction retrieves data to use in some operation but before it can use this data another transaction updates that data and commits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Through </a:t>
            </a:r>
            <a:r>
              <a:rPr lang="en-US" dirty="0"/>
              <a:t>this change will be hidden from first transaction and it will continue to use previous retrieved data. This problem is also known as inconsistent analysis problem</a:t>
            </a:r>
            <a:r>
              <a:rPr lang="en-US" dirty="0" smtClean="0"/>
              <a:t>.</a:t>
            </a:r>
          </a:p>
          <a:p>
            <a:pPr algn="just"/>
            <a:r>
              <a:rPr lang="en-IN" b="1" dirty="0"/>
              <a:t>How to avoid</a:t>
            </a:r>
            <a:r>
              <a:rPr lang="en-IN" dirty="0"/>
              <a:t>: </a:t>
            </a:r>
            <a:r>
              <a:rPr lang="en-IN" dirty="0" smtClean="0"/>
              <a:t>A </a:t>
            </a:r>
            <a:r>
              <a:rPr lang="en-IN" dirty="0"/>
              <a:t>transaction </a:t>
            </a:r>
            <a:r>
              <a:rPr lang="en-IN" b="1" dirty="0">
                <a:solidFill>
                  <a:srgbClr val="C00000"/>
                </a:solidFill>
              </a:rPr>
              <a:t>T2 must not read or update data item (X) until the transaction T1 can commit </a:t>
            </a:r>
            <a:r>
              <a:rPr lang="en-IN" dirty="0"/>
              <a:t>data item (X).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3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>
                <a:solidFill>
                  <a:srgbClr val="C00000"/>
                </a:solidFill>
              </a:rPr>
              <a:t>lock is a variable associated with data item to control concurrent access</a:t>
            </a:r>
            <a:r>
              <a:rPr lang="en-IN" dirty="0"/>
              <a:t> to that data item.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3112802" y="3557302"/>
            <a:ext cx="2700000" cy="176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Database</a:t>
            </a:r>
            <a:endParaRPr lang="en-IN" sz="4400" dirty="0"/>
          </a:p>
        </p:txBody>
      </p:sp>
      <p:pic>
        <p:nvPicPr>
          <p:cNvPr id="1026" name="Picture 2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5" y="218939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8939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9240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5" y="459240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7502" y="3575434"/>
            <a:ext cx="990600" cy="539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3387570" y="3035522"/>
            <a:ext cx="2095500" cy="539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Lock variable</a:t>
            </a:r>
            <a:endParaRPr lang="en-IN" sz="2800" dirty="0"/>
          </a:p>
        </p:txBody>
      </p:sp>
      <p:cxnSp>
        <p:nvCxnSpPr>
          <p:cNvPr id="9" name="Straight Arrow Connector 8"/>
          <p:cNvCxnSpPr>
            <a:stCxn id="1026" idx="3"/>
            <a:endCxn id="5" idx="0"/>
          </p:cNvCxnSpPr>
          <p:nvPr/>
        </p:nvCxnSpPr>
        <p:spPr>
          <a:xfrm>
            <a:off x="2296205" y="3017390"/>
            <a:ext cx="2166597" cy="558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62802" y="3017390"/>
            <a:ext cx="2166598" cy="558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5943600" y="2737780"/>
            <a:ext cx="533400" cy="761454"/>
          </a:xfrm>
          <a:prstGeom prst="mathMultiply">
            <a:avLst>
              <a:gd name="adj1" fmla="val 64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867901"/>
            <a:ext cx="4114800" cy="816168"/>
          </a:xfrm>
          <a:prstGeom prst="wedgeRoundRectCallout">
            <a:avLst>
              <a:gd name="adj1" fmla="val 32530"/>
              <a:gd name="adj2" fmla="val 7889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Locking </a:t>
            </a:r>
            <a:r>
              <a:rPr lang="en-IN" dirty="0">
                <a:solidFill>
                  <a:schemeClr val="tx1"/>
                </a:solidFill>
              </a:rPr>
              <a:t>is a strategy that is used to prevent such concurrent </a:t>
            </a:r>
            <a:r>
              <a:rPr lang="en-IN" dirty="0" smtClean="0">
                <a:solidFill>
                  <a:schemeClr val="tx1"/>
                </a:solidFill>
              </a:rPr>
              <a:t>access of </a:t>
            </a:r>
            <a:r>
              <a:rPr lang="en-IN" dirty="0">
                <a:solidFill>
                  <a:schemeClr val="tx1"/>
                </a:solidFill>
              </a:rPr>
              <a:t>data.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96205" y="3017390"/>
            <a:ext cx="2123395" cy="1472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67502" y="3588255"/>
            <a:ext cx="990600" cy="539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864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items can be locked in two modes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Shared </a:t>
            </a:r>
            <a:r>
              <a:rPr lang="en-IN" b="1" dirty="0"/>
              <a:t>(S) </a:t>
            </a:r>
            <a:r>
              <a:rPr lang="en-IN" b="1" dirty="0" smtClean="0"/>
              <a:t>mode:</a:t>
            </a:r>
            <a:r>
              <a:rPr lang="en-IN" dirty="0"/>
              <a:t> When we take this lock </a:t>
            </a:r>
            <a:r>
              <a:rPr lang="en-IN" b="1" dirty="0">
                <a:solidFill>
                  <a:schemeClr val="accent2"/>
                </a:solidFill>
              </a:rPr>
              <a:t>we can just read the item </a:t>
            </a:r>
            <a:r>
              <a:rPr lang="en-IN" dirty="0"/>
              <a:t>but </a:t>
            </a:r>
            <a:r>
              <a:rPr lang="en-IN" b="1" dirty="0">
                <a:solidFill>
                  <a:schemeClr val="accent2"/>
                </a:solidFill>
              </a:rPr>
              <a:t>cannot write</a:t>
            </a:r>
            <a:r>
              <a:rPr lang="en-IN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Exclusive (X) mode</a:t>
            </a:r>
            <a:r>
              <a:rPr lang="en-IN" dirty="0"/>
              <a:t>: When we take this lock </a:t>
            </a:r>
            <a:r>
              <a:rPr lang="en-IN" b="1" dirty="0">
                <a:solidFill>
                  <a:schemeClr val="accent2"/>
                </a:solidFill>
              </a:rPr>
              <a:t>we can read as well as write </a:t>
            </a:r>
            <a:r>
              <a:rPr lang="en-IN" dirty="0" smtClean="0"/>
              <a:t>the item.</a:t>
            </a:r>
          </a:p>
          <a:p>
            <a:pPr marL="342900" lvl="1" indent="-342900" algn="l">
              <a:buFont typeface="Wingdings" panose="05000000000000000000" pitchFamily="2" charset="2"/>
              <a:buChar char="§"/>
            </a:pPr>
            <a:r>
              <a:rPr lang="en-IN" sz="2400" dirty="0"/>
              <a:t>Lock-compatibility </a:t>
            </a:r>
            <a:r>
              <a:rPr lang="en-IN" sz="2400" dirty="0" smtClean="0"/>
              <a:t>matrix</a:t>
            </a:r>
          </a:p>
          <a:p>
            <a:pPr marL="342900" lvl="1" indent="-342900" algn="l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1" indent="-342900" algn="l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l">
              <a:buFont typeface="Wingdings" panose="05000000000000000000" pitchFamily="2" charset="2"/>
              <a:buChar char="§"/>
            </a:pPr>
            <a:endParaRPr lang="en-IN" sz="2400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97040"/>
              </p:ext>
            </p:extLst>
          </p:nvPr>
        </p:nvGraphicFramePr>
        <p:xfrm>
          <a:off x="2167351" y="4221480"/>
          <a:ext cx="5051362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Shared</a:t>
                      </a:r>
                      <a:r>
                        <a:rPr lang="en-US" sz="2000" baseline="0" dirty="0" smtClean="0"/>
                        <a:t> lock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Exclusive lock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Shared lock</a:t>
                      </a:r>
                      <a:endParaRPr lang="en-IN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</a:p>
                    <a:p>
                      <a:pPr algn="ctr"/>
                      <a:r>
                        <a:rPr lang="en-US" sz="1800" dirty="0" smtClean="0"/>
                        <a:t>Compatible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</a:p>
                    <a:p>
                      <a:pPr algn="ctr"/>
                      <a:r>
                        <a:rPr lang="en-US" sz="1800" dirty="0" smtClean="0"/>
                        <a:t>Not Compatible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Exclusive lock</a:t>
                      </a:r>
                      <a:endParaRPr lang="en-IN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</a:p>
                    <a:p>
                      <a:pPr algn="ctr"/>
                      <a:r>
                        <a:rPr lang="en-US" sz="1800" dirty="0" smtClean="0"/>
                        <a:t>Not Compatible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Not Compatible</a:t>
                      </a:r>
                      <a:endParaRPr lang="en-IN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3745468"/>
            <a:ext cx="43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2768" y="4267200"/>
            <a:ext cx="43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641800" y="3930134"/>
            <a:ext cx="4140000" cy="0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88768" y="4636532"/>
            <a:ext cx="0" cy="685800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transaction may be granted a lock </a:t>
            </a:r>
            <a:r>
              <a:rPr lang="en-IN" dirty="0"/>
              <a:t>on an item </a:t>
            </a:r>
            <a:r>
              <a:rPr lang="en-IN" b="1" dirty="0">
                <a:solidFill>
                  <a:srgbClr val="C00000"/>
                </a:solidFill>
              </a:rPr>
              <a:t>if the requested lock is compatible with locks already held </a:t>
            </a:r>
            <a:r>
              <a:rPr lang="en-IN" dirty="0"/>
              <a:t>on the item </a:t>
            </a:r>
            <a:r>
              <a:rPr lang="en-IN" b="1" dirty="0">
                <a:solidFill>
                  <a:srgbClr val="C00000"/>
                </a:solidFill>
              </a:rPr>
              <a:t>by other transactions</a:t>
            </a:r>
            <a:r>
              <a:rPr lang="en-IN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If a lock cannot be granted</a:t>
            </a:r>
            <a:r>
              <a:rPr lang="en-IN" dirty="0"/>
              <a:t>, the </a:t>
            </a:r>
            <a:r>
              <a:rPr lang="en-IN" b="1" dirty="0">
                <a:solidFill>
                  <a:srgbClr val="C00000"/>
                </a:solidFill>
              </a:rPr>
              <a:t>requesting transaction is made to wait</a:t>
            </a:r>
            <a:r>
              <a:rPr lang="en-IN" dirty="0"/>
              <a:t> till all incompatible locks held by other transactions have been released.  The lock is then granted.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Any number of transactions can hold shared locks</a:t>
            </a:r>
            <a:r>
              <a:rPr lang="en-IN" dirty="0"/>
              <a:t> on an item, but if </a:t>
            </a:r>
            <a:r>
              <a:rPr lang="en-IN" b="1" dirty="0">
                <a:solidFill>
                  <a:srgbClr val="C00000"/>
                </a:solidFill>
              </a:rPr>
              <a:t>any transaction holds an exclusive on the item no other transaction </a:t>
            </a:r>
            <a:r>
              <a:rPr lang="en-IN" b="1" dirty="0" smtClean="0">
                <a:solidFill>
                  <a:srgbClr val="C00000"/>
                </a:solidFill>
              </a:rPr>
              <a:t>can hold </a:t>
            </a:r>
            <a:r>
              <a:rPr lang="en-IN" b="1" dirty="0">
                <a:solidFill>
                  <a:srgbClr val="C00000"/>
                </a:solidFill>
              </a:rPr>
              <a:t>any lock </a:t>
            </a:r>
            <a:r>
              <a:rPr lang="en-IN" dirty="0"/>
              <a:t>on the item.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4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locking protocol divides transaction execution phase into three </a:t>
            </a:r>
            <a:r>
              <a:rPr lang="en-IN" dirty="0" smtClean="0"/>
              <a:t>parts</a:t>
            </a:r>
            <a:r>
              <a:rPr lang="en-IN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W</a:t>
            </a:r>
            <a:r>
              <a:rPr lang="en-IN" dirty="0" smtClean="0"/>
              <a:t>hen </a:t>
            </a:r>
            <a:r>
              <a:rPr lang="en-IN" dirty="0"/>
              <a:t>transaction starts executing, </a:t>
            </a:r>
            <a:r>
              <a:rPr lang="en-US" b="1" dirty="0">
                <a:solidFill>
                  <a:srgbClr val="C00000"/>
                </a:solidFill>
              </a:rPr>
              <a:t>create a list of data items on which they need locks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requests the system for all the locks it needs</a:t>
            </a:r>
            <a:r>
              <a:rPr lang="en-US" dirty="0" smtClean="0"/>
              <a:t>.</a:t>
            </a:r>
            <a:r>
              <a:rPr lang="en-IN" dirty="0" smtClean="0"/>
              <a:t>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Where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transaction acquires all locks </a:t>
            </a:r>
            <a:r>
              <a:rPr lang="en-IN" dirty="0"/>
              <a:t>and no other lock is required. </a:t>
            </a:r>
            <a:r>
              <a:rPr lang="en-IN" b="1" dirty="0">
                <a:solidFill>
                  <a:srgbClr val="C00000"/>
                </a:solidFill>
              </a:rPr>
              <a:t>Transaction keeps executing its operation</a:t>
            </a:r>
            <a:r>
              <a:rPr lang="en-IN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As soon as the </a:t>
            </a:r>
            <a:r>
              <a:rPr lang="en-IN" b="1" dirty="0">
                <a:solidFill>
                  <a:srgbClr val="C00000"/>
                </a:solidFill>
              </a:rPr>
              <a:t>transaction releases its first lock</a:t>
            </a:r>
            <a:r>
              <a:rPr lang="en-IN" dirty="0"/>
              <a:t>, the third phase starts. In this phase a </a:t>
            </a:r>
            <a:r>
              <a:rPr lang="en-IN" b="1" dirty="0">
                <a:solidFill>
                  <a:srgbClr val="C00000"/>
                </a:solidFill>
              </a:rPr>
              <a:t>transaction cannot demand for any lock </a:t>
            </a:r>
            <a:r>
              <a:rPr lang="en-IN" dirty="0"/>
              <a:t>but </a:t>
            </a:r>
            <a:r>
              <a:rPr lang="en-IN" b="1" dirty="0">
                <a:solidFill>
                  <a:srgbClr val="C00000"/>
                </a:solidFill>
              </a:rPr>
              <a:t>only releases the acquired locks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6004689"/>
            <a:ext cx="5256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57600" y="5299800"/>
            <a:ext cx="2514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Transaction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37940" y="604216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begin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81830" y="6032359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end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032359"/>
            <a:ext cx="70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4633" y="4702314"/>
            <a:ext cx="20955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acquisition phase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8050" y="4702314"/>
            <a:ext cx="20955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</a:t>
            </a:r>
            <a:r>
              <a:rPr lang="en-US" sz="2000" dirty="0" smtClean="0"/>
              <a:t>releasing phase</a:t>
            </a:r>
            <a:endParaRPr lang="en-IN" sz="2000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3380133" y="5056257"/>
            <a:ext cx="277467" cy="264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6181880" y="5056257"/>
            <a:ext cx="236170" cy="27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16200000">
            <a:off x="4801947" y="3921590"/>
            <a:ext cx="245266" cy="251460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870381" y="4306894"/>
            <a:ext cx="20955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</a:t>
            </a:r>
          </a:p>
          <a:p>
            <a:pPr algn="ctr"/>
            <a:r>
              <a:rPr lang="en-US" sz="2000" dirty="0" smtClean="0"/>
              <a:t>execution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82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1" grpId="0" animBg="1"/>
      <p:bldP spid="12" grpId="0" animBg="1"/>
      <p:bldP spid="19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phase locking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protocol </a:t>
            </a:r>
            <a:r>
              <a:rPr lang="en-IN" dirty="0" smtClean="0"/>
              <a:t>works in </a:t>
            </a:r>
            <a:r>
              <a:rPr lang="en-IN" dirty="0"/>
              <a:t>two phases</a:t>
            </a:r>
            <a:r>
              <a:rPr lang="en-IN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Growing </a:t>
            </a:r>
            <a:r>
              <a:rPr lang="en-IN" dirty="0" smtClean="0"/>
              <a:t>Phase</a:t>
            </a:r>
          </a:p>
          <a:p>
            <a:pPr marL="857250" lvl="1" indent="-457200"/>
            <a:r>
              <a:rPr lang="en-IN" dirty="0" smtClean="0"/>
              <a:t>In this phase a </a:t>
            </a:r>
            <a:r>
              <a:rPr lang="en-IN" b="1" dirty="0">
                <a:solidFill>
                  <a:srgbClr val="C00000"/>
                </a:solidFill>
              </a:rPr>
              <a:t>transaction obtains locks</a:t>
            </a:r>
            <a:r>
              <a:rPr lang="en-IN" dirty="0"/>
              <a:t>, but </a:t>
            </a:r>
            <a:r>
              <a:rPr lang="en-IN" b="1" dirty="0" smtClean="0">
                <a:solidFill>
                  <a:srgbClr val="C00000"/>
                </a:solidFill>
              </a:rPr>
              <a:t>can not </a:t>
            </a:r>
            <a:r>
              <a:rPr lang="en-IN" b="1" dirty="0">
                <a:solidFill>
                  <a:srgbClr val="C00000"/>
                </a:solidFill>
              </a:rPr>
              <a:t>release any lock</a:t>
            </a:r>
            <a:r>
              <a:rPr lang="en-IN" dirty="0" smtClean="0"/>
              <a:t>.</a:t>
            </a:r>
          </a:p>
          <a:p>
            <a:pPr marL="857250" lvl="1" indent="-457200"/>
            <a:r>
              <a:rPr lang="en-IN" dirty="0"/>
              <a:t>When a transaction takes the final lock is called lock point.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Shrinking Phase</a:t>
            </a:r>
          </a:p>
          <a:p>
            <a:pPr marL="857250" lvl="1" indent="-457200"/>
            <a:r>
              <a:rPr lang="en-IN" dirty="0"/>
              <a:t>In this phase a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C00000"/>
                </a:solidFill>
              </a:rPr>
              <a:t>transaction </a:t>
            </a:r>
            <a:r>
              <a:rPr lang="en-IN" b="1" dirty="0" smtClean="0">
                <a:solidFill>
                  <a:srgbClr val="C00000"/>
                </a:solidFill>
              </a:rPr>
              <a:t>can release </a:t>
            </a:r>
            <a:r>
              <a:rPr lang="en-IN" b="1" dirty="0">
                <a:solidFill>
                  <a:srgbClr val="C00000"/>
                </a:solidFill>
              </a:rPr>
              <a:t>locks</a:t>
            </a:r>
            <a:r>
              <a:rPr lang="en-IN" dirty="0"/>
              <a:t>, but </a:t>
            </a:r>
            <a:r>
              <a:rPr lang="en-IN" b="1" dirty="0" smtClean="0">
                <a:solidFill>
                  <a:srgbClr val="C00000"/>
                </a:solidFill>
              </a:rPr>
              <a:t>can not </a:t>
            </a:r>
            <a:r>
              <a:rPr lang="en-IN" b="1" dirty="0">
                <a:solidFill>
                  <a:srgbClr val="C00000"/>
                </a:solidFill>
              </a:rPr>
              <a:t>obtain any lock</a:t>
            </a:r>
            <a:r>
              <a:rPr lang="en-IN" dirty="0" smtClean="0"/>
              <a:t>.</a:t>
            </a:r>
          </a:p>
          <a:p>
            <a:pPr marL="857250" lvl="1" indent="-457200"/>
            <a:r>
              <a:rPr lang="en-IN" dirty="0" smtClean="0"/>
              <a:t>The </a:t>
            </a:r>
            <a:r>
              <a:rPr lang="en-IN" dirty="0"/>
              <a:t>transaction </a:t>
            </a:r>
            <a:r>
              <a:rPr lang="en-IN" b="1" dirty="0">
                <a:solidFill>
                  <a:srgbClr val="C00000"/>
                </a:solidFill>
              </a:rPr>
              <a:t>enters the shrinking phase as soon as it releases the first lock</a:t>
            </a:r>
            <a:r>
              <a:rPr lang="en-IN" dirty="0"/>
              <a:t> after crossing the Lock Point.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963214"/>
            <a:ext cx="525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57600" y="5257800"/>
            <a:ext cx="2514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Transaction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7940" y="60006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begin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81830" y="5990884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end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5990884"/>
            <a:ext cx="70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84633" y="4697345"/>
            <a:ext cx="20955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Growing </a:t>
            </a:r>
            <a:r>
              <a:rPr lang="en-US" sz="2000" dirty="0"/>
              <a:t>phase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37970" y="4697345"/>
            <a:ext cx="20955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Shrinking phase</a:t>
            </a:r>
            <a:endParaRPr lang="en-IN" sz="2000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380133" y="4897400"/>
            <a:ext cx="277467" cy="36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172200" y="4897400"/>
            <a:ext cx="365770" cy="36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3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Strict </a:t>
            </a:r>
            <a:r>
              <a:rPr lang="en-IN" dirty="0" smtClean="0"/>
              <a:t>two phase locking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this protocol, a </a:t>
            </a:r>
            <a:r>
              <a:rPr lang="en-IN" b="1" dirty="0">
                <a:solidFill>
                  <a:srgbClr val="C00000"/>
                </a:solidFill>
              </a:rPr>
              <a:t>transaction may release all the shared locks after the Lock Point has been reached</a:t>
            </a:r>
            <a:r>
              <a:rPr lang="en-IN" dirty="0"/>
              <a:t>, but </a:t>
            </a:r>
            <a:r>
              <a:rPr lang="en-IN" b="1" dirty="0">
                <a:solidFill>
                  <a:srgbClr val="C00000"/>
                </a:solidFill>
              </a:rPr>
              <a:t>it cannot release any of the exclusive locks until the transaction commits or aborts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ensures that if data is being modified by one transaction, then other transaction cannot read </a:t>
            </a:r>
            <a:r>
              <a:rPr lang="en-IN" dirty="0"/>
              <a:t>it until first transaction commits.</a:t>
            </a:r>
          </a:p>
          <a:p>
            <a:pPr algn="just"/>
            <a:r>
              <a:rPr lang="en-IN" dirty="0"/>
              <a:t>This protocol </a:t>
            </a:r>
            <a:r>
              <a:rPr lang="en-IN" b="1" dirty="0">
                <a:solidFill>
                  <a:srgbClr val="C00000"/>
                </a:solidFill>
              </a:rPr>
              <a:t>solves dirty read problem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Rigorous two </a:t>
            </a:r>
            <a:r>
              <a:rPr lang="en-IN" dirty="0" smtClean="0"/>
              <a:t>phase locking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</a:t>
            </a:r>
            <a:r>
              <a:rPr lang="en-IN" dirty="0" smtClean="0"/>
              <a:t>this protocol, </a:t>
            </a: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transaction is not allowed to release any lock (either shared or exclusive) until it commits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means that </a:t>
            </a:r>
            <a:r>
              <a:rPr lang="en-IN" b="1" dirty="0">
                <a:solidFill>
                  <a:srgbClr val="C00000"/>
                </a:solidFill>
              </a:rPr>
              <a:t>until the transaction commits, other transaction </a:t>
            </a:r>
            <a:r>
              <a:rPr lang="en-IN" b="1" dirty="0" smtClean="0">
                <a:solidFill>
                  <a:srgbClr val="C00000"/>
                </a:solidFill>
              </a:rPr>
              <a:t>can not acquire even a </a:t>
            </a:r>
            <a:r>
              <a:rPr lang="en-IN" b="1" dirty="0">
                <a:solidFill>
                  <a:srgbClr val="C00000"/>
                </a:solidFill>
              </a:rPr>
              <a:t>shared lock</a:t>
            </a:r>
            <a:r>
              <a:rPr lang="en-IN" dirty="0"/>
              <a:t> on a data item on which the uncommitted transaction has a shared </a:t>
            </a:r>
            <a:r>
              <a:rPr lang="en-IN" dirty="0" smtClean="0"/>
              <a:t>lock.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6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ime </a:t>
            </a:r>
            <a:r>
              <a:rPr lang="en-IN" dirty="0"/>
              <a:t>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</a:t>
            </a:r>
            <a:r>
              <a:rPr lang="en-IN" b="1" dirty="0">
                <a:solidFill>
                  <a:srgbClr val="C00000"/>
                </a:solidFill>
              </a:rPr>
              <a:t>protocol uses either system time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logical counter </a:t>
            </a:r>
            <a:r>
              <a:rPr lang="en-IN" dirty="0"/>
              <a:t>to be used as a </a:t>
            </a:r>
            <a:r>
              <a:rPr lang="en-IN" dirty="0" smtClean="0"/>
              <a:t>time-stamp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Every </a:t>
            </a:r>
            <a:r>
              <a:rPr lang="en-IN" b="1" dirty="0">
                <a:solidFill>
                  <a:srgbClr val="C00000"/>
                </a:solidFill>
              </a:rPr>
              <a:t>transaction has a time-stamp </a:t>
            </a:r>
            <a:r>
              <a:rPr lang="en-IN" dirty="0"/>
              <a:t>associated with it and the </a:t>
            </a:r>
            <a:r>
              <a:rPr lang="en-IN" b="1" dirty="0">
                <a:solidFill>
                  <a:srgbClr val="C00000"/>
                </a:solidFill>
              </a:rPr>
              <a:t>ordering is determined by the age of the transaction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transaction ‘T1’ </a:t>
            </a:r>
            <a:r>
              <a:rPr lang="en-IN" b="1" dirty="0">
                <a:solidFill>
                  <a:srgbClr val="C00000"/>
                </a:solidFill>
              </a:rPr>
              <a:t>created at 0002 clock time would be older than all other transaction, which come after it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For example, any transaction </a:t>
            </a:r>
            <a:r>
              <a:rPr lang="en-IN" dirty="0" smtClean="0"/>
              <a:t>‘T2' </a:t>
            </a:r>
            <a:r>
              <a:rPr lang="en-IN" dirty="0"/>
              <a:t>entering the system at 0004 is two seconds </a:t>
            </a:r>
            <a:r>
              <a:rPr lang="en-IN" dirty="0" smtClean="0"/>
              <a:t>younger than transaction ‘T1’ </a:t>
            </a:r>
            <a:r>
              <a:rPr lang="en-IN" dirty="0"/>
              <a:t>and priority </a:t>
            </a:r>
            <a:r>
              <a:rPr lang="en-IN" dirty="0" smtClean="0"/>
              <a:t>is given </a:t>
            </a:r>
            <a:r>
              <a:rPr lang="en-IN" dirty="0"/>
              <a:t>to the older one.</a:t>
            </a:r>
          </a:p>
          <a:p>
            <a:pPr algn="just"/>
            <a:r>
              <a:rPr lang="en-IN" dirty="0"/>
              <a:t>In addition, </a:t>
            </a:r>
            <a:r>
              <a:rPr lang="en-IN" b="1" dirty="0">
                <a:solidFill>
                  <a:srgbClr val="C00000"/>
                </a:solidFill>
              </a:rPr>
              <a:t>every data item is given the latest read and </a:t>
            </a:r>
            <a:r>
              <a:rPr lang="en-IN" b="1" dirty="0" smtClean="0">
                <a:solidFill>
                  <a:srgbClr val="C00000"/>
                </a:solidFill>
              </a:rPr>
              <a:t>write time-stamp</a:t>
            </a:r>
            <a:r>
              <a:rPr lang="en-IN" dirty="0"/>
              <a:t>. This lets the system know, when last read </a:t>
            </a:r>
            <a:r>
              <a:rPr lang="en-IN" dirty="0" smtClean="0"/>
              <a:t>and </a:t>
            </a:r>
            <a:r>
              <a:rPr lang="en-IN" dirty="0"/>
              <a:t>write </a:t>
            </a:r>
            <a:r>
              <a:rPr lang="en-IN" dirty="0" smtClean="0"/>
              <a:t>operations was </a:t>
            </a:r>
            <a:r>
              <a:rPr lang="en-IN" dirty="0"/>
              <a:t>made on the data item.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5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This </a:t>
            </a:r>
            <a:r>
              <a:rPr lang="en-IN" dirty="0"/>
              <a:t>is the responsibility of the protocol system that the conflicting pair of tasks should be executed according to the timestamp values of the transactions.</a:t>
            </a:r>
          </a:p>
          <a:p>
            <a:pPr lvl="1"/>
            <a:r>
              <a:rPr lang="en-IN" dirty="0"/>
              <a:t>Time-stamp of Transaction </a:t>
            </a:r>
            <a:r>
              <a:rPr lang="en-IN" dirty="0" err="1"/>
              <a:t>Ti</a:t>
            </a:r>
            <a:r>
              <a:rPr lang="en-IN" dirty="0"/>
              <a:t> is denoted as TS(</a:t>
            </a:r>
            <a:r>
              <a:rPr lang="en-IN" dirty="0" err="1"/>
              <a:t>Ti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Read time-stamp of data-item X is denoted by R-timestamp(X).</a:t>
            </a:r>
          </a:p>
          <a:p>
            <a:pPr lvl="1"/>
            <a:r>
              <a:rPr lang="en-IN" dirty="0"/>
              <a:t>Write time-stamp of data-item X is denoted by W-timestamp(X).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9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5981700" cy="55625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Isolation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Changes occurring in a particular transaction will not be visible to any other transaction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until </a:t>
            </a:r>
            <a:r>
              <a:rPr lang="en-US" b="1" dirty="0" smtClean="0">
                <a:solidFill>
                  <a:srgbClr val="C00000"/>
                </a:solidFill>
              </a:rPr>
              <a:t>it has </a:t>
            </a:r>
            <a:r>
              <a:rPr lang="en-US" b="1" dirty="0">
                <a:solidFill>
                  <a:srgbClr val="C00000"/>
                </a:solidFill>
              </a:rPr>
              <a:t>been committed</a:t>
            </a:r>
            <a:r>
              <a:rPr lang="en-US" dirty="0"/>
              <a:t>.</a:t>
            </a:r>
            <a:endParaRPr lang="en-IN" dirty="0"/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Intermediate transaction results must be hidden from other concurrently executed transactions</a:t>
            </a:r>
            <a:r>
              <a:rPr lang="en-US" dirty="0"/>
              <a:t>.  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In our example once </a:t>
            </a:r>
            <a:r>
              <a:rPr lang="en-US" dirty="0" smtClean="0"/>
              <a:t>our transaction starts </a:t>
            </a:r>
            <a:r>
              <a:rPr lang="en-US" dirty="0"/>
              <a:t>from </a:t>
            </a:r>
            <a:r>
              <a:rPr lang="en-US" dirty="0" smtClean="0"/>
              <a:t>first step (step 1) </a:t>
            </a:r>
            <a:r>
              <a:rPr lang="en-US" dirty="0"/>
              <a:t>its result should not be access by any other transaction until last step (step 6) is completed. 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/>
              <a:t>properties of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8126"/>
            <a:ext cx="2781300" cy="5555147"/>
          </a:xfrm>
        </p:spPr>
        <p:txBody>
          <a:bodyPr>
            <a:normAutofit/>
          </a:bodyPr>
          <a:lstStyle/>
          <a:p>
            <a:pPr marL="1876425" indent="-1517650" algn="ctr">
              <a:buNone/>
            </a:pPr>
            <a:r>
              <a:rPr lang="en-US" b="1" dirty="0" smtClean="0"/>
              <a:t>read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A = A –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read </a:t>
            </a:r>
            <a:r>
              <a:rPr lang="en-US" dirty="0"/>
              <a:t>(B)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B = B + 50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9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Timestamp ordering protocol works as follows:</a:t>
            </a:r>
          </a:p>
          <a:p>
            <a:pPr lvl="1"/>
            <a:r>
              <a:rPr lang="en-IN" dirty="0"/>
              <a:t>If a transaction </a:t>
            </a:r>
            <a:r>
              <a:rPr lang="en-IN" dirty="0" err="1"/>
              <a:t>Ti</a:t>
            </a:r>
            <a:r>
              <a:rPr lang="en-IN" dirty="0"/>
              <a:t> issues read(X) operation:</a:t>
            </a:r>
          </a:p>
          <a:p>
            <a:pPr lvl="2"/>
            <a:r>
              <a:rPr lang="en-IN" dirty="0"/>
              <a:t>If TS(</a:t>
            </a:r>
            <a:r>
              <a:rPr lang="en-IN" dirty="0" err="1"/>
              <a:t>Ti</a:t>
            </a:r>
            <a:r>
              <a:rPr lang="en-IN" dirty="0"/>
              <a:t>) &lt; W-timestamp(X)</a:t>
            </a:r>
          </a:p>
          <a:p>
            <a:pPr lvl="3"/>
            <a:r>
              <a:rPr lang="en-IN" dirty="0"/>
              <a:t>Operation rejected.</a:t>
            </a:r>
          </a:p>
          <a:p>
            <a:pPr lvl="2"/>
            <a:r>
              <a:rPr lang="en-IN" dirty="0"/>
              <a:t>If TS(</a:t>
            </a:r>
            <a:r>
              <a:rPr lang="en-IN" dirty="0" err="1"/>
              <a:t>Ti</a:t>
            </a:r>
            <a:r>
              <a:rPr lang="en-IN" dirty="0"/>
              <a:t>) &gt;= W-timestamp(X)</a:t>
            </a:r>
          </a:p>
          <a:p>
            <a:pPr lvl="3"/>
            <a:r>
              <a:rPr lang="en-IN" dirty="0"/>
              <a:t>Operation executed.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a transaction </a:t>
            </a:r>
            <a:r>
              <a:rPr lang="en-IN" dirty="0" err="1"/>
              <a:t>Ti</a:t>
            </a:r>
            <a:r>
              <a:rPr lang="en-IN" dirty="0"/>
              <a:t> issues write(X) operation:</a:t>
            </a:r>
          </a:p>
          <a:p>
            <a:pPr lvl="2"/>
            <a:r>
              <a:rPr lang="en-IN" dirty="0"/>
              <a:t>If TS(</a:t>
            </a:r>
            <a:r>
              <a:rPr lang="en-IN" dirty="0" err="1"/>
              <a:t>Ti</a:t>
            </a:r>
            <a:r>
              <a:rPr lang="en-IN" dirty="0"/>
              <a:t>) &lt; R-timestamp(X)</a:t>
            </a:r>
          </a:p>
          <a:p>
            <a:pPr lvl="3"/>
            <a:r>
              <a:rPr lang="en-IN" dirty="0"/>
              <a:t>Operation rejected.</a:t>
            </a:r>
          </a:p>
          <a:p>
            <a:pPr lvl="2"/>
            <a:r>
              <a:rPr lang="en-IN" dirty="0"/>
              <a:t>If TS(</a:t>
            </a:r>
            <a:r>
              <a:rPr lang="en-IN" dirty="0" err="1"/>
              <a:t>Ti</a:t>
            </a:r>
            <a:r>
              <a:rPr lang="en-IN" dirty="0"/>
              <a:t>) &lt; W-timestamp(X)</a:t>
            </a:r>
          </a:p>
          <a:p>
            <a:pPr lvl="3"/>
            <a:r>
              <a:rPr lang="en-IN" dirty="0"/>
              <a:t>Operation rejected and </a:t>
            </a:r>
            <a:r>
              <a:rPr lang="en-IN" dirty="0" err="1"/>
              <a:t>Ti</a:t>
            </a:r>
            <a:r>
              <a:rPr lang="en-IN" dirty="0"/>
              <a:t> rolled back.</a:t>
            </a:r>
          </a:p>
          <a:p>
            <a:pPr lvl="2"/>
            <a:r>
              <a:rPr lang="en-IN" dirty="0"/>
              <a:t>Otherwise, operation executed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9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deadlock?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Consider the following two transactions</a:t>
            </a:r>
            <a:r>
              <a:rPr lang="en-IN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deadlock is a </a:t>
            </a:r>
            <a:r>
              <a:rPr lang="en-US" b="1" dirty="0">
                <a:solidFill>
                  <a:srgbClr val="C00000"/>
                </a:solidFill>
              </a:rPr>
              <a:t>situation in which two or more transactions are waiting for one another to give up locks</a:t>
            </a:r>
            <a:r>
              <a:rPr lang="en-US" dirty="0" smtClean="0"/>
              <a:t>.</a:t>
            </a:r>
            <a:endParaRPr lang="en-IN" dirty="0"/>
          </a:p>
          <a:p>
            <a:pPr algn="just"/>
            <a:endParaRPr lang="en-IN" dirty="0"/>
          </a:p>
        </p:txBody>
      </p:sp>
      <p:graphicFrame>
        <p:nvGraphicFramePr>
          <p:cNvPr id="2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783851"/>
              </p:ext>
            </p:extLst>
          </p:nvPr>
        </p:nvGraphicFramePr>
        <p:xfrm>
          <a:off x="2819400" y="1600200"/>
          <a:ext cx="3505200" cy="3581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63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43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eft Brace 29"/>
          <p:cNvSpPr/>
          <p:nvPr/>
        </p:nvSpPr>
        <p:spPr>
          <a:xfrm>
            <a:off x="3048000" y="2148303"/>
            <a:ext cx="152400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>
            <a:off x="3048000" y="4300953"/>
            <a:ext cx="152400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flipH="1">
            <a:off x="5943600" y="2842903"/>
            <a:ext cx="152400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e 32"/>
          <p:cNvSpPr/>
          <p:nvPr/>
        </p:nvSpPr>
        <p:spPr>
          <a:xfrm flipH="1">
            <a:off x="5943600" y="3573153"/>
            <a:ext cx="152400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ular Callout 33"/>
          <p:cNvSpPr/>
          <p:nvPr/>
        </p:nvSpPr>
        <p:spPr>
          <a:xfrm>
            <a:off x="1015365" y="2246376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990600" y="4392676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6477000" y="2923960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492240" y="3666910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7169" y="2167771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844422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</a:t>
            </a:r>
            <a:r>
              <a:rPr lang="en-US" dirty="0" smtClean="0"/>
              <a:t>(B)</a:t>
            </a:r>
            <a:endParaRPr lang="en-US" dirty="0"/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7169" y="4308126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</a:t>
            </a:r>
            <a:r>
              <a:rPr lang="en-US" dirty="0" smtClean="0"/>
              <a:t>(B)</a:t>
            </a:r>
            <a:endParaRPr lang="en-US" dirty="0"/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573852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" grpId="0" animBg="1"/>
      <p:bldP spid="18" grpId="0" animBg="1"/>
      <p:bldP spid="19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simple way to detect </a:t>
            </a:r>
            <a:r>
              <a:rPr lang="en-US" dirty="0" smtClean="0"/>
              <a:t>deadlock </a:t>
            </a:r>
            <a:r>
              <a:rPr lang="en-US" dirty="0"/>
              <a:t>is with the help of </a:t>
            </a:r>
            <a:r>
              <a:rPr lang="en-US" b="1" dirty="0">
                <a:solidFill>
                  <a:srgbClr val="C00000"/>
                </a:solidFill>
              </a:rPr>
              <a:t>wait-for graph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b="1" dirty="0">
                <a:solidFill>
                  <a:srgbClr val="C00000"/>
                </a:solidFill>
              </a:rPr>
              <a:t>node is created </a:t>
            </a:r>
            <a:r>
              <a:rPr lang="en-US" dirty="0"/>
              <a:t>in the wait-for graph for </a:t>
            </a:r>
            <a:r>
              <a:rPr lang="en-US" b="1" dirty="0">
                <a:solidFill>
                  <a:srgbClr val="C00000"/>
                </a:solidFill>
              </a:rPr>
              <a:t>each transaction that is currently executing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Whenever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transaction Ti is waiting to lock an item X that is currently locked by a transaction </a:t>
            </a:r>
            <a:r>
              <a:rPr lang="en-US" b="1" dirty="0" err="1">
                <a:solidFill>
                  <a:srgbClr val="C00000"/>
                </a:solidFill>
              </a:rPr>
              <a:t>Tj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 directed </a:t>
            </a:r>
            <a:r>
              <a:rPr lang="en-US" b="1" dirty="0" smtClean="0">
                <a:solidFill>
                  <a:srgbClr val="C00000"/>
                </a:solidFill>
              </a:rPr>
              <a:t>edge from Ti to </a:t>
            </a:r>
            <a:r>
              <a:rPr lang="en-US" b="1" dirty="0" err="1" smtClean="0">
                <a:solidFill>
                  <a:srgbClr val="C00000"/>
                </a:solidFill>
              </a:rPr>
              <a:t>Tj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Ti→Tj</a:t>
            </a:r>
            <a:r>
              <a:rPr lang="en-US" b="1" dirty="0" smtClean="0">
                <a:solidFill>
                  <a:srgbClr val="C00000"/>
                </a:solidFill>
              </a:rPr>
              <a:t>) is </a:t>
            </a:r>
            <a:r>
              <a:rPr lang="en-US" b="1" dirty="0">
                <a:solidFill>
                  <a:srgbClr val="C00000"/>
                </a:solidFill>
              </a:rPr>
              <a:t>created</a:t>
            </a:r>
            <a:r>
              <a:rPr lang="en-US" dirty="0"/>
              <a:t> in the wait-for graph.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b="1" dirty="0" err="1">
                <a:solidFill>
                  <a:srgbClr val="C00000"/>
                </a:solidFill>
              </a:rPr>
              <a:t>Tj</a:t>
            </a:r>
            <a:r>
              <a:rPr lang="en-US" b="1" dirty="0">
                <a:solidFill>
                  <a:srgbClr val="C00000"/>
                </a:solidFill>
              </a:rPr>
              <a:t> releases the lock(s) on the items that Ti was waiting </a:t>
            </a:r>
            <a:r>
              <a:rPr lang="en-US" dirty="0"/>
              <a:t>for, the </a:t>
            </a:r>
            <a:r>
              <a:rPr lang="en-US" b="1" dirty="0">
                <a:solidFill>
                  <a:srgbClr val="C00000"/>
                </a:solidFill>
              </a:rPr>
              <a:t>directed edge is dropped</a:t>
            </a:r>
            <a:r>
              <a:rPr lang="en-US" dirty="0"/>
              <a:t> from the wait-for graph.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have a state of </a:t>
            </a:r>
            <a:r>
              <a:rPr lang="en-US" b="1" dirty="0">
                <a:solidFill>
                  <a:srgbClr val="C00000"/>
                </a:solidFill>
              </a:rPr>
              <a:t>deadlock if and only if the wait-for graph has a cycle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b="1" dirty="0">
                <a:solidFill>
                  <a:srgbClr val="C00000"/>
                </a:solidFill>
              </a:rPr>
              <a:t>each transaction involved in the cycle is said to be deadlocked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3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28575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5829299" cy="5059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Transaction </a:t>
            </a:r>
            <a:r>
              <a:rPr lang="en-US" sz="2400" dirty="0" smtClean="0"/>
              <a:t>A </a:t>
            </a:r>
            <a:r>
              <a:rPr lang="en-US" sz="2400" dirty="0"/>
              <a:t>is waiting for transactions </a:t>
            </a:r>
            <a:r>
              <a:rPr lang="en-US" sz="2400" dirty="0" smtClean="0"/>
              <a:t>B </a:t>
            </a:r>
            <a:r>
              <a:rPr lang="en-US" sz="2400" dirty="0"/>
              <a:t>and </a:t>
            </a:r>
            <a:r>
              <a:rPr lang="en-US" sz="2400" dirty="0" smtClean="0"/>
              <a:t>C.</a:t>
            </a:r>
            <a:endParaRPr lang="en-US" sz="2400" dirty="0"/>
          </a:p>
          <a:p>
            <a:pPr algn="just"/>
            <a:r>
              <a:rPr lang="en-US" sz="2400" dirty="0"/>
              <a:t>Transactions </a:t>
            </a:r>
            <a:r>
              <a:rPr lang="en-US" sz="2400" dirty="0" smtClean="0"/>
              <a:t>C is </a:t>
            </a:r>
            <a:r>
              <a:rPr lang="en-US" sz="2400" dirty="0"/>
              <a:t>waiting for transaction </a:t>
            </a:r>
            <a:r>
              <a:rPr lang="en-US" sz="2400" dirty="0" smtClean="0"/>
              <a:t>B.</a:t>
            </a:r>
            <a:endParaRPr lang="en-US" sz="2400" dirty="0"/>
          </a:p>
          <a:p>
            <a:pPr algn="just"/>
            <a:r>
              <a:rPr lang="en-US" sz="2400" dirty="0"/>
              <a:t>Transaction </a:t>
            </a:r>
            <a:r>
              <a:rPr lang="en-US" sz="2400" dirty="0" smtClean="0"/>
              <a:t>B </a:t>
            </a:r>
            <a:r>
              <a:rPr lang="en-US" sz="2400" dirty="0"/>
              <a:t>is waiting for transaction </a:t>
            </a:r>
            <a:r>
              <a:rPr lang="en-US" sz="2400" dirty="0" smtClean="0"/>
              <a:t>D.</a:t>
            </a:r>
          </a:p>
          <a:p>
            <a:pPr algn="just"/>
            <a:r>
              <a:rPr lang="en-US" sz="2400" dirty="0"/>
              <a:t>This wait-for graph has no cycle, so there is no deadlock state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Suppose now that transaction </a:t>
            </a:r>
            <a:r>
              <a:rPr lang="en-US" sz="2400" dirty="0" smtClean="0"/>
              <a:t>D is </a:t>
            </a:r>
            <a:r>
              <a:rPr lang="en-US" sz="2400" dirty="0"/>
              <a:t>requesting an item held by </a:t>
            </a:r>
            <a:r>
              <a:rPr lang="en-US" sz="2400" dirty="0" smtClean="0"/>
              <a:t>C. </a:t>
            </a:r>
            <a:r>
              <a:rPr lang="en-US" sz="2400" dirty="0"/>
              <a:t>Then the edge </a:t>
            </a:r>
            <a:r>
              <a:rPr lang="en-US" sz="2400" dirty="0" smtClean="0"/>
              <a:t>D           C </a:t>
            </a:r>
            <a:r>
              <a:rPr lang="en-US" sz="2400" dirty="0"/>
              <a:t>is added to the </a:t>
            </a:r>
            <a:r>
              <a:rPr lang="en-US" sz="2400" dirty="0" smtClean="0"/>
              <a:t>wait-for graph.</a:t>
            </a:r>
          </a:p>
          <a:p>
            <a:pPr algn="just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38250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4325" y="207300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70233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38250" y="303187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7"/>
            <a:endCxn id="8" idx="2"/>
          </p:cNvCxnSpPr>
          <p:nvPr/>
        </p:nvCxnSpPr>
        <p:spPr>
          <a:xfrm flipV="1">
            <a:off x="704570" y="1524000"/>
            <a:ext cx="533680" cy="615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</p:cNvCxnSpPr>
          <p:nvPr/>
        </p:nvCxnSpPr>
        <p:spPr>
          <a:xfrm>
            <a:off x="1695450" y="1524000"/>
            <a:ext cx="674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4"/>
          </p:cNvCxnSpPr>
          <p:nvPr/>
        </p:nvCxnSpPr>
        <p:spPr>
          <a:xfrm flipV="1">
            <a:off x="1466850" y="1752600"/>
            <a:ext cx="0" cy="127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17" idx="2"/>
          </p:cNvCxnSpPr>
          <p:nvPr/>
        </p:nvCxnSpPr>
        <p:spPr>
          <a:xfrm>
            <a:off x="704570" y="2463252"/>
            <a:ext cx="533680" cy="797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14130" y="4516513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28575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5829299" cy="5059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Now this graph </a:t>
            </a:r>
            <a:r>
              <a:rPr lang="en-US" sz="2400" dirty="0"/>
              <a:t>contains the cycle.</a:t>
            </a:r>
          </a:p>
          <a:p>
            <a:pPr algn="just"/>
            <a:r>
              <a:rPr lang="en-US" sz="2400" dirty="0" smtClean="0"/>
              <a:t>B            D            C             B</a:t>
            </a:r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means that transactions </a:t>
            </a:r>
            <a:r>
              <a:rPr lang="en-US" sz="2400" dirty="0" smtClean="0"/>
              <a:t>B, D </a:t>
            </a:r>
            <a:r>
              <a:rPr lang="en-US" sz="2400" dirty="0"/>
              <a:t>and </a:t>
            </a:r>
            <a:r>
              <a:rPr lang="en-US" sz="2400" dirty="0" smtClean="0"/>
              <a:t>C are </a:t>
            </a:r>
            <a:r>
              <a:rPr lang="en-US" sz="2400" dirty="0"/>
              <a:t>all deadlocked.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38250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14325" y="207300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70233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38250" y="303187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7"/>
            <a:endCxn id="8" idx="2"/>
          </p:cNvCxnSpPr>
          <p:nvPr/>
        </p:nvCxnSpPr>
        <p:spPr>
          <a:xfrm flipV="1">
            <a:off x="704570" y="1524000"/>
            <a:ext cx="533680" cy="615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</p:cNvCxnSpPr>
          <p:nvPr/>
        </p:nvCxnSpPr>
        <p:spPr>
          <a:xfrm>
            <a:off x="1695450" y="1524000"/>
            <a:ext cx="674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4"/>
          </p:cNvCxnSpPr>
          <p:nvPr/>
        </p:nvCxnSpPr>
        <p:spPr>
          <a:xfrm flipV="1">
            <a:off x="1466850" y="1752600"/>
            <a:ext cx="0" cy="127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17" idx="2"/>
          </p:cNvCxnSpPr>
          <p:nvPr/>
        </p:nvCxnSpPr>
        <p:spPr>
          <a:xfrm>
            <a:off x="704570" y="2463252"/>
            <a:ext cx="533680" cy="797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40422" y="1176223"/>
            <a:ext cx="1784838" cy="24320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7981751">
            <a:off x="1720871" y="2524771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DEADLOCK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684564" y="1752600"/>
            <a:ext cx="895350" cy="1507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49040" y="174498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47260" y="174498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1200" y="1741583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 deadlock is detected, </a:t>
            </a:r>
            <a:r>
              <a:rPr lang="en-US" dirty="0"/>
              <a:t>the system must recover from the deadlock.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common solution is </a:t>
            </a:r>
            <a:r>
              <a:rPr lang="en-US" b="1" dirty="0">
                <a:solidFill>
                  <a:srgbClr val="C00000"/>
                </a:solidFill>
              </a:rPr>
              <a:t>to roll back one or more transactions </a:t>
            </a:r>
            <a:r>
              <a:rPr lang="en-US" dirty="0"/>
              <a:t>to break the deadlock. </a:t>
            </a:r>
            <a:endParaRPr lang="en-US" dirty="0" smtClean="0"/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Choosing </a:t>
            </a:r>
            <a:r>
              <a:rPr lang="en-US" b="1" dirty="0">
                <a:solidFill>
                  <a:srgbClr val="C00000"/>
                </a:solidFill>
              </a:rPr>
              <a:t>which transaction to abort is known as Victim Selection</a:t>
            </a:r>
            <a:r>
              <a:rPr lang="en-US" dirty="0" smtClean="0"/>
              <a:t>.</a:t>
            </a:r>
          </a:p>
          <a:p>
            <a:pPr algn="just">
              <a:buClr>
                <a:schemeClr val="tx1"/>
              </a:buClr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042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2857500" cy="5562599"/>
          </a:xfrm>
        </p:spPr>
        <p:txBody>
          <a:bodyPr/>
          <a:lstStyle/>
          <a:p>
            <a:pPr algn="just"/>
            <a:endParaRPr lang="en-US" sz="2200" dirty="0" smtClean="0"/>
          </a:p>
          <a:p>
            <a:pPr algn="just">
              <a:buClr>
                <a:schemeClr val="tx1"/>
              </a:buClr>
            </a:pPr>
            <a:endParaRPr lang="en-IN" sz="2200" dirty="0"/>
          </a:p>
          <a:p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200" y="918126"/>
            <a:ext cx="5829300" cy="555514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/>
              <a:t>In </a:t>
            </a:r>
            <a:r>
              <a:rPr lang="en-US" sz="2600" dirty="0" smtClean="0"/>
              <a:t>this wait-for </a:t>
            </a:r>
            <a:r>
              <a:rPr lang="en-US" sz="2600" dirty="0"/>
              <a:t>graph transactions </a:t>
            </a:r>
            <a:r>
              <a:rPr lang="en-US" sz="2600" dirty="0" smtClean="0"/>
              <a:t>B, D </a:t>
            </a:r>
            <a:r>
              <a:rPr lang="en-US" sz="2600" dirty="0"/>
              <a:t>and </a:t>
            </a:r>
            <a:r>
              <a:rPr lang="en-US" sz="2600" dirty="0" smtClean="0"/>
              <a:t>C </a:t>
            </a:r>
            <a:r>
              <a:rPr lang="en-US" sz="2600" dirty="0"/>
              <a:t>are deadlocked. </a:t>
            </a:r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order to remove deadlock </a:t>
            </a:r>
            <a:r>
              <a:rPr lang="en-US" sz="2600" b="1" dirty="0">
                <a:solidFill>
                  <a:srgbClr val="C00000"/>
                </a:solidFill>
              </a:rPr>
              <a:t>one of the transaction</a:t>
            </a:r>
            <a:r>
              <a:rPr lang="en-US" sz="2600" dirty="0"/>
              <a:t> out of these </a:t>
            </a:r>
            <a:r>
              <a:rPr lang="en-US" sz="2600" dirty="0" smtClean="0"/>
              <a:t>three (B, D, C) </a:t>
            </a:r>
            <a:r>
              <a:rPr lang="en-US" sz="2600" dirty="0"/>
              <a:t>transactions </a:t>
            </a:r>
            <a:r>
              <a:rPr lang="en-US" sz="2600" b="1" dirty="0">
                <a:solidFill>
                  <a:srgbClr val="C00000"/>
                </a:solidFill>
              </a:rPr>
              <a:t>must be roll backed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smtClean="0"/>
              <a:t>We </a:t>
            </a:r>
            <a:r>
              <a:rPr lang="en-US" sz="2600" dirty="0"/>
              <a:t>should </a:t>
            </a:r>
            <a:r>
              <a:rPr lang="en-US" sz="2600" b="1" dirty="0">
                <a:solidFill>
                  <a:srgbClr val="C00000"/>
                </a:solidFill>
              </a:rPr>
              <a:t>rollback those transactions that will incur the minimum cost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When </a:t>
            </a:r>
            <a:r>
              <a:rPr lang="en-US" sz="2600" dirty="0"/>
              <a:t>a deadlock is detected, the choice of which transaction to abort can be made using following criteria: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transaction which have the fewest locks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transaction that has done the least work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transaction that is farthest from completion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</a:t>
            </a:r>
            <a:r>
              <a:rPr lang="en-US" dirty="0" smtClean="0"/>
              <a:t>deadlock </a:t>
            </a:r>
            <a:r>
              <a:rPr lang="en-US" dirty="0"/>
              <a:t>victim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238250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4325" y="207300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70233" y="12954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38250" y="303187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7"/>
            <a:endCxn id="5" idx="2"/>
          </p:cNvCxnSpPr>
          <p:nvPr/>
        </p:nvCxnSpPr>
        <p:spPr>
          <a:xfrm flipV="1">
            <a:off x="704570" y="1524000"/>
            <a:ext cx="533680" cy="615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1695450" y="1524000"/>
            <a:ext cx="674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flipV="1">
            <a:off x="1466850" y="1752600"/>
            <a:ext cx="0" cy="127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2"/>
          </p:cNvCxnSpPr>
          <p:nvPr/>
        </p:nvCxnSpPr>
        <p:spPr>
          <a:xfrm>
            <a:off x="704570" y="2463252"/>
            <a:ext cx="533680" cy="797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40422" y="1176223"/>
            <a:ext cx="1784838" cy="24320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981751">
            <a:off x="1720871" y="2524771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DEADLOCK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84564" y="1752600"/>
            <a:ext cx="895350" cy="1507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protocols </a:t>
            </a:r>
            <a:r>
              <a:rPr lang="en-IN" b="1" dirty="0">
                <a:solidFill>
                  <a:srgbClr val="C00000"/>
                </a:solidFill>
              </a:rPr>
              <a:t>ensure that the system will never enter into a deadlock state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Some </a:t>
            </a:r>
            <a:r>
              <a:rPr lang="en-IN" dirty="0"/>
              <a:t>prevention strategies :</a:t>
            </a:r>
          </a:p>
          <a:p>
            <a:pPr lvl="1"/>
            <a:r>
              <a:rPr lang="en-IN" dirty="0"/>
              <a:t>Require that each </a:t>
            </a:r>
            <a:r>
              <a:rPr lang="en-IN" b="1" dirty="0">
                <a:solidFill>
                  <a:srgbClr val="C00000"/>
                </a:solidFill>
              </a:rPr>
              <a:t>transaction locks all its data items before it begins execution</a:t>
            </a:r>
            <a:r>
              <a:rPr lang="en-IN" dirty="0"/>
              <a:t> (</a:t>
            </a:r>
            <a:r>
              <a:rPr lang="en-IN" dirty="0" err="1"/>
              <a:t>predeclaration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Impose partial ordering of all data items and </a:t>
            </a:r>
            <a:r>
              <a:rPr lang="en-IN" b="1" dirty="0">
                <a:solidFill>
                  <a:srgbClr val="C00000"/>
                </a:solidFill>
              </a:rPr>
              <a:t>require that a transaction can lock data items only in the order specified by the </a:t>
            </a:r>
            <a:r>
              <a:rPr lang="en-IN" b="1" dirty="0" smtClean="0">
                <a:solidFill>
                  <a:srgbClr val="C00000"/>
                </a:solidFill>
              </a:rPr>
              <a:t>partial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3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Following schemes use transaction timestamps for the sake of deadlock prevention alone.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 smtClean="0"/>
              <a:t>Wait-die </a:t>
            </a:r>
            <a:r>
              <a:rPr lang="en-IN" dirty="0"/>
              <a:t>scheme — non-</a:t>
            </a:r>
            <a:r>
              <a:rPr lang="en-IN" dirty="0" err="1"/>
              <a:t>preemptive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US" dirty="0"/>
              <a:t>If an </a:t>
            </a:r>
            <a:r>
              <a:rPr lang="en-US" b="1" dirty="0">
                <a:solidFill>
                  <a:srgbClr val="C00000"/>
                </a:solidFill>
              </a:rPr>
              <a:t>older transaction is requesting a resource</a:t>
            </a:r>
            <a:r>
              <a:rPr lang="en-US" dirty="0"/>
              <a:t> which is held by younger transaction, then </a:t>
            </a:r>
            <a:r>
              <a:rPr lang="en-US" b="1" dirty="0">
                <a:solidFill>
                  <a:srgbClr val="C00000"/>
                </a:solidFill>
              </a:rPr>
              <a:t>older transaction is allowed to wait </a:t>
            </a:r>
            <a:r>
              <a:rPr lang="en-US" dirty="0"/>
              <a:t>for it till it is available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an </a:t>
            </a:r>
            <a:r>
              <a:rPr lang="en-US" b="1" dirty="0">
                <a:solidFill>
                  <a:srgbClr val="C00000"/>
                </a:solidFill>
              </a:rPr>
              <a:t>younger transaction is requesting a resource </a:t>
            </a:r>
            <a:r>
              <a:rPr lang="en-US" dirty="0"/>
              <a:t>which is held by older </a:t>
            </a:r>
            <a:r>
              <a:rPr lang="en-US" dirty="0" smtClean="0"/>
              <a:t>transaction, </a:t>
            </a:r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younger transaction is killed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36629"/>
              </p:ext>
            </p:extLst>
          </p:nvPr>
        </p:nvGraphicFramePr>
        <p:xfrm>
          <a:off x="1945387" y="4495800"/>
          <a:ext cx="529361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6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Wait-Die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 needs a resource held by 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 </a:t>
                      </a:r>
                      <a:r>
                        <a:rPr lang="en-US" sz="2000" dirty="0" smtClean="0">
                          <a:effectLst/>
                        </a:rPr>
                        <a:t>waits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 needs a resource held by 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 </a:t>
                      </a:r>
                      <a:r>
                        <a:rPr lang="en-US" sz="2000" dirty="0" smtClean="0">
                          <a:effectLst/>
                        </a:rPr>
                        <a:t>dies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0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Following schemes use transaction timestamps for the sake of deadlock prevention alone.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IN" dirty="0"/>
              <a:t>Wound-wait scheme — </a:t>
            </a:r>
            <a:r>
              <a:rPr lang="en-IN" dirty="0" err="1"/>
              <a:t>preemptive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older transaction </a:t>
            </a:r>
            <a:r>
              <a:rPr lang="en-US" b="1" dirty="0" smtClean="0">
                <a:solidFill>
                  <a:srgbClr val="C00000"/>
                </a:solidFill>
              </a:rPr>
              <a:t>is requesting </a:t>
            </a:r>
            <a:r>
              <a:rPr lang="en-US" b="1" dirty="0">
                <a:solidFill>
                  <a:srgbClr val="C00000"/>
                </a:solidFill>
              </a:rPr>
              <a:t>a resource</a:t>
            </a:r>
            <a:r>
              <a:rPr lang="en-US" dirty="0"/>
              <a:t> </a:t>
            </a:r>
            <a:r>
              <a:rPr lang="en-US" dirty="0" smtClean="0"/>
              <a:t>which is held </a:t>
            </a:r>
            <a:r>
              <a:rPr lang="en-US" dirty="0"/>
              <a:t>by younger transaction, then </a:t>
            </a:r>
            <a:r>
              <a:rPr lang="en-US" b="1" dirty="0">
                <a:solidFill>
                  <a:srgbClr val="C00000"/>
                </a:solidFill>
              </a:rPr>
              <a:t>older transaction forces younger transaction to kill </a:t>
            </a:r>
            <a:r>
              <a:rPr lang="en-US" dirty="0"/>
              <a:t>the transaction and release the resource.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younger </a:t>
            </a:r>
            <a:r>
              <a:rPr lang="en-US" b="1" dirty="0">
                <a:solidFill>
                  <a:srgbClr val="C00000"/>
                </a:solidFill>
              </a:rPr>
              <a:t>transaction is requesting a resource </a:t>
            </a:r>
            <a:r>
              <a:rPr lang="en-US" dirty="0"/>
              <a:t>which is held by older </a:t>
            </a:r>
            <a:r>
              <a:rPr lang="en-US" dirty="0" smtClean="0"/>
              <a:t>transaction, </a:t>
            </a:r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younger transaction is </a:t>
            </a:r>
            <a:r>
              <a:rPr lang="en-US" b="1" dirty="0" smtClean="0">
                <a:solidFill>
                  <a:srgbClr val="C00000"/>
                </a:solidFill>
              </a:rPr>
              <a:t>allowed to </a:t>
            </a:r>
            <a:r>
              <a:rPr lang="en-US" b="1" dirty="0">
                <a:solidFill>
                  <a:srgbClr val="C00000"/>
                </a:solidFill>
              </a:rPr>
              <a:t>wait till older transaction </a:t>
            </a:r>
            <a:r>
              <a:rPr lang="en-US" dirty="0" smtClean="0"/>
              <a:t>will releases </a:t>
            </a:r>
            <a:r>
              <a:rPr lang="en-US" dirty="0"/>
              <a:t>it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87678"/>
              </p:ext>
            </p:extLst>
          </p:nvPr>
        </p:nvGraphicFramePr>
        <p:xfrm>
          <a:off x="1945387" y="4495800"/>
          <a:ext cx="5709408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6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Wound-Wait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 needs a resource held by 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 dies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 needs a resource held by 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 </a:t>
                      </a:r>
                      <a:r>
                        <a:rPr lang="en-US" sz="2000" dirty="0" smtClean="0">
                          <a:effectLst/>
                        </a:rPr>
                        <a:t>waits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5981700" cy="5562599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Durability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After a transaction completes successfully, </a:t>
            </a:r>
            <a:r>
              <a:rPr lang="en-US" b="1" dirty="0">
                <a:solidFill>
                  <a:srgbClr val="C00000"/>
                </a:solidFill>
              </a:rPr>
              <a:t>the changes it has made to the database </a:t>
            </a:r>
            <a:r>
              <a:rPr lang="en-US" b="1" dirty="0" smtClean="0">
                <a:solidFill>
                  <a:srgbClr val="C00000"/>
                </a:solidFill>
              </a:rPr>
              <a:t>persist (permanent)</a:t>
            </a:r>
            <a:r>
              <a:rPr lang="en-US" dirty="0" smtClean="0"/>
              <a:t>, </a:t>
            </a:r>
            <a:r>
              <a:rPr lang="en-US" dirty="0"/>
              <a:t>even if there are system failures.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Once </a:t>
            </a:r>
            <a:r>
              <a:rPr lang="en-US" dirty="0" smtClean="0"/>
              <a:t>our transaction </a:t>
            </a:r>
            <a:r>
              <a:rPr lang="en-US" dirty="0"/>
              <a:t>completed up to </a:t>
            </a:r>
            <a:r>
              <a:rPr lang="en-US" dirty="0" smtClean="0"/>
              <a:t>last step (step 6) </a:t>
            </a:r>
            <a:r>
              <a:rPr lang="en-US" dirty="0"/>
              <a:t>its result must be stored permanently. It should not be removed if system fails. </a:t>
            </a:r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/>
              <a:t>properties of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8126"/>
            <a:ext cx="2781300" cy="5555147"/>
          </a:xfrm>
        </p:spPr>
        <p:txBody>
          <a:bodyPr>
            <a:normAutofit/>
          </a:bodyPr>
          <a:lstStyle/>
          <a:p>
            <a:pPr marL="1876425" indent="-1779588" algn="ctr">
              <a:buNone/>
            </a:pPr>
            <a:r>
              <a:rPr lang="en-US" dirty="0">
                <a:solidFill>
                  <a:schemeClr val="accent4"/>
                </a:solidFill>
              </a:rPr>
              <a:t>A=500, B=500</a:t>
            </a:r>
          </a:p>
          <a:p>
            <a:pPr marL="1876425" indent="-1517650" algn="ctr">
              <a:buNone/>
            </a:pPr>
            <a:r>
              <a:rPr lang="en-US" b="1" dirty="0" smtClean="0"/>
              <a:t>read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A = A –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(A)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read </a:t>
            </a:r>
            <a:r>
              <a:rPr lang="en-US" dirty="0"/>
              <a:t>(B)</a:t>
            </a:r>
            <a:endParaRPr lang="en-IN" dirty="0"/>
          </a:p>
          <a:p>
            <a:pPr marL="1876425" indent="-1517650" algn="ctr">
              <a:buNone/>
            </a:pPr>
            <a:r>
              <a:rPr lang="en-US" dirty="0"/>
              <a:t>B = B + 50</a:t>
            </a:r>
            <a:endParaRPr lang="en-IN" dirty="0"/>
          </a:p>
          <a:p>
            <a:pPr marL="1876425" indent="-1517650" algn="ctr">
              <a:buNone/>
            </a:pPr>
            <a:r>
              <a:rPr lang="en-US" b="1" dirty="0"/>
              <a:t>write </a:t>
            </a:r>
            <a:r>
              <a:rPr lang="en-US" dirty="0"/>
              <a:t>(B</a:t>
            </a:r>
            <a:r>
              <a:rPr lang="en-US" dirty="0" smtClean="0"/>
              <a:t>)</a:t>
            </a:r>
          </a:p>
          <a:p>
            <a:pPr marL="1876425" indent="-1517650" algn="ctr">
              <a:buNone/>
            </a:pPr>
            <a:r>
              <a:rPr lang="en-US" dirty="0">
                <a:solidFill>
                  <a:schemeClr val="accent4"/>
                </a:solidFill>
              </a:rPr>
              <a:t>A=450, B=550</a:t>
            </a:r>
          </a:p>
          <a:p>
            <a:pPr marL="1876425" indent="-151765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Following schemes use transaction timestamps for the sake of deadlock prevention alone.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IN" dirty="0" smtClean="0"/>
              <a:t>Timeout-Based </a:t>
            </a:r>
            <a:r>
              <a:rPr lang="en-IN" dirty="0"/>
              <a:t>Schemes :</a:t>
            </a:r>
          </a:p>
          <a:p>
            <a:pPr lvl="1"/>
            <a:r>
              <a:rPr lang="en-IN" dirty="0" smtClean="0"/>
              <a:t>A </a:t>
            </a:r>
            <a:r>
              <a:rPr lang="en-IN" b="1" dirty="0">
                <a:solidFill>
                  <a:srgbClr val="C00000"/>
                </a:solidFill>
              </a:rPr>
              <a:t>transaction waits for a lock only for a specified amount of time</a:t>
            </a:r>
            <a:r>
              <a:rPr lang="en-IN" dirty="0"/>
              <a:t>. </a:t>
            </a:r>
            <a:r>
              <a:rPr lang="en-IN" b="1" dirty="0">
                <a:solidFill>
                  <a:srgbClr val="C00000"/>
                </a:solidFill>
              </a:rPr>
              <a:t>After that, the wait times out and the transaction is rolled </a:t>
            </a:r>
            <a:r>
              <a:rPr lang="en-IN" b="1" dirty="0" smtClean="0">
                <a:solidFill>
                  <a:srgbClr val="C00000"/>
                </a:solidFill>
              </a:rPr>
              <a:t>back</a:t>
            </a:r>
            <a:r>
              <a:rPr lang="en-IN" dirty="0" smtClean="0"/>
              <a:t>. So </a:t>
            </a:r>
            <a:r>
              <a:rPr lang="en-IN" dirty="0"/>
              <a:t>deadlocks </a:t>
            </a:r>
            <a:r>
              <a:rPr lang="en-IN" dirty="0" smtClean="0"/>
              <a:t>never occur.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Simple </a:t>
            </a:r>
            <a:r>
              <a:rPr lang="en-IN" b="1" dirty="0">
                <a:solidFill>
                  <a:srgbClr val="C00000"/>
                </a:solidFill>
              </a:rPr>
              <a:t>to implement</a:t>
            </a:r>
            <a:r>
              <a:rPr lang="en-IN" dirty="0"/>
              <a:t>; but </a:t>
            </a:r>
            <a:r>
              <a:rPr lang="en-IN" b="1" dirty="0">
                <a:solidFill>
                  <a:srgbClr val="C00000"/>
                </a:solidFill>
              </a:rPr>
              <a:t>difficult to determine good value of the timeout interval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in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a note on two phase locking protocol.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ACID properties of transaction with suitable example.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log based recovery? Explain immediate database modification technique for database recovery. OR Define Failure. Write a note on log based recovery.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State differences between conflict </a:t>
            </a:r>
            <a:r>
              <a:rPr lang="en-US" dirty="0" err="1"/>
              <a:t>serializability</a:t>
            </a:r>
            <a:r>
              <a:rPr lang="en-US" dirty="0"/>
              <a:t> and view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two-phase commit protocol.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Define transaction. Explain various states of transaction with suitable diagram.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differences between shared lock and exclusive lock.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deadlock with suitable example.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locking? Define each types of locking.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Define wait-Die &amp; </a:t>
            </a:r>
            <a:r>
              <a:rPr lang="en-US"/>
              <a:t>wound-wait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91880" y="1718100"/>
            <a:ext cx="2161620" cy="364874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876425" indent="-1517650">
              <a:buNone/>
              <a:tabLst>
                <a:tab pos="174625" algn="l"/>
              </a:tabLst>
            </a:pPr>
            <a:r>
              <a:rPr lang="en-US" b="1" dirty="0"/>
              <a:t>read </a:t>
            </a:r>
            <a:r>
              <a:rPr lang="en-US" dirty="0"/>
              <a:t>(A)</a:t>
            </a:r>
            <a:endParaRPr lang="en-IN" dirty="0"/>
          </a:p>
          <a:p>
            <a:pPr marL="1876425" indent="-1517650">
              <a:buNone/>
            </a:pPr>
            <a:r>
              <a:rPr lang="en-US" dirty="0"/>
              <a:t>A = A – 50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write </a:t>
            </a:r>
            <a:r>
              <a:rPr lang="en-US" dirty="0"/>
              <a:t>(A)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read </a:t>
            </a:r>
            <a:r>
              <a:rPr lang="en-US" dirty="0"/>
              <a:t>(B)</a:t>
            </a:r>
            <a:endParaRPr lang="en-IN" dirty="0"/>
          </a:p>
          <a:p>
            <a:pPr marL="1876425" indent="-1517650">
              <a:buNone/>
            </a:pPr>
            <a:r>
              <a:rPr lang="en-US" dirty="0"/>
              <a:t>B = B + 50</a:t>
            </a:r>
            <a:endParaRPr lang="en-IN" dirty="0"/>
          </a:p>
          <a:p>
            <a:pPr marL="1876425" indent="-1517650">
              <a:buNone/>
            </a:pPr>
            <a:r>
              <a:rPr lang="en-US" b="1" dirty="0"/>
              <a:t>write </a:t>
            </a:r>
            <a:r>
              <a:rPr lang="en-US" dirty="0"/>
              <a:t>(B</a:t>
            </a:r>
            <a:r>
              <a:rPr lang="en-US" dirty="0" smtClean="0"/>
              <a:t>)</a:t>
            </a:r>
          </a:p>
          <a:p>
            <a:pPr marL="1876425" indent="-1517650">
              <a:buNone/>
            </a:pPr>
            <a:r>
              <a:rPr lang="en-US" b="1" dirty="0"/>
              <a:t>Commit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Transaction State </a:t>
            </a:r>
            <a:r>
              <a:rPr lang="en-US" sz="3000" dirty="0" smtClean="0"/>
              <a:t>Diagram \ </a:t>
            </a:r>
            <a:r>
              <a:rPr lang="en-US" sz="3000" dirty="0"/>
              <a:t>State Transition </a:t>
            </a:r>
            <a:r>
              <a:rPr lang="en-US" sz="3000" dirty="0" smtClean="0"/>
              <a:t>Diagram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381000" y="32385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Active</a:t>
            </a:r>
            <a:endParaRPr lang="en-IN" sz="1600" dirty="0"/>
          </a:p>
        </p:txBody>
      </p:sp>
      <p:sp>
        <p:nvSpPr>
          <p:cNvPr id="14" name="Oval 13"/>
          <p:cNvSpPr/>
          <p:nvPr/>
        </p:nvSpPr>
        <p:spPr>
          <a:xfrm>
            <a:off x="1967556" y="20403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Partial </a:t>
            </a:r>
          </a:p>
          <a:p>
            <a:pPr algn="ctr"/>
            <a:r>
              <a:rPr lang="en-US" sz="1600" dirty="0" smtClean="0"/>
              <a:t>Committed</a:t>
            </a:r>
            <a:endParaRPr lang="en-IN" sz="1600" dirty="0"/>
          </a:p>
        </p:txBody>
      </p:sp>
      <p:sp>
        <p:nvSpPr>
          <p:cNvPr id="15" name="Oval 14"/>
          <p:cNvSpPr/>
          <p:nvPr/>
        </p:nvSpPr>
        <p:spPr>
          <a:xfrm>
            <a:off x="1927413" y="43986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Failed</a:t>
            </a:r>
            <a:endParaRPr lang="en-IN" sz="1600" dirty="0"/>
          </a:p>
        </p:txBody>
      </p:sp>
      <p:sp>
        <p:nvSpPr>
          <p:cNvPr id="16" name="Oval 15"/>
          <p:cNvSpPr/>
          <p:nvPr/>
        </p:nvSpPr>
        <p:spPr>
          <a:xfrm>
            <a:off x="4495607" y="20784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Committed</a:t>
            </a:r>
            <a:endParaRPr lang="en-IN" sz="1600" dirty="0"/>
          </a:p>
        </p:txBody>
      </p:sp>
      <p:sp>
        <p:nvSpPr>
          <p:cNvPr id="17" name="Oval 16"/>
          <p:cNvSpPr/>
          <p:nvPr/>
        </p:nvSpPr>
        <p:spPr>
          <a:xfrm>
            <a:off x="4455464" y="43986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Aborted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4" idx="0"/>
            <a:endCxn id="14" idx="3"/>
          </p:cNvCxnSpPr>
          <p:nvPr/>
        </p:nvCxnSpPr>
        <p:spPr>
          <a:xfrm flipV="1">
            <a:off x="1173000" y="2654858"/>
            <a:ext cx="1026527" cy="58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15" idx="1"/>
          </p:cNvCxnSpPr>
          <p:nvPr/>
        </p:nvCxnSpPr>
        <p:spPr>
          <a:xfrm>
            <a:off x="1173000" y="3958500"/>
            <a:ext cx="986384" cy="545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16" idx="2"/>
          </p:cNvCxnSpPr>
          <p:nvPr/>
        </p:nvCxnSpPr>
        <p:spPr>
          <a:xfrm>
            <a:off x="3551556" y="2400300"/>
            <a:ext cx="944051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17" idx="2"/>
          </p:cNvCxnSpPr>
          <p:nvPr/>
        </p:nvCxnSpPr>
        <p:spPr>
          <a:xfrm>
            <a:off x="3511413" y="4758600"/>
            <a:ext cx="9440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845866" y="5252588"/>
            <a:ext cx="3787235" cy="1144312"/>
          </a:xfrm>
          <a:prstGeom prst="wedgeRoundRectCallout">
            <a:avLst>
              <a:gd name="adj1" fmla="val -54930"/>
              <a:gd name="adj2" fmla="val -17278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the initial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transaction stays in this state while it is executing.</a:t>
            </a:r>
          </a:p>
        </p:txBody>
      </p:sp>
      <p:cxnSp>
        <p:nvCxnSpPr>
          <p:cNvPr id="18" name="Straight Arrow Connector 17"/>
          <p:cNvCxnSpPr>
            <a:stCxn id="14" idx="4"/>
            <a:endCxn id="15" idx="0"/>
          </p:cNvCxnSpPr>
          <p:nvPr/>
        </p:nvCxnSpPr>
        <p:spPr>
          <a:xfrm flipH="1">
            <a:off x="2719413" y="2760300"/>
            <a:ext cx="40143" cy="1638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41139" y="3238500"/>
            <a:ext cx="1584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IN" sz="1600" dirty="0"/>
          </a:p>
        </p:txBody>
      </p:sp>
      <p:cxnSp>
        <p:nvCxnSpPr>
          <p:cNvPr id="20" name="Straight Arrow Connector 19"/>
          <p:cNvCxnSpPr>
            <a:stCxn id="17" idx="0"/>
            <a:endCxn id="19" idx="4"/>
          </p:cNvCxnSpPr>
          <p:nvPr/>
        </p:nvCxnSpPr>
        <p:spPr>
          <a:xfrm flipV="1">
            <a:off x="5247464" y="3958500"/>
            <a:ext cx="585675" cy="44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9" idx="0"/>
          </p:cNvCxnSpPr>
          <p:nvPr/>
        </p:nvCxnSpPr>
        <p:spPr>
          <a:xfrm>
            <a:off x="5287607" y="2798400"/>
            <a:ext cx="545532" cy="44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572368" y="1007725"/>
            <a:ext cx="5878090" cy="710375"/>
          </a:xfrm>
          <a:prstGeom prst="wedgeRoundRectCallout">
            <a:avLst>
              <a:gd name="adj1" fmla="val -16497"/>
              <a:gd name="adj2" fmla="val 98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a transaction executes its final operation, it is said to be in a partially committed state.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72368" y="5287470"/>
            <a:ext cx="5878090" cy="1144312"/>
          </a:xfrm>
          <a:prstGeom prst="wedgeRoundRectCallout">
            <a:avLst>
              <a:gd name="adj1" fmla="val -14453"/>
              <a:gd name="adj2" fmla="val -7407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Discover that normal execution can no longer proceed.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a transaction cannot be completed, any changes that it made must be undone rolling it back.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572368" y="5294990"/>
            <a:ext cx="5878090" cy="1144312"/>
          </a:xfrm>
          <a:prstGeom prst="wedgeRoundRectCallout">
            <a:avLst>
              <a:gd name="adj1" fmla="val 27869"/>
              <a:gd name="adj2" fmla="val -7407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state after the transaction has been rolled back and the database has been restored to its state prior to the start of the transaction.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557654" y="1026455"/>
            <a:ext cx="5878090" cy="860515"/>
          </a:xfrm>
          <a:prstGeom prst="wedgeRoundRectCallout">
            <a:avLst>
              <a:gd name="adj1" fmla="val 32230"/>
              <a:gd name="adj2" fmla="val 8708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transaction enters in this state after successful completion of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cannot abort or rollback a committed transaction.</a:t>
            </a:r>
          </a:p>
        </p:txBody>
      </p:sp>
    </p:spTree>
    <p:extLst>
      <p:ext uri="{BB962C8B-B14F-4D97-AF65-F5344CB8AC3E}">
        <p14:creationId xmlns:p14="http://schemas.microsoft.com/office/powerpoint/2010/main" val="36955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animBg="1"/>
      <p:bldP spid="14" grpId="0" animBg="1"/>
      <p:bldP spid="15" grpId="0" animBg="1"/>
      <p:bldP spid="16" grpId="0" animBg="1"/>
      <p:bldP spid="17" grpId="0" animBg="1"/>
      <p:bldP spid="37" grpId="0" animBg="1"/>
      <p:bldP spid="37" grpId="1" animBg="1"/>
      <p:bldP spid="19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38808</TotalTime>
  <Words>6599</Words>
  <Application>Microsoft Office PowerPoint</Application>
  <PresentationFormat>On-screen Show (4:3)</PresentationFormat>
  <Paragraphs>1217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FontAwesome</vt:lpstr>
      <vt:lpstr>Open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Unit – 6 Transaction Management</vt:lpstr>
      <vt:lpstr>Topics to be covered</vt:lpstr>
      <vt:lpstr>What is transaction?</vt:lpstr>
      <vt:lpstr>ACID properties of transaction</vt:lpstr>
      <vt:lpstr>ACID properties of transaction</vt:lpstr>
      <vt:lpstr>ACID properties of transaction</vt:lpstr>
      <vt:lpstr>ACID properties of transaction</vt:lpstr>
      <vt:lpstr>ACID properties of transaction</vt:lpstr>
      <vt:lpstr>Transaction State Diagram \ State Transition Diagram</vt:lpstr>
      <vt:lpstr>Transaction State Diagram \ State Transition Diagram</vt:lpstr>
      <vt:lpstr>Transaction State Diagram \ State Transition Diagram</vt:lpstr>
      <vt:lpstr>What is schedule?</vt:lpstr>
      <vt:lpstr>Example  of schedule</vt:lpstr>
      <vt:lpstr>Example  of schedule</vt:lpstr>
      <vt:lpstr>Serial schedule</vt:lpstr>
      <vt:lpstr>Example  of serial schedule</vt:lpstr>
      <vt:lpstr>Example  of serial schedule</vt:lpstr>
      <vt:lpstr>Interleaved schedule</vt:lpstr>
      <vt:lpstr>Example  of interleaved schedule</vt:lpstr>
      <vt:lpstr>Example  of interleaved schedule</vt:lpstr>
      <vt:lpstr>Equivalent schedule</vt:lpstr>
      <vt:lpstr>Equivalent schedule</vt:lpstr>
      <vt:lpstr>Serializability</vt:lpstr>
      <vt:lpstr>Conflicting instructions</vt:lpstr>
      <vt:lpstr>Conflicting instructions</vt:lpstr>
      <vt:lpstr>Conflict serializability</vt:lpstr>
      <vt:lpstr>Conflict serializability (example)</vt:lpstr>
      <vt:lpstr>Conflict serializability</vt:lpstr>
      <vt:lpstr>View serializability</vt:lpstr>
      <vt:lpstr>Initial Read</vt:lpstr>
      <vt:lpstr>Updated Read</vt:lpstr>
      <vt:lpstr>Updated Read</vt:lpstr>
      <vt:lpstr>Final Write</vt:lpstr>
      <vt:lpstr>Two phase commit protocol</vt:lpstr>
      <vt:lpstr>Two phase commit protocol</vt:lpstr>
      <vt:lpstr>Two phase commit protocol</vt:lpstr>
      <vt:lpstr>Two phase commit protocol</vt:lpstr>
      <vt:lpstr>Two phase commit protocol</vt:lpstr>
      <vt:lpstr>Two phase commit protocol</vt:lpstr>
      <vt:lpstr>Database recovery</vt:lpstr>
      <vt:lpstr>Database recovery</vt:lpstr>
      <vt:lpstr>Log based recovery method</vt:lpstr>
      <vt:lpstr>Log based recovery method</vt:lpstr>
      <vt:lpstr>Immediate v/s Deferred database modification</vt:lpstr>
      <vt:lpstr>Immediate v/s Deferred database modification</vt:lpstr>
      <vt:lpstr>Problems with Deferred &amp; Immediate Updates</vt:lpstr>
      <vt:lpstr>Checkpoint</vt:lpstr>
      <vt:lpstr>Checkpoint works when failure occurs</vt:lpstr>
      <vt:lpstr>Page table structure</vt:lpstr>
      <vt:lpstr>Shadow paging technique </vt:lpstr>
      <vt:lpstr>Shadow paging technique </vt:lpstr>
      <vt:lpstr>Shadow paging technique </vt:lpstr>
      <vt:lpstr>Shadow paging technique </vt:lpstr>
      <vt:lpstr>Shadow paging technique </vt:lpstr>
      <vt:lpstr>Shadow paging technique </vt:lpstr>
      <vt:lpstr>What is concurrency?</vt:lpstr>
      <vt:lpstr>Lost update problem</vt:lpstr>
      <vt:lpstr>Dirty read problem</vt:lpstr>
      <vt:lpstr>Incorrect retrieval problem</vt:lpstr>
      <vt:lpstr>The incorrect retrieval problem</vt:lpstr>
      <vt:lpstr>What is lock?</vt:lpstr>
      <vt:lpstr>Lock based protocol</vt:lpstr>
      <vt:lpstr>Lock based protocol</vt:lpstr>
      <vt:lpstr>Lock based protocol</vt:lpstr>
      <vt:lpstr>Two phase locking protocol</vt:lpstr>
      <vt:lpstr>Strict two phase locking protocol</vt:lpstr>
      <vt:lpstr>Rigorous two phase locking protocol</vt:lpstr>
      <vt:lpstr>Time stamp based protocol</vt:lpstr>
      <vt:lpstr>Time stamp ordering protocol</vt:lpstr>
      <vt:lpstr>Time stamp ordering protocol</vt:lpstr>
      <vt:lpstr>What is deadlock?</vt:lpstr>
      <vt:lpstr>Deadlock detection</vt:lpstr>
      <vt:lpstr>Deadlock detection</vt:lpstr>
      <vt:lpstr>Deadlock detection</vt:lpstr>
      <vt:lpstr>Deadlock recovery</vt:lpstr>
      <vt:lpstr>Choice of deadlock victim</vt:lpstr>
      <vt:lpstr>Deadlock prevention</vt:lpstr>
      <vt:lpstr>Deadlock prevention</vt:lpstr>
      <vt:lpstr>Deadlock prevention</vt:lpstr>
      <vt:lpstr>Deadlock prevention</vt:lpstr>
      <vt:lpstr>Questions asked in GTU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DBMS-Chapter-6-Transaction Management</dc:title>
  <dc:creator>Darshan Institute of Engg. &amp; Tech.</dc:creator>
  <cp:lastModifiedBy>Om</cp:lastModifiedBy>
  <cp:revision>3494</cp:revision>
  <dcterms:created xsi:type="dcterms:W3CDTF">2013-05-17T03:00:03Z</dcterms:created>
  <dcterms:modified xsi:type="dcterms:W3CDTF">2018-10-10T05:58:45Z</dcterms:modified>
</cp:coreProperties>
</file>