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AC66-672E-47D3-9D5E-2B65784E719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740-A067-4575-8563-25CBE3BB40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84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AC66-672E-47D3-9D5E-2B65784E719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740-A067-4575-8563-25CBE3B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AC66-672E-47D3-9D5E-2B65784E719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740-A067-4575-8563-25CBE3B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8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AC66-672E-47D3-9D5E-2B65784E719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740-A067-4575-8563-25CBE3B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AC66-672E-47D3-9D5E-2B65784E719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740-A067-4575-8563-25CBE3BB40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80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AC66-672E-47D3-9D5E-2B65784E719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740-A067-4575-8563-25CBE3B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6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AC66-672E-47D3-9D5E-2B65784E719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740-A067-4575-8563-25CBE3B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9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AC66-672E-47D3-9D5E-2B65784E719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740-A067-4575-8563-25CBE3B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AC66-672E-47D3-9D5E-2B65784E719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740-A067-4575-8563-25CBE3B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0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FDAC66-672E-47D3-9D5E-2B65784E719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1D4740-A067-4575-8563-25CBE3B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4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AC66-672E-47D3-9D5E-2B65784E719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4740-A067-4575-8563-25CBE3BB4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9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FDAC66-672E-47D3-9D5E-2B65784E719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1D4740-A067-4575-8563-25CBE3BB403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12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49400" y="736600"/>
            <a:ext cx="9093200" cy="3111499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 101: Mechanics and Properties of Matter</a:t>
            </a:r>
            <a:b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S.O </a:t>
            </a:r>
            <a:r>
              <a:rPr lang="en-US" sz="4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Oseni</a:t>
            </a:r>
            <a:b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(Lecture : C19-1)</a:t>
            </a:r>
          </a:p>
        </p:txBody>
      </p:sp>
    </p:spTree>
    <p:extLst>
      <p:ext uri="{BB962C8B-B14F-4D97-AF65-F5344CB8AC3E}">
        <p14:creationId xmlns:p14="http://schemas.microsoft.com/office/powerpoint/2010/main" val="73282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5800" y="76200"/>
            <a:ext cx="688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Escape Velocity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87400" y="1181100"/>
                <a:ext cx="9537700" cy="3902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 body is given an energy which is equal to the gravitational potential energy on the earth surface, it will go to infinity. In other words, if a body leaves the earth surface with a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its kinetic is equal to the gravitational potential energy, it will never return. Thus, It is said to be escaped. That is 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𝐦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  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hence,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skw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den>
                        </m:f>
                      </m:e>
                    </m:rad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=     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𝒈𝒓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e>
                    </m:ra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is called the escape velocity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" y="1181100"/>
                <a:ext cx="9537700" cy="3902350"/>
              </a:xfrm>
              <a:prstGeom prst="rect">
                <a:avLst/>
              </a:prstGeom>
              <a:blipFill rotWithShape="0">
                <a:blip r:embed="rId2"/>
                <a:stretch>
                  <a:fillRect l="-958" t="-1250" r="-958" b="-2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254000" y="1295400"/>
            <a:ext cx="4064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0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3701" y="860000"/>
            <a:ext cx="157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761809" y="1330236"/>
            <a:ext cx="40149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The mass of the moon is about one eighty-first, and its radius one-fourth, that of the earth. Calculate the acceleration due to gravity on the surface of the moon.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3546833"/>
            <a:ext cx="4659313" cy="25368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33487" y="2914748"/>
            <a:ext cx="206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C14B8F-A314-4DC2-BCA1-C6469F926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150" y="1137241"/>
            <a:ext cx="5993831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3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2800" y="368300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300" y="1435100"/>
            <a:ext cx="492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Learning  Goals: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4200" y="1892300"/>
            <a:ext cx="110871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Understanding the laws that governs the relationship between heavenly bodies</a:t>
            </a:r>
          </a:p>
          <a:p>
            <a:pPr algn="just"/>
            <a:endParaRPr lang="en-US" sz="24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How to calculate the gravitational forces that any two bodies exert on each other.</a:t>
            </a:r>
          </a:p>
          <a:p>
            <a:pPr algn="just"/>
            <a:endParaRPr lang="en-US" sz="24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How to relate the weight of an object to the general expression for gravitational force (Calculating acceleration due to gravity on, above and inside the earth  crust).</a:t>
            </a:r>
          </a:p>
          <a:p>
            <a:pPr algn="just"/>
            <a:endParaRPr lang="en-US" sz="24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How to calculate the speed, orbital period, and mechanical energy of a satellite in a circular orbit.</a:t>
            </a:r>
          </a:p>
          <a:p>
            <a:pPr algn="just"/>
            <a:endParaRPr lang="en-US" sz="24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How to apply and interpret Kepler’s three laws that describe the motion of planets.</a:t>
            </a:r>
          </a:p>
        </p:txBody>
      </p:sp>
    </p:spTree>
    <p:extLst>
      <p:ext uri="{BB962C8B-B14F-4D97-AF65-F5344CB8AC3E}">
        <p14:creationId xmlns:p14="http://schemas.microsoft.com/office/powerpoint/2010/main" val="197051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2900" y="2413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Keplers’s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Law of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Planetory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58900"/>
            <a:ext cx="68834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planets describes motion in elliptical orbit about the sun as a focus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line joining the sun and each planet sweeps out equal areas in equal times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 period) due to conservation of angular momentum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square of the period T is proportional to the cube of the radius of the ellipse of each planet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936625"/>
            <a:ext cx="2641600" cy="2547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610"/>
          <a:stretch/>
        </p:blipFill>
        <p:spPr>
          <a:xfrm>
            <a:off x="7797800" y="3712482"/>
            <a:ext cx="2352674" cy="16372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50474" y="2362200"/>
            <a:ext cx="91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Law</a:t>
            </a:r>
            <a:endParaRPr lang="en-US" b="1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10325100" y="4394200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290413" y="5543034"/>
                <a:ext cx="1438086" cy="8397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𝝅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𝑮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413" y="5543034"/>
                <a:ext cx="1438086" cy="8397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0312400" y="5803900"/>
            <a:ext cx="113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Law</a:t>
            </a:r>
          </a:p>
        </p:txBody>
      </p:sp>
    </p:spTree>
    <p:extLst>
      <p:ext uri="{BB962C8B-B14F-4D97-AF65-F5344CB8AC3E}">
        <p14:creationId xmlns:p14="http://schemas.microsoft.com/office/powerpoint/2010/main" val="122376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2300" y="393700"/>
            <a:ext cx="727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Newton’s Law of Universal Gravitation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5500" y="1130300"/>
                <a:ext cx="9639300" cy="3073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States that:</a:t>
                </a:r>
              </a:p>
              <a:p>
                <a:pPr algn="just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particle of matter attracts every other particle with a force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that is directly proportional to the product of their masses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1 </m:t>
                        </m:r>
                      </m:sub>
                    </m:sSub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&amp;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inversely proportional to the square of the distance (r) between them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is</a:t>
                </a:r>
              </a:p>
              <a:p>
                <a:pPr algn="just"/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𝒈</m:t>
                        </m:r>
                      </m:sub>
                    </m:sSub>
                    <m:r>
                      <a:rPr lang="en-US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gravitational constant.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gravitational constant G =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6.67 × 10</a:t>
                </a:r>
                <a:r>
                  <a:rPr lang="pt-BR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−11 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N∙m</a:t>
                </a:r>
                <a:r>
                  <a:rPr lang="pt-BR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/kg</a:t>
                </a:r>
                <a:r>
                  <a:rPr lang="pt-BR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fundamental physical 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that has the same value for any two particles</a:t>
                </a:r>
              </a:p>
              <a:p>
                <a:pPr algn="just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" y="1130300"/>
                <a:ext cx="9639300" cy="3073342"/>
              </a:xfrm>
              <a:prstGeom prst="rect">
                <a:avLst/>
              </a:prstGeom>
              <a:blipFill rotWithShape="0">
                <a:blip r:embed="rId2"/>
                <a:stretch>
                  <a:fillRect l="-632" t="-990" r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3600" y="4076700"/>
            <a:ext cx="2578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sun of mass, M and a planet of mass, m, the gravitational force which provide the centripetal force is given 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52900" y="4166536"/>
                <a:ext cx="3263900" cy="2185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𝐺𝑀</m:t>
                        </m:r>
                        <m:r>
                          <a:rPr lang="en-US" b="0" i="1" strike="sngStrike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b="0" i="1" strike="sngStrike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trike="sngStrike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or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𝟒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𝝅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𝑮𝑴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l-G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</a:t>
                </a:r>
                <a:r>
                  <a:rPr lang="en-US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900" y="4166536"/>
                <a:ext cx="3263900" cy="2185855"/>
              </a:xfrm>
              <a:prstGeom prst="rect">
                <a:avLst/>
              </a:prstGeom>
              <a:blipFill rotWithShape="0">
                <a:blip r:embed="rId3"/>
                <a:stretch>
                  <a:fillRect l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2374900" y="6007099"/>
            <a:ext cx="927100" cy="253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48600" y="4813242"/>
            <a:ext cx="389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Kepler’s  3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law and it implies 2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law since for a particular planet moving in an orbit, the radius r is constant</a:t>
            </a:r>
          </a:p>
        </p:txBody>
      </p:sp>
      <p:sp>
        <p:nvSpPr>
          <p:cNvPr id="9" name="Oval 8"/>
          <p:cNvSpPr/>
          <p:nvPr/>
        </p:nvSpPr>
        <p:spPr>
          <a:xfrm>
            <a:off x="330200" y="1524001"/>
            <a:ext cx="3810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2900" y="4178301"/>
            <a:ext cx="3810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54900" y="4914901"/>
            <a:ext cx="381000" cy="190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3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 animBg="1"/>
      <p:bldP spid="8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39700"/>
            <a:ext cx="897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Gravitational Attraction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63550" y="988536"/>
            <a:ext cx="9226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Our solar system is part of a spiral galaxy like this one, which contains roughly 10</a:t>
            </a:r>
            <a:r>
              <a:rPr lang="en-US" sz="2400" b="1" baseline="30000" dirty="0"/>
              <a:t>11</a:t>
            </a:r>
            <a:r>
              <a:rPr lang="en-US" sz="2400" b="1" dirty="0"/>
              <a:t> stars as well as gas, dust, and other  matter (mostly dark matter). </a:t>
            </a:r>
          </a:p>
        </p:txBody>
      </p:sp>
      <p:pic>
        <p:nvPicPr>
          <p:cNvPr id="1026" name="Picture 2" descr="Milky Way Galaxy Photograph by Lynette Cook/science Photo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2273300"/>
            <a:ext cx="3844925" cy="384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9900" y="2828836"/>
            <a:ext cx="4140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assemblage is held 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 by the mutual 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gravitational attraction of all 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matter in the galaxy</a:t>
            </a:r>
          </a:p>
        </p:txBody>
      </p:sp>
      <p:sp>
        <p:nvSpPr>
          <p:cNvPr id="5" name="Oval 4"/>
          <p:cNvSpPr/>
          <p:nvPr/>
        </p:nvSpPr>
        <p:spPr>
          <a:xfrm>
            <a:off x="177800" y="1117600"/>
            <a:ext cx="285750" cy="165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800" y="2946400"/>
            <a:ext cx="285750" cy="165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5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8900" y="215900"/>
            <a:ext cx="863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and Acceleration Due to Gravity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1003300"/>
                <a:ext cx="9982200" cy="2321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an object on the earth is the gravitational force that the earth exerts on the object. This force gives the object an acceleration of g towards the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centre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earth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Hence    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b="0" i="1" strike="sngStrike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b="0" i="1" strike="sngStrike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trike="sngStrike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the acceleration due to gravity at the earth’s surface is: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03300"/>
                <a:ext cx="9982200" cy="2321276"/>
              </a:xfrm>
              <a:prstGeom prst="rect">
                <a:avLst/>
              </a:prstGeom>
              <a:blipFill>
                <a:blip r:embed="rId2"/>
                <a:stretch>
                  <a:fillRect l="-672" t="-2105" r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5" y="2855912"/>
            <a:ext cx="5657850" cy="86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82100" y="2947466"/>
                <a:ext cx="2527300" cy="62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∝ 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100" y="2947466"/>
                <a:ext cx="2527300" cy="6278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96900" y="4013200"/>
            <a:ext cx="939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explains why g is not constant all over the world (It is more at the pole than at the equator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average value  of g is 9.8 ms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35000" y="4800600"/>
                <a:ext cx="4635500" cy="1777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 acceleration due to gravity, </a:t>
                </a:r>
                <a:r>
                  <a:rPr lang="en-US" sz="2000" b="1" dirty="0"/>
                  <a:t>g’</a:t>
                </a:r>
                <a:r>
                  <a:rPr lang="en-US" sz="2000" dirty="0"/>
                  <a:t> of an object at an height </a:t>
                </a:r>
                <a:r>
                  <a:rPr lang="en-US" sz="2000" b="1" dirty="0"/>
                  <a:t>h above the earth is given by</a:t>
                </a:r>
                <a:endParaRPr lang="en-US" sz="2000" b="1" dirty="0"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cs typeface="Times New Roman" panose="02020603050405020304" pitchFamily="18" charset="0"/>
                  </a:rPr>
                  <a:t>                            g’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sub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  <m:r>
                          <a:rPr lang="en-US" b="1" i="1" baseline="3000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4800600"/>
                <a:ext cx="4635500" cy="1777666"/>
              </a:xfrm>
              <a:prstGeom prst="rect">
                <a:avLst/>
              </a:prstGeom>
              <a:blipFill rotWithShape="0">
                <a:blip r:embed="rId5"/>
                <a:stretch>
                  <a:fillRect l="-1314" t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45300" y="4813300"/>
                <a:ext cx="4711700" cy="1413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acceleration due to gravity, </a:t>
                </a:r>
                <a:r>
                  <a:rPr lang="en-US" b="1" dirty="0"/>
                  <a:t>g’’</a:t>
                </a:r>
                <a:r>
                  <a:rPr lang="en-US" dirty="0"/>
                  <a:t> of an object at an height </a:t>
                </a:r>
                <a:r>
                  <a:rPr lang="en-US" b="1" dirty="0"/>
                  <a:t>h </a:t>
                </a:r>
                <a:r>
                  <a:rPr lang="en-US" dirty="0"/>
                  <a:t>beneath</a:t>
                </a:r>
                <a:r>
                  <a:rPr lang="en-US" b="1" dirty="0"/>
                  <a:t> the earth surface is given by</a:t>
                </a:r>
              </a:p>
              <a:p>
                <a:r>
                  <a:rPr lang="en-US" b="1" dirty="0">
                    <a:cs typeface="Times New Roman" panose="02020603050405020304" pitchFamily="18" charset="0"/>
                  </a:rPr>
                  <a:t>                g’’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𝒉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𝑬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300" y="4813300"/>
                <a:ext cx="4711700" cy="1413144"/>
              </a:xfrm>
              <a:prstGeom prst="rect">
                <a:avLst/>
              </a:prstGeom>
              <a:blipFill rotWithShape="0">
                <a:blip r:embed="rId6"/>
                <a:stretch>
                  <a:fillRect l="-1164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279400" y="4927600"/>
            <a:ext cx="2921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02400" y="4940300"/>
            <a:ext cx="2921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5900" y="1168400"/>
            <a:ext cx="2921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3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9" grpId="0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88900"/>
            <a:ext cx="689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Orbits Round the Earth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5500" y="977900"/>
            <a:ext cx="937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Satellites are objects that revolve other objects. For example, the moon around the earth is a natural satellite.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825500" y="2220436"/>
            <a:ext cx="2705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force due to the earth’s gravitational attraction provides the centripetal acceleration/ force that keeps a satellite in orbit.</a:t>
            </a:r>
          </a:p>
        </p:txBody>
      </p:sp>
      <p:sp>
        <p:nvSpPr>
          <p:cNvPr id="5" name="Oval 4"/>
          <p:cNvSpPr/>
          <p:nvPr/>
        </p:nvSpPr>
        <p:spPr>
          <a:xfrm>
            <a:off x="381000" y="2336800"/>
            <a:ext cx="3175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743" y="1989706"/>
            <a:ext cx="3829050" cy="3743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212" y="4635500"/>
            <a:ext cx="3165133" cy="90328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81000" y="1104900"/>
            <a:ext cx="31750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0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5000" y="660400"/>
                <a:ext cx="4457700" cy="1978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Using the Newton’s law of gravitation, we have: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b="0" i="1" strike="sngStrike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b="0" i="1" strike="sngStrike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trike="sngStrike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skw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𝑮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𝑬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660400"/>
                <a:ext cx="4457700" cy="1978940"/>
              </a:xfrm>
              <a:prstGeom prst="rect">
                <a:avLst/>
              </a:prstGeom>
              <a:blipFill rotWithShape="0">
                <a:blip r:embed="rId2"/>
                <a:stretch>
                  <a:fillRect l="-1368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241300" y="774700"/>
            <a:ext cx="3683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670300"/>
            <a:ext cx="28575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circular orbit of radius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the Speed,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satellite is just right to keep its distance from the center of the earth constant.   </a:t>
            </a:r>
          </a:p>
        </p:txBody>
      </p:sp>
      <p:sp>
        <p:nvSpPr>
          <p:cNvPr id="8" name="Oval 7"/>
          <p:cNvSpPr/>
          <p:nvPr/>
        </p:nvSpPr>
        <p:spPr>
          <a:xfrm>
            <a:off x="381000" y="3797300"/>
            <a:ext cx="3683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86600" y="4470400"/>
            <a:ext cx="337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satellite is said to be parked if its period is 24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the time taken by earth to complete one rotation</a:t>
            </a:r>
          </a:p>
        </p:txBody>
      </p:sp>
      <p:sp>
        <p:nvSpPr>
          <p:cNvPr id="10" name="Oval 9"/>
          <p:cNvSpPr/>
          <p:nvPr/>
        </p:nvSpPr>
        <p:spPr>
          <a:xfrm>
            <a:off x="6642100" y="4584700"/>
            <a:ext cx="3683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143500" y="1281570"/>
            <a:ext cx="952500" cy="368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642100" y="812800"/>
                <a:ext cx="3937000" cy="319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 one revolution of a satellite, the period is given by: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skw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</m:oMath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Substituting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skw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we will have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𝝅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𝑮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confirms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Kepler’s 3</a:t>
                </a:r>
                <a:r>
                  <a:rPr lang="en-US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Law</a:t>
                </a:r>
              </a:p>
              <a:p>
                <a:pPr algn="just"/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100" y="812800"/>
                <a:ext cx="3937000" cy="3197157"/>
              </a:xfrm>
              <a:prstGeom prst="rect">
                <a:avLst/>
              </a:prstGeom>
              <a:blipFill rotWithShape="0">
                <a:blip r:embed="rId3"/>
                <a:stretch>
                  <a:fillRect l="-1705" t="-4952" r="-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/>
          <p:cNvSpPr/>
          <p:nvPr/>
        </p:nvSpPr>
        <p:spPr>
          <a:xfrm>
            <a:off x="8216900" y="3908357"/>
            <a:ext cx="395732" cy="3334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841500" y="3006657"/>
            <a:ext cx="395732" cy="3334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1500" y="203200"/>
            <a:ext cx="753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Earth’s Gravitational Potential Energy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130300"/>
            <a:ext cx="955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earth’s gravitational potential energy at any point in the earth gravitational field can be defined as the total work done per unit mass on a body to move it from the point which is at a distance r from the center of the earth to infinity (where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0)</a:t>
            </a:r>
            <a:endParaRPr lang="en-US" sz="20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15900" y="1231900"/>
            <a:ext cx="393700" cy="17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46" y="2465387"/>
            <a:ext cx="6420504" cy="1331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4318000"/>
                <a:ext cx="7175500" cy="1172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the Gravitational potential,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𝛗</m:t>
                    </m:r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thus given by</a:t>
                </a:r>
              </a:p>
              <a:p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𝒘𝒐𝒓𝒌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𝒎𝒂𝒔𝒔</m:t>
                          </m:r>
                        </m:den>
                      </m:f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18000"/>
                <a:ext cx="7175500" cy="1172437"/>
              </a:xfrm>
              <a:prstGeom prst="rect">
                <a:avLst/>
              </a:prstGeom>
              <a:blipFill rotWithShape="0">
                <a:blip r:embed="rId3"/>
                <a:stretch>
                  <a:fillRect l="-765" t="-2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266700" y="4419600"/>
            <a:ext cx="393700" cy="17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900" y="2319867"/>
            <a:ext cx="3302000" cy="39039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78500" y="5969000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 depend on distance, 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8267700" y="6083300"/>
            <a:ext cx="13970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5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6" grpId="0"/>
      <p:bldP spid="7" grpId="0" animBg="1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3246</TotalTime>
  <Words>932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Retrospect</vt:lpstr>
      <vt:lpstr>PHY 101: Mechanics and Properties of Matter  Dr. S.O Oseni  (Lecture : C19-1)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 101: Mechanics and Properties of Matter Dr. S.O Oseni (Lecture : C19-1</dc:title>
  <dc:creator>User</dc:creator>
  <cp:lastModifiedBy>User</cp:lastModifiedBy>
  <cp:revision>54</cp:revision>
  <dcterms:created xsi:type="dcterms:W3CDTF">2020-04-24T17:05:01Z</dcterms:created>
  <dcterms:modified xsi:type="dcterms:W3CDTF">2020-05-12T16:56:20Z</dcterms:modified>
</cp:coreProperties>
</file>