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8" r:id="rId20"/>
    <p:sldId id="274" r:id="rId21"/>
    <p:sldId id="276" r:id="rId22"/>
    <p:sldId id="277" r:id="rId23"/>
    <p:sldId id="279" r:id="rId24"/>
    <p:sldId id="275" r:id="rId25"/>
    <p:sldId id="280" r:id="rId26"/>
    <p:sldId id="281" r:id="rId27"/>
    <p:sldId id="282" r:id="rId28"/>
    <p:sldId id="283" r:id="rId29"/>
    <p:sldId id="284"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2E221C-AD64-4A41-BDF9-2A16EA21CF0E}"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564967-28FE-4166-8C33-66BFD4E6F02D}" type="slidenum">
              <a:rPr lang="en-US" smtClean="0"/>
              <a:t>‹#›</a:t>
            </a:fld>
            <a:endParaRPr lang="en-US"/>
          </a:p>
        </p:txBody>
      </p:sp>
    </p:spTree>
    <p:extLst>
      <p:ext uri="{BB962C8B-B14F-4D97-AF65-F5344CB8AC3E}">
        <p14:creationId xmlns:p14="http://schemas.microsoft.com/office/powerpoint/2010/main" val="4247864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2E221C-AD64-4A41-BDF9-2A16EA21CF0E}"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564967-28FE-4166-8C33-66BFD4E6F02D}" type="slidenum">
              <a:rPr lang="en-US" smtClean="0"/>
              <a:t>‹#›</a:t>
            </a:fld>
            <a:endParaRPr lang="en-US"/>
          </a:p>
        </p:txBody>
      </p:sp>
    </p:spTree>
    <p:extLst>
      <p:ext uri="{BB962C8B-B14F-4D97-AF65-F5344CB8AC3E}">
        <p14:creationId xmlns:p14="http://schemas.microsoft.com/office/powerpoint/2010/main" val="3788687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2E221C-AD64-4A41-BDF9-2A16EA21CF0E}"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564967-28FE-4166-8C33-66BFD4E6F02D}" type="slidenum">
              <a:rPr lang="en-US" smtClean="0"/>
              <a:t>‹#›</a:t>
            </a:fld>
            <a:endParaRPr lang="en-US"/>
          </a:p>
        </p:txBody>
      </p:sp>
    </p:spTree>
    <p:extLst>
      <p:ext uri="{BB962C8B-B14F-4D97-AF65-F5344CB8AC3E}">
        <p14:creationId xmlns:p14="http://schemas.microsoft.com/office/powerpoint/2010/main" val="1336231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2E221C-AD64-4A41-BDF9-2A16EA21CF0E}"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564967-28FE-4166-8C33-66BFD4E6F02D}" type="slidenum">
              <a:rPr lang="en-US" smtClean="0"/>
              <a:t>‹#›</a:t>
            </a:fld>
            <a:endParaRPr lang="en-US"/>
          </a:p>
        </p:txBody>
      </p:sp>
    </p:spTree>
    <p:extLst>
      <p:ext uri="{BB962C8B-B14F-4D97-AF65-F5344CB8AC3E}">
        <p14:creationId xmlns:p14="http://schemas.microsoft.com/office/powerpoint/2010/main" val="3073582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2E221C-AD64-4A41-BDF9-2A16EA21CF0E}"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564967-28FE-4166-8C33-66BFD4E6F02D}" type="slidenum">
              <a:rPr lang="en-US" smtClean="0"/>
              <a:t>‹#›</a:t>
            </a:fld>
            <a:endParaRPr lang="en-US"/>
          </a:p>
        </p:txBody>
      </p:sp>
    </p:spTree>
    <p:extLst>
      <p:ext uri="{BB962C8B-B14F-4D97-AF65-F5344CB8AC3E}">
        <p14:creationId xmlns:p14="http://schemas.microsoft.com/office/powerpoint/2010/main" val="3244765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2E221C-AD64-4A41-BDF9-2A16EA21CF0E}" type="datetimeFigureOut">
              <a:rPr lang="en-US" smtClean="0"/>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564967-28FE-4166-8C33-66BFD4E6F02D}" type="slidenum">
              <a:rPr lang="en-US" smtClean="0"/>
              <a:t>‹#›</a:t>
            </a:fld>
            <a:endParaRPr lang="en-US"/>
          </a:p>
        </p:txBody>
      </p:sp>
    </p:spTree>
    <p:extLst>
      <p:ext uri="{BB962C8B-B14F-4D97-AF65-F5344CB8AC3E}">
        <p14:creationId xmlns:p14="http://schemas.microsoft.com/office/powerpoint/2010/main" val="2951704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2E221C-AD64-4A41-BDF9-2A16EA21CF0E}" type="datetimeFigureOut">
              <a:rPr lang="en-US" smtClean="0"/>
              <a:t>5/6/2020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564967-28FE-4166-8C33-66BFD4E6F02D}" type="slidenum">
              <a:rPr lang="en-US" smtClean="0"/>
              <a:t>‹#›</a:t>
            </a:fld>
            <a:endParaRPr lang="en-US"/>
          </a:p>
        </p:txBody>
      </p:sp>
    </p:spTree>
    <p:extLst>
      <p:ext uri="{BB962C8B-B14F-4D97-AF65-F5344CB8AC3E}">
        <p14:creationId xmlns:p14="http://schemas.microsoft.com/office/powerpoint/2010/main" val="3137051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2E221C-AD64-4A41-BDF9-2A16EA21CF0E}" type="datetimeFigureOut">
              <a:rPr lang="en-US" smtClean="0"/>
              <a:t>5/6/2020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564967-28FE-4166-8C33-66BFD4E6F02D}" type="slidenum">
              <a:rPr lang="en-US" smtClean="0"/>
              <a:t>‹#›</a:t>
            </a:fld>
            <a:endParaRPr lang="en-US"/>
          </a:p>
        </p:txBody>
      </p:sp>
    </p:spTree>
    <p:extLst>
      <p:ext uri="{BB962C8B-B14F-4D97-AF65-F5344CB8AC3E}">
        <p14:creationId xmlns:p14="http://schemas.microsoft.com/office/powerpoint/2010/main" val="1855164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2E221C-AD64-4A41-BDF9-2A16EA21CF0E}" type="datetimeFigureOut">
              <a:rPr lang="en-US" smtClean="0"/>
              <a:t>5/6/2020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564967-28FE-4166-8C33-66BFD4E6F02D}" type="slidenum">
              <a:rPr lang="en-US" smtClean="0"/>
              <a:t>‹#›</a:t>
            </a:fld>
            <a:endParaRPr lang="en-US"/>
          </a:p>
        </p:txBody>
      </p:sp>
    </p:spTree>
    <p:extLst>
      <p:ext uri="{BB962C8B-B14F-4D97-AF65-F5344CB8AC3E}">
        <p14:creationId xmlns:p14="http://schemas.microsoft.com/office/powerpoint/2010/main" val="2107333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2E221C-AD64-4A41-BDF9-2A16EA21CF0E}" type="datetimeFigureOut">
              <a:rPr lang="en-US" smtClean="0"/>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564967-28FE-4166-8C33-66BFD4E6F02D}" type="slidenum">
              <a:rPr lang="en-US" smtClean="0"/>
              <a:t>‹#›</a:t>
            </a:fld>
            <a:endParaRPr lang="en-US"/>
          </a:p>
        </p:txBody>
      </p:sp>
    </p:spTree>
    <p:extLst>
      <p:ext uri="{BB962C8B-B14F-4D97-AF65-F5344CB8AC3E}">
        <p14:creationId xmlns:p14="http://schemas.microsoft.com/office/powerpoint/2010/main" val="2173043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2E221C-AD64-4A41-BDF9-2A16EA21CF0E}" type="datetimeFigureOut">
              <a:rPr lang="en-US" smtClean="0"/>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564967-28FE-4166-8C33-66BFD4E6F02D}" type="slidenum">
              <a:rPr lang="en-US" smtClean="0"/>
              <a:t>‹#›</a:t>
            </a:fld>
            <a:endParaRPr lang="en-US"/>
          </a:p>
        </p:txBody>
      </p:sp>
    </p:spTree>
    <p:extLst>
      <p:ext uri="{BB962C8B-B14F-4D97-AF65-F5344CB8AC3E}">
        <p14:creationId xmlns:p14="http://schemas.microsoft.com/office/powerpoint/2010/main" val="2369663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2E221C-AD64-4A41-BDF9-2A16EA21CF0E}" type="datetimeFigureOut">
              <a:rPr lang="en-US" smtClean="0"/>
              <a:t>5/6/2020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564967-28FE-4166-8C33-66BFD4E6F02D}" type="slidenum">
              <a:rPr lang="en-US" smtClean="0"/>
              <a:t>‹#›</a:t>
            </a:fld>
            <a:endParaRPr lang="en-US"/>
          </a:p>
        </p:txBody>
      </p:sp>
    </p:spTree>
    <p:extLst>
      <p:ext uri="{BB962C8B-B14F-4D97-AF65-F5344CB8AC3E}">
        <p14:creationId xmlns:p14="http://schemas.microsoft.com/office/powerpoint/2010/main" val="1475975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Biomolecules: Carbohydrates and Lipids</a:t>
            </a:r>
            <a:endParaRPr lang="en-US" dirty="0"/>
          </a:p>
        </p:txBody>
      </p:sp>
      <p:sp>
        <p:nvSpPr>
          <p:cNvPr id="3" name="Subtitle 2"/>
          <p:cNvSpPr>
            <a:spLocks noGrp="1"/>
          </p:cNvSpPr>
          <p:nvPr>
            <p:ph type="subTitle" idx="1"/>
          </p:nvPr>
        </p:nvSpPr>
        <p:spPr/>
        <p:txBody>
          <a:bodyPr/>
          <a:lstStyle/>
          <a:p>
            <a:r>
              <a:rPr lang="en-US" dirty="0" smtClean="0"/>
              <a:t>BIO 101</a:t>
            </a:r>
          </a:p>
          <a:p>
            <a:r>
              <a:rPr lang="en-US" dirty="0" err="1" smtClean="0"/>
              <a:t>Adu</a:t>
            </a:r>
            <a:r>
              <a:rPr lang="en-US" dirty="0" smtClean="0"/>
              <a:t>, </a:t>
            </a:r>
            <a:r>
              <a:rPr lang="en-US" dirty="0" err="1" smtClean="0"/>
              <a:t>Oluwatosin</a:t>
            </a:r>
            <a:r>
              <a:rPr lang="en-US" dirty="0" smtClean="0"/>
              <a:t> B.</a:t>
            </a:r>
          </a:p>
          <a:p>
            <a:r>
              <a:rPr lang="en-US" dirty="0" smtClean="0"/>
              <a:t>C19- </a:t>
            </a:r>
            <a:endParaRPr lang="en-US" dirty="0"/>
          </a:p>
        </p:txBody>
      </p:sp>
    </p:spTree>
    <p:extLst>
      <p:ext uri="{BB962C8B-B14F-4D97-AF65-F5344CB8AC3E}">
        <p14:creationId xmlns:p14="http://schemas.microsoft.com/office/powerpoint/2010/main" val="1374520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754760" cy="562074"/>
          </a:xfrm>
        </p:spPr>
        <p:txBody>
          <a:bodyPr>
            <a:normAutofit fontScale="90000"/>
          </a:bodyPr>
          <a:lstStyle/>
          <a:p>
            <a:pPr algn="l"/>
            <a:r>
              <a:rPr lang="en-US" dirty="0" err="1" smtClean="0"/>
              <a:t>Epimerism</a:t>
            </a:r>
            <a:endParaRPr lang="en-US" dirty="0"/>
          </a:p>
        </p:txBody>
      </p:sp>
      <p:sp>
        <p:nvSpPr>
          <p:cNvPr id="5" name="Rectangle 4"/>
          <p:cNvSpPr/>
          <p:nvPr/>
        </p:nvSpPr>
        <p:spPr>
          <a:xfrm>
            <a:off x="1115616" y="5576466"/>
            <a:ext cx="7560840" cy="923330"/>
          </a:xfrm>
          <a:prstGeom prst="rect">
            <a:avLst/>
          </a:prstGeom>
        </p:spPr>
        <p:txBody>
          <a:bodyPr wrap="square">
            <a:spAutoFit/>
          </a:bodyPr>
          <a:lstStyle/>
          <a:p>
            <a:r>
              <a:rPr lang="en-US" b="1" dirty="0"/>
              <a:t>FIGURE 4 </a:t>
            </a:r>
            <a:r>
              <a:rPr lang="en-US" b="1" dirty="0" err="1"/>
              <a:t>Epimers</a:t>
            </a:r>
            <a:r>
              <a:rPr lang="en-US" b="1" dirty="0"/>
              <a:t>.</a:t>
            </a:r>
            <a:r>
              <a:rPr lang="en-US" dirty="0"/>
              <a:t> D-Glucose and two of its </a:t>
            </a:r>
            <a:r>
              <a:rPr lang="en-US" dirty="0" err="1"/>
              <a:t>epimers</a:t>
            </a:r>
            <a:r>
              <a:rPr lang="en-US" dirty="0"/>
              <a:t> are shown as projection formulas. Each </a:t>
            </a:r>
            <a:r>
              <a:rPr lang="en-US" dirty="0" err="1"/>
              <a:t>epimer</a:t>
            </a:r>
            <a:r>
              <a:rPr lang="en-US" dirty="0"/>
              <a:t> differs from D-glucose in the configuration at one chiral center (shaded light red or blue).</a:t>
            </a:r>
          </a:p>
        </p:txBody>
      </p:sp>
      <p:grpSp>
        <p:nvGrpSpPr>
          <p:cNvPr id="6" name="Group 4"/>
          <p:cNvGrpSpPr>
            <a:grpSpLocks noChangeAspect="1"/>
          </p:cNvGrpSpPr>
          <p:nvPr/>
        </p:nvGrpSpPr>
        <p:grpSpPr bwMode="auto">
          <a:xfrm>
            <a:off x="1116013" y="1196753"/>
            <a:ext cx="7208943" cy="4041998"/>
            <a:chOff x="703" y="935"/>
            <a:chExt cx="4218" cy="2365"/>
          </a:xfrm>
        </p:grpSpPr>
        <p:sp>
          <p:nvSpPr>
            <p:cNvPr id="7" name="AutoShape 3"/>
            <p:cNvSpPr>
              <a:spLocks noChangeAspect="1" noChangeArrowheads="1" noTextEdit="1"/>
            </p:cNvSpPr>
            <p:nvPr/>
          </p:nvSpPr>
          <p:spPr bwMode="auto">
            <a:xfrm>
              <a:off x="703" y="935"/>
              <a:ext cx="4218" cy="2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 y="935"/>
              <a:ext cx="4225" cy="2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089143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338936" cy="706090"/>
          </a:xfrm>
        </p:spPr>
        <p:txBody>
          <a:bodyPr>
            <a:normAutofit/>
          </a:bodyPr>
          <a:lstStyle/>
          <a:p>
            <a:pPr algn="l"/>
            <a:r>
              <a:rPr lang="en-US" sz="3200" dirty="0" err="1" smtClean="0"/>
              <a:t>Anomerism</a:t>
            </a:r>
            <a:endParaRPr lang="en-US" sz="3200"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584" y="1196752"/>
            <a:ext cx="1813177" cy="2207438"/>
          </a:xfrm>
          <a:prstGeom prst="rect">
            <a:avLst/>
          </a:prstGeom>
          <a:noFill/>
          <a:ln>
            <a:noFill/>
          </a:ln>
        </p:spPr>
      </p:pic>
      <p:sp>
        <p:nvSpPr>
          <p:cNvPr id="5" name="Rectangle 4"/>
          <p:cNvSpPr/>
          <p:nvPr/>
        </p:nvSpPr>
        <p:spPr>
          <a:xfrm>
            <a:off x="2711382" y="1268760"/>
            <a:ext cx="2292666" cy="1754326"/>
          </a:xfrm>
          <a:prstGeom prst="rect">
            <a:avLst/>
          </a:prstGeom>
        </p:spPr>
        <p:txBody>
          <a:bodyPr wrap="square">
            <a:spAutoFit/>
          </a:bodyPr>
          <a:lstStyle/>
          <a:p>
            <a:r>
              <a:rPr lang="en-US" dirty="0"/>
              <a:t>Figure 5 To form a </a:t>
            </a:r>
            <a:r>
              <a:rPr lang="en-US" dirty="0" err="1"/>
              <a:t>pyranose</a:t>
            </a:r>
            <a:r>
              <a:rPr lang="en-US" dirty="0"/>
              <a:t> ring from D-glucose, the hydroxyl group on carbon-5 is</a:t>
            </a:r>
          </a:p>
          <a:p>
            <a:r>
              <a:rPr lang="en-US" dirty="0"/>
              <a:t>added to the carboxyl group at carbon-1.</a:t>
            </a:r>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573016"/>
            <a:ext cx="2278886" cy="1845940"/>
          </a:xfrm>
          <a:prstGeom prst="rect">
            <a:avLst/>
          </a:prstGeom>
          <a:noFill/>
          <a:ln>
            <a:noFill/>
          </a:ln>
        </p:spPr>
      </p:pic>
      <p:pic>
        <p:nvPicPr>
          <p:cNvPr id="7" name="Picture 6"/>
          <p:cNvPicPr/>
          <p:nvPr/>
        </p:nvPicPr>
        <p:blipFill>
          <a:blip r:embed="rId4">
            <a:extLst>
              <a:ext uri="{28A0092B-C50C-407E-A947-70E740481C1C}">
                <a14:useLocalDpi xmlns:a14="http://schemas.microsoft.com/office/drawing/2010/main" val="0"/>
              </a:ext>
            </a:extLst>
          </a:blip>
          <a:srcRect/>
          <a:stretch>
            <a:fillRect/>
          </a:stretch>
        </p:blipFill>
        <p:spPr bwMode="auto">
          <a:xfrm>
            <a:off x="3989000" y="3573016"/>
            <a:ext cx="2239184" cy="1845940"/>
          </a:xfrm>
          <a:prstGeom prst="rect">
            <a:avLst/>
          </a:prstGeom>
          <a:noFill/>
          <a:ln>
            <a:noFill/>
          </a:ln>
        </p:spPr>
      </p:pic>
      <p:sp>
        <p:nvSpPr>
          <p:cNvPr id="8" name="Text Box 2"/>
          <p:cNvSpPr txBox="1">
            <a:spLocks noChangeArrowheads="1"/>
          </p:cNvSpPr>
          <p:nvPr/>
        </p:nvSpPr>
        <p:spPr bwMode="auto">
          <a:xfrm>
            <a:off x="2188428" y="5418957"/>
            <a:ext cx="261477" cy="275150"/>
          </a:xfrm>
          <a:prstGeom prst="rect">
            <a:avLst/>
          </a:prstGeom>
          <a:noFill/>
          <a:ln w="9525">
            <a:noFill/>
            <a:miter lim="800000"/>
            <a:headEnd/>
            <a:tailEnd/>
          </a:ln>
        </p:spPr>
        <p:txBody>
          <a:bodyPr rot="0" vert="horz" wrap="square" lIns="91440" tIns="45720" rIns="91440" bIns="45720" anchor="t" anchorCtr="0">
            <a:noAutofit/>
          </a:bodyPr>
          <a:lstStyle/>
          <a:p>
            <a:pPr>
              <a:lnSpc>
                <a:spcPct val="115000"/>
              </a:lnSpc>
              <a:spcAft>
                <a:spcPts val="1000"/>
              </a:spcAft>
            </a:pPr>
            <a:r>
              <a:rPr lang="en-US" sz="1400" dirty="0">
                <a:effectLst/>
                <a:latin typeface="Calibri"/>
                <a:ea typeface="Calibri"/>
                <a:cs typeface="Times New Roman"/>
              </a:rPr>
              <a:t>a</a:t>
            </a:r>
            <a:r>
              <a:rPr lang="en-US" sz="1600" dirty="0">
                <a:effectLst/>
                <a:latin typeface="Times New Roman"/>
                <a:ea typeface="Calibri"/>
                <a:cs typeface="Times New Roman"/>
              </a:rPr>
              <a:t> </a:t>
            </a:r>
            <a:endParaRPr lang="en-US" sz="1400" dirty="0">
              <a:effectLst/>
              <a:latin typeface="Calibri"/>
              <a:ea typeface="Calibri"/>
              <a:cs typeface="Times New Roman"/>
            </a:endParaRPr>
          </a:p>
        </p:txBody>
      </p:sp>
      <p:sp>
        <p:nvSpPr>
          <p:cNvPr id="9" name="Text Box 2"/>
          <p:cNvSpPr txBox="1">
            <a:spLocks noChangeArrowheads="1"/>
          </p:cNvSpPr>
          <p:nvPr/>
        </p:nvSpPr>
        <p:spPr bwMode="auto">
          <a:xfrm>
            <a:off x="5569802" y="5418957"/>
            <a:ext cx="370349" cy="275150"/>
          </a:xfrm>
          <a:prstGeom prst="rect">
            <a:avLst/>
          </a:prstGeom>
          <a:noFill/>
          <a:ln w="9525">
            <a:noFill/>
            <a:miter lim="800000"/>
            <a:headEnd/>
            <a:tailEnd/>
          </a:ln>
        </p:spPr>
        <p:txBody>
          <a:bodyPr rot="0" vert="horz" wrap="square" lIns="91440" tIns="45720" rIns="91440" bIns="45720" anchor="t" anchorCtr="0">
            <a:noAutofit/>
          </a:bodyPr>
          <a:lstStyle/>
          <a:p>
            <a:pPr>
              <a:lnSpc>
                <a:spcPct val="115000"/>
              </a:lnSpc>
              <a:spcAft>
                <a:spcPts val="1000"/>
              </a:spcAft>
            </a:pPr>
            <a:r>
              <a:rPr lang="en-US" sz="1400" dirty="0">
                <a:effectLst/>
                <a:latin typeface="Calibri"/>
                <a:ea typeface="Calibri"/>
                <a:cs typeface="Times New Roman"/>
              </a:rPr>
              <a:t>b</a:t>
            </a:r>
            <a:r>
              <a:rPr lang="en-US" sz="1600" dirty="0">
                <a:effectLst/>
                <a:latin typeface="Times New Roman"/>
                <a:ea typeface="Calibri"/>
                <a:cs typeface="Times New Roman"/>
              </a:rPr>
              <a:t> </a:t>
            </a:r>
            <a:endParaRPr lang="en-US" sz="1400" dirty="0">
              <a:effectLst/>
              <a:latin typeface="Calibri"/>
              <a:ea typeface="Calibri"/>
              <a:cs typeface="Times New Roman"/>
            </a:endParaRPr>
          </a:p>
        </p:txBody>
      </p:sp>
      <p:sp>
        <p:nvSpPr>
          <p:cNvPr id="10" name="Rectangle 9"/>
          <p:cNvSpPr/>
          <p:nvPr/>
        </p:nvSpPr>
        <p:spPr>
          <a:xfrm>
            <a:off x="1043608" y="6030651"/>
            <a:ext cx="6264696" cy="369332"/>
          </a:xfrm>
          <a:prstGeom prst="rect">
            <a:avLst/>
          </a:prstGeom>
        </p:spPr>
        <p:txBody>
          <a:bodyPr wrap="square">
            <a:spAutoFit/>
          </a:bodyPr>
          <a:lstStyle/>
          <a:p>
            <a:r>
              <a:rPr lang="en-US" b="1" dirty="0"/>
              <a:t>Figure 6 The (a) α- and (b) </a:t>
            </a:r>
            <a:r>
              <a:rPr lang="en-US" b="1" i="1" dirty="0"/>
              <a:t>β </a:t>
            </a:r>
            <a:r>
              <a:rPr lang="en-US" b="1" dirty="0"/>
              <a:t>– isomers of </a:t>
            </a:r>
            <a:r>
              <a:rPr lang="en-US" b="1" dirty="0" smtClean="0"/>
              <a:t>D-</a:t>
            </a:r>
            <a:r>
              <a:rPr lang="en-US" b="1" dirty="0" err="1" smtClean="0"/>
              <a:t>glucopuranose</a:t>
            </a:r>
            <a:r>
              <a:rPr lang="en-US" b="1" dirty="0" smtClean="0"/>
              <a:t>.</a:t>
            </a:r>
            <a:endParaRPr lang="en-US" b="1" dirty="0"/>
          </a:p>
        </p:txBody>
      </p:sp>
    </p:spTree>
    <p:extLst>
      <p:ext uri="{BB962C8B-B14F-4D97-AF65-F5344CB8AC3E}">
        <p14:creationId xmlns:p14="http://schemas.microsoft.com/office/powerpoint/2010/main" val="3800132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898776" cy="490066"/>
          </a:xfrm>
        </p:spPr>
        <p:txBody>
          <a:bodyPr>
            <a:noAutofit/>
          </a:bodyPr>
          <a:lstStyle/>
          <a:p>
            <a:pPr algn="l"/>
            <a:r>
              <a:rPr lang="en-US" sz="3200" b="1" dirty="0" smtClean="0"/>
              <a:t>Sugar Derivatives</a:t>
            </a:r>
            <a:endParaRPr lang="en-US" sz="3200" dirty="0"/>
          </a:p>
        </p:txBody>
      </p:sp>
      <p:sp>
        <p:nvSpPr>
          <p:cNvPr id="3" name="Content Placeholder 2"/>
          <p:cNvSpPr>
            <a:spLocks noGrp="1"/>
          </p:cNvSpPr>
          <p:nvPr>
            <p:ph idx="1"/>
          </p:nvPr>
        </p:nvSpPr>
        <p:spPr>
          <a:xfrm>
            <a:off x="457200" y="1052736"/>
            <a:ext cx="8229600" cy="5544616"/>
          </a:xfrm>
        </p:spPr>
        <p:txBody>
          <a:bodyPr>
            <a:normAutofit fontScale="85000" lnSpcReduction="10000"/>
          </a:bodyPr>
          <a:lstStyle/>
          <a:p>
            <a:r>
              <a:rPr lang="en-US" dirty="0" smtClean="0"/>
              <a:t>Several </a:t>
            </a:r>
            <a:r>
              <a:rPr lang="en-US" dirty="0"/>
              <a:t>derivative molecules of carbohydrates exist and can be formed by reduction. </a:t>
            </a:r>
          </a:p>
          <a:p>
            <a:pPr lvl="1"/>
            <a:r>
              <a:rPr lang="en-US" dirty="0"/>
              <a:t> </a:t>
            </a:r>
            <a:r>
              <a:rPr lang="en-US" b="1" dirty="0" err="1" smtClean="0"/>
              <a:t>Deoxysugars</a:t>
            </a:r>
            <a:r>
              <a:rPr lang="en-US" b="1" dirty="0" smtClean="0"/>
              <a:t>: </a:t>
            </a:r>
            <a:r>
              <a:rPr lang="en-US" dirty="0" smtClean="0"/>
              <a:t>one of the hydroxyl groups is replaced by a hydrogen atom (removing one oxygen) e.g. </a:t>
            </a:r>
            <a:r>
              <a:rPr lang="en-US" dirty="0" err="1" smtClean="0"/>
              <a:t>deoxyribose</a:t>
            </a:r>
            <a:endParaRPr lang="en-US" dirty="0" smtClean="0"/>
          </a:p>
          <a:p>
            <a:pPr lvl="1"/>
            <a:r>
              <a:rPr lang="en-US" b="1" dirty="0"/>
              <a:t>Sugar alcohols</a:t>
            </a:r>
            <a:r>
              <a:rPr lang="en-US" dirty="0"/>
              <a:t> </a:t>
            </a:r>
            <a:r>
              <a:rPr lang="en-US" dirty="0" smtClean="0"/>
              <a:t>: formed </a:t>
            </a:r>
            <a:r>
              <a:rPr lang="en-US" dirty="0"/>
              <a:t>when the carbonyl group is reduced to a hydroxyl </a:t>
            </a:r>
            <a:r>
              <a:rPr lang="en-US" dirty="0" smtClean="0"/>
              <a:t>group e.g. sorbitol</a:t>
            </a:r>
          </a:p>
          <a:p>
            <a:pPr lvl="1"/>
            <a:r>
              <a:rPr lang="en-US" b="1" dirty="0"/>
              <a:t>Sugar amine </a:t>
            </a:r>
            <a:r>
              <a:rPr lang="en-US" dirty="0"/>
              <a:t>or</a:t>
            </a:r>
            <a:r>
              <a:rPr lang="en-US" b="1" dirty="0"/>
              <a:t> Amino </a:t>
            </a:r>
            <a:r>
              <a:rPr lang="en-US" b="1" dirty="0" smtClean="0"/>
              <a:t>sugars: </a:t>
            </a:r>
            <a:r>
              <a:rPr lang="en-US" dirty="0" smtClean="0"/>
              <a:t>a </a:t>
            </a:r>
            <a:r>
              <a:rPr lang="en-US" dirty="0"/>
              <a:t>molecule obtained </a:t>
            </a:r>
            <a:r>
              <a:rPr lang="en-US" dirty="0" smtClean="0"/>
              <a:t>by </a:t>
            </a:r>
            <a:r>
              <a:rPr lang="en-US" dirty="0"/>
              <a:t>substitution of an amine group for a hydroxyl </a:t>
            </a:r>
            <a:r>
              <a:rPr lang="en-US" dirty="0" smtClean="0"/>
              <a:t>group e.g., glucosamine</a:t>
            </a:r>
            <a:endParaRPr lang="en-US" dirty="0"/>
          </a:p>
          <a:p>
            <a:pPr lvl="1"/>
            <a:r>
              <a:rPr lang="en-US" b="1" dirty="0"/>
              <a:t>Sugar acid </a:t>
            </a:r>
            <a:r>
              <a:rPr lang="en-US" b="1" dirty="0" smtClean="0"/>
              <a:t>: </a:t>
            </a:r>
            <a:r>
              <a:rPr lang="en-US" dirty="0" smtClean="0"/>
              <a:t>formed </a:t>
            </a:r>
            <a:r>
              <a:rPr lang="en-US" dirty="0"/>
              <a:t>when the first carbon or the carbon in the carboxyl group of a monosaccharide is </a:t>
            </a:r>
            <a:r>
              <a:rPr lang="en-US" dirty="0" smtClean="0"/>
              <a:t>oxidized e.g. </a:t>
            </a:r>
            <a:r>
              <a:rPr lang="en-US" dirty="0" err="1" smtClean="0"/>
              <a:t>gluconic</a:t>
            </a:r>
            <a:r>
              <a:rPr lang="en-US" dirty="0" smtClean="0"/>
              <a:t> acid</a:t>
            </a:r>
          </a:p>
          <a:p>
            <a:pPr lvl="1"/>
            <a:r>
              <a:rPr lang="en-US" b="1" dirty="0"/>
              <a:t>Sugar </a:t>
            </a:r>
            <a:r>
              <a:rPr lang="en-US" b="1" dirty="0" smtClean="0"/>
              <a:t>phosphates: </a:t>
            </a:r>
            <a:r>
              <a:rPr lang="en-US" dirty="0" smtClean="0"/>
              <a:t>formed by </a:t>
            </a:r>
            <a:r>
              <a:rPr lang="en-US" dirty="0"/>
              <a:t>Condensation of phosphoric acid with one of the hydroxyl groups of a sugar </a:t>
            </a:r>
            <a:r>
              <a:rPr lang="en-US" dirty="0" smtClean="0"/>
              <a:t> to form </a:t>
            </a:r>
            <a:r>
              <a:rPr lang="en-US" dirty="0"/>
              <a:t>a phosphate </a:t>
            </a:r>
            <a:r>
              <a:rPr lang="en-US" dirty="0" smtClean="0"/>
              <a:t>ester e.g.  </a:t>
            </a:r>
            <a:r>
              <a:rPr lang="en-US" dirty="0"/>
              <a:t>glucose 6-phosphate</a:t>
            </a:r>
          </a:p>
        </p:txBody>
      </p:sp>
    </p:spTree>
    <p:extLst>
      <p:ext uri="{BB962C8B-B14F-4D97-AF65-F5344CB8AC3E}">
        <p14:creationId xmlns:p14="http://schemas.microsoft.com/office/powerpoint/2010/main" val="1811098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258816" cy="634082"/>
          </a:xfrm>
        </p:spPr>
        <p:txBody>
          <a:bodyPr>
            <a:normAutofit/>
          </a:bodyPr>
          <a:lstStyle/>
          <a:p>
            <a:pPr algn="l"/>
            <a:r>
              <a:rPr lang="en-US" sz="3200" b="1" dirty="0" smtClean="0"/>
              <a:t>Disaccharides </a:t>
            </a:r>
            <a:endParaRPr lang="en-US" sz="3200" dirty="0"/>
          </a:p>
        </p:txBody>
      </p:sp>
      <p:sp>
        <p:nvSpPr>
          <p:cNvPr id="3" name="Content Placeholder 2"/>
          <p:cNvSpPr>
            <a:spLocks noGrp="1"/>
          </p:cNvSpPr>
          <p:nvPr>
            <p:ph idx="1"/>
          </p:nvPr>
        </p:nvSpPr>
        <p:spPr>
          <a:xfrm>
            <a:off x="457200" y="1052736"/>
            <a:ext cx="8229600" cy="5073427"/>
          </a:xfrm>
        </p:spPr>
        <p:txBody>
          <a:bodyPr>
            <a:normAutofit fontScale="70000" lnSpcReduction="20000"/>
          </a:bodyPr>
          <a:lstStyle/>
          <a:p>
            <a:r>
              <a:rPr lang="en-US" dirty="0" smtClean="0"/>
              <a:t>Disaccharides </a:t>
            </a:r>
            <a:r>
              <a:rPr lang="en-US" dirty="0"/>
              <a:t>(such as maltose, lactose, and sucrose) consist of two </a:t>
            </a:r>
            <a:r>
              <a:rPr lang="en-US" dirty="0" err="1"/>
              <a:t>monosaccharides</a:t>
            </a:r>
            <a:r>
              <a:rPr lang="en-US" dirty="0"/>
              <a:t> joined covalently by an </a:t>
            </a:r>
            <a:r>
              <a:rPr lang="en-US" b="1" dirty="0"/>
              <a:t>O-</a:t>
            </a:r>
            <a:r>
              <a:rPr lang="en-US" b="1" dirty="0" err="1"/>
              <a:t>glycosidic</a:t>
            </a:r>
            <a:r>
              <a:rPr lang="en-US" b="1" dirty="0"/>
              <a:t> bond</a:t>
            </a:r>
            <a:r>
              <a:rPr lang="en-US" dirty="0"/>
              <a:t>, which is formed when a hydroxyl group of one sugar molecule, typically in its cyclic form, reacts with the </a:t>
            </a:r>
            <a:r>
              <a:rPr lang="en-US" dirty="0" err="1"/>
              <a:t>anomeric</a:t>
            </a:r>
            <a:r>
              <a:rPr lang="en-US" dirty="0"/>
              <a:t> carbon of the other</a:t>
            </a:r>
            <a:r>
              <a:rPr lang="en-US" dirty="0" smtClean="0"/>
              <a:t>.</a:t>
            </a:r>
          </a:p>
          <a:p>
            <a:endParaRPr lang="en-US" dirty="0" smtClean="0"/>
          </a:p>
          <a:p>
            <a:r>
              <a:rPr lang="en-US" dirty="0" smtClean="0"/>
              <a:t>The </a:t>
            </a:r>
            <a:r>
              <a:rPr lang="en-US" dirty="0"/>
              <a:t>disaccharide </a:t>
            </a:r>
            <a:r>
              <a:rPr lang="en-US" b="1" dirty="0"/>
              <a:t>maltose</a:t>
            </a:r>
            <a:r>
              <a:rPr lang="en-US" dirty="0"/>
              <a:t> contains two D-glucose residues joined by a </a:t>
            </a:r>
            <a:r>
              <a:rPr lang="en-US" dirty="0" err="1"/>
              <a:t>glycosidic</a:t>
            </a:r>
            <a:r>
              <a:rPr lang="en-US" dirty="0"/>
              <a:t> linkage between C-1 (the </a:t>
            </a:r>
            <a:r>
              <a:rPr lang="en-US" dirty="0" err="1"/>
              <a:t>anomeric</a:t>
            </a:r>
            <a:r>
              <a:rPr lang="en-US" dirty="0"/>
              <a:t> carbon) of one glucose residue and C-4 of the other. </a:t>
            </a:r>
            <a:endParaRPr lang="en-US" dirty="0" smtClean="0"/>
          </a:p>
          <a:p>
            <a:endParaRPr lang="en-US" dirty="0" smtClean="0"/>
          </a:p>
          <a:p>
            <a:r>
              <a:rPr lang="en-US" dirty="0" smtClean="0"/>
              <a:t>The </a:t>
            </a:r>
            <a:r>
              <a:rPr lang="en-US" dirty="0"/>
              <a:t>disaccharide </a:t>
            </a:r>
            <a:r>
              <a:rPr lang="en-US" b="1" dirty="0"/>
              <a:t>lactose</a:t>
            </a:r>
            <a:r>
              <a:rPr lang="en-US" dirty="0"/>
              <a:t>, which yields D-</a:t>
            </a:r>
            <a:r>
              <a:rPr lang="en-US" dirty="0" err="1"/>
              <a:t>galactose</a:t>
            </a:r>
            <a:r>
              <a:rPr lang="en-US" dirty="0"/>
              <a:t> and D-glucose on hydrolysis, occurs naturally in milk. </a:t>
            </a:r>
            <a:endParaRPr lang="en-US" dirty="0" smtClean="0"/>
          </a:p>
          <a:p>
            <a:endParaRPr lang="en-US" dirty="0" smtClean="0"/>
          </a:p>
          <a:p>
            <a:r>
              <a:rPr lang="en-US" b="1" dirty="0" smtClean="0"/>
              <a:t>Sucrose</a:t>
            </a:r>
            <a:r>
              <a:rPr lang="en-US" dirty="0" smtClean="0"/>
              <a:t> </a:t>
            </a:r>
            <a:r>
              <a:rPr lang="en-US" dirty="0"/>
              <a:t>is a disaccharide of glucose and fructose. It is formed by plants but not by animals; the </a:t>
            </a:r>
            <a:r>
              <a:rPr lang="en-US" b="1" dirty="0" err="1"/>
              <a:t>anomeric</a:t>
            </a:r>
            <a:r>
              <a:rPr lang="en-US" b="1" dirty="0"/>
              <a:t> carbons of both monosaccharide units are involved in the </a:t>
            </a:r>
            <a:r>
              <a:rPr lang="en-US" b="1" dirty="0" err="1"/>
              <a:t>glycosidic</a:t>
            </a:r>
            <a:r>
              <a:rPr lang="en-US" b="1" dirty="0"/>
              <a:t> bond</a:t>
            </a:r>
            <a:endParaRPr lang="en-US" dirty="0"/>
          </a:p>
          <a:p>
            <a:endParaRPr lang="en-US" dirty="0"/>
          </a:p>
        </p:txBody>
      </p:sp>
    </p:spTree>
    <p:extLst>
      <p:ext uri="{BB962C8B-B14F-4D97-AF65-F5344CB8AC3E}">
        <p14:creationId xmlns:p14="http://schemas.microsoft.com/office/powerpoint/2010/main" val="636185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4"/>
          <p:cNvGrpSpPr>
            <a:grpSpLocks noChangeAspect="1"/>
          </p:cNvGrpSpPr>
          <p:nvPr/>
        </p:nvGrpSpPr>
        <p:grpSpPr bwMode="auto">
          <a:xfrm>
            <a:off x="1258888" y="765175"/>
            <a:ext cx="4033837" cy="1655763"/>
            <a:chOff x="793" y="482"/>
            <a:chExt cx="2541" cy="1043"/>
          </a:xfrm>
        </p:grpSpPr>
        <p:sp>
          <p:nvSpPr>
            <p:cNvPr id="8" name="AutoShape 3"/>
            <p:cNvSpPr>
              <a:spLocks noChangeAspect="1" noChangeArrowheads="1" noTextEdit="1"/>
            </p:cNvSpPr>
            <p:nvPr/>
          </p:nvSpPr>
          <p:spPr bwMode="auto">
            <a:xfrm>
              <a:off x="793" y="482"/>
              <a:ext cx="2541" cy="1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41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 y="482"/>
              <a:ext cx="2546" cy="1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Group 8"/>
          <p:cNvGrpSpPr>
            <a:grpSpLocks noChangeAspect="1"/>
          </p:cNvGrpSpPr>
          <p:nvPr/>
        </p:nvGrpSpPr>
        <p:grpSpPr bwMode="auto">
          <a:xfrm>
            <a:off x="1298575" y="2636838"/>
            <a:ext cx="3743325" cy="1368425"/>
            <a:chOff x="818" y="1661"/>
            <a:chExt cx="2358" cy="862"/>
          </a:xfrm>
        </p:grpSpPr>
        <p:sp>
          <p:nvSpPr>
            <p:cNvPr id="10" name="AutoShape 7"/>
            <p:cNvSpPr>
              <a:spLocks noChangeAspect="1" noChangeArrowheads="1" noTextEdit="1"/>
            </p:cNvSpPr>
            <p:nvPr/>
          </p:nvSpPr>
          <p:spPr bwMode="auto">
            <a:xfrm>
              <a:off x="818" y="1661"/>
              <a:ext cx="2358" cy="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410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 y="1661"/>
              <a:ext cx="2362"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 name="Group 12"/>
          <p:cNvGrpSpPr>
            <a:grpSpLocks noChangeAspect="1"/>
          </p:cNvGrpSpPr>
          <p:nvPr/>
        </p:nvGrpSpPr>
        <p:grpSpPr bwMode="auto">
          <a:xfrm>
            <a:off x="1012824" y="4149080"/>
            <a:ext cx="4321175" cy="1739900"/>
            <a:chOff x="802" y="2788"/>
            <a:chExt cx="2722" cy="1096"/>
          </a:xfrm>
        </p:grpSpPr>
        <p:sp>
          <p:nvSpPr>
            <p:cNvPr id="12" name="AutoShape 11"/>
            <p:cNvSpPr>
              <a:spLocks noChangeAspect="1" noChangeArrowheads="1" noTextEdit="1"/>
            </p:cNvSpPr>
            <p:nvPr/>
          </p:nvSpPr>
          <p:spPr bwMode="auto">
            <a:xfrm>
              <a:off x="802" y="2788"/>
              <a:ext cx="2722"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4109"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 y="2788"/>
              <a:ext cx="2726" cy="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 name="Title 1"/>
          <p:cNvSpPr>
            <a:spLocks noGrp="1"/>
          </p:cNvSpPr>
          <p:nvPr>
            <p:ph type="title"/>
          </p:nvPr>
        </p:nvSpPr>
        <p:spPr>
          <a:xfrm>
            <a:off x="2051720" y="5895330"/>
            <a:ext cx="4258816" cy="634082"/>
          </a:xfrm>
        </p:spPr>
        <p:txBody>
          <a:bodyPr>
            <a:normAutofit/>
          </a:bodyPr>
          <a:lstStyle/>
          <a:p>
            <a:pPr algn="l"/>
            <a:r>
              <a:rPr lang="en-US" sz="2000" b="1" dirty="0" smtClean="0"/>
              <a:t>Disaccharides </a:t>
            </a:r>
            <a:endParaRPr lang="en-US" sz="2000" dirty="0"/>
          </a:p>
        </p:txBody>
      </p:sp>
    </p:spTree>
    <p:extLst>
      <p:ext uri="{BB962C8B-B14F-4D97-AF65-F5344CB8AC3E}">
        <p14:creationId xmlns:p14="http://schemas.microsoft.com/office/powerpoint/2010/main" val="4163751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474840" cy="706090"/>
          </a:xfrm>
        </p:spPr>
        <p:txBody>
          <a:bodyPr>
            <a:normAutofit/>
          </a:bodyPr>
          <a:lstStyle/>
          <a:p>
            <a:pPr algn="l"/>
            <a:r>
              <a:rPr lang="en-US" sz="3200" b="1" dirty="0" smtClean="0"/>
              <a:t>Polysaccharides</a:t>
            </a:r>
            <a:endParaRPr lang="en-US" sz="3200" dirty="0"/>
          </a:p>
        </p:txBody>
      </p:sp>
      <p:sp>
        <p:nvSpPr>
          <p:cNvPr id="3" name="Content Placeholder 2"/>
          <p:cNvSpPr>
            <a:spLocks noGrp="1"/>
          </p:cNvSpPr>
          <p:nvPr>
            <p:ph idx="1"/>
          </p:nvPr>
        </p:nvSpPr>
        <p:spPr>
          <a:xfrm>
            <a:off x="457200" y="1124744"/>
            <a:ext cx="8229600" cy="5001419"/>
          </a:xfrm>
        </p:spPr>
        <p:txBody>
          <a:bodyPr>
            <a:normAutofit fontScale="70000" lnSpcReduction="20000"/>
          </a:bodyPr>
          <a:lstStyle/>
          <a:p>
            <a:r>
              <a:rPr lang="en-US" dirty="0" smtClean="0"/>
              <a:t>Polysaccharides </a:t>
            </a:r>
            <a:r>
              <a:rPr lang="en-US" dirty="0"/>
              <a:t>are compounds containing many sugars linked together into large molecules. </a:t>
            </a:r>
            <a:endParaRPr lang="en-US" dirty="0" smtClean="0"/>
          </a:p>
          <a:p>
            <a:r>
              <a:rPr lang="en-US" dirty="0" smtClean="0"/>
              <a:t>One </a:t>
            </a:r>
            <a:r>
              <a:rPr lang="en-US" dirty="0"/>
              <a:t>of the primary functions of polysaccharides is energy storage or food reserve. </a:t>
            </a:r>
            <a:endParaRPr lang="en-US" dirty="0" smtClean="0"/>
          </a:p>
          <a:p>
            <a:endParaRPr lang="en-US" b="1" dirty="0"/>
          </a:p>
          <a:p>
            <a:r>
              <a:rPr lang="en-US" b="1" dirty="0" smtClean="0"/>
              <a:t>Starch</a:t>
            </a:r>
            <a:r>
              <a:rPr lang="en-US" dirty="0"/>
              <a:t>, found in plants, is a polymer made up of two more fundamental types of molecules called </a:t>
            </a:r>
            <a:r>
              <a:rPr lang="en-US" b="1" dirty="0"/>
              <a:t>amylopectin</a:t>
            </a:r>
            <a:r>
              <a:rPr lang="en-US" dirty="0"/>
              <a:t> and </a:t>
            </a:r>
            <a:r>
              <a:rPr lang="en-US" b="1" dirty="0"/>
              <a:t>amylose</a:t>
            </a:r>
            <a:r>
              <a:rPr lang="en-US" dirty="0"/>
              <a:t>. </a:t>
            </a:r>
            <a:endParaRPr lang="en-US" dirty="0" smtClean="0"/>
          </a:p>
          <a:p>
            <a:endParaRPr lang="en-US" dirty="0"/>
          </a:p>
          <a:p>
            <a:r>
              <a:rPr lang="en-US" b="1" dirty="0" smtClean="0"/>
              <a:t>Amylopectin</a:t>
            </a:r>
            <a:r>
              <a:rPr lang="en-US" dirty="0" smtClean="0"/>
              <a:t> is </a:t>
            </a:r>
            <a:r>
              <a:rPr lang="en-US" dirty="0"/>
              <a:t>a branched polymer that consists of glucose units bonded together by </a:t>
            </a:r>
            <a:r>
              <a:rPr lang="en-US" b="1" dirty="0"/>
              <a:t>α-1,4 linkages</a:t>
            </a:r>
            <a:r>
              <a:rPr lang="en-US" dirty="0"/>
              <a:t>. These form chains that are connected to other chains of glucose units bonded together by α -1,4 linkages through an </a:t>
            </a:r>
            <a:r>
              <a:rPr lang="en-US" b="1" dirty="0"/>
              <a:t>α -1,6 bond </a:t>
            </a:r>
            <a:r>
              <a:rPr lang="en-US" dirty="0"/>
              <a:t>(which forms the branching). </a:t>
            </a:r>
            <a:endParaRPr lang="en-US" dirty="0" smtClean="0"/>
          </a:p>
          <a:p>
            <a:endParaRPr lang="en-US" dirty="0"/>
          </a:p>
          <a:p>
            <a:r>
              <a:rPr lang="en-US" dirty="0" smtClean="0"/>
              <a:t>Amylopectin </a:t>
            </a:r>
            <a:r>
              <a:rPr lang="en-US" dirty="0"/>
              <a:t>is water soluble. It is a very large molecule, and can contain up to 200,000 glucose units. Branching provided by the α -1,6 bond occurs every 24 to 30 glucose units. </a:t>
            </a:r>
            <a:endParaRPr lang="en-US" dirty="0" smtClean="0"/>
          </a:p>
          <a:p>
            <a:endParaRPr lang="en-US" dirty="0"/>
          </a:p>
        </p:txBody>
      </p:sp>
    </p:spTree>
    <p:extLst>
      <p:ext uri="{BB962C8B-B14F-4D97-AF65-F5344CB8AC3E}">
        <p14:creationId xmlns:p14="http://schemas.microsoft.com/office/powerpoint/2010/main" val="3734516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b="1" dirty="0" smtClean="0"/>
              <a:t>Amylose</a:t>
            </a:r>
            <a:r>
              <a:rPr lang="en-US" dirty="0" smtClean="0"/>
              <a:t> is a linear polymer of glucose units linked together by α-1,4-glycosidic bonds.</a:t>
            </a:r>
          </a:p>
          <a:p>
            <a:endParaRPr lang="en-US" dirty="0" smtClean="0"/>
          </a:p>
          <a:p>
            <a:r>
              <a:rPr lang="en-US" dirty="0" smtClean="0"/>
              <a:t>It has a simpler structure than amylopectin. The number of glucose units in an amylose molecule can range into the thousands; between 100 and 3000 glucose units. </a:t>
            </a:r>
          </a:p>
          <a:p>
            <a:endParaRPr lang="en-US" dirty="0" smtClean="0"/>
          </a:p>
          <a:p>
            <a:r>
              <a:rPr lang="en-US" dirty="0" smtClean="0"/>
              <a:t>Despite its simpler structure, amylose is actually harder to digest than amylopectin. </a:t>
            </a:r>
          </a:p>
          <a:p>
            <a:endParaRPr lang="en-US" dirty="0" smtClean="0"/>
          </a:p>
          <a:p>
            <a:r>
              <a:rPr lang="en-US" dirty="0" smtClean="0"/>
              <a:t>Lower forms of plants contain more amylose because it is easier to store than amylopectin.  but Higher plants utilize amylopectin for storage instead. </a:t>
            </a:r>
          </a:p>
          <a:p>
            <a:endParaRPr lang="en-US" dirty="0"/>
          </a:p>
        </p:txBody>
      </p:sp>
    </p:spTree>
    <p:extLst>
      <p:ext uri="{BB962C8B-B14F-4D97-AF65-F5344CB8AC3E}">
        <p14:creationId xmlns:p14="http://schemas.microsoft.com/office/powerpoint/2010/main" val="3711925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289451"/>
          </a:xfrm>
        </p:spPr>
        <p:txBody>
          <a:bodyPr>
            <a:normAutofit fontScale="85000" lnSpcReduction="20000"/>
          </a:bodyPr>
          <a:lstStyle/>
          <a:p>
            <a:r>
              <a:rPr lang="en-US" b="1" dirty="0"/>
              <a:t>Cellulose</a:t>
            </a:r>
            <a:r>
              <a:rPr lang="en-US" dirty="0"/>
              <a:t> is another major polymer of glucose found in plants, where it is the primary component of cell walls giving plants their structure. </a:t>
            </a:r>
            <a:endParaRPr lang="en-US" dirty="0" smtClean="0"/>
          </a:p>
          <a:p>
            <a:r>
              <a:rPr lang="en-US" dirty="0" smtClean="0"/>
              <a:t>It </a:t>
            </a:r>
            <a:r>
              <a:rPr lang="en-US" dirty="0"/>
              <a:t>is a linear polymer of glucose units linked together by </a:t>
            </a:r>
            <a:r>
              <a:rPr lang="en-US" b="1" dirty="0"/>
              <a:t>β-1,4-glycosidic bonds</a:t>
            </a:r>
            <a:r>
              <a:rPr lang="en-US" dirty="0" smtClean="0"/>
              <a:t>.</a:t>
            </a:r>
          </a:p>
          <a:p>
            <a:endParaRPr lang="en-US" dirty="0"/>
          </a:p>
          <a:p>
            <a:r>
              <a:rPr lang="en-US" b="1" dirty="0" smtClean="0"/>
              <a:t>Glycogen</a:t>
            </a:r>
            <a:r>
              <a:rPr lang="en-US" dirty="0" smtClean="0"/>
              <a:t> is the polysaccharide </a:t>
            </a:r>
            <a:r>
              <a:rPr lang="en-US" dirty="0"/>
              <a:t>used for storage in </a:t>
            </a:r>
            <a:r>
              <a:rPr lang="en-US" dirty="0" smtClean="0"/>
              <a:t>animals. </a:t>
            </a:r>
            <a:r>
              <a:rPr lang="en-US" dirty="0"/>
              <a:t>The structure </a:t>
            </a:r>
            <a:r>
              <a:rPr lang="en-US" dirty="0" smtClean="0"/>
              <a:t>is </a:t>
            </a:r>
            <a:r>
              <a:rPr lang="en-US" dirty="0"/>
              <a:t>similar to that of amylopectin, with branches occurring every 8 to 12 glucose units. </a:t>
            </a:r>
            <a:endParaRPr lang="en-US" dirty="0" smtClean="0"/>
          </a:p>
          <a:p>
            <a:endParaRPr lang="en-US" dirty="0"/>
          </a:p>
          <a:p>
            <a:r>
              <a:rPr lang="en-US" dirty="0" smtClean="0"/>
              <a:t>Glycogen molecule </a:t>
            </a:r>
            <a:r>
              <a:rPr lang="en-US" dirty="0"/>
              <a:t>consists of 60,000 glucose units. </a:t>
            </a:r>
            <a:r>
              <a:rPr lang="en-US" dirty="0" smtClean="0"/>
              <a:t>It </a:t>
            </a:r>
            <a:r>
              <a:rPr lang="en-US" dirty="0"/>
              <a:t>is stored primarily in the liver but can also be found in muscle cells and in small amounts in other types of cells.</a:t>
            </a:r>
          </a:p>
          <a:p>
            <a:endParaRPr lang="en-US" dirty="0"/>
          </a:p>
        </p:txBody>
      </p:sp>
    </p:spTree>
    <p:extLst>
      <p:ext uri="{BB962C8B-B14F-4D97-AF65-F5344CB8AC3E}">
        <p14:creationId xmlns:p14="http://schemas.microsoft.com/office/powerpoint/2010/main" val="42900788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43608" y="2114490"/>
            <a:ext cx="6552728" cy="369332"/>
          </a:xfrm>
          <a:prstGeom prst="rect">
            <a:avLst/>
          </a:prstGeom>
        </p:spPr>
        <p:txBody>
          <a:bodyPr wrap="square">
            <a:spAutoFit/>
          </a:bodyPr>
          <a:lstStyle/>
          <a:p>
            <a:r>
              <a:rPr lang="en-US" b="1" dirty="0"/>
              <a:t>Amylopectin is a branched polymer made up of glucose units.</a:t>
            </a:r>
          </a:p>
        </p:txBody>
      </p:sp>
      <p:sp>
        <p:nvSpPr>
          <p:cNvPr id="7" name="Rectangle 6"/>
          <p:cNvSpPr/>
          <p:nvPr/>
        </p:nvSpPr>
        <p:spPr>
          <a:xfrm>
            <a:off x="899592" y="4038829"/>
            <a:ext cx="5706380" cy="369332"/>
          </a:xfrm>
          <a:prstGeom prst="rect">
            <a:avLst/>
          </a:prstGeom>
        </p:spPr>
        <p:txBody>
          <a:bodyPr wrap="square">
            <a:spAutoFit/>
          </a:bodyPr>
          <a:lstStyle/>
          <a:p>
            <a:r>
              <a:rPr lang="en-US" b="1" dirty="0"/>
              <a:t>Amylose is a linear polymer of glucose molecules.</a:t>
            </a:r>
          </a:p>
        </p:txBody>
      </p:sp>
      <p:sp>
        <p:nvSpPr>
          <p:cNvPr id="9" name="Rectangle 8"/>
          <p:cNvSpPr/>
          <p:nvPr/>
        </p:nvSpPr>
        <p:spPr>
          <a:xfrm>
            <a:off x="899592" y="6093296"/>
            <a:ext cx="7272808" cy="369332"/>
          </a:xfrm>
          <a:prstGeom prst="rect">
            <a:avLst/>
          </a:prstGeom>
        </p:spPr>
        <p:txBody>
          <a:bodyPr wrap="square">
            <a:spAutoFit/>
          </a:bodyPr>
          <a:lstStyle/>
          <a:p>
            <a:r>
              <a:rPr lang="en-US" b="1" dirty="0"/>
              <a:t>Cellulose is composed of glucose units linked together with β-1,4 bonds.</a:t>
            </a:r>
          </a:p>
        </p:txBody>
      </p:sp>
      <p:grpSp>
        <p:nvGrpSpPr>
          <p:cNvPr id="10" name="Group 4"/>
          <p:cNvGrpSpPr>
            <a:grpSpLocks noChangeAspect="1"/>
          </p:cNvGrpSpPr>
          <p:nvPr/>
        </p:nvGrpSpPr>
        <p:grpSpPr bwMode="auto">
          <a:xfrm>
            <a:off x="827088" y="765175"/>
            <a:ext cx="6985000" cy="1368425"/>
            <a:chOff x="521" y="482"/>
            <a:chExt cx="4400" cy="862"/>
          </a:xfrm>
        </p:grpSpPr>
        <p:sp>
          <p:nvSpPr>
            <p:cNvPr id="11" name="AutoShape 3"/>
            <p:cNvSpPr>
              <a:spLocks noChangeAspect="1" noChangeArrowheads="1" noTextEdit="1"/>
            </p:cNvSpPr>
            <p:nvPr/>
          </p:nvSpPr>
          <p:spPr bwMode="auto">
            <a:xfrm>
              <a:off x="521" y="482"/>
              <a:ext cx="4400" cy="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51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 y="482"/>
              <a:ext cx="4405"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 name="Group 8"/>
          <p:cNvGrpSpPr>
            <a:grpSpLocks noChangeAspect="1"/>
          </p:cNvGrpSpPr>
          <p:nvPr/>
        </p:nvGrpSpPr>
        <p:grpSpPr bwMode="auto">
          <a:xfrm>
            <a:off x="755650" y="2805113"/>
            <a:ext cx="6619875" cy="1247775"/>
            <a:chOff x="476" y="1767"/>
            <a:chExt cx="4170" cy="786"/>
          </a:xfrm>
        </p:grpSpPr>
        <p:sp>
          <p:nvSpPr>
            <p:cNvPr id="13" name="AutoShape 7"/>
            <p:cNvSpPr>
              <a:spLocks noChangeAspect="1" noChangeArrowheads="1" noTextEdit="1"/>
            </p:cNvSpPr>
            <p:nvPr/>
          </p:nvSpPr>
          <p:spPr bwMode="auto">
            <a:xfrm>
              <a:off x="476" y="1767"/>
              <a:ext cx="4170" cy="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512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 y="1767"/>
              <a:ext cx="4175" cy="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2"/>
          <p:cNvGrpSpPr>
            <a:grpSpLocks noChangeAspect="1"/>
          </p:cNvGrpSpPr>
          <p:nvPr/>
        </p:nvGrpSpPr>
        <p:grpSpPr bwMode="auto">
          <a:xfrm>
            <a:off x="966788" y="4386263"/>
            <a:ext cx="6408737" cy="1697037"/>
            <a:chOff x="609" y="2763"/>
            <a:chExt cx="4037" cy="1069"/>
          </a:xfrm>
        </p:grpSpPr>
        <p:sp>
          <p:nvSpPr>
            <p:cNvPr id="15" name="AutoShape 11"/>
            <p:cNvSpPr>
              <a:spLocks noChangeAspect="1" noChangeArrowheads="1" noTextEdit="1"/>
            </p:cNvSpPr>
            <p:nvPr/>
          </p:nvSpPr>
          <p:spPr bwMode="auto">
            <a:xfrm>
              <a:off x="609" y="2763"/>
              <a:ext cx="4037" cy="1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5133"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 y="2763"/>
              <a:ext cx="4043" cy="1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2805392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t>Assignment </a:t>
            </a:r>
            <a:endParaRPr lang="en-US" sz="3600" dirty="0"/>
          </a:p>
        </p:txBody>
      </p:sp>
      <p:sp>
        <p:nvSpPr>
          <p:cNvPr id="3" name="Content Placeholder 2"/>
          <p:cNvSpPr>
            <a:spLocks noGrp="1"/>
          </p:cNvSpPr>
          <p:nvPr>
            <p:ph idx="1"/>
          </p:nvPr>
        </p:nvSpPr>
        <p:spPr/>
        <p:txBody>
          <a:bodyPr/>
          <a:lstStyle/>
          <a:p>
            <a:r>
              <a:rPr lang="en-US" dirty="0" smtClean="0"/>
              <a:t>Give </a:t>
            </a:r>
            <a:r>
              <a:rPr lang="en-US" dirty="0"/>
              <a:t>5 examples each of the two series of </a:t>
            </a:r>
            <a:r>
              <a:rPr lang="en-US" dirty="0" err="1"/>
              <a:t>monosaccharides</a:t>
            </a:r>
            <a:r>
              <a:rPr lang="en-US" dirty="0"/>
              <a:t> (</a:t>
            </a:r>
            <a:r>
              <a:rPr lang="en-US" dirty="0" err="1"/>
              <a:t>ie</a:t>
            </a:r>
            <a:r>
              <a:rPr lang="en-US" dirty="0"/>
              <a:t>. Aldoses and </a:t>
            </a:r>
            <a:r>
              <a:rPr lang="en-US" dirty="0" err="1"/>
              <a:t>pentoses</a:t>
            </a:r>
            <a:r>
              <a:rPr lang="en-US" dirty="0"/>
              <a:t>) from carbon 4-7 and draw their structures</a:t>
            </a:r>
          </a:p>
          <a:p>
            <a:endParaRPr lang="en-US" dirty="0"/>
          </a:p>
        </p:txBody>
      </p:sp>
    </p:spTree>
    <p:extLst>
      <p:ext uri="{BB962C8B-B14F-4D97-AF65-F5344CB8AC3E}">
        <p14:creationId xmlns:p14="http://schemas.microsoft.com/office/powerpoint/2010/main" val="730025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t>Biomolecules: Molecules of life</a:t>
            </a:r>
            <a:endParaRPr lang="en-US" sz="3600" dirty="0"/>
          </a:p>
        </p:txBody>
      </p:sp>
      <p:sp>
        <p:nvSpPr>
          <p:cNvPr id="3" name="Content Placeholder 2"/>
          <p:cNvSpPr>
            <a:spLocks noGrp="1"/>
          </p:cNvSpPr>
          <p:nvPr>
            <p:ph idx="1"/>
          </p:nvPr>
        </p:nvSpPr>
        <p:spPr>
          <a:xfrm>
            <a:off x="457200" y="1196752"/>
            <a:ext cx="8507288" cy="5472608"/>
          </a:xfrm>
        </p:spPr>
        <p:txBody>
          <a:bodyPr>
            <a:normAutofit fontScale="62500" lnSpcReduction="20000"/>
          </a:bodyPr>
          <a:lstStyle/>
          <a:p>
            <a:pPr marL="0" indent="0">
              <a:buNone/>
            </a:pPr>
            <a:endParaRPr lang="en-US" dirty="0"/>
          </a:p>
          <a:p>
            <a:pPr marL="0" indent="0">
              <a:buNone/>
            </a:pPr>
            <a:r>
              <a:rPr lang="en-US" dirty="0"/>
              <a:t>Molecules form the structures of cells and carry out cellular functions. Chemical bonds within and between biological molecules are important to their structure. </a:t>
            </a:r>
          </a:p>
          <a:p>
            <a:pPr marL="0" indent="0">
              <a:buNone/>
            </a:pPr>
            <a:endParaRPr lang="en-US" dirty="0"/>
          </a:p>
          <a:p>
            <a:pPr marL="0" indent="0">
              <a:buNone/>
            </a:pPr>
            <a:r>
              <a:rPr lang="en-US" dirty="0"/>
              <a:t>Four groups of large molecules — </a:t>
            </a:r>
            <a:r>
              <a:rPr lang="en-US" b="1" dirty="0"/>
              <a:t>carbohydrates, lipids, proteins, </a:t>
            </a:r>
            <a:r>
              <a:rPr lang="en-US" dirty="0"/>
              <a:t>and</a:t>
            </a:r>
            <a:r>
              <a:rPr lang="en-US" b="1" dirty="0"/>
              <a:t> nucleic acids </a:t>
            </a:r>
            <a:r>
              <a:rPr lang="en-US" dirty="0"/>
              <a:t>— are the most important molecules to cells. </a:t>
            </a:r>
            <a:endParaRPr lang="en-US" dirty="0" smtClean="0"/>
          </a:p>
          <a:p>
            <a:endParaRPr lang="en-US" dirty="0" smtClean="0"/>
          </a:p>
          <a:p>
            <a:r>
              <a:rPr lang="en-US" dirty="0" smtClean="0"/>
              <a:t>Carbohydrates </a:t>
            </a:r>
            <a:r>
              <a:rPr lang="en-US" dirty="0"/>
              <a:t>provide energy and structure to cells. </a:t>
            </a:r>
            <a:endParaRPr lang="en-US" dirty="0" smtClean="0"/>
          </a:p>
          <a:p>
            <a:endParaRPr lang="en-US" dirty="0" smtClean="0"/>
          </a:p>
          <a:p>
            <a:r>
              <a:rPr lang="en-US" dirty="0" smtClean="0"/>
              <a:t>Lipids </a:t>
            </a:r>
            <a:r>
              <a:rPr lang="en-US" dirty="0"/>
              <a:t>form membranes, send signals, and store energy. </a:t>
            </a:r>
            <a:endParaRPr lang="en-US" dirty="0" smtClean="0"/>
          </a:p>
          <a:p>
            <a:endParaRPr lang="en-US" dirty="0" smtClean="0"/>
          </a:p>
          <a:p>
            <a:r>
              <a:rPr lang="en-US" dirty="0" smtClean="0"/>
              <a:t>Proteins </a:t>
            </a:r>
            <a:r>
              <a:rPr lang="en-US" dirty="0"/>
              <a:t>are the main worker molecules of cells, providing structure and doing lots of different </a:t>
            </a:r>
            <a:r>
              <a:rPr lang="en-US" dirty="0" smtClean="0"/>
              <a:t>functions</a:t>
            </a:r>
            <a:r>
              <a:rPr lang="en-US" dirty="0"/>
              <a:t>. </a:t>
            </a:r>
            <a:endParaRPr lang="en-US" dirty="0" smtClean="0"/>
          </a:p>
          <a:p>
            <a:endParaRPr lang="en-US" dirty="0" smtClean="0"/>
          </a:p>
          <a:p>
            <a:r>
              <a:rPr lang="en-US" dirty="0" smtClean="0"/>
              <a:t>The </a:t>
            </a:r>
            <a:r>
              <a:rPr lang="en-US" dirty="0"/>
              <a:t>most famous molecule of life — DNA — is a nucleic acid. </a:t>
            </a:r>
            <a:r>
              <a:rPr lang="en-US" dirty="0" smtClean="0"/>
              <a:t>They encode the  </a:t>
            </a:r>
            <a:r>
              <a:rPr lang="en-US" dirty="0"/>
              <a:t>blueprints for </a:t>
            </a:r>
            <a:r>
              <a:rPr lang="en-US" dirty="0" smtClean="0"/>
              <a:t>life, </a:t>
            </a:r>
            <a:r>
              <a:rPr lang="en-US" dirty="0"/>
              <a:t>and copies of this code are passed to future generations.</a:t>
            </a:r>
          </a:p>
          <a:p>
            <a:endParaRPr lang="en-US" dirty="0"/>
          </a:p>
        </p:txBody>
      </p:sp>
    </p:spTree>
    <p:extLst>
      <p:ext uri="{BB962C8B-B14F-4D97-AF65-F5344CB8AC3E}">
        <p14:creationId xmlns:p14="http://schemas.microsoft.com/office/powerpoint/2010/main" val="3498286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15200" cy="634082"/>
          </a:xfrm>
        </p:spPr>
        <p:txBody>
          <a:bodyPr>
            <a:normAutofit/>
          </a:bodyPr>
          <a:lstStyle/>
          <a:p>
            <a:pPr algn="l"/>
            <a:r>
              <a:rPr lang="en-US" sz="3200" b="1" dirty="0" smtClean="0"/>
              <a:t>Lipids</a:t>
            </a:r>
            <a:endParaRPr lang="en-US" sz="3200" dirty="0"/>
          </a:p>
        </p:txBody>
      </p:sp>
      <p:sp>
        <p:nvSpPr>
          <p:cNvPr id="3" name="Content Placeholder 2"/>
          <p:cNvSpPr>
            <a:spLocks noGrp="1"/>
          </p:cNvSpPr>
          <p:nvPr>
            <p:ph idx="1"/>
          </p:nvPr>
        </p:nvSpPr>
        <p:spPr>
          <a:xfrm>
            <a:off x="457200" y="1124744"/>
            <a:ext cx="8229600" cy="5544616"/>
          </a:xfrm>
        </p:spPr>
        <p:txBody>
          <a:bodyPr>
            <a:normAutofit fontScale="62500" lnSpcReduction="20000"/>
          </a:bodyPr>
          <a:lstStyle/>
          <a:p>
            <a:r>
              <a:rPr lang="en-US" dirty="0" smtClean="0"/>
              <a:t>Lipids </a:t>
            </a:r>
            <a:r>
              <a:rPr lang="en-US" dirty="0"/>
              <a:t>are a class of compounds distinguished by their insolubility in water and solubility in nonpolar solvents</a:t>
            </a:r>
            <a:r>
              <a:rPr lang="en-US" dirty="0" smtClean="0"/>
              <a:t>.</a:t>
            </a:r>
          </a:p>
          <a:p>
            <a:endParaRPr lang="en-US" dirty="0"/>
          </a:p>
          <a:p>
            <a:r>
              <a:rPr lang="en-US" dirty="0" smtClean="0"/>
              <a:t> </a:t>
            </a:r>
            <a:r>
              <a:rPr lang="en-US" dirty="0"/>
              <a:t>Lipids are important in biological systems because </a:t>
            </a:r>
            <a:endParaRPr lang="en-US" dirty="0" smtClean="0"/>
          </a:p>
          <a:p>
            <a:pPr lvl="1"/>
            <a:r>
              <a:rPr lang="en-US" dirty="0" smtClean="0"/>
              <a:t>they </a:t>
            </a:r>
            <a:r>
              <a:rPr lang="en-US" dirty="0"/>
              <a:t>form the cell membrane, a mechanical barrier that divides a cell from the external environment. </a:t>
            </a:r>
            <a:endParaRPr lang="en-US" dirty="0" smtClean="0"/>
          </a:p>
          <a:p>
            <a:pPr lvl="1"/>
            <a:r>
              <a:rPr lang="en-US" dirty="0" smtClean="0"/>
              <a:t>Lipids </a:t>
            </a:r>
            <a:r>
              <a:rPr lang="en-US" dirty="0"/>
              <a:t>also provide energy for life and several essential vitamins are lipids</a:t>
            </a:r>
            <a:r>
              <a:rPr lang="en-US" dirty="0" smtClean="0"/>
              <a:t>.</a:t>
            </a:r>
          </a:p>
          <a:p>
            <a:endParaRPr lang="en-US" dirty="0"/>
          </a:p>
          <a:p>
            <a:r>
              <a:rPr lang="en-US" dirty="0" smtClean="0"/>
              <a:t> </a:t>
            </a:r>
            <a:r>
              <a:rPr lang="en-US" dirty="0"/>
              <a:t>Lipids can be divided in two </a:t>
            </a:r>
            <a:r>
              <a:rPr lang="en-US" dirty="0" smtClean="0"/>
              <a:t>major </a:t>
            </a:r>
            <a:r>
              <a:rPr lang="en-US" dirty="0"/>
              <a:t>classes, </a:t>
            </a:r>
            <a:r>
              <a:rPr lang="en-US" b="1" dirty="0" err="1" smtClean="0"/>
              <a:t>saponifiable</a:t>
            </a:r>
            <a:r>
              <a:rPr lang="en-US" dirty="0" smtClean="0"/>
              <a:t> </a:t>
            </a:r>
            <a:r>
              <a:rPr lang="en-US" dirty="0"/>
              <a:t>lipids and </a:t>
            </a:r>
            <a:r>
              <a:rPr lang="en-US" b="1" dirty="0" err="1" smtClean="0"/>
              <a:t>nonsaponifiable</a:t>
            </a:r>
            <a:r>
              <a:rPr lang="en-US" dirty="0" err="1" smtClean="0"/>
              <a:t>lipids</a:t>
            </a:r>
            <a:r>
              <a:rPr lang="en-US" dirty="0"/>
              <a:t>. </a:t>
            </a:r>
            <a:endParaRPr lang="en-US" dirty="0" smtClean="0"/>
          </a:p>
          <a:p>
            <a:endParaRPr lang="en-US" dirty="0" smtClean="0"/>
          </a:p>
          <a:p>
            <a:r>
              <a:rPr lang="en-US" b="1" dirty="0" err="1" smtClean="0"/>
              <a:t>Saponifiable</a:t>
            </a:r>
            <a:r>
              <a:rPr lang="en-US" dirty="0" smtClean="0"/>
              <a:t> lipid contains one or more ester groups allowing it to undergo hydrolysis in the presence of an acid, base, or enzyme. They form </a:t>
            </a:r>
            <a:r>
              <a:rPr lang="en-US" b="1" dirty="0" smtClean="0"/>
              <a:t>soaps</a:t>
            </a:r>
            <a:r>
              <a:rPr lang="en-US" dirty="0" smtClean="0"/>
              <a:t> on alkaline hydrolysis e.g., </a:t>
            </a:r>
            <a:r>
              <a:rPr lang="en-US" b="1" dirty="0" smtClean="0"/>
              <a:t>triglycerides</a:t>
            </a:r>
            <a:r>
              <a:rPr lang="en-US" b="1" dirty="0"/>
              <a:t>, </a:t>
            </a:r>
            <a:r>
              <a:rPr lang="en-US" b="1" dirty="0" err="1"/>
              <a:t>glycerophospholipids</a:t>
            </a:r>
            <a:r>
              <a:rPr lang="en-US" b="1" dirty="0"/>
              <a:t>, </a:t>
            </a:r>
            <a:r>
              <a:rPr lang="en-US" b="1" dirty="0" err="1"/>
              <a:t>sphingolipids</a:t>
            </a:r>
            <a:endParaRPr lang="en-US" b="1" dirty="0" smtClean="0"/>
          </a:p>
          <a:p>
            <a:endParaRPr lang="en-US" dirty="0"/>
          </a:p>
          <a:p>
            <a:r>
              <a:rPr lang="en-US" dirty="0" smtClean="0"/>
              <a:t>A </a:t>
            </a:r>
            <a:r>
              <a:rPr lang="en-US" b="1" dirty="0" err="1"/>
              <a:t>nonsaponifiable</a:t>
            </a:r>
            <a:r>
              <a:rPr lang="en-US" dirty="0"/>
              <a:t> lipid cannot be broken up into smaller molecules by </a:t>
            </a:r>
            <a:r>
              <a:rPr lang="en-US" dirty="0" smtClean="0"/>
              <a:t>hydrolysis; they do not form soaps e.g., </a:t>
            </a:r>
            <a:r>
              <a:rPr lang="en-US" b="1" dirty="0"/>
              <a:t>steroids, prostaglandins, </a:t>
            </a:r>
            <a:r>
              <a:rPr lang="en-US" dirty="0"/>
              <a:t>and</a:t>
            </a:r>
            <a:r>
              <a:rPr lang="en-US" b="1" dirty="0"/>
              <a:t> </a:t>
            </a:r>
            <a:r>
              <a:rPr lang="en-US" b="1" dirty="0" err="1"/>
              <a:t>terpenes</a:t>
            </a:r>
            <a:r>
              <a:rPr lang="en-US" b="1" dirty="0" smtClean="0"/>
              <a:t>.</a:t>
            </a:r>
            <a:endParaRPr lang="en-US" b="1" dirty="0"/>
          </a:p>
        </p:txBody>
      </p:sp>
    </p:spTree>
    <p:extLst>
      <p:ext uri="{BB962C8B-B14F-4D97-AF65-F5344CB8AC3E}">
        <p14:creationId xmlns:p14="http://schemas.microsoft.com/office/powerpoint/2010/main" val="3995196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pPr algn="l"/>
            <a:r>
              <a:rPr lang="en-US" sz="3600" b="1" dirty="0" smtClean="0"/>
              <a:t>Fatty Acids</a:t>
            </a:r>
            <a:endParaRPr lang="en-US" sz="3600" dirty="0"/>
          </a:p>
        </p:txBody>
      </p:sp>
      <p:sp>
        <p:nvSpPr>
          <p:cNvPr id="3" name="Content Placeholder 2"/>
          <p:cNvSpPr>
            <a:spLocks noGrp="1"/>
          </p:cNvSpPr>
          <p:nvPr>
            <p:ph idx="1"/>
          </p:nvPr>
        </p:nvSpPr>
        <p:spPr>
          <a:xfrm>
            <a:off x="457200" y="1052736"/>
            <a:ext cx="8229600" cy="5805264"/>
          </a:xfrm>
        </p:spPr>
        <p:txBody>
          <a:bodyPr>
            <a:normAutofit fontScale="62500" lnSpcReduction="20000"/>
          </a:bodyPr>
          <a:lstStyle/>
          <a:p>
            <a:r>
              <a:rPr lang="en-US" dirty="0" smtClean="0"/>
              <a:t>A </a:t>
            </a:r>
            <a:r>
              <a:rPr lang="en-US" dirty="0"/>
              <a:t>fatty acid is a molecule characterized by the presence of a carboxyl group attached to a long hydrocarbon chain</a:t>
            </a:r>
            <a:r>
              <a:rPr lang="en-US" dirty="0" smtClean="0"/>
              <a:t>.</a:t>
            </a:r>
          </a:p>
          <a:p>
            <a:endParaRPr lang="en-US" dirty="0"/>
          </a:p>
          <a:p>
            <a:r>
              <a:rPr lang="en-US" dirty="0" smtClean="0"/>
              <a:t>These are </a:t>
            </a:r>
            <a:r>
              <a:rPr lang="en-US" dirty="0"/>
              <a:t>molecules with a formula </a:t>
            </a:r>
            <a:r>
              <a:rPr lang="en-US" b="1" dirty="0"/>
              <a:t>R–COOH</a:t>
            </a:r>
            <a:r>
              <a:rPr lang="en-US" dirty="0"/>
              <a:t> where R is a hydrocarbon chain. Fatty acids can be said to be carboxylic acids, and come in two major varieties.</a:t>
            </a:r>
          </a:p>
          <a:p>
            <a:pPr marL="354013" indent="-177800"/>
            <a:r>
              <a:rPr lang="en-US" dirty="0" smtClean="0"/>
              <a:t> </a:t>
            </a:r>
            <a:r>
              <a:rPr lang="en-US" b="1" dirty="0"/>
              <a:t>Saturated fatty acids:</a:t>
            </a:r>
            <a:r>
              <a:rPr lang="en-US" dirty="0"/>
              <a:t> This is a fatty acid that does not have any double bonds. </a:t>
            </a:r>
            <a:r>
              <a:rPr lang="en-US" dirty="0" smtClean="0"/>
              <a:t>A fatty acid is saturated when every carbon atom in the hydrocarbon chain is bonded to as many hydrogen atoms as possible.</a:t>
            </a:r>
          </a:p>
          <a:p>
            <a:pPr marL="633413" lvl="1" indent="-190500"/>
            <a:r>
              <a:rPr lang="en-US" dirty="0" smtClean="0"/>
              <a:t>Saturated </a:t>
            </a:r>
            <a:r>
              <a:rPr lang="en-US" dirty="0"/>
              <a:t>fatty acids are solids at room temperature. </a:t>
            </a:r>
            <a:endParaRPr lang="en-US" dirty="0" smtClean="0"/>
          </a:p>
          <a:p>
            <a:pPr marL="633413" lvl="1" indent="-190500"/>
            <a:r>
              <a:rPr lang="en-US" dirty="0" smtClean="0"/>
              <a:t>Animal </a:t>
            </a:r>
            <a:r>
              <a:rPr lang="en-US" dirty="0"/>
              <a:t>fats are a source of saturated fatty </a:t>
            </a:r>
            <a:r>
              <a:rPr lang="en-US" dirty="0" smtClean="0"/>
              <a:t>acids.</a:t>
            </a:r>
          </a:p>
          <a:p>
            <a:pPr marL="354013" lvl="1" indent="-177800">
              <a:buNone/>
            </a:pPr>
            <a:endParaRPr lang="en-US" dirty="0"/>
          </a:p>
          <a:p>
            <a:pPr marL="354013" indent="-177800"/>
            <a:r>
              <a:rPr lang="en-US" b="1" dirty="0" smtClean="0"/>
              <a:t>Unsaturated </a:t>
            </a:r>
            <a:r>
              <a:rPr lang="en-US" b="1" dirty="0"/>
              <a:t>fatty acids: </a:t>
            </a:r>
            <a:r>
              <a:rPr lang="en-US" dirty="0"/>
              <a:t>An unsaturated fatty acid can have one or more double bonds along its hydrocarbon chain. A fatty acid with one double bond is called </a:t>
            </a:r>
            <a:r>
              <a:rPr lang="en-US" b="1" dirty="0"/>
              <a:t>monounsaturated</a:t>
            </a:r>
            <a:r>
              <a:rPr lang="en-US" dirty="0"/>
              <a:t>. If it contains two or more double bonds, we say that the fatty acid is </a:t>
            </a:r>
            <a:r>
              <a:rPr lang="en-US" b="1" dirty="0"/>
              <a:t>polyunsaturated</a:t>
            </a:r>
            <a:r>
              <a:rPr lang="en-US" dirty="0" smtClean="0"/>
              <a:t>.</a:t>
            </a:r>
          </a:p>
          <a:p>
            <a:pPr marL="633413" lvl="1" indent="-177800"/>
            <a:r>
              <a:rPr lang="en-US" dirty="0" smtClean="0"/>
              <a:t> </a:t>
            </a:r>
            <a:r>
              <a:rPr lang="en-US" dirty="0"/>
              <a:t>Fatty acids only contain </a:t>
            </a:r>
            <a:r>
              <a:rPr lang="en-US" b="1" i="1" dirty="0" err="1"/>
              <a:t>cis</a:t>
            </a:r>
            <a:r>
              <a:rPr lang="en-US" dirty="0"/>
              <a:t> double bonds. </a:t>
            </a:r>
            <a:endParaRPr lang="en-US" dirty="0" smtClean="0"/>
          </a:p>
          <a:p>
            <a:pPr marL="633413" lvl="1" indent="-177800"/>
            <a:r>
              <a:rPr lang="en-US" dirty="0" smtClean="0"/>
              <a:t>Unsaturated </a:t>
            </a:r>
            <a:r>
              <a:rPr lang="en-US" dirty="0"/>
              <a:t>fatty acids are liquids at room temperature</a:t>
            </a:r>
            <a:r>
              <a:rPr lang="en-US" dirty="0" smtClean="0"/>
              <a:t>.</a:t>
            </a:r>
          </a:p>
          <a:p>
            <a:pPr marL="633413" lvl="1" indent="-177800"/>
            <a:r>
              <a:rPr lang="en-US" dirty="0" smtClean="0"/>
              <a:t> </a:t>
            </a:r>
            <a:r>
              <a:rPr lang="en-US" dirty="0"/>
              <a:t>Plants are the source of unsaturated fatty acids.</a:t>
            </a:r>
          </a:p>
          <a:p>
            <a:pPr marL="354013" indent="-177800"/>
            <a:endParaRPr lang="en-US" dirty="0"/>
          </a:p>
        </p:txBody>
      </p:sp>
    </p:spTree>
    <p:extLst>
      <p:ext uri="{BB962C8B-B14F-4D97-AF65-F5344CB8AC3E}">
        <p14:creationId xmlns:p14="http://schemas.microsoft.com/office/powerpoint/2010/main" val="3211907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71600" y="3347700"/>
            <a:ext cx="3380284" cy="369332"/>
          </a:xfrm>
          <a:prstGeom prst="rect">
            <a:avLst/>
          </a:prstGeom>
        </p:spPr>
        <p:txBody>
          <a:bodyPr wrap="none">
            <a:spAutoFit/>
          </a:bodyPr>
          <a:lstStyle/>
          <a:p>
            <a:r>
              <a:rPr lang="en-US" b="1" dirty="0"/>
              <a:t>Common Unsaturated Fatty Acids</a:t>
            </a:r>
          </a:p>
        </p:txBody>
      </p:sp>
      <p:sp>
        <p:nvSpPr>
          <p:cNvPr id="7" name="Rectangle 6"/>
          <p:cNvSpPr/>
          <p:nvPr/>
        </p:nvSpPr>
        <p:spPr>
          <a:xfrm>
            <a:off x="913639" y="548680"/>
            <a:ext cx="3123804" cy="369332"/>
          </a:xfrm>
          <a:prstGeom prst="rect">
            <a:avLst/>
          </a:prstGeom>
        </p:spPr>
        <p:txBody>
          <a:bodyPr wrap="none">
            <a:spAutoFit/>
          </a:bodyPr>
          <a:lstStyle/>
          <a:p>
            <a:r>
              <a:rPr lang="en-US" b="1" dirty="0"/>
              <a:t>Common S</a:t>
            </a:r>
            <a:r>
              <a:rPr lang="en-US" b="1" dirty="0" smtClean="0"/>
              <a:t>aturated </a:t>
            </a:r>
            <a:r>
              <a:rPr lang="en-US" b="1" dirty="0"/>
              <a:t>Fatty Acids</a:t>
            </a:r>
          </a:p>
        </p:txBody>
      </p:sp>
      <p:grpSp>
        <p:nvGrpSpPr>
          <p:cNvPr id="8" name="Group 4"/>
          <p:cNvGrpSpPr>
            <a:grpSpLocks noChangeAspect="1"/>
          </p:cNvGrpSpPr>
          <p:nvPr/>
        </p:nvGrpSpPr>
        <p:grpSpPr bwMode="auto">
          <a:xfrm>
            <a:off x="938213" y="939800"/>
            <a:ext cx="6696075" cy="2305050"/>
            <a:chOff x="591" y="592"/>
            <a:chExt cx="4218" cy="1452"/>
          </a:xfrm>
        </p:grpSpPr>
        <p:sp>
          <p:nvSpPr>
            <p:cNvPr id="9" name="AutoShape 3"/>
            <p:cNvSpPr>
              <a:spLocks noChangeAspect="1" noChangeArrowheads="1" noTextEdit="1"/>
            </p:cNvSpPr>
            <p:nvPr/>
          </p:nvSpPr>
          <p:spPr bwMode="auto">
            <a:xfrm>
              <a:off x="591" y="592"/>
              <a:ext cx="4218" cy="1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61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 y="592"/>
              <a:ext cx="4224" cy="1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 name="Group 8"/>
          <p:cNvGrpSpPr>
            <a:grpSpLocks noChangeAspect="1"/>
          </p:cNvGrpSpPr>
          <p:nvPr/>
        </p:nvGrpSpPr>
        <p:grpSpPr bwMode="auto">
          <a:xfrm>
            <a:off x="971550" y="3716338"/>
            <a:ext cx="7200850" cy="2401990"/>
            <a:chOff x="612" y="2341"/>
            <a:chExt cx="4218" cy="1407"/>
          </a:xfrm>
        </p:grpSpPr>
        <p:sp>
          <p:nvSpPr>
            <p:cNvPr id="11" name="AutoShape 7"/>
            <p:cNvSpPr>
              <a:spLocks noChangeAspect="1" noChangeArrowheads="1" noTextEdit="1"/>
            </p:cNvSpPr>
            <p:nvPr/>
          </p:nvSpPr>
          <p:spPr bwMode="auto">
            <a:xfrm>
              <a:off x="612" y="2341"/>
              <a:ext cx="4218" cy="1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615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 y="2341"/>
              <a:ext cx="4222" cy="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10317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635080" cy="490066"/>
          </a:xfrm>
        </p:spPr>
        <p:txBody>
          <a:bodyPr>
            <a:normAutofit fontScale="90000"/>
          </a:bodyPr>
          <a:lstStyle/>
          <a:p>
            <a:pPr algn="l"/>
            <a:r>
              <a:rPr lang="en-US" sz="3200" b="1" dirty="0" smtClean="0"/>
              <a:t>Triglycerides</a:t>
            </a:r>
            <a:endParaRPr lang="en-US" sz="3200" dirty="0"/>
          </a:p>
        </p:txBody>
      </p:sp>
      <p:sp>
        <p:nvSpPr>
          <p:cNvPr id="3" name="Content Placeholder 2"/>
          <p:cNvSpPr>
            <a:spLocks noGrp="1"/>
          </p:cNvSpPr>
          <p:nvPr>
            <p:ph idx="1"/>
          </p:nvPr>
        </p:nvSpPr>
        <p:spPr>
          <a:xfrm>
            <a:off x="457200" y="908720"/>
            <a:ext cx="8229600" cy="5217443"/>
          </a:xfrm>
        </p:spPr>
        <p:txBody>
          <a:bodyPr>
            <a:normAutofit fontScale="70000" lnSpcReduction="20000"/>
          </a:bodyPr>
          <a:lstStyle/>
          <a:p>
            <a:r>
              <a:rPr lang="en-US" dirty="0" smtClean="0"/>
              <a:t>A </a:t>
            </a:r>
            <a:r>
              <a:rPr lang="en-US" dirty="0"/>
              <a:t>triglyceride (often </a:t>
            </a:r>
            <a:r>
              <a:rPr lang="en-US" dirty="0" smtClean="0"/>
              <a:t>called triacylglycerol) </a:t>
            </a:r>
            <a:r>
              <a:rPr lang="en-US" dirty="0"/>
              <a:t>is a fatty acid trimester of glycerol. </a:t>
            </a:r>
            <a:endParaRPr lang="en-US" dirty="0" smtClean="0"/>
          </a:p>
          <a:p>
            <a:r>
              <a:rPr lang="en-US" dirty="0" smtClean="0"/>
              <a:t>Triglycerides </a:t>
            </a:r>
            <a:r>
              <a:rPr lang="en-US" dirty="0"/>
              <a:t>are important for human health in that they provide most of the lipids in our diet. </a:t>
            </a:r>
            <a:endParaRPr lang="en-US" dirty="0" smtClean="0"/>
          </a:p>
          <a:p>
            <a:endParaRPr lang="en-US" dirty="0"/>
          </a:p>
          <a:p>
            <a:r>
              <a:rPr lang="en-US" dirty="0" smtClean="0"/>
              <a:t>Glycerol </a:t>
            </a:r>
            <a:r>
              <a:rPr lang="en-US" dirty="0"/>
              <a:t>has three hydroxyl </a:t>
            </a:r>
            <a:r>
              <a:rPr lang="en-US" dirty="0" smtClean="0"/>
              <a:t>groups and Fatty </a:t>
            </a:r>
            <a:r>
              <a:rPr lang="en-US" dirty="0"/>
              <a:t>acids can be attached at these three sites forming a triglyceride</a:t>
            </a:r>
            <a:r>
              <a:rPr lang="en-US" dirty="0" smtClean="0"/>
              <a:t>.</a:t>
            </a:r>
          </a:p>
          <a:p>
            <a:pPr marL="0" indent="0">
              <a:buNone/>
            </a:pPr>
            <a:endParaRPr lang="en-US" dirty="0"/>
          </a:p>
          <a:p>
            <a:r>
              <a:rPr lang="en-US" dirty="0"/>
              <a:t>One important characteristic of a triacylglycerol is its state at room temperature. </a:t>
            </a:r>
            <a:endParaRPr lang="en-US" dirty="0" smtClean="0"/>
          </a:p>
          <a:p>
            <a:pPr lvl="1"/>
            <a:r>
              <a:rPr lang="en-US" dirty="0" smtClean="0"/>
              <a:t> </a:t>
            </a:r>
            <a:r>
              <a:rPr lang="en-US" dirty="0"/>
              <a:t>Short-chain unsaturated triglycerides are liquid at room temperature.</a:t>
            </a:r>
          </a:p>
          <a:p>
            <a:pPr lvl="1"/>
            <a:r>
              <a:rPr lang="en-US" dirty="0" smtClean="0"/>
              <a:t> </a:t>
            </a:r>
            <a:r>
              <a:rPr lang="en-US" dirty="0"/>
              <a:t>Long-chain saturated triglycerides are solid at room temperature.</a:t>
            </a:r>
          </a:p>
          <a:p>
            <a:pPr marL="0" indent="0">
              <a:buNone/>
            </a:pPr>
            <a:endParaRPr lang="en-US" dirty="0"/>
          </a:p>
          <a:p>
            <a:r>
              <a:rPr lang="en-US" dirty="0"/>
              <a:t>Animal fats contain a high amount of saturated triglycerides while plant oils contain a high amount of unsaturated triglycerides</a:t>
            </a:r>
          </a:p>
          <a:p>
            <a:pPr marL="0" indent="0">
              <a:buNone/>
            </a:pPr>
            <a:endParaRPr lang="en-US" dirty="0"/>
          </a:p>
          <a:p>
            <a:endParaRPr lang="en-US" dirty="0"/>
          </a:p>
        </p:txBody>
      </p:sp>
    </p:spTree>
    <p:extLst>
      <p:ext uri="{BB962C8B-B14F-4D97-AF65-F5344CB8AC3E}">
        <p14:creationId xmlns:p14="http://schemas.microsoft.com/office/powerpoint/2010/main" val="18062929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1268760"/>
            <a:ext cx="2232248" cy="1224136"/>
          </a:xfrm>
          <a:prstGeom prst="rect">
            <a:avLst/>
          </a:prstGeom>
          <a:noFill/>
          <a:ln>
            <a:noFill/>
          </a:ln>
        </p:spPr>
      </p:pic>
      <p:grpSp>
        <p:nvGrpSpPr>
          <p:cNvPr id="6" name="Group 4"/>
          <p:cNvGrpSpPr>
            <a:grpSpLocks noChangeAspect="1"/>
          </p:cNvGrpSpPr>
          <p:nvPr/>
        </p:nvGrpSpPr>
        <p:grpSpPr bwMode="auto">
          <a:xfrm>
            <a:off x="684213" y="3716338"/>
            <a:ext cx="3382962" cy="1657350"/>
            <a:chOff x="431" y="2341"/>
            <a:chExt cx="2131" cy="1044"/>
          </a:xfrm>
        </p:grpSpPr>
        <p:sp>
          <p:nvSpPr>
            <p:cNvPr id="7" name="AutoShape 3"/>
            <p:cNvSpPr>
              <a:spLocks noChangeAspect="1" noChangeArrowheads="1" noTextEdit="1"/>
            </p:cNvSpPr>
            <p:nvPr/>
          </p:nvSpPr>
          <p:spPr bwMode="auto">
            <a:xfrm>
              <a:off x="431" y="2341"/>
              <a:ext cx="2131" cy="1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 y="2341"/>
              <a:ext cx="2136" cy="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Rectangle 7"/>
          <p:cNvSpPr/>
          <p:nvPr/>
        </p:nvSpPr>
        <p:spPr>
          <a:xfrm>
            <a:off x="844204" y="5517232"/>
            <a:ext cx="4572000" cy="369332"/>
          </a:xfrm>
          <a:prstGeom prst="rect">
            <a:avLst/>
          </a:prstGeom>
        </p:spPr>
        <p:txBody>
          <a:bodyPr>
            <a:spAutoFit/>
          </a:bodyPr>
          <a:lstStyle/>
          <a:p>
            <a:r>
              <a:rPr lang="en-US" b="1" dirty="0" smtClean="0"/>
              <a:t>A </a:t>
            </a:r>
            <a:r>
              <a:rPr lang="en-US" b="1" dirty="0"/>
              <a:t>triglyceride</a:t>
            </a:r>
            <a:endParaRPr lang="en-US" dirty="0"/>
          </a:p>
        </p:txBody>
      </p:sp>
      <p:sp>
        <p:nvSpPr>
          <p:cNvPr id="9" name="Rectangle 8"/>
          <p:cNvSpPr/>
          <p:nvPr/>
        </p:nvSpPr>
        <p:spPr>
          <a:xfrm>
            <a:off x="971600" y="2636912"/>
            <a:ext cx="2158604" cy="369332"/>
          </a:xfrm>
          <a:prstGeom prst="rect">
            <a:avLst/>
          </a:prstGeom>
        </p:spPr>
        <p:txBody>
          <a:bodyPr wrap="none">
            <a:spAutoFit/>
          </a:bodyPr>
          <a:lstStyle/>
          <a:p>
            <a:r>
              <a:rPr lang="en-US" b="1" dirty="0" smtClean="0"/>
              <a:t>A glycerol molecule. </a:t>
            </a:r>
            <a:endParaRPr lang="en-US" dirty="0"/>
          </a:p>
        </p:txBody>
      </p:sp>
      <p:sp>
        <p:nvSpPr>
          <p:cNvPr id="10" name="Rectangle 9"/>
          <p:cNvSpPr/>
          <p:nvPr/>
        </p:nvSpPr>
        <p:spPr>
          <a:xfrm>
            <a:off x="4291801" y="1104262"/>
            <a:ext cx="4392488" cy="4801314"/>
          </a:xfrm>
          <a:prstGeom prst="rect">
            <a:avLst/>
          </a:prstGeom>
        </p:spPr>
        <p:txBody>
          <a:bodyPr wrap="square">
            <a:spAutoFit/>
          </a:bodyPr>
          <a:lstStyle/>
          <a:p>
            <a:r>
              <a:rPr lang="en-US" dirty="0" err="1"/>
              <a:t>Trigylcerides</a:t>
            </a:r>
            <a:r>
              <a:rPr lang="en-US" dirty="0"/>
              <a:t> are formed when each of the </a:t>
            </a:r>
            <a:r>
              <a:rPr lang="en-US" b="1" dirty="0"/>
              <a:t>OH</a:t>
            </a:r>
            <a:r>
              <a:rPr lang="en-US" dirty="0"/>
              <a:t> groups in glycerol reacts with the </a:t>
            </a:r>
            <a:r>
              <a:rPr lang="en-US" b="1" dirty="0"/>
              <a:t>COOH </a:t>
            </a:r>
            <a:r>
              <a:rPr lang="en-US" dirty="0"/>
              <a:t>group of a fatty acid to create an ester group</a:t>
            </a:r>
            <a:r>
              <a:rPr lang="en-US" dirty="0" smtClean="0"/>
              <a:t>.</a:t>
            </a:r>
          </a:p>
          <a:p>
            <a:endParaRPr lang="en-US" dirty="0"/>
          </a:p>
          <a:p>
            <a:r>
              <a:rPr lang="en-US" dirty="0" smtClean="0"/>
              <a:t>Three </a:t>
            </a:r>
            <a:r>
              <a:rPr lang="en-US" dirty="0"/>
              <a:t>water molecules are liberated in the process. Note the fatty acid chains which extend from the glycerol backbone. </a:t>
            </a:r>
            <a:endParaRPr lang="en-US" dirty="0" smtClean="0"/>
          </a:p>
          <a:p>
            <a:endParaRPr lang="en-US" dirty="0"/>
          </a:p>
          <a:p>
            <a:r>
              <a:rPr lang="en-US" dirty="0" smtClean="0"/>
              <a:t>If </a:t>
            </a:r>
            <a:r>
              <a:rPr lang="en-US" dirty="0"/>
              <a:t>all three R groups are the same, that is, the fatty acid that leads to the formation of each ester group in the resulting </a:t>
            </a:r>
            <a:r>
              <a:rPr lang="en-US" dirty="0" err="1"/>
              <a:t>tryglycerol</a:t>
            </a:r>
            <a:r>
              <a:rPr lang="en-US" dirty="0"/>
              <a:t> is the same; we say that the compound is a </a:t>
            </a:r>
            <a:r>
              <a:rPr lang="en-US" b="1" dirty="0"/>
              <a:t>simple triacylglycerol</a:t>
            </a:r>
            <a:r>
              <a:rPr lang="en-US" dirty="0"/>
              <a:t>. </a:t>
            </a:r>
            <a:endParaRPr lang="en-US" dirty="0" smtClean="0"/>
          </a:p>
          <a:p>
            <a:endParaRPr lang="en-US" dirty="0"/>
          </a:p>
          <a:p>
            <a:r>
              <a:rPr lang="en-US" dirty="0" smtClean="0"/>
              <a:t>In </a:t>
            </a:r>
            <a:r>
              <a:rPr lang="en-US" dirty="0"/>
              <a:t>nature, the R groups will be different. In that case we call the resulting compound a </a:t>
            </a:r>
            <a:r>
              <a:rPr lang="en-US" b="1" dirty="0"/>
              <a:t>mixed triacylglycerol</a:t>
            </a:r>
            <a:r>
              <a:rPr lang="en-US" dirty="0"/>
              <a:t>.</a:t>
            </a:r>
          </a:p>
        </p:txBody>
      </p:sp>
    </p:spTree>
    <p:extLst>
      <p:ext uri="{BB962C8B-B14F-4D97-AF65-F5344CB8AC3E}">
        <p14:creationId xmlns:p14="http://schemas.microsoft.com/office/powerpoint/2010/main" val="745582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754760" cy="706090"/>
          </a:xfrm>
        </p:spPr>
        <p:txBody>
          <a:bodyPr>
            <a:normAutofit/>
          </a:bodyPr>
          <a:lstStyle/>
          <a:p>
            <a:pPr algn="l"/>
            <a:r>
              <a:rPr lang="en-US" sz="3200" b="1" dirty="0" err="1" smtClean="0"/>
              <a:t>Sphingolipids</a:t>
            </a:r>
            <a:endParaRPr lang="en-US" sz="3200" dirty="0"/>
          </a:p>
        </p:txBody>
      </p:sp>
      <p:sp>
        <p:nvSpPr>
          <p:cNvPr id="3" name="Content Placeholder 2"/>
          <p:cNvSpPr>
            <a:spLocks noGrp="1"/>
          </p:cNvSpPr>
          <p:nvPr>
            <p:ph idx="1"/>
          </p:nvPr>
        </p:nvSpPr>
        <p:spPr>
          <a:xfrm>
            <a:off x="457200" y="980728"/>
            <a:ext cx="8229600" cy="5616624"/>
          </a:xfrm>
        </p:spPr>
        <p:txBody>
          <a:bodyPr>
            <a:normAutofit fontScale="62500" lnSpcReduction="20000"/>
          </a:bodyPr>
          <a:lstStyle/>
          <a:p>
            <a:r>
              <a:rPr lang="en-US" dirty="0" smtClean="0"/>
              <a:t>A </a:t>
            </a:r>
            <a:r>
              <a:rPr lang="en-US" dirty="0" err="1"/>
              <a:t>sphingolipid</a:t>
            </a:r>
            <a:r>
              <a:rPr lang="en-US" dirty="0"/>
              <a:t> is an important constituent of the cell membrane which is based on a backbone molecule called </a:t>
            </a:r>
            <a:r>
              <a:rPr lang="en-US" b="1" dirty="0" err="1"/>
              <a:t>sphingosine</a:t>
            </a:r>
            <a:r>
              <a:rPr lang="en-US" dirty="0"/>
              <a:t> rather than glycerol. </a:t>
            </a:r>
            <a:endParaRPr lang="en-US" dirty="0" smtClean="0"/>
          </a:p>
          <a:p>
            <a:endParaRPr lang="en-US" dirty="0"/>
          </a:p>
          <a:p>
            <a:r>
              <a:rPr lang="en-US" dirty="0" err="1" smtClean="0"/>
              <a:t>Sphingolipids</a:t>
            </a:r>
            <a:r>
              <a:rPr lang="en-US" dirty="0" smtClean="0"/>
              <a:t> </a:t>
            </a:r>
            <a:r>
              <a:rPr lang="en-US" dirty="0"/>
              <a:t>can be found throughout the nervous systems of mammals, where they form a component of the myelin sheath, which is a fatty layer that provides insulation for the axons of neurons. </a:t>
            </a:r>
            <a:endParaRPr lang="en-US" dirty="0" smtClean="0"/>
          </a:p>
          <a:p>
            <a:endParaRPr lang="en-US" dirty="0"/>
          </a:p>
          <a:p>
            <a:r>
              <a:rPr lang="en-US" dirty="0" smtClean="0"/>
              <a:t>Components </a:t>
            </a:r>
            <a:r>
              <a:rPr lang="en-US" dirty="0"/>
              <a:t>can be incorporated with a </a:t>
            </a:r>
            <a:r>
              <a:rPr lang="en-US" dirty="0" err="1"/>
              <a:t>sphingosine</a:t>
            </a:r>
            <a:r>
              <a:rPr lang="en-US" dirty="0"/>
              <a:t> molecule via reactions at the NH</a:t>
            </a:r>
            <a:r>
              <a:rPr lang="en-US" baseline="-25000" dirty="0"/>
              <a:t>2</a:t>
            </a:r>
            <a:r>
              <a:rPr lang="en-US" dirty="0"/>
              <a:t> and OH groups</a:t>
            </a:r>
            <a:r>
              <a:rPr lang="en-US" dirty="0" smtClean="0"/>
              <a:t>.</a:t>
            </a:r>
          </a:p>
          <a:p>
            <a:endParaRPr lang="en-US" dirty="0"/>
          </a:p>
          <a:p>
            <a:r>
              <a:rPr lang="en-US" dirty="0" smtClean="0"/>
              <a:t> </a:t>
            </a:r>
            <a:r>
              <a:rPr lang="en-US" dirty="0"/>
              <a:t>For example, to obtain a </a:t>
            </a:r>
            <a:r>
              <a:rPr lang="en-US" b="1" dirty="0" err="1"/>
              <a:t>sphingomyelin</a:t>
            </a:r>
            <a:r>
              <a:rPr lang="en-US" dirty="0"/>
              <a:t>, a fatty acid is attached at the location of the NH</a:t>
            </a:r>
            <a:r>
              <a:rPr lang="en-US" baseline="-25000" dirty="0"/>
              <a:t>2</a:t>
            </a:r>
            <a:r>
              <a:rPr lang="en-US" dirty="0"/>
              <a:t> group of </a:t>
            </a:r>
            <a:r>
              <a:rPr lang="en-US" dirty="0" err="1" smtClean="0"/>
              <a:t>sphingosine</a:t>
            </a:r>
            <a:r>
              <a:rPr lang="en-US" dirty="0" smtClean="0"/>
              <a:t> and a </a:t>
            </a:r>
            <a:r>
              <a:rPr lang="en-US" dirty="0" err="1" smtClean="0"/>
              <a:t>phosphocholine</a:t>
            </a:r>
            <a:r>
              <a:rPr lang="en-US" dirty="0" smtClean="0"/>
              <a:t> is attached to the OH group.</a:t>
            </a:r>
          </a:p>
          <a:p>
            <a:endParaRPr lang="en-US" dirty="0"/>
          </a:p>
          <a:p>
            <a:r>
              <a:rPr lang="en-US" dirty="0" smtClean="0"/>
              <a:t> Another </a:t>
            </a:r>
            <a:r>
              <a:rPr lang="en-US" dirty="0"/>
              <a:t>type of </a:t>
            </a:r>
            <a:r>
              <a:rPr lang="en-US" dirty="0" err="1"/>
              <a:t>sphingolipid</a:t>
            </a:r>
            <a:r>
              <a:rPr lang="en-US" dirty="0"/>
              <a:t> called a</a:t>
            </a:r>
            <a:r>
              <a:rPr lang="en-US" b="1" dirty="0"/>
              <a:t> </a:t>
            </a:r>
            <a:r>
              <a:rPr lang="en-US" b="1" dirty="0" err="1"/>
              <a:t>cerebroside</a:t>
            </a:r>
            <a:r>
              <a:rPr lang="en-US" b="1" dirty="0"/>
              <a:t> </a:t>
            </a:r>
            <a:r>
              <a:rPr lang="en-US" dirty="0"/>
              <a:t>has a saccharide unit attached at the location of the OH group of </a:t>
            </a:r>
            <a:r>
              <a:rPr lang="en-US" dirty="0" err="1"/>
              <a:t>sphingosine</a:t>
            </a:r>
            <a:r>
              <a:rPr lang="en-US" dirty="0"/>
              <a:t>. </a:t>
            </a:r>
            <a:r>
              <a:rPr lang="en-US" dirty="0" err="1"/>
              <a:t>Cerebrosides</a:t>
            </a:r>
            <a:r>
              <a:rPr lang="en-US" dirty="0"/>
              <a:t> are also abundant in the nervous system. </a:t>
            </a:r>
          </a:p>
          <a:p>
            <a:r>
              <a:rPr lang="en-US" dirty="0"/>
              <a:t>Besides playing a role in the central nervous system, </a:t>
            </a:r>
            <a:r>
              <a:rPr lang="en-US" dirty="0" err="1" smtClean="0"/>
              <a:t>sphingolipids</a:t>
            </a:r>
            <a:r>
              <a:rPr lang="en-US" dirty="0" smtClean="0"/>
              <a:t> </a:t>
            </a:r>
            <a:r>
              <a:rPr lang="en-US" dirty="0"/>
              <a:t>function as cell surface markers, providing </a:t>
            </a:r>
            <a:r>
              <a:rPr lang="en-US" b="1" dirty="0"/>
              <a:t>ABO blood type </a:t>
            </a:r>
            <a:r>
              <a:rPr lang="en-US" b="1" dirty="0" smtClean="0"/>
              <a:t>antigens</a:t>
            </a:r>
            <a:r>
              <a:rPr lang="en-US" dirty="0" smtClean="0"/>
              <a:t>.</a:t>
            </a:r>
            <a:endParaRPr lang="en-US" dirty="0"/>
          </a:p>
          <a:p>
            <a:endParaRPr lang="en-US" dirty="0"/>
          </a:p>
        </p:txBody>
      </p:sp>
    </p:spTree>
    <p:extLst>
      <p:ext uri="{BB962C8B-B14F-4D97-AF65-F5344CB8AC3E}">
        <p14:creationId xmlns:p14="http://schemas.microsoft.com/office/powerpoint/2010/main" val="13660025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1412776"/>
            <a:ext cx="6408712" cy="1872208"/>
          </a:xfrm>
          <a:prstGeom prst="rect">
            <a:avLst/>
          </a:prstGeom>
          <a:noFill/>
          <a:ln>
            <a:noFill/>
          </a:ln>
        </p:spPr>
      </p:pic>
      <p:sp>
        <p:nvSpPr>
          <p:cNvPr id="5" name="Rectangle 4"/>
          <p:cNvSpPr/>
          <p:nvPr/>
        </p:nvSpPr>
        <p:spPr>
          <a:xfrm>
            <a:off x="683568" y="3429000"/>
            <a:ext cx="7560840" cy="646331"/>
          </a:xfrm>
          <a:prstGeom prst="rect">
            <a:avLst/>
          </a:prstGeom>
        </p:spPr>
        <p:txBody>
          <a:bodyPr wrap="square">
            <a:spAutoFit/>
          </a:bodyPr>
          <a:lstStyle/>
          <a:p>
            <a:r>
              <a:rPr lang="en-US" b="1" dirty="0"/>
              <a:t>A </a:t>
            </a:r>
            <a:r>
              <a:rPr lang="en-US" b="1" dirty="0" err="1"/>
              <a:t>sphingolipid</a:t>
            </a:r>
            <a:r>
              <a:rPr lang="en-US" b="1" dirty="0"/>
              <a:t> consists of a fatty acid bound to </a:t>
            </a:r>
            <a:r>
              <a:rPr lang="en-US" b="1" dirty="0" err="1"/>
              <a:t>sphingosine</a:t>
            </a:r>
            <a:r>
              <a:rPr lang="en-US" b="1" dirty="0"/>
              <a:t> and an R group.</a:t>
            </a:r>
          </a:p>
          <a:p>
            <a:r>
              <a:rPr lang="en-US" b="1" dirty="0"/>
              <a:t> </a:t>
            </a:r>
          </a:p>
        </p:txBody>
      </p:sp>
    </p:spTree>
    <p:extLst>
      <p:ext uri="{BB962C8B-B14F-4D97-AF65-F5344CB8AC3E}">
        <p14:creationId xmlns:p14="http://schemas.microsoft.com/office/powerpoint/2010/main" val="15471978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2890664" cy="490066"/>
          </a:xfrm>
        </p:spPr>
        <p:txBody>
          <a:bodyPr>
            <a:noAutofit/>
          </a:bodyPr>
          <a:lstStyle/>
          <a:p>
            <a:pPr algn="l"/>
            <a:r>
              <a:rPr lang="en-US" sz="3200" b="1" dirty="0" smtClean="0"/>
              <a:t>Steroids</a:t>
            </a:r>
            <a:endParaRPr lang="en-US" sz="3200" dirty="0"/>
          </a:p>
        </p:txBody>
      </p:sp>
      <p:sp>
        <p:nvSpPr>
          <p:cNvPr id="3" name="Content Placeholder 2"/>
          <p:cNvSpPr>
            <a:spLocks noGrp="1"/>
          </p:cNvSpPr>
          <p:nvPr>
            <p:ph idx="1"/>
          </p:nvPr>
        </p:nvSpPr>
        <p:spPr>
          <a:xfrm>
            <a:off x="251520" y="908720"/>
            <a:ext cx="5040560" cy="5328592"/>
          </a:xfrm>
        </p:spPr>
        <p:txBody>
          <a:bodyPr>
            <a:normAutofit fontScale="77500" lnSpcReduction="20000"/>
          </a:bodyPr>
          <a:lstStyle/>
          <a:p>
            <a:pPr algn="just"/>
            <a:r>
              <a:rPr lang="en-US" dirty="0" smtClean="0"/>
              <a:t>A </a:t>
            </a:r>
            <a:r>
              <a:rPr lang="en-US" dirty="0"/>
              <a:t>steroid is a biologically important lipid that cannot be broken down into smaller molecules by the process of hydrolysis because it lacks ester groups. </a:t>
            </a:r>
            <a:endParaRPr lang="en-US" dirty="0" smtClean="0"/>
          </a:p>
          <a:p>
            <a:pPr algn="just"/>
            <a:endParaRPr lang="en-US" dirty="0"/>
          </a:p>
          <a:p>
            <a:pPr algn="just"/>
            <a:r>
              <a:rPr lang="en-US" dirty="0" smtClean="0"/>
              <a:t>The </a:t>
            </a:r>
            <a:r>
              <a:rPr lang="en-US" dirty="0"/>
              <a:t>defining characteristic of a steroid is the presence of a four-ring system that gives it </a:t>
            </a:r>
            <a:r>
              <a:rPr lang="en-US" dirty="0" smtClean="0"/>
              <a:t>structure</a:t>
            </a:r>
          </a:p>
          <a:p>
            <a:pPr algn="just"/>
            <a:endParaRPr lang="en-US" dirty="0"/>
          </a:p>
          <a:p>
            <a:pPr algn="just"/>
            <a:r>
              <a:rPr lang="en-US" dirty="0" smtClean="0"/>
              <a:t>This </a:t>
            </a:r>
            <a:r>
              <a:rPr lang="en-US" dirty="0"/>
              <a:t>ring system contains a single five-membered carbon ring together with three six-membered carbon rings.</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5436096" y="1675047"/>
            <a:ext cx="2952328" cy="2546041"/>
          </a:xfrm>
          <a:prstGeom prst="rect">
            <a:avLst/>
          </a:prstGeom>
          <a:noFill/>
          <a:ln>
            <a:noFill/>
          </a:ln>
        </p:spPr>
      </p:pic>
      <p:sp>
        <p:nvSpPr>
          <p:cNvPr id="5" name="Rectangle 4"/>
          <p:cNvSpPr/>
          <p:nvPr/>
        </p:nvSpPr>
        <p:spPr>
          <a:xfrm>
            <a:off x="5436096" y="4437112"/>
            <a:ext cx="3460434" cy="369332"/>
          </a:xfrm>
          <a:prstGeom prst="rect">
            <a:avLst/>
          </a:prstGeom>
        </p:spPr>
        <p:txBody>
          <a:bodyPr wrap="none">
            <a:spAutoFit/>
          </a:bodyPr>
          <a:lstStyle/>
          <a:p>
            <a:r>
              <a:rPr lang="en-US" b="1" dirty="0"/>
              <a:t>A steroid has a four-ring structure</a:t>
            </a:r>
            <a:r>
              <a:rPr lang="en-US" dirty="0"/>
              <a:t>.</a:t>
            </a:r>
          </a:p>
        </p:txBody>
      </p:sp>
    </p:spTree>
    <p:extLst>
      <p:ext uri="{BB962C8B-B14F-4D97-AF65-F5344CB8AC3E}">
        <p14:creationId xmlns:p14="http://schemas.microsoft.com/office/powerpoint/2010/main" val="4013613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t>Cholesterol</a:t>
            </a:r>
            <a:endParaRPr lang="en-US" sz="3200" dirty="0"/>
          </a:p>
        </p:txBody>
      </p:sp>
      <p:sp>
        <p:nvSpPr>
          <p:cNvPr id="3" name="Content Placeholder 2"/>
          <p:cNvSpPr>
            <a:spLocks noGrp="1"/>
          </p:cNvSpPr>
          <p:nvPr>
            <p:ph idx="1"/>
          </p:nvPr>
        </p:nvSpPr>
        <p:spPr>
          <a:xfrm>
            <a:off x="457199" y="1196752"/>
            <a:ext cx="4762871" cy="5112568"/>
          </a:xfrm>
        </p:spPr>
        <p:txBody>
          <a:bodyPr>
            <a:normAutofit fontScale="70000" lnSpcReduction="20000"/>
          </a:bodyPr>
          <a:lstStyle/>
          <a:p>
            <a:r>
              <a:rPr lang="en-US" dirty="0"/>
              <a:t>The most fundamental and famous steroid is </a:t>
            </a:r>
            <a:r>
              <a:rPr lang="en-US" b="1" dirty="0"/>
              <a:t>cholesterol</a:t>
            </a:r>
            <a:r>
              <a:rPr lang="en-US" dirty="0"/>
              <a:t>. Cholesterol is an important lipid found in the cell membrane. </a:t>
            </a:r>
            <a:endParaRPr lang="en-US" dirty="0" smtClean="0"/>
          </a:p>
          <a:p>
            <a:endParaRPr lang="en-US" dirty="0" smtClean="0"/>
          </a:p>
          <a:p>
            <a:r>
              <a:rPr lang="en-US" dirty="0" smtClean="0"/>
              <a:t>It </a:t>
            </a:r>
            <a:r>
              <a:rPr lang="en-US" dirty="0"/>
              <a:t>is a </a:t>
            </a:r>
            <a:r>
              <a:rPr lang="en-US" b="1" dirty="0"/>
              <a:t>sterol</a:t>
            </a:r>
            <a:r>
              <a:rPr lang="en-US" dirty="0"/>
              <a:t>, which means that cholesterol is a combination of a steroid and an alcohol</a:t>
            </a:r>
            <a:r>
              <a:rPr lang="en-US" dirty="0" smtClean="0"/>
              <a:t>.</a:t>
            </a:r>
          </a:p>
          <a:p>
            <a:endParaRPr lang="en-US" dirty="0" smtClean="0"/>
          </a:p>
          <a:p>
            <a:r>
              <a:rPr lang="en-US" dirty="0" smtClean="0"/>
              <a:t> </a:t>
            </a:r>
            <a:r>
              <a:rPr lang="en-US" dirty="0"/>
              <a:t>It is an important component of cell membranes and is also the basis for the synthesis of other steroids, including the sex hormones estradiol and testosterone, as well as other steroids such as cortisone and vitamin D. </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5796136" y="1916832"/>
            <a:ext cx="2880320" cy="2664296"/>
          </a:xfrm>
          <a:prstGeom prst="rect">
            <a:avLst/>
          </a:prstGeom>
          <a:noFill/>
          <a:ln>
            <a:noFill/>
          </a:ln>
        </p:spPr>
      </p:pic>
      <p:sp>
        <p:nvSpPr>
          <p:cNvPr id="5" name="Rectangle 4"/>
          <p:cNvSpPr/>
          <p:nvPr/>
        </p:nvSpPr>
        <p:spPr>
          <a:xfrm>
            <a:off x="5220071" y="4563470"/>
            <a:ext cx="3910057" cy="923330"/>
          </a:xfrm>
          <a:prstGeom prst="rect">
            <a:avLst/>
          </a:prstGeom>
        </p:spPr>
        <p:txBody>
          <a:bodyPr wrap="square">
            <a:spAutoFit/>
          </a:bodyPr>
          <a:lstStyle/>
          <a:p>
            <a:r>
              <a:rPr lang="en-US" b="1" dirty="0"/>
              <a:t>Cholesterol, which consists of an OH bound to a steroid ring formation and a hydrocarbon chain.</a:t>
            </a:r>
            <a:endParaRPr lang="en-US" dirty="0"/>
          </a:p>
        </p:txBody>
      </p:sp>
    </p:spTree>
    <p:extLst>
      <p:ext uri="{BB962C8B-B14F-4D97-AF65-F5344CB8AC3E}">
        <p14:creationId xmlns:p14="http://schemas.microsoft.com/office/powerpoint/2010/main" val="9042940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476672"/>
            <a:ext cx="8435280" cy="5649491"/>
          </a:xfrm>
        </p:spPr>
        <p:txBody>
          <a:bodyPr>
            <a:normAutofit fontScale="55000" lnSpcReduction="20000"/>
          </a:bodyPr>
          <a:lstStyle/>
          <a:p>
            <a:r>
              <a:rPr lang="en-US" dirty="0"/>
              <a:t>Other steroids that are important in the body include the following</a:t>
            </a:r>
            <a:r>
              <a:rPr lang="en-US" dirty="0" smtClean="0"/>
              <a:t>:</a:t>
            </a:r>
          </a:p>
          <a:p>
            <a:endParaRPr lang="en-US" dirty="0"/>
          </a:p>
          <a:p>
            <a:pPr marL="633413" indent="-279400"/>
            <a:r>
              <a:rPr lang="en-US" b="1" dirty="0" smtClean="0"/>
              <a:t>Androgens</a:t>
            </a:r>
            <a:r>
              <a:rPr lang="en-US" dirty="0" smtClean="0"/>
              <a:t> </a:t>
            </a:r>
            <a:r>
              <a:rPr lang="en-US" dirty="0"/>
              <a:t>These are “male sex hormones” that regulate the development of the male reproductive system and the secondary sexual characteristics in males</a:t>
            </a:r>
            <a:r>
              <a:rPr lang="en-US" dirty="0" smtClean="0"/>
              <a:t>.</a:t>
            </a:r>
          </a:p>
          <a:p>
            <a:pPr marL="633413" indent="-279400"/>
            <a:endParaRPr lang="en-US" dirty="0"/>
          </a:p>
          <a:p>
            <a:pPr marL="633413" indent="-279400"/>
            <a:r>
              <a:rPr lang="en-US" b="1" dirty="0" smtClean="0"/>
              <a:t>Progesterone</a:t>
            </a:r>
            <a:r>
              <a:rPr lang="en-US" dirty="0"/>
              <a:t>, </a:t>
            </a:r>
            <a:r>
              <a:rPr lang="en-US" b="1" dirty="0" err="1"/>
              <a:t>estrone</a:t>
            </a:r>
            <a:r>
              <a:rPr lang="en-US" dirty="0"/>
              <a:t>, and </a:t>
            </a:r>
            <a:r>
              <a:rPr lang="en-US" b="1" dirty="0"/>
              <a:t>estradiol</a:t>
            </a:r>
            <a:r>
              <a:rPr lang="en-US" dirty="0"/>
              <a:t> These are “female sex hormones” that regulate the development of the female reproductive system and are responsible for the maintenance of secondary sexual characteristics in females</a:t>
            </a:r>
            <a:r>
              <a:rPr lang="en-US" dirty="0" smtClean="0"/>
              <a:t>.</a:t>
            </a:r>
          </a:p>
          <a:p>
            <a:pPr marL="633413" indent="-279400"/>
            <a:endParaRPr lang="en-US" dirty="0"/>
          </a:p>
          <a:p>
            <a:pPr marL="633413" indent="-279400"/>
            <a:r>
              <a:rPr lang="en-US" b="1" dirty="0" smtClean="0"/>
              <a:t>Aldosterone</a:t>
            </a:r>
            <a:r>
              <a:rPr lang="en-US" dirty="0" smtClean="0"/>
              <a:t> </a:t>
            </a:r>
            <a:r>
              <a:rPr lang="en-US" dirty="0"/>
              <a:t>This steroid controls water and electrolyte balances</a:t>
            </a:r>
            <a:r>
              <a:rPr lang="en-US" dirty="0" smtClean="0"/>
              <a:t>.</a:t>
            </a:r>
          </a:p>
          <a:p>
            <a:pPr marL="633413" indent="-279400"/>
            <a:endParaRPr lang="en-US" dirty="0"/>
          </a:p>
          <a:p>
            <a:pPr marL="633413" indent="-279400"/>
            <a:r>
              <a:rPr lang="en-US" b="1" dirty="0" smtClean="0"/>
              <a:t>Cortisone</a:t>
            </a:r>
            <a:r>
              <a:rPr lang="en-US" dirty="0" smtClean="0"/>
              <a:t> </a:t>
            </a:r>
            <a:r>
              <a:rPr lang="en-US" dirty="0"/>
              <a:t>This compound is involved in metabolism and in controlling </a:t>
            </a:r>
            <a:r>
              <a:rPr lang="en-US" dirty="0" err="1"/>
              <a:t>infl</a:t>
            </a:r>
            <a:r>
              <a:rPr lang="en-US" dirty="0"/>
              <a:t> </a:t>
            </a:r>
            <a:r>
              <a:rPr lang="en-US" dirty="0" err="1"/>
              <a:t>ammation</a:t>
            </a:r>
            <a:r>
              <a:rPr lang="en-US" dirty="0" smtClean="0"/>
              <a:t>.</a:t>
            </a:r>
          </a:p>
          <a:p>
            <a:pPr marL="633413" indent="-279400"/>
            <a:endParaRPr lang="en-US" dirty="0"/>
          </a:p>
          <a:p>
            <a:pPr marL="633413" indent="-279400"/>
            <a:r>
              <a:rPr lang="en-US" b="1" dirty="0" smtClean="0"/>
              <a:t>Bile </a:t>
            </a:r>
            <a:r>
              <a:rPr lang="en-US" b="1" dirty="0"/>
              <a:t>salts</a:t>
            </a:r>
            <a:r>
              <a:rPr lang="en-US" dirty="0"/>
              <a:t> Facilitates the digestion of certain lipids and the absorption </a:t>
            </a:r>
            <a:r>
              <a:rPr lang="en-US" dirty="0" smtClean="0"/>
              <a:t>of fat-soluble </a:t>
            </a:r>
            <a:r>
              <a:rPr lang="en-US" dirty="0"/>
              <a:t>vitamins</a:t>
            </a:r>
            <a:r>
              <a:rPr lang="en-US" dirty="0" smtClean="0"/>
              <a:t>.</a:t>
            </a:r>
          </a:p>
          <a:p>
            <a:pPr marL="633413" indent="-279400"/>
            <a:endParaRPr lang="en-US" dirty="0"/>
          </a:p>
          <a:p>
            <a:pPr marL="633413" indent="-279400"/>
            <a:r>
              <a:rPr lang="en-US" b="1" dirty="0" smtClean="0"/>
              <a:t>Vitamin </a:t>
            </a:r>
            <a:r>
              <a:rPr lang="en-US" b="1" dirty="0"/>
              <a:t>D</a:t>
            </a:r>
            <a:r>
              <a:rPr lang="en-US" dirty="0"/>
              <a:t> An important steroid that controls calcium absorption and deposition in the bone. Recent research also suggests that vitamin D plays a fundamental role in the prevention of many cancers. High consumption of vitamin D and sun exposure appear to reduce cancer risk.</a:t>
            </a:r>
          </a:p>
          <a:p>
            <a:endParaRPr lang="en-US" dirty="0"/>
          </a:p>
        </p:txBody>
      </p:sp>
    </p:spTree>
    <p:extLst>
      <p:ext uri="{BB962C8B-B14F-4D97-AF65-F5344CB8AC3E}">
        <p14:creationId xmlns:p14="http://schemas.microsoft.com/office/powerpoint/2010/main" val="553996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275040" cy="922114"/>
          </a:xfrm>
        </p:spPr>
        <p:txBody>
          <a:bodyPr>
            <a:normAutofit/>
          </a:bodyPr>
          <a:lstStyle/>
          <a:p>
            <a:pPr algn="l"/>
            <a:r>
              <a:rPr lang="en-US" sz="3600" b="1" dirty="0" smtClean="0"/>
              <a:t>Carbohydrates</a:t>
            </a:r>
            <a:endParaRPr lang="en-US" sz="3600" dirty="0"/>
          </a:p>
        </p:txBody>
      </p:sp>
      <p:sp>
        <p:nvSpPr>
          <p:cNvPr id="3" name="Content Placeholder 2"/>
          <p:cNvSpPr>
            <a:spLocks noGrp="1"/>
          </p:cNvSpPr>
          <p:nvPr>
            <p:ph idx="1"/>
          </p:nvPr>
        </p:nvSpPr>
        <p:spPr>
          <a:xfrm>
            <a:off x="457200" y="1124744"/>
            <a:ext cx="8291264" cy="5001419"/>
          </a:xfrm>
        </p:spPr>
        <p:txBody>
          <a:bodyPr>
            <a:normAutofit fontScale="92500" lnSpcReduction="20000"/>
          </a:bodyPr>
          <a:lstStyle/>
          <a:p>
            <a:pPr marL="0" indent="0">
              <a:buNone/>
            </a:pPr>
            <a:endParaRPr lang="en-US" dirty="0"/>
          </a:p>
          <a:p>
            <a:r>
              <a:rPr lang="en-US" b="1" dirty="0"/>
              <a:t>Carbohydrates are </a:t>
            </a:r>
            <a:r>
              <a:rPr lang="en-US" b="1" dirty="0" err="1"/>
              <a:t>polyhydroxy</a:t>
            </a:r>
            <a:r>
              <a:rPr lang="en-US" b="1" dirty="0"/>
              <a:t> aldehydes or ketones, or substances that yield such compounds on hydrolysis.</a:t>
            </a:r>
            <a:r>
              <a:rPr lang="en-US" dirty="0"/>
              <a:t> </a:t>
            </a:r>
            <a:endParaRPr lang="en-US" dirty="0" smtClean="0"/>
          </a:p>
          <a:p>
            <a:r>
              <a:rPr lang="en-US" dirty="0" smtClean="0"/>
              <a:t>Many</a:t>
            </a:r>
            <a:r>
              <a:rPr lang="en-US" dirty="0"/>
              <a:t>, but not all, carbohydrates have the empirical formula (CH</a:t>
            </a:r>
            <a:r>
              <a:rPr lang="en-US" baseline="-25000" dirty="0"/>
              <a:t>2</a:t>
            </a:r>
            <a:r>
              <a:rPr lang="en-US" dirty="0"/>
              <a:t>O)</a:t>
            </a:r>
            <a:r>
              <a:rPr lang="en-US" baseline="-25000" dirty="0"/>
              <a:t>n</a:t>
            </a:r>
            <a:r>
              <a:rPr lang="en-US" dirty="0"/>
              <a:t>; some also contain nitrogen, phosphorus, or sulfur. </a:t>
            </a:r>
            <a:endParaRPr lang="en-US" dirty="0" smtClean="0"/>
          </a:p>
          <a:p>
            <a:r>
              <a:rPr lang="en-US" dirty="0" smtClean="0"/>
              <a:t>There </a:t>
            </a:r>
            <a:r>
              <a:rPr lang="en-US" dirty="0"/>
              <a:t>are three major size classes of carbohydrates: </a:t>
            </a:r>
            <a:r>
              <a:rPr lang="en-US" b="1" dirty="0" err="1"/>
              <a:t>monosaccharides</a:t>
            </a:r>
            <a:r>
              <a:rPr lang="en-US" b="1" dirty="0"/>
              <a:t>, oligosaccharides</a:t>
            </a:r>
            <a:r>
              <a:rPr lang="en-US" dirty="0"/>
              <a:t>, and </a:t>
            </a:r>
            <a:r>
              <a:rPr lang="en-US" b="1" dirty="0"/>
              <a:t>polysaccharides</a:t>
            </a:r>
            <a:r>
              <a:rPr lang="en-US" dirty="0"/>
              <a:t> (the word “saccharide” is derived from the Greek </a:t>
            </a:r>
            <a:r>
              <a:rPr lang="en-US" i="1" dirty="0" err="1"/>
              <a:t>sakcharon</a:t>
            </a:r>
            <a:r>
              <a:rPr lang="en-US" dirty="0"/>
              <a:t>, meaning “sugar”). </a:t>
            </a:r>
          </a:p>
          <a:p>
            <a:endParaRPr lang="en-US" dirty="0"/>
          </a:p>
        </p:txBody>
      </p:sp>
    </p:spTree>
    <p:extLst>
      <p:ext uri="{BB962C8B-B14F-4D97-AF65-F5344CB8AC3E}">
        <p14:creationId xmlns:p14="http://schemas.microsoft.com/office/powerpoint/2010/main" val="9227712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034680" cy="778098"/>
          </a:xfrm>
        </p:spPr>
        <p:txBody>
          <a:bodyPr>
            <a:normAutofit/>
          </a:bodyPr>
          <a:lstStyle/>
          <a:p>
            <a:pPr algn="l"/>
            <a:r>
              <a:rPr lang="en-US" sz="3200" b="1" dirty="0" smtClean="0"/>
              <a:t>Prostaglandins</a:t>
            </a:r>
            <a:endParaRPr lang="en-US" sz="3200" dirty="0"/>
          </a:p>
        </p:txBody>
      </p:sp>
      <p:sp>
        <p:nvSpPr>
          <p:cNvPr id="3" name="Content Placeholder 2"/>
          <p:cNvSpPr>
            <a:spLocks noGrp="1"/>
          </p:cNvSpPr>
          <p:nvPr>
            <p:ph idx="1"/>
          </p:nvPr>
        </p:nvSpPr>
        <p:spPr>
          <a:xfrm>
            <a:off x="457200" y="980728"/>
            <a:ext cx="3826768" cy="5145435"/>
          </a:xfrm>
        </p:spPr>
        <p:txBody>
          <a:bodyPr>
            <a:normAutofit fontScale="70000" lnSpcReduction="20000"/>
          </a:bodyPr>
          <a:lstStyle/>
          <a:p>
            <a:r>
              <a:rPr lang="en-US" dirty="0" smtClean="0"/>
              <a:t>Prostaglandins </a:t>
            </a:r>
            <a:r>
              <a:rPr lang="en-US" dirty="0"/>
              <a:t>are </a:t>
            </a:r>
            <a:r>
              <a:rPr lang="en-US" dirty="0" err="1"/>
              <a:t>nonsaponifiable</a:t>
            </a:r>
            <a:r>
              <a:rPr lang="en-US" dirty="0"/>
              <a:t> lipids that are involved in several body functions. </a:t>
            </a:r>
            <a:endParaRPr lang="en-US" dirty="0" smtClean="0"/>
          </a:p>
          <a:p>
            <a:endParaRPr lang="en-US" dirty="0" smtClean="0"/>
          </a:p>
          <a:p>
            <a:r>
              <a:rPr lang="en-US" dirty="0" smtClean="0"/>
              <a:t>They </a:t>
            </a:r>
            <a:r>
              <a:rPr lang="en-US" dirty="0"/>
              <a:t>consist of a 20-carbon chain that includes a five-membered ring at the end. </a:t>
            </a:r>
            <a:endParaRPr lang="en-US" dirty="0" smtClean="0"/>
          </a:p>
          <a:p>
            <a:endParaRPr lang="en-US" dirty="0"/>
          </a:p>
          <a:p>
            <a:r>
              <a:rPr lang="en-US" dirty="0" smtClean="0"/>
              <a:t>One </a:t>
            </a:r>
            <a:r>
              <a:rPr lang="en-US" dirty="0"/>
              <a:t>of the most important roles of prostaglandins is in the regulation of blood pressure. </a:t>
            </a:r>
            <a:endParaRPr lang="en-US" dirty="0" smtClean="0"/>
          </a:p>
          <a:p>
            <a:endParaRPr lang="en-US" dirty="0"/>
          </a:p>
          <a:p>
            <a:r>
              <a:rPr lang="en-US" dirty="0" smtClean="0"/>
              <a:t>They </a:t>
            </a:r>
            <a:r>
              <a:rPr lang="en-US" dirty="0"/>
              <a:t>also control blood clotting and induce labor.</a:t>
            </a:r>
          </a:p>
          <a:p>
            <a:endParaRPr lang="en-US" dirty="0"/>
          </a:p>
        </p:txBody>
      </p:sp>
      <p:sp>
        <p:nvSpPr>
          <p:cNvPr id="4" name="Rectangle 3"/>
          <p:cNvSpPr/>
          <p:nvPr/>
        </p:nvSpPr>
        <p:spPr>
          <a:xfrm>
            <a:off x="4572000" y="845423"/>
            <a:ext cx="4464496" cy="5847755"/>
          </a:xfrm>
          <a:prstGeom prst="rect">
            <a:avLst/>
          </a:prstGeom>
        </p:spPr>
        <p:txBody>
          <a:bodyPr wrap="square">
            <a:spAutoFit/>
          </a:bodyPr>
          <a:lstStyle/>
          <a:p>
            <a:pPr marL="285750" indent="-285750">
              <a:buFont typeface="Arial" pitchFamily="34" charset="0"/>
              <a:buChar char="•"/>
            </a:pPr>
            <a:r>
              <a:rPr lang="en-US" sz="2200" dirty="0" err="1" smtClean="0"/>
              <a:t>Terpenes</a:t>
            </a:r>
            <a:r>
              <a:rPr lang="en-US" sz="2200" dirty="0" smtClean="0"/>
              <a:t> </a:t>
            </a:r>
            <a:r>
              <a:rPr lang="en-US" sz="2200" dirty="0"/>
              <a:t>are large molecules constructed out of an isoprene, which is a branched carbon-5 unit. </a:t>
            </a:r>
            <a:endParaRPr lang="en-US" sz="2200" dirty="0" smtClean="0"/>
          </a:p>
          <a:p>
            <a:endParaRPr lang="en-US" sz="2200" dirty="0"/>
          </a:p>
          <a:p>
            <a:pPr marL="285750" indent="-285750">
              <a:buFont typeface="Arial" pitchFamily="34" charset="0"/>
              <a:buChar char="•"/>
            </a:pPr>
            <a:r>
              <a:rPr lang="en-US" sz="2200" dirty="0" smtClean="0"/>
              <a:t>Some </a:t>
            </a:r>
            <a:r>
              <a:rPr lang="en-US" sz="2200" dirty="0"/>
              <a:t>biologically important </a:t>
            </a:r>
            <a:r>
              <a:rPr lang="en-US" sz="2200" dirty="0" err="1"/>
              <a:t>terpenes</a:t>
            </a:r>
            <a:r>
              <a:rPr lang="en-US" sz="2200" dirty="0"/>
              <a:t> </a:t>
            </a:r>
            <a:r>
              <a:rPr lang="en-US" sz="2200" dirty="0" smtClean="0"/>
              <a:t>include:</a:t>
            </a:r>
          </a:p>
          <a:p>
            <a:pPr marL="285750" indent="-285750">
              <a:buFont typeface="Arial" pitchFamily="34" charset="0"/>
              <a:buChar char="•"/>
            </a:pPr>
            <a:endParaRPr lang="en-US" sz="2200" dirty="0"/>
          </a:p>
          <a:p>
            <a:pPr marL="442913" lvl="1" indent="-177800">
              <a:buFont typeface="Arial" pitchFamily="34" charset="0"/>
              <a:buChar char="•"/>
            </a:pPr>
            <a:r>
              <a:rPr lang="en-US" sz="2200" b="1" dirty="0" smtClean="0"/>
              <a:t>Vitamin </a:t>
            </a:r>
            <a:r>
              <a:rPr lang="en-US" sz="2200" b="1" dirty="0"/>
              <a:t>A</a:t>
            </a:r>
            <a:r>
              <a:rPr lang="en-US" sz="2200" dirty="0"/>
              <a:t> Important for healthy vision, in particular night </a:t>
            </a:r>
            <a:r>
              <a:rPr lang="en-US" sz="2200" dirty="0" smtClean="0"/>
              <a:t>vision</a:t>
            </a:r>
          </a:p>
          <a:p>
            <a:pPr marL="442913" lvl="1" indent="-177800"/>
            <a:endParaRPr lang="en-US" sz="2200" dirty="0"/>
          </a:p>
          <a:p>
            <a:pPr marL="442913" lvl="1" indent="-177800">
              <a:buFont typeface="Arial" pitchFamily="34" charset="0"/>
              <a:buChar char="•"/>
            </a:pPr>
            <a:r>
              <a:rPr lang="en-US" sz="2200" b="1" dirty="0" smtClean="0"/>
              <a:t>Vitamin </a:t>
            </a:r>
            <a:r>
              <a:rPr lang="en-US" sz="2200" b="1" dirty="0"/>
              <a:t>E</a:t>
            </a:r>
            <a:r>
              <a:rPr lang="en-US" sz="2200" dirty="0"/>
              <a:t> An important antioxidant that is involved in the maintenance of cell membrane </a:t>
            </a:r>
            <a:r>
              <a:rPr lang="en-US" sz="2200" dirty="0" smtClean="0"/>
              <a:t>integrity</a:t>
            </a:r>
          </a:p>
          <a:p>
            <a:pPr marL="442913" lvl="1" indent="-177800"/>
            <a:endParaRPr lang="en-US" sz="2200" dirty="0"/>
          </a:p>
          <a:p>
            <a:pPr marL="442913" lvl="1" indent="-177800">
              <a:buFont typeface="Arial" pitchFamily="34" charset="0"/>
              <a:buChar char="•"/>
            </a:pPr>
            <a:r>
              <a:rPr lang="en-US" sz="2200" b="1" dirty="0" smtClean="0"/>
              <a:t>Vitamin </a:t>
            </a:r>
            <a:r>
              <a:rPr lang="en-US" sz="2200" b="1" dirty="0"/>
              <a:t>K</a:t>
            </a:r>
            <a:r>
              <a:rPr lang="en-US" sz="2200" dirty="0"/>
              <a:t> Involved in blood </a:t>
            </a:r>
            <a:r>
              <a:rPr lang="en-US" sz="2200" dirty="0" smtClean="0"/>
              <a:t>clotting</a:t>
            </a:r>
            <a:endParaRPr lang="en-US" sz="2200" dirty="0"/>
          </a:p>
        </p:txBody>
      </p:sp>
      <p:sp>
        <p:nvSpPr>
          <p:cNvPr id="5" name="Rectangle 4"/>
          <p:cNvSpPr/>
          <p:nvPr/>
        </p:nvSpPr>
        <p:spPr>
          <a:xfrm>
            <a:off x="5292080" y="260648"/>
            <a:ext cx="1721753" cy="584775"/>
          </a:xfrm>
          <a:prstGeom prst="rect">
            <a:avLst/>
          </a:prstGeom>
        </p:spPr>
        <p:txBody>
          <a:bodyPr wrap="none">
            <a:spAutoFit/>
          </a:bodyPr>
          <a:lstStyle/>
          <a:p>
            <a:r>
              <a:rPr lang="en-US" sz="3200" b="1" dirty="0" err="1" smtClean="0"/>
              <a:t>Terpenes</a:t>
            </a:r>
            <a:endParaRPr lang="en-US" sz="3200" dirty="0"/>
          </a:p>
        </p:txBody>
      </p:sp>
    </p:spTree>
    <p:extLst>
      <p:ext uri="{BB962C8B-B14F-4D97-AF65-F5344CB8AC3E}">
        <p14:creationId xmlns:p14="http://schemas.microsoft.com/office/powerpoint/2010/main" val="3931278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122912" cy="634082"/>
          </a:xfrm>
        </p:spPr>
        <p:txBody>
          <a:bodyPr>
            <a:noAutofit/>
          </a:bodyPr>
          <a:lstStyle/>
          <a:p>
            <a:pPr algn="l"/>
            <a:r>
              <a:rPr lang="en-US" sz="3200" b="1" dirty="0" smtClean="0"/>
              <a:t>Functions of carbohydrates</a:t>
            </a:r>
            <a:endParaRPr lang="en-US" sz="3200" dirty="0"/>
          </a:p>
        </p:txBody>
      </p:sp>
      <p:sp>
        <p:nvSpPr>
          <p:cNvPr id="3" name="Content Placeholder 2"/>
          <p:cNvSpPr>
            <a:spLocks noGrp="1"/>
          </p:cNvSpPr>
          <p:nvPr>
            <p:ph idx="1"/>
          </p:nvPr>
        </p:nvSpPr>
        <p:spPr>
          <a:xfrm>
            <a:off x="457200" y="836712"/>
            <a:ext cx="8229600" cy="5760640"/>
          </a:xfrm>
        </p:spPr>
        <p:txBody>
          <a:bodyPr>
            <a:normAutofit fontScale="55000" lnSpcReduction="20000"/>
          </a:bodyPr>
          <a:lstStyle/>
          <a:p>
            <a:pPr marL="0" indent="0">
              <a:buNone/>
            </a:pPr>
            <a:endParaRPr lang="en-US" dirty="0"/>
          </a:p>
          <a:p>
            <a:pPr marL="0" indent="0">
              <a:buNone/>
            </a:pPr>
            <a:r>
              <a:rPr lang="en-US" dirty="0"/>
              <a:t>Carbohydrates are </a:t>
            </a:r>
            <a:r>
              <a:rPr lang="en-US" dirty="0" smtClean="0"/>
              <a:t>most </a:t>
            </a:r>
            <a:r>
              <a:rPr lang="en-US" dirty="0"/>
              <a:t>famous for their role in providing energy to </a:t>
            </a:r>
            <a:r>
              <a:rPr lang="en-US" dirty="0" smtClean="0"/>
              <a:t>cells, </a:t>
            </a:r>
            <a:r>
              <a:rPr lang="en-US" dirty="0"/>
              <a:t>but they perform many other important functions for cells as well:</a:t>
            </a:r>
          </a:p>
          <a:p>
            <a:pPr marL="0" indent="0">
              <a:buNone/>
            </a:pPr>
            <a:endParaRPr lang="en-US" dirty="0"/>
          </a:p>
          <a:p>
            <a:pPr marL="633413" indent="-279400">
              <a:buNone/>
            </a:pPr>
            <a:r>
              <a:rPr lang="en-US" dirty="0" smtClean="0"/>
              <a:t>✓ </a:t>
            </a:r>
            <a:r>
              <a:rPr lang="en-US" dirty="0"/>
              <a:t>Carbohydrates are an important energy source for cells. The monosaccharide glucose is a rapidly used energy source for almost all cells on planet Earth. </a:t>
            </a:r>
            <a:r>
              <a:rPr lang="en-US" dirty="0" smtClean="0"/>
              <a:t>Plants, algae, and bacteria store energy in starch, and animals and bacteria store energy in glycogen.</a:t>
            </a:r>
          </a:p>
          <a:p>
            <a:pPr marL="633413" indent="-279400">
              <a:buNone/>
            </a:pPr>
            <a:endParaRPr lang="en-US" dirty="0" smtClean="0"/>
          </a:p>
          <a:p>
            <a:pPr marL="633413" indent="-279400">
              <a:buNone/>
            </a:pPr>
            <a:r>
              <a:rPr lang="en-US" dirty="0" smtClean="0"/>
              <a:t>✓ Carbohydrates are important structural molecules for cells. Polysaccharides are the major components of the cell walls of plants, algae, fungi, and bacteria. E.g., cellulose, chitin, and peptidoglycan.</a:t>
            </a:r>
          </a:p>
          <a:p>
            <a:pPr marL="633413" indent="-279400">
              <a:buNone/>
            </a:pPr>
            <a:endParaRPr lang="en-US" dirty="0" smtClean="0"/>
          </a:p>
          <a:p>
            <a:pPr marL="633413" indent="-279400">
              <a:buNone/>
            </a:pPr>
            <a:r>
              <a:rPr lang="en-US" dirty="0" smtClean="0"/>
              <a:t>✓ </a:t>
            </a:r>
            <a:r>
              <a:rPr lang="en-US" dirty="0"/>
              <a:t>Carbohydrates are important markers of cellular identity. </a:t>
            </a:r>
            <a:r>
              <a:rPr lang="en-US" dirty="0" smtClean="0"/>
              <a:t> E.g., The </a:t>
            </a:r>
            <a:r>
              <a:rPr lang="en-US" dirty="0"/>
              <a:t>surfaces of cells are marked with glycoproteins</a:t>
            </a:r>
            <a:r>
              <a:rPr lang="en-US" dirty="0" smtClean="0"/>
              <a:t>,. This  gives different cells their </a:t>
            </a:r>
            <a:r>
              <a:rPr lang="en-US" dirty="0"/>
              <a:t>identity. </a:t>
            </a:r>
            <a:endParaRPr lang="en-US" dirty="0" smtClean="0"/>
          </a:p>
          <a:p>
            <a:pPr marL="633413" indent="-279400">
              <a:buNone/>
            </a:pPr>
            <a:endParaRPr lang="en-US" dirty="0"/>
          </a:p>
          <a:p>
            <a:pPr marL="633413" indent="-279400">
              <a:buNone/>
            </a:pPr>
            <a:r>
              <a:rPr lang="en-US" dirty="0" smtClean="0"/>
              <a:t>✓ </a:t>
            </a:r>
            <a:r>
              <a:rPr lang="en-US" dirty="0"/>
              <a:t>Carbohydrates are important extracellular molecules. Polysaccharides are a major component of the sticky matrix that surrounds cells. They help bacteria stick to surfaces and are also important in the attachment of animal cells to each other.</a:t>
            </a:r>
          </a:p>
          <a:p>
            <a:endParaRPr lang="en-US" dirty="0"/>
          </a:p>
        </p:txBody>
      </p:sp>
    </p:spTree>
    <p:extLst>
      <p:ext uri="{BB962C8B-B14F-4D97-AF65-F5344CB8AC3E}">
        <p14:creationId xmlns:p14="http://schemas.microsoft.com/office/powerpoint/2010/main" val="1076433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pPr algn="l"/>
            <a:r>
              <a:rPr lang="en-US" sz="3200" b="1" dirty="0" err="1" smtClean="0"/>
              <a:t>Monosaccharides</a:t>
            </a:r>
            <a:endParaRPr lang="en-US" sz="3200" dirty="0"/>
          </a:p>
        </p:txBody>
      </p:sp>
      <p:sp>
        <p:nvSpPr>
          <p:cNvPr id="3" name="Content Placeholder 2"/>
          <p:cNvSpPr>
            <a:spLocks noGrp="1"/>
          </p:cNvSpPr>
          <p:nvPr>
            <p:ph idx="1"/>
          </p:nvPr>
        </p:nvSpPr>
        <p:spPr>
          <a:xfrm>
            <a:off x="457200" y="1196752"/>
            <a:ext cx="8229600" cy="5256584"/>
          </a:xfrm>
        </p:spPr>
        <p:txBody>
          <a:bodyPr>
            <a:normAutofit fontScale="62500" lnSpcReduction="20000"/>
          </a:bodyPr>
          <a:lstStyle/>
          <a:p>
            <a:r>
              <a:rPr lang="en-US" b="1" dirty="0" err="1"/>
              <a:t>Monosaccharides</a:t>
            </a:r>
            <a:r>
              <a:rPr lang="en-US" dirty="0"/>
              <a:t> are colorless, crystalline solids that are freely soluble in water but insoluble in nonpolar solvents. </a:t>
            </a:r>
            <a:r>
              <a:rPr lang="en-US" dirty="0" smtClean="0"/>
              <a:t>Most </a:t>
            </a:r>
            <a:r>
              <a:rPr lang="en-US" dirty="0"/>
              <a:t>have a sweet taste. </a:t>
            </a:r>
            <a:endParaRPr lang="en-US" dirty="0" smtClean="0"/>
          </a:p>
          <a:p>
            <a:pPr marL="0" indent="0">
              <a:buNone/>
            </a:pPr>
            <a:endParaRPr lang="en-US" dirty="0" smtClean="0"/>
          </a:p>
          <a:p>
            <a:r>
              <a:rPr lang="en-US" dirty="0" smtClean="0"/>
              <a:t>The </a:t>
            </a:r>
            <a:r>
              <a:rPr lang="en-US" dirty="0"/>
              <a:t>backbones of common </a:t>
            </a:r>
            <a:r>
              <a:rPr lang="en-US" dirty="0" err="1"/>
              <a:t>monosaccharides</a:t>
            </a:r>
            <a:r>
              <a:rPr lang="en-US" dirty="0"/>
              <a:t> are </a:t>
            </a:r>
            <a:r>
              <a:rPr lang="en-US" dirty="0" err="1"/>
              <a:t>unbranched</a:t>
            </a:r>
            <a:r>
              <a:rPr lang="en-US" dirty="0"/>
              <a:t> carbon chains in which all the carbon atoms are linked by single bonds. </a:t>
            </a:r>
            <a:endParaRPr lang="en-US" dirty="0" smtClean="0"/>
          </a:p>
          <a:p>
            <a:endParaRPr lang="en-US" dirty="0" smtClean="0"/>
          </a:p>
          <a:p>
            <a:r>
              <a:rPr lang="en-US" dirty="0" smtClean="0"/>
              <a:t>One of </a:t>
            </a:r>
            <a:r>
              <a:rPr lang="en-US" dirty="0"/>
              <a:t>the carbon atoms is double-bonded to an oxygen atom to form a </a:t>
            </a:r>
            <a:r>
              <a:rPr lang="en-US" b="1" dirty="0"/>
              <a:t>carbonyl </a:t>
            </a:r>
            <a:r>
              <a:rPr lang="en-US" dirty="0"/>
              <a:t>group; each of the other carbon atoms has a hydroxyl group.</a:t>
            </a:r>
          </a:p>
          <a:p>
            <a:endParaRPr lang="en-US" dirty="0"/>
          </a:p>
          <a:p>
            <a:r>
              <a:rPr lang="en-US" dirty="0"/>
              <a:t>If the carbonyl group is at an end of the carbon chain (that is, in an aldehyde group), the monosaccharide is an </a:t>
            </a:r>
            <a:r>
              <a:rPr lang="en-US" b="1" dirty="0"/>
              <a:t>aldose</a:t>
            </a:r>
            <a:r>
              <a:rPr lang="en-US" dirty="0"/>
              <a:t>; if the carbonyl group is at any other position (in a ketone group), the monosaccharide is a </a:t>
            </a:r>
            <a:r>
              <a:rPr lang="en-US" b="1" dirty="0" err="1"/>
              <a:t>ketose</a:t>
            </a:r>
            <a:r>
              <a:rPr lang="en-US" dirty="0"/>
              <a:t>. </a:t>
            </a:r>
            <a:endParaRPr lang="en-US" dirty="0" smtClean="0"/>
          </a:p>
          <a:p>
            <a:endParaRPr lang="en-US" dirty="0"/>
          </a:p>
          <a:p>
            <a:r>
              <a:rPr lang="en-US" dirty="0" smtClean="0"/>
              <a:t>The </a:t>
            </a:r>
            <a:r>
              <a:rPr lang="en-US" dirty="0"/>
              <a:t>simplest </a:t>
            </a:r>
            <a:r>
              <a:rPr lang="en-US" dirty="0" err="1"/>
              <a:t>monosaccharides</a:t>
            </a:r>
            <a:r>
              <a:rPr lang="en-US" dirty="0"/>
              <a:t> are the two three-carbon trioses: glyceraldehyde, an </a:t>
            </a:r>
            <a:r>
              <a:rPr lang="en-US" b="1" dirty="0" err="1"/>
              <a:t>aldotriose</a:t>
            </a:r>
            <a:r>
              <a:rPr lang="en-US" dirty="0"/>
              <a:t>, and </a:t>
            </a:r>
            <a:r>
              <a:rPr lang="en-US" dirty="0" err="1"/>
              <a:t>dihydroxyacetone</a:t>
            </a:r>
            <a:r>
              <a:rPr lang="en-US" dirty="0"/>
              <a:t>, a </a:t>
            </a:r>
            <a:r>
              <a:rPr lang="en-US" b="1" dirty="0" err="1" smtClean="0"/>
              <a:t>ketotriose</a:t>
            </a:r>
            <a:r>
              <a:rPr lang="en-US" dirty="0" smtClean="0"/>
              <a:t>.</a:t>
            </a:r>
            <a:endParaRPr lang="en-US" dirty="0"/>
          </a:p>
        </p:txBody>
      </p:sp>
    </p:spTree>
    <p:extLst>
      <p:ext uri="{BB962C8B-B14F-4D97-AF65-F5344CB8AC3E}">
        <p14:creationId xmlns:p14="http://schemas.microsoft.com/office/powerpoint/2010/main" val="3587956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normAutofit fontScale="85000" lnSpcReduction="20000"/>
          </a:bodyPr>
          <a:lstStyle/>
          <a:p>
            <a:r>
              <a:rPr lang="en-US" dirty="0" err="1"/>
              <a:t>Monosaccharides</a:t>
            </a:r>
            <a:r>
              <a:rPr lang="en-US" dirty="0"/>
              <a:t> with four, five, six, and seven carbon atoms in their backbones are called, respectively, </a:t>
            </a:r>
            <a:r>
              <a:rPr lang="en-US" b="1" dirty="0" err="1"/>
              <a:t>tetroses</a:t>
            </a:r>
            <a:r>
              <a:rPr lang="en-US" b="1" dirty="0"/>
              <a:t>, </a:t>
            </a:r>
            <a:r>
              <a:rPr lang="en-US" b="1" dirty="0" err="1"/>
              <a:t>pentoses</a:t>
            </a:r>
            <a:r>
              <a:rPr lang="en-US" b="1" dirty="0"/>
              <a:t>, hexoses, </a:t>
            </a:r>
            <a:r>
              <a:rPr lang="en-US" dirty="0"/>
              <a:t>and</a:t>
            </a:r>
            <a:r>
              <a:rPr lang="en-US" b="1" dirty="0"/>
              <a:t> </a:t>
            </a:r>
            <a:r>
              <a:rPr lang="en-US" b="1" dirty="0" err="1"/>
              <a:t>heptoses</a:t>
            </a:r>
            <a:r>
              <a:rPr lang="en-US" dirty="0"/>
              <a:t>. </a:t>
            </a:r>
            <a:endParaRPr lang="en-US" dirty="0" smtClean="0"/>
          </a:p>
          <a:p>
            <a:endParaRPr lang="en-US" dirty="0"/>
          </a:p>
          <a:p>
            <a:r>
              <a:rPr lang="en-US" dirty="0" smtClean="0"/>
              <a:t>There </a:t>
            </a:r>
            <a:r>
              <a:rPr lang="en-US" dirty="0"/>
              <a:t>are aldoses and ketoses of each of these chain lengths: </a:t>
            </a:r>
            <a:r>
              <a:rPr lang="en-US" dirty="0" err="1"/>
              <a:t>aldotetroses</a:t>
            </a:r>
            <a:r>
              <a:rPr lang="en-US" dirty="0"/>
              <a:t> and </a:t>
            </a:r>
            <a:r>
              <a:rPr lang="en-US" dirty="0" err="1"/>
              <a:t>ketotetroses</a:t>
            </a:r>
            <a:r>
              <a:rPr lang="en-US" dirty="0"/>
              <a:t>, </a:t>
            </a:r>
            <a:r>
              <a:rPr lang="en-US" dirty="0" err="1"/>
              <a:t>aldopentoses</a:t>
            </a:r>
            <a:r>
              <a:rPr lang="en-US" dirty="0"/>
              <a:t> and </a:t>
            </a:r>
            <a:r>
              <a:rPr lang="en-US" dirty="0" err="1"/>
              <a:t>ketopentoses</a:t>
            </a:r>
            <a:r>
              <a:rPr lang="en-US" dirty="0"/>
              <a:t>, and so on. </a:t>
            </a:r>
            <a:endParaRPr lang="en-US" dirty="0" smtClean="0"/>
          </a:p>
          <a:p>
            <a:endParaRPr lang="en-US" dirty="0"/>
          </a:p>
          <a:p>
            <a:r>
              <a:rPr lang="en-US" dirty="0" smtClean="0"/>
              <a:t>The </a:t>
            </a:r>
            <a:r>
              <a:rPr lang="en-US" dirty="0"/>
              <a:t>hexoses, which include the </a:t>
            </a:r>
            <a:r>
              <a:rPr lang="en-US" dirty="0" err="1"/>
              <a:t>aldohexose</a:t>
            </a:r>
            <a:r>
              <a:rPr lang="en-US" dirty="0"/>
              <a:t> D-glucose and the ketohexose D-fructose, are the most common </a:t>
            </a:r>
            <a:r>
              <a:rPr lang="en-US" dirty="0" err="1"/>
              <a:t>monosaccharides</a:t>
            </a:r>
            <a:r>
              <a:rPr lang="en-US" dirty="0"/>
              <a:t> in nature. </a:t>
            </a:r>
            <a:endParaRPr lang="en-US" dirty="0" smtClean="0"/>
          </a:p>
          <a:p>
            <a:endParaRPr lang="en-US" dirty="0"/>
          </a:p>
          <a:p>
            <a:r>
              <a:rPr lang="en-US" dirty="0" smtClean="0"/>
              <a:t>The </a:t>
            </a:r>
            <a:r>
              <a:rPr lang="en-US" dirty="0" err="1"/>
              <a:t>aldopentoses</a:t>
            </a:r>
            <a:r>
              <a:rPr lang="en-US" dirty="0"/>
              <a:t> D-ribose and 2-deoxy-D-ribose are components of nucleotides and nucleic acids.</a:t>
            </a:r>
          </a:p>
        </p:txBody>
      </p:sp>
    </p:spTree>
    <p:extLst>
      <p:ext uri="{BB962C8B-B14F-4D97-AF65-F5344CB8AC3E}">
        <p14:creationId xmlns:p14="http://schemas.microsoft.com/office/powerpoint/2010/main" val="12391732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noChangeAspect="1"/>
          </p:cNvGrpSpPr>
          <p:nvPr/>
        </p:nvGrpSpPr>
        <p:grpSpPr bwMode="auto">
          <a:xfrm>
            <a:off x="462073" y="549274"/>
            <a:ext cx="8142177" cy="4607917"/>
            <a:chOff x="612" y="346"/>
            <a:chExt cx="4808" cy="2721"/>
          </a:xfrm>
        </p:grpSpPr>
        <p:sp>
          <p:nvSpPr>
            <p:cNvPr id="6" name="AutoShape 3"/>
            <p:cNvSpPr>
              <a:spLocks noChangeAspect="1" noChangeArrowheads="1" noTextEdit="1"/>
            </p:cNvSpPr>
            <p:nvPr/>
          </p:nvSpPr>
          <p:spPr bwMode="auto">
            <a:xfrm>
              <a:off x="612" y="346"/>
              <a:ext cx="4808" cy="2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 y="346"/>
              <a:ext cx="4816" cy="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Rectangle 6"/>
          <p:cNvSpPr/>
          <p:nvPr/>
        </p:nvSpPr>
        <p:spPr>
          <a:xfrm>
            <a:off x="462073" y="5373216"/>
            <a:ext cx="8155725" cy="923330"/>
          </a:xfrm>
          <a:prstGeom prst="rect">
            <a:avLst/>
          </a:prstGeom>
        </p:spPr>
        <p:txBody>
          <a:bodyPr wrap="square">
            <a:spAutoFit/>
          </a:bodyPr>
          <a:lstStyle/>
          <a:p>
            <a:r>
              <a:rPr lang="en-US" b="1" dirty="0"/>
              <a:t>FIGURE 1. Representative </a:t>
            </a:r>
            <a:r>
              <a:rPr lang="en-US" b="1" dirty="0" err="1"/>
              <a:t>monosaccharides</a:t>
            </a:r>
            <a:r>
              <a:rPr lang="en-US" b="1" dirty="0"/>
              <a:t>.</a:t>
            </a:r>
            <a:r>
              <a:rPr lang="en-US" dirty="0"/>
              <a:t> (a) Two trioses, an aldose and a </a:t>
            </a:r>
            <a:r>
              <a:rPr lang="en-US" dirty="0" err="1"/>
              <a:t>ketose</a:t>
            </a:r>
            <a:r>
              <a:rPr lang="en-US" dirty="0"/>
              <a:t>. The carbonyl group in each is shaded. (b) Two common hexoses. (c) The pentose components of nucleic acids. D-Ribose, and 2-deoxy-D-ribose.</a:t>
            </a:r>
          </a:p>
        </p:txBody>
      </p:sp>
    </p:spTree>
    <p:extLst>
      <p:ext uri="{BB962C8B-B14F-4D97-AF65-F5344CB8AC3E}">
        <p14:creationId xmlns:p14="http://schemas.microsoft.com/office/powerpoint/2010/main" val="6065144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t>Stereoisomerism in sugars</a:t>
            </a:r>
            <a:endParaRPr lang="en-US" sz="3200" dirty="0"/>
          </a:p>
        </p:txBody>
      </p:sp>
      <p:sp>
        <p:nvSpPr>
          <p:cNvPr id="3" name="Content Placeholder 2"/>
          <p:cNvSpPr>
            <a:spLocks noGrp="1"/>
          </p:cNvSpPr>
          <p:nvPr>
            <p:ph idx="1"/>
          </p:nvPr>
        </p:nvSpPr>
        <p:spPr/>
        <p:txBody>
          <a:bodyPr>
            <a:normAutofit fontScale="85000" lnSpcReduction="20000"/>
          </a:bodyPr>
          <a:lstStyle/>
          <a:p>
            <a:r>
              <a:rPr lang="en-US" b="1" dirty="0" smtClean="0"/>
              <a:t>Isomers</a:t>
            </a:r>
            <a:r>
              <a:rPr lang="en-US" dirty="0" smtClean="0"/>
              <a:t> </a:t>
            </a:r>
            <a:r>
              <a:rPr lang="en-US" dirty="0"/>
              <a:t>are molecules that have the same chemical formula and the same bonds, but the configuration of the atoms is different. </a:t>
            </a:r>
            <a:endParaRPr lang="en-US" dirty="0" smtClean="0"/>
          </a:p>
          <a:p>
            <a:endParaRPr lang="en-US" dirty="0" smtClean="0"/>
          </a:p>
          <a:p>
            <a:r>
              <a:rPr lang="en-US" dirty="0" smtClean="0"/>
              <a:t>When </a:t>
            </a:r>
            <a:r>
              <a:rPr lang="en-US" dirty="0"/>
              <a:t>the atoms of a given isomer are kept in the same order but their arrangement in space is different, we call this a </a:t>
            </a:r>
            <a:r>
              <a:rPr lang="en-US" b="1" dirty="0"/>
              <a:t>stereoisomer</a:t>
            </a:r>
            <a:r>
              <a:rPr lang="en-US" dirty="0"/>
              <a:t>. </a:t>
            </a:r>
            <a:endParaRPr lang="en-US" dirty="0" smtClean="0"/>
          </a:p>
          <a:p>
            <a:endParaRPr lang="en-US" dirty="0"/>
          </a:p>
          <a:p>
            <a:r>
              <a:rPr lang="en-US" dirty="0" smtClean="0"/>
              <a:t>Sugars exhibit 3 kinds of stereoisomerism:</a:t>
            </a:r>
          </a:p>
          <a:p>
            <a:pPr lvl="1"/>
            <a:r>
              <a:rPr lang="en-US" b="1" dirty="0"/>
              <a:t>D- and L- Stereoisomers (Enantiomers</a:t>
            </a:r>
            <a:r>
              <a:rPr lang="en-US" b="1" dirty="0" smtClean="0"/>
              <a:t>)</a:t>
            </a:r>
          </a:p>
          <a:p>
            <a:pPr lvl="1"/>
            <a:r>
              <a:rPr lang="en-US" b="1" dirty="0" err="1"/>
              <a:t>Epimerism</a:t>
            </a:r>
            <a:endParaRPr lang="en-US" dirty="0"/>
          </a:p>
          <a:p>
            <a:pPr lvl="1"/>
            <a:r>
              <a:rPr lang="en-US" b="1" dirty="0" err="1"/>
              <a:t>Anomerism</a:t>
            </a:r>
            <a:endParaRPr lang="en-US" dirty="0"/>
          </a:p>
          <a:p>
            <a:endParaRPr lang="en-US" dirty="0"/>
          </a:p>
          <a:p>
            <a:endParaRPr lang="en-US" dirty="0"/>
          </a:p>
        </p:txBody>
      </p:sp>
    </p:spTree>
    <p:extLst>
      <p:ext uri="{BB962C8B-B14F-4D97-AF65-F5344CB8AC3E}">
        <p14:creationId xmlns:p14="http://schemas.microsoft.com/office/powerpoint/2010/main" val="3752499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47664" y="2326035"/>
            <a:ext cx="3912353" cy="369332"/>
          </a:xfrm>
          <a:prstGeom prst="rect">
            <a:avLst/>
          </a:prstGeom>
        </p:spPr>
        <p:txBody>
          <a:bodyPr wrap="none">
            <a:spAutoFit/>
          </a:bodyPr>
          <a:lstStyle/>
          <a:p>
            <a:r>
              <a:rPr lang="en-US" b="1" dirty="0"/>
              <a:t>Figure 2. D and L-isomer configurations</a:t>
            </a:r>
            <a:endParaRPr lang="en-US" dirty="0"/>
          </a:p>
        </p:txBody>
      </p:sp>
      <p:sp>
        <p:nvSpPr>
          <p:cNvPr id="9" name="Rectangle 8"/>
          <p:cNvSpPr/>
          <p:nvPr/>
        </p:nvSpPr>
        <p:spPr>
          <a:xfrm>
            <a:off x="2075317" y="5733256"/>
            <a:ext cx="4273286" cy="369332"/>
          </a:xfrm>
          <a:prstGeom prst="rect">
            <a:avLst/>
          </a:prstGeom>
        </p:spPr>
        <p:txBody>
          <a:bodyPr wrap="none">
            <a:spAutoFit/>
          </a:bodyPr>
          <a:lstStyle/>
          <a:p>
            <a:r>
              <a:rPr lang="en-US" b="1" dirty="0"/>
              <a:t>Figure 3. An illustration of D- and L-glucose</a:t>
            </a:r>
            <a:endParaRPr lang="en-US" dirty="0"/>
          </a:p>
        </p:txBody>
      </p:sp>
      <p:grpSp>
        <p:nvGrpSpPr>
          <p:cNvPr id="10" name="Group 4"/>
          <p:cNvGrpSpPr>
            <a:grpSpLocks noChangeAspect="1"/>
          </p:cNvGrpSpPr>
          <p:nvPr/>
        </p:nvGrpSpPr>
        <p:grpSpPr bwMode="auto">
          <a:xfrm>
            <a:off x="1878464" y="981074"/>
            <a:ext cx="1377950" cy="1247775"/>
            <a:chOff x="476" y="618"/>
            <a:chExt cx="868" cy="786"/>
          </a:xfrm>
        </p:grpSpPr>
        <p:sp>
          <p:nvSpPr>
            <p:cNvPr id="11" name="AutoShape 3"/>
            <p:cNvSpPr>
              <a:spLocks noChangeAspect="1" noChangeArrowheads="1" noTextEdit="1"/>
            </p:cNvSpPr>
            <p:nvPr/>
          </p:nvSpPr>
          <p:spPr bwMode="auto">
            <a:xfrm>
              <a:off x="476" y="618"/>
              <a:ext cx="868" cy="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 y="618"/>
              <a:ext cx="874" cy="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 name="Group 8"/>
          <p:cNvGrpSpPr>
            <a:grpSpLocks noChangeAspect="1"/>
          </p:cNvGrpSpPr>
          <p:nvPr/>
        </p:nvGrpSpPr>
        <p:grpSpPr bwMode="auto">
          <a:xfrm>
            <a:off x="4355976" y="1042826"/>
            <a:ext cx="1247775" cy="1273175"/>
            <a:chOff x="2064" y="663"/>
            <a:chExt cx="786" cy="802"/>
          </a:xfrm>
        </p:grpSpPr>
        <p:sp>
          <p:nvSpPr>
            <p:cNvPr id="13" name="AutoShape 7"/>
            <p:cNvSpPr>
              <a:spLocks noChangeAspect="1" noChangeArrowheads="1" noTextEdit="1"/>
            </p:cNvSpPr>
            <p:nvPr/>
          </p:nvSpPr>
          <p:spPr bwMode="auto">
            <a:xfrm>
              <a:off x="2064" y="663"/>
              <a:ext cx="786" cy="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4" y="663"/>
              <a:ext cx="791" cy="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2"/>
          <p:cNvGrpSpPr>
            <a:grpSpLocks noChangeAspect="1"/>
          </p:cNvGrpSpPr>
          <p:nvPr/>
        </p:nvGrpSpPr>
        <p:grpSpPr bwMode="auto">
          <a:xfrm>
            <a:off x="955675" y="3068638"/>
            <a:ext cx="3255963" cy="2663825"/>
            <a:chOff x="602" y="1933"/>
            <a:chExt cx="2051" cy="1678"/>
          </a:xfrm>
        </p:grpSpPr>
        <p:sp>
          <p:nvSpPr>
            <p:cNvPr id="15" name="AutoShape 11"/>
            <p:cNvSpPr>
              <a:spLocks noChangeAspect="1" noChangeArrowheads="1" noTextEdit="1"/>
            </p:cNvSpPr>
            <p:nvPr/>
          </p:nvSpPr>
          <p:spPr bwMode="auto">
            <a:xfrm>
              <a:off x="602" y="1933"/>
              <a:ext cx="2051" cy="1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61"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 y="1933"/>
              <a:ext cx="2057" cy="1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Group 16"/>
          <p:cNvGrpSpPr>
            <a:grpSpLocks noChangeAspect="1"/>
          </p:cNvGrpSpPr>
          <p:nvPr/>
        </p:nvGrpSpPr>
        <p:grpSpPr bwMode="auto">
          <a:xfrm>
            <a:off x="4787900" y="3068638"/>
            <a:ext cx="2663825" cy="2409825"/>
            <a:chOff x="3016" y="1933"/>
            <a:chExt cx="1678" cy="1518"/>
          </a:xfrm>
        </p:grpSpPr>
        <p:sp>
          <p:nvSpPr>
            <p:cNvPr id="17" name="AutoShape 15"/>
            <p:cNvSpPr>
              <a:spLocks noChangeAspect="1" noChangeArrowheads="1" noTextEdit="1"/>
            </p:cNvSpPr>
            <p:nvPr/>
          </p:nvSpPr>
          <p:spPr bwMode="auto">
            <a:xfrm>
              <a:off x="3016" y="1933"/>
              <a:ext cx="1678" cy="1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65"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6" y="1933"/>
              <a:ext cx="1683" cy="1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14339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TotalTime>
  <Words>2518</Words>
  <Application>Microsoft Office PowerPoint</Application>
  <PresentationFormat>On-screen Show (4:3)</PresentationFormat>
  <Paragraphs>217</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Biomolecules: Carbohydrates and Lipids</vt:lpstr>
      <vt:lpstr>Biomolecules: Molecules of life</vt:lpstr>
      <vt:lpstr>Carbohydrates</vt:lpstr>
      <vt:lpstr>Functions of carbohydrates</vt:lpstr>
      <vt:lpstr>Monosaccharides</vt:lpstr>
      <vt:lpstr>PowerPoint Presentation</vt:lpstr>
      <vt:lpstr>PowerPoint Presentation</vt:lpstr>
      <vt:lpstr>Stereoisomerism in sugars</vt:lpstr>
      <vt:lpstr>PowerPoint Presentation</vt:lpstr>
      <vt:lpstr>Epimerism</vt:lpstr>
      <vt:lpstr>Anomerism</vt:lpstr>
      <vt:lpstr>Sugar Derivatives</vt:lpstr>
      <vt:lpstr>Disaccharides </vt:lpstr>
      <vt:lpstr>Disaccharides </vt:lpstr>
      <vt:lpstr>Polysaccharides</vt:lpstr>
      <vt:lpstr>PowerPoint Presentation</vt:lpstr>
      <vt:lpstr>PowerPoint Presentation</vt:lpstr>
      <vt:lpstr>PowerPoint Presentation</vt:lpstr>
      <vt:lpstr>Assignment </vt:lpstr>
      <vt:lpstr>Lipids</vt:lpstr>
      <vt:lpstr>Fatty Acids</vt:lpstr>
      <vt:lpstr>PowerPoint Presentation</vt:lpstr>
      <vt:lpstr>Triglycerides</vt:lpstr>
      <vt:lpstr>PowerPoint Presentation</vt:lpstr>
      <vt:lpstr>Sphingolipids</vt:lpstr>
      <vt:lpstr>PowerPoint Presentation</vt:lpstr>
      <vt:lpstr>Steroids</vt:lpstr>
      <vt:lpstr>Cholesterol</vt:lpstr>
      <vt:lpstr>PowerPoint Presentation</vt:lpstr>
      <vt:lpstr>Prostaglandins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Biomolecules: Carbohydrates and Lipids</dc:title>
  <dc:creator>Adu OB</dc:creator>
  <cp:lastModifiedBy>Adu OB</cp:lastModifiedBy>
  <cp:revision>14</cp:revision>
  <dcterms:created xsi:type="dcterms:W3CDTF">2020-05-05T23:13:41Z</dcterms:created>
  <dcterms:modified xsi:type="dcterms:W3CDTF">2020-05-06T01:18:39Z</dcterms:modified>
</cp:coreProperties>
</file>