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1" r:id="rId5"/>
    <p:sldId id="282" r:id="rId6"/>
    <p:sldId id="259" r:id="rId7"/>
    <p:sldId id="260" r:id="rId8"/>
    <p:sldId id="283" r:id="rId9"/>
    <p:sldId id="261" r:id="rId10"/>
    <p:sldId id="284" r:id="rId11"/>
    <p:sldId id="262" r:id="rId12"/>
    <p:sldId id="285" r:id="rId13"/>
    <p:sldId id="263" r:id="rId14"/>
    <p:sldId id="286" r:id="rId15"/>
    <p:sldId id="264" r:id="rId16"/>
    <p:sldId id="287" r:id="rId17"/>
    <p:sldId id="294" r:id="rId18"/>
    <p:sldId id="265" r:id="rId19"/>
    <p:sldId id="266" r:id="rId20"/>
    <p:sldId id="267" r:id="rId21"/>
    <p:sldId id="288" r:id="rId22"/>
    <p:sldId id="289" r:id="rId23"/>
    <p:sldId id="268" r:id="rId24"/>
    <p:sldId id="269" r:id="rId25"/>
    <p:sldId id="290" r:id="rId26"/>
    <p:sldId id="270" r:id="rId27"/>
    <p:sldId id="271" r:id="rId28"/>
    <p:sldId id="291" r:id="rId29"/>
    <p:sldId id="272" r:id="rId30"/>
    <p:sldId id="273" r:id="rId31"/>
    <p:sldId id="274" r:id="rId32"/>
    <p:sldId id="275" r:id="rId33"/>
    <p:sldId id="276" r:id="rId34"/>
    <p:sldId id="292" r:id="rId35"/>
    <p:sldId id="277" r:id="rId36"/>
    <p:sldId id="278" r:id="rId37"/>
    <p:sldId id="279" r:id="rId38"/>
    <p:sldId id="293"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7" autoAdjust="0"/>
  </p:normalViewPr>
  <p:slideViewPr>
    <p:cSldViewPr>
      <p:cViewPr>
        <p:scale>
          <a:sx n="50" d="100"/>
          <a:sy n="50" d="100"/>
        </p:scale>
        <p:origin x="-102"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7D8A0-89AF-437E-8090-5FB40324C043}" type="datetimeFigureOut">
              <a:rPr lang="en-GB" smtClean="0"/>
              <a:t>06/05/2020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8142F-5070-4C1D-86E5-787837B846F2}" type="slidenum">
              <a:rPr lang="en-GB" smtClean="0"/>
              <a:t>‹#›</a:t>
            </a:fld>
            <a:endParaRPr lang="en-GB"/>
          </a:p>
        </p:txBody>
      </p:sp>
    </p:spTree>
    <p:extLst>
      <p:ext uri="{BB962C8B-B14F-4D97-AF65-F5344CB8AC3E}">
        <p14:creationId xmlns:p14="http://schemas.microsoft.com/office/powerpoint/2010/main" val="295485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D8142F-5070-4C1D-86E5-787837B846F2}" type="slidenum">
              <a:rPr lang="en-GB" smtClean="0"/>
              <a:t>39</a:t>
            </a:fld>
            <a:endParaRPr lang="en-GB"/>
          </a:p>
        </p:txBody>
      </p:sp>
    </p:spTree>
    <p:extLst>
      <p:ext uri="{BB962C8B-B14F-4D97-AF65-F5344CB8AC3E}">
        <p14:creationId xmlns:p14="http://schemas.microsoft.com/office/powerpoint/2010/main" val="3581509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EC9AE01-ACBE-4681-B553-A1DF152AE437}" type="datetimeFigureOut">
              <a:rPr lang="en-GB" smtClean="0"/>
              <a:t>06/05/2020</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279F857-6FD7-4643-93BD-94A8F9FB600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279F857-6FD7-4643-93BD-94A8F9FB600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279F857-6FD7-4643-93BD-94A8F9FB600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279F857-6FD7-4643-93BD-94A8F9FB600B}"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279F857-6FD7-4643-93BD-94A8F9FB600B}"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279F857-6FD7-4643-93BD-94A8F9FB600B}"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E279F857-6FD7-4643-93BD-94A8F9FB600B}"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E279F857-6FD7-4643-93BD-94A8F9FB600B}"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EC9AE01-ACBE-4681-B553-A1DF152AE437}" type="datetimeFigureOut">
              <a:rPr lang="en-GB" smtClean="0"/>
              <a:t>06/05/2020</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E279F857-6FD7-4643-93BD-94A8F9FB600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EC9AE01-ACBE-4681-B553-A1DF152AE437}" type="datetimeFigureOut">
              <a:rPr lang="en-GB" smtClean="0"/>
              <a:t>06/05/2020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279F857-6FD7-4643-93BD-94A8F9FB600B}"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EC9AE01-ACBE-4681-B553-A1DF152AE437}" type="datetimeFigureOut">
              <a:rPr lang="en-GB" smtClean="0"/>
              <a:t>06/05/2020</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279F857-6FD7-4643-93BD-94A8F9FB600B}"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C9AE01-ACBE-4681-B553-A1DF152AE437}" type="datetimeFigureOut">
              <a:rPr lang="en-GB" smtClean="0"/>
              <a:t>06/05/2020</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279F857-6FD7-4643-93BD-94A8F9FB600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8245424" cy="2736304"/>
          </a:xfrm>
        </p:spPr>
        <p:txBody>
          <a:bodyPr>
            <a:normAutofit fontScale="90000"/>
          </a:bodyPr>
          <a:lstStyle/>
          <a:p>
            <a:pPr algn="l"/>
            <a:r>
              <a:rPr lang="en-US" dirty="0" smtClean="0">
                <a:solidFill>
                  <a:schemeClr val="bg2">
                    <a:lumMod val="50000"/>
                  </a:schemeClr>
                </a:solidFill>
              </a:rPr>
              <a:t>BIO 101: Introductory Biology</a:t>
            </a:r>
            <a:br>
              <a:rPr lang="en-US" dirty="0" smtClean="0">
                <a:solidFill>
                  <a:schemeClr val="bg2">
                    <a:lumMod val="50000"/>
                  </a:schemeClr>
                </a:solidFill>
              </a:rPr>
            </a:br>
            <a:r>
              <a:rPr lang="en-US" dirty="0" smtClean="0">
                <a:solidFill>
                  <a:schemeClr val="bg2">
                    <a:lumMod val="50000"/>
                  </a:schemeClr>
                </a:solidFill>
              </a:rPr>
              <a:t>Osinaike T.S.</a:t>
            </a:r>
            <a:br>
              <a:rPr lang="en-US" dirty="0" smtClean="0">
                <a:solidFill>
                  <a:schemeClr val="bg2">
                    <a:lumMod val="50000"/>
                  </a:schemeClr>
                </a:solidFill>
              </a:rPr>
            </a:br>
            <a:r>
              <a:rPr lang="en-US" dirty="0" smtClean="0">
                <a:solidFill>
                  <a:schemeClr val="bg2">
                    <a:lumMod val="50000"/>
                  </a:schemeClr>
                </a:solidFill>
              </a:rPr>
              <a:t>(Lecture C19 – 2)</a:t>
            </a:r>
            <a:br>
              <a:rPr lang="en-US" dirty="0" smtClean="0">
                <a:solidFill>
                  <a:schemeClr val="bg2">
                    <a:lumMod val="50000"/>
                  </a:schemeClr>
                </a:solidFill>
              </a:rPr>
            </a:br>
            <a:endParaRPr lang="en-GB" dirty="0">
              <a:solidFill>
                <a:schemeClr val="bg2">
                  <a:lumMod val="50000"/>
                </a:schemeClr>
              </a:solidFill>
            </a:endParaRPr>
          </a:p>
        </p:txBody>
      </p:sp>
      <p:sp>
        <p:nvSpPr>
          <p:cNvPr id="3" name="Subtitle 2"/>
          <p:cNvSpPr>
            <a:spLocks noGrp="1"/>
          </p:cNvSpPr>
          <p:nvPr>
            <p:ph type="subTitle" idx="1"/>
          </p:nvPr>
        </p:nvSpPr>
        <p:spPr>
          <a:xfrm>
            <a:off x="467544" y="3068960"/>
            <a:ext cx="7772400" cy="1199704"/>
          </a:xfrm>
        </p:spPr>
        <p:txBody>
          <a:bodyPr/>
          <a:lstStyle/>
          <a:p>
            <a:pPr algn="ctr"/>
            <a:r>
              <a:rPr lang="en-US" dirty="0">
                <a:solidFill>
                  <a:schemeClr val="bg2">
                    <a:lumMod val="50000"/>
                  </a:schemeClr>
                </a:solidFill>
              </a:rPr>
              <a:t>GROWTH AND REPRODUCTION  </a:t>
            </a:r>
            <a:endParaRPr lang="en-GB" dirty="0">
              <a:solidFill>
                <a:schemeClr val="bg2">
                  <a:lumMod val="50000"/>
                </a:schemeClr>
              </a:solidFill>
            </a:endParaRPr>
          </a:p>
        </p:txBody>
      </p:sp>
    </p:spTree>
    <p:extLst>
      <p:ext uri="{BB962C8B-B14F-4D97-AF65-F5344CB8AC3E}">
        <p14:creationId xmlns:p14="http://schemas.microsoft.com/office/powerpoint/2010/main" val="26389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268760"/>
            <a:ext cx="8229600" cy="4525963"/>
          </a:xfrm>
        </p:spPr>
        <p:txBody>
          <a:bodyPr>
            <a:normAutofit fontScale="92500" lnSpcReduction="20000"/>
          </a:bodyPr>
          <a:lstStyle/>
          <a:p>
            <a:pPr>
              <a:buFont typeface="Arial" pitchFamily="34" charset="0"/>
              <a:buChar char="•"/>
            </a:pPr>
            <a:r>
              <a:rPr lang="en-GB" sz="2600" dirty="0"/>
              <a:t>Other ways of asexual reproduction include parthenogenesis, fragmentation and spore formation that involves only </a:t>
            </a:r>
            <a:r>
              <a:rPr lang="en-GB" sz="2600" dirty="0" smtClean="0"/>
              <a:t>mitosis.</a:t>
            </a:r>
          </a:p>
          <a:p>
            <a:pPr>
              <a:buFont typeface="Arial" pitchFamily="34" charset="0"/>
              <a:buChar char="•"/>
            </a:pPr>
            <a:r>
              <a:rPr lang="en-GB" sz="2600" dirty="0" smtClean="0"/>
              <a:t>Parthenogenesis </a:t>
            </a:r>
            <a:r>
              <a:rPr lang="en-GB" sz="2600" dirty="0"/>
              <a:t>is the growth and development of female (ovule) into young embryo without fertilization by a male. </a:t>
            </a:r>
            <a:endParaRPr lang="en-GB" sz="2600" dirty="0" smtClean="0"/>
          </a:p>
          <a:p>
            <a:pPr>
              <a:buFont typeface="Arial" pitchFamily="34" charset="0"/>
              <a:buChar char="•"/>
            </a:pPr>
            <a:r>
              <a:rPr lang="en-GB" sz="2600" dirty="0" smtClean="0"/>
              <a:t>Parthenogenesis </a:t>
            </a:r>
            <a:r>
              <a:rPr lang="en-GB" sz="2600" dirty="0"/>
              <a:t>occurs naturally in some species, including plants (where it is called </a:t>
            </a:r>
            <a:r>
              <a:rPr lang="en-GB" sz="2600" dirty="0" err="1"/>
              <a:t>apomixis</a:t>
            </a:r>
            <a:r>
              <a:rPr lang="en-GB" sz="2600" dirty="0"/>
              <a:t>), invertebrates (e.g. water fleas, aphids, parasitic wasps), and vertebrates (e.g. some reptiles, fish, and, very rarely birds and sharks). </a:t>
            </a:r>
            <a:endParaRPr lang="en-GB" sz="2600" dirty="0" smtClean="0"/>
          </a:p>
          <a:p>
            <a:pPr>
              <a:buFont typeface="Arial" pitchFamily="34" charset="0"/>
              <a:buChar char="•"/>
            </a:pPr>
            <a:r>
              <a:rPr lang="en-GB" sz="2600" dirty="0" smtClean="0"/>
              <a:t>It </a:t>
            </a:r>
            <a:r>
              <a:rPr lang="en-GB" sz="2600" dirty="0"/>
              <a:t>is sometimes also used to describe reproduction modes in hermaphroditic species which can self fertilize.</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US" dirty="0" smtClean="0">
                <a:solidFill>
                  <a:schemeClr val="bg2">
                    <a:lumMod val="50000"/>
                  </a:schemeClr>
                </a:solidFill>
              </a:rPr>
              <a:t>ASEXUAL REPRODUCTION CONT’D</a:t>
            </a:r>
            <a:endParaRPr lang="en-GB" dirty="0">
              <a:solidFill>
                <a:schemeClr val="bg2">
                  <a:lumMod val="50000"/>
                </a:schemeClr>
              </a:solidFill>
            </a:endParaRPr>
          </a:p>
        </p:txBody>
      </p:sp>
    </p:spTree>
    <p:extLst>
      <p:ext uri="{BB962C8B-B14F-4D97-AF65-F5344CB8AC3E}">
        <p14:creationId xmlns:p14="http://schemas.microsoft.com/office/powerpoint/2010/main" val="3300931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84784"/>
            <a:ext cx="8568952" cy="4176464"/>
          </a:xfrm>
        </p:spPr>
        <p:txBody>
          <a:bodyPr>
            <a:noAutofit/>
          </a:bodyPr>
          <a:lstStyle/>
          <a:p>
            <a:pPr>
              <a:buFont typeface="Arial" pitchFamily="34" charset="0"/>
              <a:buChar char="•"/>
            </a:pPr>
            <a:r>
              <a:rPr lang="en-GB" sz="2400" dirty="0"/>
              <a:t>Sexual reproduction typically requires the sexual interaction of two specialized cells of organisms, called gametes, which contain half the number of chromosomes of normal cells and are created by meiosis, with typically a male fertilizing a female of the same species to create a fertilized zygote. </a:t>
            </a:r>
            <a:endParaRPr lang="en-GB" sz="2400" dirty="0" smtClean="0"/>
          </a:p>
          <a:p>
            <a:pPr>
              <a:buFont typeface="Arial" pitchFamily="34" charset="0"/>
              <a:buChar char="•"/>
            </a:pPr>
            <a:r>
              <a:rPr lang="en-GB" sz="2400" dirty="0" smtClean="0"/>
              <a:t>This </a:t>
            </a:r>
            <a:r>
              <a:rPr lang="en-GB" sz="2400" dirty="0"/>
              <a:t>produces offspring organisms whose genetic characteristics are derived from those of the two parental </a:t>
            </a:r>
            <a:r>
              <a:rPr lang="en-GB" sz="2400" dirty="0" smtClean="0"/>
              <a:t>organisms.</a:t>
            </a:r>
          </a:p>
          <a:p>
            <a:pPr marL="109728" indent="0">
              <a:buNone/>
            </a:pPr>
            <a:endParaRPr lang="en-GB" sz="2400" dirty="0" smtClean="0"/>
          </a:p>
        </p:txBody>
      </p:sp>
      <p:sp>
        <p:nvSpPr>
          <p:cNvPr id="3" name="Title 2"/>
          <p:cNvSpPr>
            <a:spLocks noGrp="1"/>
          </p:cNvSpPr>
          <p:nvPr>
            <p:ph type="title"/>
          </p:nvPr>
        </p:nvSpPr>
        <p:spPr>
          <a:xfrm>
            <a:off x="395536" y="260648"/>
            <a:ext cx="8229600" cy="936104"/>
          </a:xfrm>
        </p:spPr>
        <p:txBody>
          <a:bodyPr/>
          <a:lstStyle/>
          <a:p>
            <a:pPr algn="ctr"/>
            <a:r>
              <a:rPr lang="en-GB" dirty="0">
                <a:solidFill>
                  <a:schemeClr val="bg2">
                    <a:lumMod val="50000"/>
                  </a:schemeClr>
                </a:solidFill>
              </a:rPr>
              <a:t>SEXUAL REPRODUCTION </a:t>
            </a:r>
          </a:p>
        </p:txBody>
      </p:sp>
    </p:spTree>
    <p:extLst>
      <p:ext uri="{BB962C8B-B14F-4D97-AF65-F5344CB8AC3E}">
        <p14:creationId xmlns:p14="http://schemas.microsoft.com/office/powerpoint/2010/main" val="2019932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noAutofit/>
          </a:bodyPr>
          <a:lstStyle/>
          <a:p>
            <a:pPr>
              <a:buFont typeface="Arial" pitchFamily="34" charset="0"/>
              <a:buChar char="•"/>
            </a:pPr>
            <a:r>
              <a:rPr lang="en-GB" sz="2400" dirty="0"/>
              <a:t>It is a biological process that creates a new organism by combining the genetic material of two organisms thereby creating a not exact copy of either parent but a mixture of their genome. </a:t>
            </a:r>
            <a:endParaRPr lang="en-GB" sz="2400" dirty="0" smtClean="0"/>
          </a:p>
          <a:p>
            <a:pPr>
              <a:buFont typeface="Arial" pitchFamily="34" charset="0"/>
              <a:buChar char="•"/>
            </a:pPr>
            <a:r>
              <a:rPr lang="en-GB" sz="2400" dirty="0" smtClean="0"/>
              <a:t>Each </a:t>
            </a:r>
            <a:r>
              <a:rPr lang="en-GB" sz="2400" dirty="0"/>
              <a:t>of two parent organisms contributes half of the offspring’s genetic makeup by creating haploid gametes. </a:t>
            </a:r>
            <a:endParaRPr lang="en-GB" sz="2400" dirty="0" smtClean="0"/>
          </a:p>
          <a:p>
            <a:pPr>
              <a:buFont typeface="Arial" pitchFamily="34" charset="0"/>
              <a:buChar char="•"/>
            </a:pPr>
            <a:r>
              <a:rPr lang="en-GB" sz="2400" dirty="0" smtClean="0"/>
              <a:t>Most </a:t>
            </a:r>
            <a:r>
              <a:rPr lang="en-GB" sz="2400" dirty="0"/>
              <a:t>organisms form two different types of gametes. In these </a:t>
            </a:r>
            <a:r>
              <a:rPr lang="en-GB" sz="2400" dirty="0" err="1"/>
              <a:t>anisogamous</a:t>
            </a:r>
            <a:r>
              <a:rPr lang="en-GB" sz="2400" dirty="0"/>
              <a:t> species, the two sexes are referred to as male (producing sperm or microspores) and female (producing ova or megaspores. </a:t>
            </a:r>
          </a:p>
          <a:p>
            <a:pPr marL="109728" indent="0">
              <a:buNone/>
            </a:pPr>
            <a:endParaRPr lang="en-GB" sz="2400" dirty="0"/>
          </a:p>
        </p:txBody>
      </p:sp>
      <p:sp>
        <p:nvSpPr>
          <p:cNvPr id="3" name="Title 2"/>
          <p:cNvSpPr>
            <a:spLocks noGrp="1"/>
          </p:cNvSpPr>
          <p:nvPr>
            <p:ph type="title"/>
          </p:nvPr>
        </p:nvSpPr>
        <p:spPr/>
        <p:txBody>
          <a:bodyPr>
            <a:normAutofit fontScale="90000"/>
          </a:bodyPr>
          <a:lstStyle/>
          <a:p>
            <a:pPr algn="ctr"/>
            <a:r>
              <a:rPr lang="en-US" dirty="0" smtClean="0">
                <a:solidFill>
                  <a:schemeClr val="bg2">
                    <a:lumMod val="50000"/>
                  </a:schemeClr>
                </a:solidFill>
              </a:rPr>
              <a:t>SEXUAL REPRODUCTION CONT’D</a:t>
            </a:r>
            <a:endParaRPr lang="en-GB" dirty="0">
              <a:solidFill>
                <a:schemeClr val="bg2">
                  <a:lumMod val="50000"/>
                </a:schemeClr>
              </a:solidFill>
            </a:endParaRPr>
          </a:p>
        </p:txBody>
      </p:sp>
    </p:spTree>
    <p:extLst>
      <p:ext uri="{BB962C8B-B14F-4D97-AF65-F5344CB8AC3E}">
        <p14:creationId xmlns:p14="http://schemas.microsoft.com/office/powerpoint/2010/main" val="1664819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052736"/>
            <a:ext cx="8352928" cy="5040560"/>
          </a:xfrm>
        </p:spPr>
        <p:txBody>
          <a:bodyPr>
            <a:normAutofit/>
          </a:bodyPr>
          <a:lstStyle/>
          <a:p>
            <a:pPr>
              <a:buFont typeface="Arial" pitchFamily="34" charset="0"/>
              <a:buChar char="•"/>
            </a:pPr>
            <a:r>
              <a:rPr lang="en-GB" sz="2400" dirty="0"/>
              <a:t>In </a:t>
            </a:r>
            <a:r>
              <a:rPr lang="en-GB" sz="2400" dirty="0" err="1"/>
              <a:t>isogamous</a:t>
            </a:r>
            <a:r>
              <a:rPr lang="en-GB" sz="2400" dirty="0"/>
              <a:t> species, the gametes are similar or identical in form (isogametes), but may have separable properties and then may be given other different names. </a:t>
            </a:r>
            <a:endParaRPr lang="en-GB" sz="2400" dirty="0" smtClean="0"/>
          </a:p>
          <a:p>
            <a:pPr>
              <a:buFont typeface="Arial" pitchFamily="34" charset="0"/>
              <a:buChar char="•"/>
            </a:pPr>
            <a:r>
              <a:rPr lang="en-GB" sz="2400" dirty="0" smtClean="0"/>
              <a:t>For </a:t>
            </a:r>
            <a:r>
              <a:rPr lang="en-GB" sz="2400" dirty="0"/>
              <a:t>example, in the green algae </a:t>
            </a:r>
            <a:r>
              <a:rPr lang="en-GB" sz="2400" dirty="0" err="1"/>
              <a:t>eg</a:t>
            </a:r>
            <a:r>
              <a:rPr lang="en-GB" sz="2400" dirty="0"/>
              <a:t> </a:t>
            </a:r>
            <a:r>
              <a:rPr lang="en-GB" sz="2400" dirty="0" err="1"/>
              <a:t>Chlamydomonas</a:t>
            </a:r>
            <a:r>
              <a:rPr lang="en-GB" sz="2400" dirty="0"/>
              <a:t> </a:t>
            </a:r>
            <a:r>
              <a:rPr lang="en-GB" sz="2400" dirty="0" err="1"/>
              <a:t>spp</a:t>
            </a:r>
            <a:r>
              <a:rPr lang="en-GB" sz="2400" dirty="0"/>
              <a:t>, there are s “plus” and “minus” gametes (gram positive and gram negative strains</a:t>
            </a:r>
            <a:r>
              <a:rPr lang="en-GB" sz="2400" dirty="0" smtClean="0"/>
              <a:t>).</a:t>
            </a:r>
          </a:p>
          <a:p>
            <a:pPr>
              <a:buFont typeface="Arial" pitchFamily="34" charset="0"/>
              <a:buChar char="•"/>
            </a:pPr>
            <a:r>
              <a:rPr lang="en-GB" sz="2400" dirty="0" smtClean="0"/>
              <a:t> </a:t>
            </a:r>
            <a:r>
              <a:rPr lang="en-GB" sz="2400" dirty="0"/>
              <a:t>A few organisms such as ciliates, Paramecium have more than two types of sex called </a:t>
            </a:r>
            <a:r>
              <a:rPr lang="en-GB" sz="2400" dirty="0" err="1"/>
              <a:t>syngens</a:t>
            </a:r>
            <a:r>
              <a:rPr lang="en-GB" sz="2400" dirty="0"/>
              <a:t>. </a:t>
            </a:r>
            <a:endParaRPr lang="en-GB" sz="2400" dirty="0" smtClean="0"/>
          </a:p>
          <a:p>
            <a:pPr>
              <a:buFont typeface="Arial" pitchFamily="34" charset="0"/>
              <a:buChar char="•"/>
            </a:pPr>
            <a:r>
              <a:rPr lang="en-GB" sz="2400" dirty="0" smtClean="0"/>
              <a:t>Some </a:t>
            </a:r>
            <a:r>
              <a:rPr lang="en-GB" sz="2400" dirty="0"/>
              <a:t>other type, the </a:t>
            </a:r>
            <a:r>
              <a:rPr lang="en-GB" sz="2400" dirty="0" err="1"/>
              <a:t>Oogamous</a:t>
            </a:r>
            <a:r>
              <a:rPr lang="en-GB" sz="2400" dirty="0"/>
              <a:t> species have non–motile bigger ovum or egg (female gamete) and motile small sperm (male gamete) a good example is human </a:t>
            </a:r>
            <a:r>
              <a:rPr lang="en-GB" sz="2400" dirty="0" smtClean="0"/>
              <a:t>being.</a:t>
            </a:r>
            <a:endParaRPr lang="en-GB" sz="2400" dirty="0"/>
          </a:p>
        </p:txBody>
      </p:sp>
      <p:sp>
        <p:nvSpPr>
          <p:cNvPr id="3" name="Title 2"/>
          <p:cNvSpPr>
            <a:spLocks noGrp="1"/>
          </p:cNvSpPr>
          <p:nvPr>
            <p:ph type="title"/>
          </p:nvPr>
        </p:nvSpPr>
        <p:spPr>
          <a:xfrm>
            <a:off x="467544" y="32048"/>
            <a:ext cx="8229600" cy="1143000"/>
          </a:xfrm>
        </p:spPr>
        <p:txBody>
          <a:bodyPr>
            <a:normAutofit fontScale="90000"/>
          </a:bodyPr>
          <a:lstStyle/>
          <a:p>
            <a:pPr algn="ctr"/>
            <a:r>
              <a:rPr lang="en-GB" dirty="0">
                <a:solidFill>
                  <a:schemeClr val="bg2">
                    <a:lumMod val="50000"/>
                  </a:schemeClr>
                </a:solidFill>
              </a:rPr>
              <a:t>SEXUAL REPRODUCTION </a:t>
            </a:r>
            <a:r>
              <a:rPr lang="en-GB" dirty="0" smtClean="0">
                <a:solidFill>
                  <a:schemeClr val="bg2">
                    <a:lumMod val="50000"/>
                  </a:schemeClr>
                </a:solidFill>
              </a:rPr>
              <a:t>CONT’D</a:t>
            </a:r>
            <a:endParaRPr lang="en-GB" dirty="0">
              <a:solidFill>
                <a:schemeClr val="bg2">
                  <a:lumMod val="50000"/>
                </a:schemeClr>
              </a:solidFill>
            </a:endParaRPr>
          </a:p>
        </p:txBody>
      </p:sp>
    </p:spTree>
    <p:extLst>
      <p:ext uri="{BB962C8B-B14F-4D97-AF65-F5344CB8AC3E}">
        <p14:creationId xmlns:p14="http://schemas.microsoft.com/office/powerpoint/2010/main" val="1405231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12776"/>
            <a:ext cx="8229600" cy="4525963"/>
          </a:xfrm>
        </p:spPr>
        <p:txBody>
          <a:bodyPr>
            <a:normAutofit fontScale="92500" lnSpcReduction="10000"/>
          </a:bodyPr>
          <a:lstStyle/>
          <a:p>
            <a:pPr>
              <a:buFont typeface="Arial" pitchFamily="34" charset="0"/>
              <a:buChar char="•"/>
            </a:pPr>
            <a:r>
              <a:rPr lang="en-GB" sz="2600" dirty="0" smtClean="0"/>
              <a:t>Higher </a:t>
            </a:r>
            <a:r>
              <a:rPr lang="en-GB" sz="2600" dirty="0"/>
              <a:t>animals (including humans) and plants reproduce only </a:t>
            </a:r>
            <a:r>
              <a:rPr lang="en-GB" sz="2600" dirty="0" smtClean="0"/>
              <a:t>sexually.</a:t>
            </a:r>
          </a:p>
          <a:p>
            <a:pPr>
              <a:buFont typeface="Arial" pitchFamily="34" charset="0"/>
              <a:buChar char="•"/>
            </a:pPr>
            <a:r>
              <a:rPr lang="en-GB" sz="2600" dirty="0" smtClean="0"/>
              <a:t>Sexual </a:t>
            </a:r>
            <a:r>
              <a:rPr lang="en-GB" sz="2600" dirty="0"/>
              <a:t>reproducing organisms have different sets of genes for every trait (called alleles). Offspring inherit one allele for each trait from each parent. </a:t>
            </a:r>
            <a:endParaRPr lang="en-GB" sz="2600" dirty="0" smtClean="0"/>
          </a:p>
          <a:p>
            <a:pPr>
              <a:buFont typeface="Arial" pitchFamily="34" charset="0"/>
              <a:buChar char="•"/>
            </a:pPr>
            <a:r>
              <a:rPr lang="en-GB" sz="2600" dirty="0" smtClean="0"/>
              <a:t>Thereby </a:t>
            </a:r>
            <a:r>
              <a:rPr lang="en-GB" sz="2600" dirty="0"/>
              <a:t>ensuring that offspring have a combination of the parents’ genes</a:t>
            </a:r>
            <a:r>
              <a:rPr lang="en-GB" sz="2600" dirty="0" smtClean="0"/>
              <a:t>.</a:t>
            </a:r>
          </a:p>
          <a:p>
            <a:pPr>
              <a:buFont typeface="Arial" pitchFamily="34" charset="0"/>
              <a:buChar char="•"/>
            </a:pPr>
            <a:r>
              <a:rPr lang="en-GB" sz="2600" dirty="0" smtClean="0"/>
              <a:t>Diploid </a:t>
            </a:r>
            <a:r>
              <a:rPr lang="en-GB" sz="2600" dirty="0"/>
              <a:t>having two copies of every gene within an organism, it is believed that “the masking of deleterious alleles favours the evolution of a dominant diploid phase in organisms that alternate between haploid and diploid phase “here recombination occurs freely.</a:t>
            </a:r>
          </a:p>
          <a:p>
            <a:endParaRPr lang="en-GB" dirty="0"/>
          </a:p>
        </p:txBody>
      </p:sp>
      <p:sp>
        <p:nvSpPr>
          <p:cNvPr id="3" name="Title 2"/>
          <p:cNvSpPr>
            <a:spLocks noGrp="1"/>
          </p:cNvSpPr>
          <p:nvPr>
            <p:ph type="title"/>
          </p:nvPr>
        </p:nvSpPr>
        <p:spPr/>
        <p:txBody>
          <a:bodyPr>
            <a:normAutofit fontScale="90000"/>
          </a:bodyPr>
          <a:lstStyle/>
          <a:p>
            <a:pPr algn="ctr"/>
            <a:r>
              <a:rPr lang="en-US" dirty="0" smtClean="0">
                <a:solidFill>
                  <a:schemeClr val="bg2">
                    <a:lumMod val="50000"/>
                  </a:schemeClr>
                </a:solidFill>
              </a:rPr>
              <a:t>SEXUAL REPRODUCTION CONT’D</a:t>
            </a:r>
            <a:endParaRPr lang="en-GB" dirty="0">
              <a:solidFill>
                <a:schemeClr val="bg2">
                  <a:lumMod val="50000"/>
                </a:schemeClr>
              </a:solidFill>
            </a:endParaRPr>
          </a:p>
        </p:txBody>
      </p:sp>
    </p:spTree>
    <p:extLst>
      <p:ext uri="{BB962C8B-B14F-4D97-AF65-F5344CB8AC3E}">
        <p14:creationId xmlns:p14="http://schemas.microsoft.com/office/powerpoint/2010/main" val="1280641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12776"/>
            <a:ext cx="8291264" cy="4248472"/>
          </a:xfrm>
        </p:spPr>
        <p:txBody>
          <a:bodyPr>
            <a:normAutofit/>
          </a:bodyPr>
          <a:lstStyle/>
          <a:p>
            <a:pPr>
              <a:buFont typeface="Arial" pitchFamily="34" charset="0"/>
              <a:buChar char="•"/>
            </a:pPr>
            <a:r>
              <a:rPr lang="en-GB" sz="2400" dirty="0" smtClean="0"/>
              <a:t>Bryophytes </a:t>
            </a:r>
            <a:r>
              <a:rPr lang="en-GB" sz="2400" dirty="0"/>
              <a:t>reproduce sexually but the commonly seen/ dominant life forms are all haploid, which produce gametes. </a:t>
            </a:r>
            <a:endParaRPr lang="en-GB" sz="2400" dirty="0" smtClean="0"/>
          </a:p>
          <a:p>
            <a:pPr>
              <a:buFont typeface="Arial" pitchFamily="34" charset="0"/>
              <a:buChar char="•"/>
            </a:pPr>
            <a:r>
              <a:rPr lang="en-GB" sz="2400" dirty="0" smtClean="0"/>
              <a:t>The </a:t>
            </a:r>
            <a:r>
              <a:rPr lang="en-GB" sz="2400" dirty="0"/>
              <a:t>zygotes of the gametes develop into sporangium. which produces haploid spores.  </a:t>
            </a:r>
            <a:endParaRPr lang="en-GB" sz="2400" dirty="0" smtClean="0"/>
          </a:p>
          <a:p>
            <a:pPr>
              <a:buFont typeface="Arial" pitchFamily="34" charset="0"/>
              <a:buChar char="•"/>
            </a:pPr>
            <a:r>
              <a:rPr lang="en-GB" sz="2400" dirty="0" smtClean="0"/>
              <a:t>The </a:t>
            </a:r>
            <a:r>
              <a:rPr lang="en-GB" sz="2400" dirty="0"/>
              <a:t>diploid stage is relatively short compared with that of haploid stage. i.e. haploid dominance. </a:t>
            </a:r>
            <a:endParaRPr lang="en-GB" sz="2400" dirty="0" smtClean="0"/>
          </a:p>
          <a:p>
            <a:pPr>
              <a:buFont typeface="Arial" pitchFamily="34" charset="0"/>
              <a:buChar char="•"/>
            </a:pPr>
            <a:r>
              <a:rPr lang="en-GB" sz="2400" dirty="0" smtClean="0"/>
              <a:t>The </a:t>
            </a:r>
            <a:r>
              <a:rPr lang="en-GB" sz="2400" dirty="0"/>
              <a:t>advantage of diploid, e.g. </a:t>
            </a:r>
            <a:r>
              <a:rPr lang="en-GB" sz="2400" dirty="0" err="1"/>
              <a:t>heterosis</a:t>
            </a:r>
            <a:r>
              <a:rPr lang="en-GB" sz="2400" dirty="0"/>
              <a:t> (increased function of any biological quality in a hybrid offspring), only takes place in diploid life stage. </a:t>
            </a:r>
          </a:p>
        </p:txBody>
      </p:sp>
      <p:sp>
        <p:nvSpPr>
          <p:cNvPr id="3" name="Title 2"/>
          <p:cNvSpPr>
            <a:spLocks noGrp="1"/>
          </p:cNvSpPr>
          <p:nvPr>
            <p:ph type="title"/>
          </p:nvPr>
        </p:nvSpPr>
        <p:spPr>
          <a:xfrm>
            <a:off x="467544" y="260648"/>
            <a:ext cx="8229600" cy="1143000"/>
          </a:xfrm>
        </p:spPr>
        <p:txBody>
          <a:bodyPr>
            <a:normAutofit fontScale="90000"/>
          </a:bodyPr>
          <a:lstStyle/>
          <a:p>
            <a:pPr algn="ctr"/>
            <a:r>
              <a:rPr lang="en-GB" dirty="0"/>
              <a:t/>
            </a:r>
            <a:br>
              <a:rPr lang="en-GB" dirty="0"/>
            </a:br>
            <a:r>
              <a:rPr lang="en-GB" dirty="0">
                <a:solidFill>
                  <a:schemeClr val="bg2">
                    <a:lumMod val="50000"/>
                  </a:schemeClr>
                </a:solidFill>
              </a:rPr>
              <a:t>SEXUAL </a:t>
            </a:r>
            <a:r>
              <a:rPr lang="en-GB" dirty="0" smtClean="0">
                <a:solidFill>
                  <a:schemeClr val="bg2">
                    <a:lumMod val="50000"/>
                  </a:schemeClr>
                </a:solidFill>
              </a:rPr>
              <a:t>REPRODUCTION CONT’D </a:t>
            </a:r>
            <a:r>
              <a:rPr lang="en-GB" dirty="0"/>
              <a:t/>
            </a:r>
            <a:br>
              <a:rPr lang="en-GB" dirty="0"/>
            </a:br>
            <a:endParaRPr lang="en-GB" dirty="0"/>
          </a:p>
        </p:txBody>
      </p:sp>
    </p:spTree>
    <p:extLst>
      <p:ext uri="{BB962C8B-B14F-4D97-AF65-F5344CB8AC3E}">
        <p14:creationId xmlns:p14="http://schemas.microsoft.com/office/powerpoint/2010/main" val="3635614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itchFamily="34" charset="0"/>
              <a:buChar char="•"/>
            </a:pPr>
            <a:r>
              <a:rPr lang="en-GB" sz="2600" dirty="0"/>
              <a:t>Bryophyte still maintains the sexual reproduction during its evolution despite the fact that the haploid stage does not benefit from </a:t>
            </a:r>
            <a:r>
              <a:rPr lang="en-GB" sz="2600" dirty="0" err="1"/>
              <a:t>heterosis</a:t>
            </a:r>
            <a:r>
              <a:rPr lang="en-GB" sz="2600" dirty="0"/>
              <a:t>  at all</a:t>
            </a:r>
            <a:r>
              <a:rPr lang="en-GB" sz="2600" dirty="0" smtClean="0"/>
              <a:t>.</a:t>
            </a:r>
          </a:p>
          <a:p>
            <a:pPr>
              <a:buFont typeface="Arial" pitchFamily="34" charset="0"/>
              <a:buChar char="•"/>
            </a:pPr>
            <a:r>
              <a:rPr lang="en-GB" sz="2600" dirty="0" smtClean="0"/>
              <a:t>This </a:t>
            </a:r>
            <a:r>
              <a:rPr lang="en-GB" sz="2600" dirty="0"/>
              <a:t>may be an example that the sexual reproduction has a bigger advantage by itself, since it allows gene shuffling (hybrid or recombination between multiple loci) among different members of the species, that permits natural selection of the fit over these new hybrids or recombinants that are haploid forms.</a:t>
            </a:r>
          </a:p>
          <a:p>
            <a:pPr marL="109728" indent="0">
              <a:buNone/>
            </a:pPr>
            <a:endParaRPr lang="en-GB" dirty="0"/>
          </a:p>
        </p:txBody>
      </p:sp>
      <p:sp>
        <p:nvSpPr>
          <p:cNvPr id="3" name="Title 2"/>
          <p:cNvSpPr>
            <a:spLocks noGrp="1"/>
          </p:cNvSpPr>
          <p:nvPr>
            <p:ph type="title"/>
          </p:nvPr>
        </p:nvSpPr>
        <p:spPr/>
        <p:txBody>
          <a:bodyPr>
            <a:normAutofit fontScale="90000"/>
          </a:bodyPr>
          <a:lstStyle/>
          <a:p>
            <a:pPr algn="ctr"/>
            <a:r>
              <a:rPr lang="en-US" dirty="0" smtClean="0">
                <a:solidFill>
                  <a:schemeClr val="bg2">
                    <a:lumMod val="50000"/>
                  </a:schemeClr>
                </a:solidFill>
              </a:rPr>
              <a:t>SEXUAL REPRODUCTION CONT’D</a:t>
            </a:r>
            <a:endParaRPr lang="en-GB" dirty="0">
              <a:solidFill>
                <a:schemeClr val="bg2">
                  <a:lumMod val="50000"/>
                </a:schemeClr>
              </a:solidFill>
            </a:endParaRPr>
          </a:p>
        </p:txBody>
      </p:sp>
    </p:spTree>
    <p:extLst>
      <p:ext uri="{BB962C8B-B14F-4D97-AF65-F5344CB8AC3E}">
        <p14:creationId xmlns:p14="http://schemas.microsoft.com/office/powerpoint/2010/main" val="3946114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GB" sz="2400" dirty="0"/>
              <a:t>Cross fertilization between individuals of a species. </a:t>
            </a:r>
            <a:endParaRPr lang="en-GB" sz="2400" dirty="0" smtClean="0"/>
          </a:p>
          <a:p>
            <a:pPr>
              <a:buFont typeface="Arial" pitchFamily="34" charset="0"/>
              <a:buChar char="•"/>
            </a:pPr>
            <a:r>
              <a:rPr lang="en-GB" sz="2400" dirty="0" smtClean="0"/>
              <a:t>Also </a:t>
            </a:r>
            <a:r>
              <a:rPr lang="en-GB" sz="2400" dirty="0"/>
              <a:t>used for cross pollination. </a:t>
            </a:r>
            <a:endParaRPr lang="en-GB" sz="2400" dirty="0" smtClean="0"/>
          </a:p>
          <a:p>
            <a:pPr>
              <a:buFont typeface="Arial" pitchFamily="34" charset="0"/>
              <a:buChar char="•"/>
            </a:pPr>
            <a:r>
              <a:rPr lang="en-GB" sz="2400" dirty="0" smtClean="0"/>
              <a:t>Allogamy </a:t>
            </a:r>
            <a:r>
              <a:rPr lang="en-GB" sz="2400" dirty="0"/>
              <a:t>is the fertilization of an ovum from one individual with the spermatozoa of another. </a:t>
            </a:r>
            <a:endParaRPr lang="en-GB" sz="2400" dirty="0" smtClean="0"/>
          </a:p>
          <a:p>
            <a:pPr>
              <a:buFont typeface="Arial" pitchFamily="34" charset="0"/>
              <a:buChar char="•"/>
            </a:pPr>
            <a:r>
              <a:rPr lang="en-GB" sz="2400" dirty="0" smtClean="0"/>
              <a:t>Some </a:t>
            </a:r>
            <a:r>
              <a:rPr lang="en-GB" sz="2400" dirty="0"/>
              <a:t>higher plants are either, </a:t>
            </a:r>
            <a:r>
              <a:rPr lang="en-GB" sz="2400" dirty="0" err="1"/>
              <a:t>protoandrous</a:t>
            </a:r>
            <a:r>
              <a:rPr lang="en-GB" sz="2400" dirty="0"/>
              <a:t> or </a:t>
            </a:r>
            <a:r>
              <a:rPr lang="en-GB" sz="2400" dirty="0" err="1"/>
              <a:t>protogynous</a:t>
            </a:r>
            <a:r>
              <a:rPr lang="en-GB" sz="2400" dirty="0"/>
              <a:t> when the male or female reproductive part are mature before the other respectively, making it impossible for self-fertilization to occur. </a:t>
            </a:r>
          </a:p>
        </p:txBody>
      </p:sp>
      <p:sp>
        <p:nvSpPr>
          <p:cNvPr id="3" name="Title 2"/>
          <p:cNvSpPr>
            <a:spLocks noGrp="1"/>
          </p:cNvSpPr>
          <p:nvPr>
            <p:ph type="title"/>
          </p:nvPr>
        </p:nvSpPr>
        <p:spPr/>
        <p:txBody>
          <a:bodyPr/>
          <a:lstStyle/>
          <a:p>
            <a:pPr algn="ctr"/>
            <a:r>
              <a:rPr lang="en-GB" dirty="0" smtClean="0">
                <a:solidFill>
                  <a:schemeClr val="bg2">
                    <a:lumMod val="50000"/>
                  </a:schemeClr>
                </a:solidFill>
              </a:rPr>
              <a:t>ALLOGAMY</a:t>
            </a:r>
            <a:endParaRPr lang="en-GB" dirty="0">
              <a:solidFill>
                <a:schemeClr val="bg2">
                  <a:lumMod val="50000"/>
                </a:schemeClr>
              </a:solidFill>
            </a:endParaRPr>
          </a:p>
        </p:txBody>
      </p:sp>
    </p:spTree>
    <p:extLst>
      <p:ext uri="{BB962C8B-B14F-4D97-AF65-F5344CB8AC3E}">
        <p14:creationId xmlns:p14="http://schemas.microsoft.com/office/powerpoint/2010/main" val="1627291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80728"/>
            <a:ext cx="8712968" cy="5328592"/>
          </a:xfrm>
        </p:spPr>
        <p:txBody>
          <a:bodyPr>
            <a:normAutofit fontScale="85000" lnSpcReduction="20000"/>
          </a:bodyPr>
          <a:lstStyle/>
          <a:p>
            <a:pPr>
              <a:buFont typeface="Arial" pitchFamily="34" charset="0"/>
              <a:buChar char="•"/>
            </a:pPr>
            <a:r>
              <a:rPr lang="en-GB" sz="2800" dirty="0"/>
              <a:t>Self-fertilization, </a:t>
            </a:r>
            <a:r>
              <a:rPr lang="en-GB" sz="2800" dirty="0" smtClean="0"/>
              <a:t>sometimes referred to as </a:t>
            </a:r>
            <a:r>
              <a:rPr lang="en-GB" sz="2800" dirty="0" err="1" smtClean="0"/>
              <a:t>geitogamy</a:t>
            </a:r>
            <a:r>
              <a:rPr lang="en-GB" sz="2800" dirty="0"/>
              <a:t>, occurs in hermaphroditic organisms where the two gametes fused in fertilization come from the same individual, e.g., some foraminifera (</a:t>
            </a:r>
            <a:r>
              <a:rPr lang="en-GB" sz="2800" dirty="0" err="1"/>
              <a:t>forams</a:t>
            </a:r>
            <a:r>
              <a:rPr lang="en-GB" sz="2800" dirty="0"/>
              <a:t>) and some ciliates. </a:t>
            </a:r>
            <a:endParaRPr lang="en-GB" sz="2800" dirty="0" smtClean="0"/>
          </a:p>
          <a:p>
            <a:pPr>
              <a:buFont typeface="Arial" pitchFamily="34" charset="0"/>
              <a:buChar char="•"/>
            </a:pPr>
            <a:r>
              <a:rPr lang="en-GB" sz="2800" dirty="0" smtClean="0"/>
              <a:t>The </a:t>
            </a:r>
            <a:r>
              <a:rPr lang="en-GB" sz="2800" dirty="0"/>
              <a:t>term “autogamy” is also used for pollination (not necessarily leading to successful fertilization) and describes self-pollination within the same flower, distinguished from </a:t>
            </a:r>
            <a:r>
              <a:rPr lang="en-GB" sz="2800" dirty="0" err="1"/>
              <a:t>geitogamy</a:t>
            </a:r>
            <a:r>
              <a:rPr lang="en-GB" sz="2800" dirty="0"/>
              <a:t>, transfer of pollen to a different flower on the same flowering plant, or within a single </a:t>
            </a:r>
            <a:r>
              <a:rPr lang="en-GB" sz="2800" dirty="0" err="1"/>
              <a:t>monoecious</a:t>
            </a:r>
            <a:r>
              <a:rPr lang="en-GB" sz="2800" dirty="0"/>
              <a:t> Gymnosperm plant. </a:t>
            </a:r>
            <a:endParaRPr lang="en-GB" sz="2800" dirty="0" smtClean="0"/>
          </a:p>
          <a:p>
            <a:pPr>
              <a:buFont typeface="Arial" pitchFamily="34" charset="0"/>
              <a:buChar char="•"/>
            </a:pPr>
            <a:r>
              <a:rPr lang="en-GB" sz="2800" dirty="0" smtClean="0"/>
              <a:t>For </a:t>
            </a:r>
            <a:r>
              <a:rPr lang="en-GB" sz="2800" dirty="0"/>
              <a:t>example, species </a:t>
            </a:r>
            <a:r>
              <a:rPr lang="en-GB" sz="2800" dirty="0" err="1"/>
              <a:t>Helonias</a:t>
            </a:r>
            <a:r>
              <a:rPr lang="en-GB" sz="2800" dirty="0"/>
              <a:t> </a:t>
            </a:r>
            <a:r>
              <a:rPr lang="en-GB" sz="2800" dirty="0" err="1"/>
              <a:t>bullata</a:t>
            </a:r>
            <a:r>
              <a:rPr lang="en-GB" sz="2800" dirty="0"/>
              <a:t> suffer for low </a:t>
            </a:r>
            <a:r>
              <a:rPr lang="en-GB" sz="2800" dirty="0" smtClean="0"/>
              <a:t>self-fertilization.</a:t>
            </a:r>
          </a:p>
          <a:p>
            <a:pPr>
              <a:buFont typeface="Arial" pitchFamily="34" charset="0"/>
              <a:buChar char="•"/>
            </a:pPr>
            <a:r>
              <a:rPr lang="en-GB" sz="2800" dirty="0" smtClean="0"/>
              <a:t>Some </a:t>
            </a:r>
            <a:r>
              <a:rPr lang="en-GB" sz="2800" dirty="0"/>
              <a:t>flowering plants are </a:t>
            </a:r>
            <a:r>
              <a:rPr lang="en-GB" sz="2800" dirty="0" err="1"/>
              <a:t>cleistogamous</a:t>
            </a:r>
            <a:r>
              <a:rPr lang="en-GB" sz="2800" dirty="0"/>
              <a:t> or </a:t>
            </a:r>
            <a:r>
              <a:rPr lang="en-GB" sz="2800" dirty="0" err="1"/>
              <a:t>chasmogamous</a:t>
            </a:r>
            <a:r>
              <a:rPr lang="en-GB" sz="2800" dirty="0"/>
              <a:t> a type of self-fertilization in which the flowers do not open to allow pollen from another to pollinate the flower of the plant e.g. Viola </a:t>
            </a:r>
            <a:r>
              <a:rPr lang="en-GB" sz="2800" dirty="0" err="1"/>
              <a:t>pubescens</a:t>
            </a:r>
            <a:r>
              <a:rPr lang="en-GB" sz="2800" dirty="0"/>
              <a:t>.  </a:t>
            </a:r>
          </a:p>
          <a:p>
            <a:pPr marL="109728" indent="0">
              <a:buNone/>
            </a:pPr>
            <a:endParaRPr lang="en-GB" dirty="0"/>
          </a:p>
        </p:txBody>
      </p:sp>
      <p:sp>
        <p:nvSpPr>
          <p:cNvPr id="3" name="Title 2"/>
          <p:cNvSpPr>
            <a:spLocks noGrp="1"/>
          </p:cNvSpPr>
          <p:nvPr>
            <p:ph type="title"/>
          </p:nvPr>
        </p:nvSpPr>
        <p:spPr>
          <a:xfrm>
            <a:off x="395536" y="0"/>
            <a:ext cx="8229600" cy="1143000"/>
          </a:xfrm>
        </p:spPr>
        <p:txBody>
          <a:bodyPr/>
          <a:lstStyle/>
          <a:p>
            <a:pPr algn="ctr"/>
            <a:r>
              <a:rPr lang="en-GB" dirty="0" smtClean="0">
                <a:solidFill>
                  <a:schemeClr val="bg2">
                    <a:lumMod val="50000"/>
                  </a:schemeClr>
                </a:solidFill>
              </a:rPr>
              <a:t>AUTOGAMY</a:t>
            </a:r>
            <a:endParaRPr lang="en-GB" dirty="0">
              <a:solidFill>
                <a:schemeClr val="bg2">
                  <a:lumMod val="50000"/>
                </a:schemeClr>
              </a:solidFill>
            </a:endParaRPr>
          </a:p>
        </p:txBody>
      </p:sp>
    </p:spTree>
    <p:extLst>
      <p:ext uri="{BB962C8B-B14F-4D97-AF65-F5344CB8AC3E}">
        <p14:creationId xmlns:p14="http://schemas.microsoft.com/office/powerpoint/2010/main" val="2694892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72816"/>
            <a:ext cx="8229600" cy="3531848"/>
          </a:xfrm>
        </p:spPr>
        <p:txBody>
          <a:bodyPr/>
          <a:lstStyle/>
          <a:p>
            <a:pPr>
              <a:buFont typeface="Arial" pitchFamily="34" charset="0"/>
              <a:buChar char="•"/>
            </a:pPr>
            <a:r>
              <a:rPr lang="en-GB" sz="2400" dirty="0"/>
              <a:t>Activity: Study these processes in </a:t>
            </a:r>
            <a:r>
              <a:rPr lang="en-GB" sz="2400" dirty="0" smtClean="0"/>
              <a:t>angiosperms</a:t>
            </a:r>
          </a:p>
          <a:p>
            <a:pPr marL="109728" indent="0">
              <a:buNone/>
            </a:pPr>
            <a:r>
              <a:rPr lang="en-GB" sz="2400" dirty="0" smtClean="0"/>
              <a:t> </a:t>
            </a:r>
            <a:r>
              <a:rPr lang="en-GB" sz="2400" dirty="0"/>
              <a:t>i. </a:t>
            </a:r>
            <a:r>
              <a:rPr lang="en-GB" sz="2400" dirty="0" err="1"/>
              <a:t>Microgametogenesis</a:t>
            </a:r>
            <a:r>
              <a:rPr lang="en-GB" sz="2400" dirty="0"/>
              <a:t> (male gametes production) </a:t>
            </a:r>
            <a:r>
              <a:rPr lang="en-GB" sz="2400" dirty="0" smtClean="0"/>
              <a:t>+</a:t>
            </a:r>
          </a:p>
          <a:p>
            <a:pPr marL="109728" indent="0">
              <a:buNone/>
            </a:pPr>
            <a:r>
              <a:rPr lang="en-GB" sz="2400" dirty="0" smtClean="0"/>
              <a:t> </a:t>
            </a:r>
            <a:r>
              <a:rPr lang="en-GB" sz="2400" dirty="0"/>
              <a:t>ii. </a:t>
            </a:r>
            <a:r>
              <a:rPr lang="en-GB" sz="2400" dirty="0" err="1"/>
              <a:t>Megametogenesis</a:t>
            </a:r>
            <a:r>
              <a:rPr lang="en-GB" sz="2400" dirty="0"/>
              <a:t> (ovum production) = </a:t>
            </a:r>
            <a:endParaRPr lang="en-GB" sz="2400" dirty="0" smtClean="0"/>
          </a:p>
          <a:p>
            <a:pPr marL="109728" indent="0">
              <a:buNone/>
            </a:pPr>
            <a:r>
              <a:rPr lang="en-GB" sz="2400" dirty="0" smtClean="0"/>
              <a:t>iii</a:t>
            </a:r>
            <a:r>
              <a:rPr lang="en-GB" sz="2400" dirty="0"/>
              <a:t>. </a:t>
            </a:r>
            <a:r>
              <a:rPr lang="en-GB" sz="2400" dirty="0" err="1" smtClean="0"/>
              <a:t>Oogamy</a:t>
            </a:r>
            <a:r>
              <a:rPr lang="en-GB" sz="2400" dirty="0" smtClean="0"/>
              <a:t>.</a:t>
            </a:r>
          </a:p>
          <a:p>
            <a:pPr>
              <a:buFont typeface="Arial" pitchFamily="34" charset="0"/>
              <a:buChar char="•"/>
            </a:pPr>
            <a:r>
              <a:rPr lang="en-GB" sz="2400" dirty="0" smtClean="0"/>
              <a:t>Assignment</a:t>
            </a:r>
            <a:r>
              <a:rPr lang="en-GB" sz="2400" dirty="0"/>
              <a:t>: Give briefly in your notes, key points on gametogenesis and </a:t>
            </a:r>
            <a:r>
              <a:rPr lang="en-GB" sz="2400" dirty="0" err="1"/>
              <a:t>sporogenesis</a:t>
            </a:r>
            <a:r>
              <a:rPr lang="en-GB" sz="2400" dirty="0"/>
              <a:t>. Give the main differences between oogenesis and spermatogenesis processes </a:t>
            </a:r>
          </a:p>
          <a:p>
            <a:pPr marL="109728" indent="0">
              <a:buNone/>
            </a:pPr>
            <a:endParaRPr lang="en-GB" dirty="0"/>
          </a:p>
        </p:txBody>
      </p:sp>
      <p:sp>
        <p:nvSpPr>
          <p:cNvPr id="3" name="Title 2"/>
          <p:cNvSpPr>
            <a:spLocks noGrp="1"/>
          </p:cNvSpPr>
          <p:nvPr>
            <p:ph type="title"/>
          </p:nvPr>
        </p:nvSpPr>
        <p:spPr>
          <a:xfrm>
            <a:off x="395536" y="548680"/>
            <a:ext cx="8229600" cy="1143000"/>
          </a:xfrm>
        </p:spPr>
        <p:txBody>
          <a:bodyPr/>
          <a:lstStyle/>
          <a:p>
            <a:pPr algn="ctr"/>
            <a:r>
              <a:rPr lang="en-US" dirty="0" smtClean="0">
                <a:solidFill>
                  <a:schemeClr val="bg2">
                    <a:lumMod val="50000"/>
                  </a:schemeClr>
                </a:solidFill>
              </a:rPr>
              <a:t>ACTIVITY &amp; ASSIGNMENT </a:t>
            </a:r>
            <a:endParaRPr lang="en-GB" dirty="0">
              <a:solidFill>
                <a:schemeClr val="bg2">
                  <a:lumMod val="50000"/>
                </a:schemeClr>
              </a:solidFill>
            </a:endParaRPr>
          </a:p>
        </p:txBody>
      </p:sp>
    </p:spTree>
    <p:extLst>
      <p:ext uri="{BB962C8B-B14F-4D97-AF65-F5344CB8AC3E}">
        <p14:creationId xmlns:p14="http://schemas.microsoft.com/office/powerpoint/2010/main" val="2330774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916832"/>
            <a:ext cx="8229600" cy="2952328"/>
          </a:xfrm>
        </p:spPr>
        <p:txBody>
          <a:bodyPr>
            <a:noAutofit/>
          </a:bodyPr>
          <a:lstStyle/>
          <a:p>
            <a:pPr>
              <a:buFont typeface="Arial" pitchFamily="34" charset="0"/>
              <a:buChar char="•"/>
            </a:pPr>
            <a:r>
              <a:rPr lang="en-GB" sz="2400" dirty="0"/>
              <a:t>All living things have the ability </a:t>
            </a:r>
            <a:r>
              <a:rPr lang="en-GB" sz="2400" dirty="0" smtClean="0"/>
              <a:t>to grow, reproduce and </a:t>
            </a:r>
            <a:r>
              <a:rPr lang="en-GB" sz="2400" dirty="0" smtClean="0"/>
              <a:t>die, leaving </a:t>
            </a:r>
            <a:r>
              <a:rPr lang="en-GB" sz="2400" dirty="0" smtClean="0"/>
              <a:t>behind </a:t>
            </a:r>
            <a:r>
              <a:rPr lang="en-GB" sz="2400" dirty="0"/>
              <a:t>their </a:t>
            </a:r>
            <a:r>
              <a:rPr lang="en-GB" sz="2400" dirty="0" smtClean="0"/>
              <a:t>progeny.</a:t>
            </a:r>
          </a:p>
          <a:p>
            <a:pPr>
              <a:buFont typeface="Arial" pitchFamily="34" charset="0"/>
              <a:buChar char="•"/>
            </a:pPr>
            <a:r>
              <a:rPr lang="en-GB" sz="2400" dirty="0" smtClean="0"/>
              <a:t>Growth </a:t>
            </a:r>
            <a:r>
              <a:rPr lang="en-GB" sz="2400" dirty="0"/>
              <a:t>and reproduction processes are not the same in different species.</a:t>
            </a:r>
          </a:p>
        </p:txBody>
      </p:sp>
      <p:sp>
        <p:nvSpPr>
          <p:cNvPr id="3" name="Title 2"/>
          <p:cNvSpPr>
            <a:spLocks noGrp="1"/>
          </p:cNvSpPr>
          <p:nvPr>
            <p:ph type="title"/>
          </p:nvPr>
        </p:nvSpPr>
        <p:spPr>
          <a:xfrm>
            <a:off x="539552" y="188640"/>
            <a:ext cx="8229600" cy="1143000"/>
          </a:xfrm>
        </p:spPr>
        <p:txBody>
          <a:bodyPr/>
          <a:lstStyle/>
          <a:p>
            <a:pPr algn="ctr"/>
            <a:r>
              <a:rPr lang="en-GB" dirty="0" smtClean="0">
                <a:solidFill>
                  <a:schemeClr val="bg2">
                    <a:lumMod val="50000"/>
                  </a:schemeClr>
                </a:solidFill>
              </a:rPr>
              <a:t>GROWTH AND REPRODUCTION</a:t>
            </a:r>
            <a:endParaRPr lang="en-GB" dirty="0">
              <a:solidFill>
                <a:schemeClr val="bg2">
                  <a:lumMod val="50000"/>
                </a:schemeClr>
              </a:solidFill>
            </a:endParaRPr>
          </a:p>
        </p:txBody>
      </p:sp>
    </p:spTree>
    <p:extLst>
      <p:ext uri="{BB962C8B-B14F-4D97-AF65-F5344CB8AC3E}">
        <p14:creationId xmlns:p14="http://schemas.microsoft.com/office/powerpoint/2010/main" val="957423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640960" cy="5184576"/>
          </a:xfrm>
        </p:spPr>
        <p:txBody>
          <a:bodyPr>
            <a:noAutofit/>
          </a:bodyPr>
          <a:lstStyle/>
          <a:p>
            <a:pPr>
              <a:buFont typeface="Arial" pitchFamily="34" charset="0"/>
              <a:buChar char="•"/>
            </a:pPr>
            <a:r>
              <a:rPr lang="en-GB" sz="2400" dirty="0"/>
              <a:t>There are two phases of the cell cycle, the Growth phase and Division </a:t>
            </a:r>
            <a:r>
              <a:rPr lang="en-GB" sz="2400" dirty="0" smtClean="0"/>
              <a:t>phase.</a:t>
            </a:r>
          </a:p>
          <a:p>
            <a:pPr>
              <a:buFont typeface="Arial" pitchFamily="34" charset="0"/>
              <a:buChar char="•"/>
            </a:pPr>
            <a:r>
              <a:rPr lang="en-GB" sz="2400" dirty="0" smtClean="0"/>
              <a:t>The </a:t>
            </a:r>
            <a:r>
              <a:rPr lang="en-GB" sz="2400" dirty="0"/>
              <a:t>Growth phase </a:t>
            </a:r>
            <a:r>
              <a:rPr lang="en-GB" sz="2400" dirty="0" smtClean="0"/>
              <a:t>of </a:t>
            </a:r>
            <a:r>
              <a:rPr lang="en-GB" sz="2400" dirty="0"/>
              <a:t>the cell cycle- this the resting phase or interphase. </a:t>
            </a:r>
            <a:endParaRPr lang="en-GB" sz="2400" dirty="0" smtClean="0"/>
          </a:p>
          <a:p>
            <a:pPr>
              <a:buFont typeface="Arial" pitchFamily="34" charset="0"/>
              <a:buChar char="•"/>
            </a:pPr>
            <a:r>
              <a:rPr lang="en-GB" sz="2400" dirty="0" smtClean="0"/>
              <a:t>The </a:t>
            </a:r>
            <a:r>
              <a:rPr lang="en-GB" sz="2400" dirty="0"/>
              <a:t>cell is actually most active during the interphase and there are three distinct phases detected with interphase </a:t>
            </a:r>
            <a:r>
              <a:rPr lang="en-GB" sz="2400" dirty="0">
                <a:solidFill>
                  <a:srgbClr val="333333"/>
                </a:solidFill>
                <a:latin typeface="Calibri"/>
                <a:ea typeface="Calibri"/>
                <a:cs typeface="Times New Roman"/>
              </a:rPr>
              <a:t>G</a:t>
            </a:r>
            <a:r>
              <a:rPr lang="en-GB" sz="2400" baseline="-25000" dirty="0">
                <a:solidFill>
                  <a:srgbClr val="333333"/>
                </a:solidFill>
                <a:latin typeface="Calibri"/>
                <a:ea typeface="Calibri"/>
                <a:cs typeface="Times New Roman"/>
              </a:rPr>
              <a:t>1</a:t>
            </a:r>
            <a:r>
              <a:rPr lang="en-GB" sz="2400" dirty="0" smtClean="0"/>
              <a:t>, </a:t>
            </a:r>
            <a:r>
              <a:rPr lang="en-GB" sz="2400" dirty="0"/>
              <a:t>S and </a:t>
            </a:r>
            <a:r>
              <a:rPr lang="en-GB" sz="2400" dirty="0">
                <a:solidFill>
                  <a:srgbClr val="333333"/>
                </a:solidFill>
                <a:latin typeface="Calibri"/>
                <a:ea typeface="Calibri"/>
                <a:cs typeface="Times New Roman"/>
              </a:rPr>
              <a:t>G</a:t>
            </a:r>
            <a:r>
              <a:rPr lang="en-GB" sz="2400" baseline="-25000" dirty="0">
                <a:solidFill>
                  <a:srgbClr val="333333"/>
                </a:solidFill>
                <a:latin typeface="Calibri"/>
                <a:ea typeface="Calibri"/>
                <a:cs typeface="Times New Roman"/>
              </a:rPr>
              <a:t>2</a:t>
            </a:r>
            <a:endParaRPr lang="en-GB" sz="2400" dirty="0" smtClean="0"/>
          </a:p>
          <a:p>
            <a:pPr>
              <a:buFont typeface="Arial" pitchFamily="34" charset="0"/>
              <a:buChar char="•"/>
            </a:pPr>
            <a:r>
              <a:rPr lang="en-GB" sz="2400" dirty="0" smtClean="0">
                <a:solidFill>
                  <a:srgbClr val="333333"/>
                </a:solidFill>
                <a:latin typeface="Calibri"/>
                <a:ea typeface="Calibri"/>
                <a:cs typeface="Times New Roman"/>
              </a:rPr>
              <a:t>G</a:t>
            </a:r>
            <a:r>
              <a:rPr lang="en-GB" sz="2400" baseline="-25000" dirty="0" smtClean="0">
                <a:solidFill>
                  <a:srgbClr val="333333"/>
                </a:solidFill>
                <a:latin typeface="Calibri"/>
                <a:ea typeface="Calibri"/>
                <a:cs typeface="Times New Roman"/>
              </a:rPr>
              <a:t>1</a:t>
            </a:r>
            <a:r>
              <a:rPr lang="en-GB" sz="2400" dirty="0" smtClean="0"/>
              <a:t> </a:t>
            </a:r>
            <a:r>
              <a:rPr lang="en-GB" sz="2400" dirty="0"/>
              <a:t>(Gap 1) phase –This is the first stage after cell division when new daughter cells have just been made. </a:t>
            </a:r>
            <a:endParaRPr lang="en-GB" sz="2400" dirty="0" smtClean="0"/>
          </a:p>
          <a:p>
            <a:pPr>
              <a:buFont typeface="Arial" pitchFamily="34" charset="0"/>
              <a:buChar char="•"/>
            </a:pPr>
            <a:r>
              <a:rPr lang="en-GB" sz="2400" dirty="0" smtClean="0"/>
              <a:t>The </a:t>
            </a:r>
            <a:r>
              <a:rPr lang="en-GB" sz="2400" dirty="0"/>
              <a:t>cell is recovering from division and conducting most of its normal metabolism</a:t>
            </a:r>
            <a:r>
              <a:rPr lang="en-GB" sz="2400" dirty="0" smtClean="0"/>
              <a:t>.</a:t>
            </a:r>
          </a:p>
          <a:p>
            <a:pPr>
              <a:buFont typeface="Arial" pitchFamily="34" charset="0"/>
              <a:buChar char="•"/>
            </a:pPr>
            <a:r>
              <a:rPr lang="en-GB" sz="2400" dirty="0" smtClean="0"/>
              <a:t> </a:t>
            </a:r>
            <a:endParaRPr lang="en-GB" sz="2400" dirty="0"/>
          </a:p>
        </p:txBody>
      </p:sp>
      <p:sp>
        <p:nvSpPr>
          <p:cNvPr id="3" name="Title 2"/>
          <p:cNvSpPr>
            <a:spLocks noGrp="1"/>
          </p:cNvSpPr>
          <p:nvPr>
            <p:ph type="title"/>
          </p:nvPr>
        </p:nvSpPr>
        <p:spPr>
          <a:xfrm>
            <a:off x="395536" y="188640"/>
            <a:ext cx="8229600" cy="946820"/>
          </a:xfrm>
        </p:spPr>
        <p:txBody>
          <a:bodyPr/>
          <a:lstStyle/>
          <a:p>
            <a:pPr algn="ctr"/>
            <a:r>
              <a:rPr lang="en-GB" dirty="0" smtClean="0">
                <a:solidFill>
                  <a:schemeClr val="bg2">
                    <a:lumMod val="50000"/>
                  </a:schemeClr>
                </a:solidFill>
              </a:rPr>
              <a:t>THE CELL CYCLE</a:t>
            </a:r>
            <a:endParaRPr lang="en-GB" dirty="0">
              <a:solidFill>
                <a:schemeClr val="bg2">
                  <a:lumMod val="50000"/>
                </a:schemeClr>
              </a:solidFill>
            </a:endParaRPr>
          </a:p>
        </p:txBody>
      </p:sp>
    </p:spTree>
    <p:extLst>
      <p:ext uri="{BB962C8B-B14F-4D97-AF65-F5344CB8AC3E}">
        <p14:creationId xmlns:p14="http://schemas.microsoft.com/office/powerpoint/2010/main" val="2358923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445624" cy="5040560"/>
          </a:xfrm>
        </p:spPr>
        <p:txBody>
          <a:bodyPr>
            <a:noAutofit/>
          </a:bodyPr>
          <a:lstStyle/>
          <a:p>
            <a:pPr>
              <a:buFont typeface="Arial" pitchFamily="34" charset="0"/>
              <a:buChar char="•"/>
            </a:pPr>
            <a:r>
              <a:rPr lang="en-GB" sz="2400" dirty="0"/>
              <a:t>One important process is synthesis of nucleotides that are used for DNA replication</a:t>
            </a:r>
            <a:r>
              <a:rPr lang="en-GB" sz="2400" dirty="0" smtClean="0"/>
              <a:t>.</a:t>
            </a:r>
          </a:p>
          <a:p>
            <a:pPr>
              <a:buFont typeface="Arial" pitchFamily="34" charset="0"/>
              <a:buChar char="•"/>
            </a:pPr>
            <a:r>
              <a:rPr lang="en-GB" sz="2400" dirty="0" smtClean="0"/>
              <a:t> </a:t>
            </a:r>
            <a:r>
              <a:rPr lang="en-GB" sz="2400" dirty="0"/>
              <a:t>It is the longest period in the cycle of any organism. </a:t>
            </a:r>
            <a:endParaRPr lang="en-GB" sz="2400" dirty="0" smtClean="0"/>
          </a:p>
          <a:p>
            <a:pPr>
              <a:buFont typeface="Arial" pitchFamily="34" charset="0"/>
              <a:buChar char="•"/>
            </a:pPr>
            <a:r>
              <a:rPr lang="en-GB" sz="2400" dirty="0" smtClean="0"/>
              <a:t>S </a:t>
            </a:r>
            <a:r>
              <a:rPr lang="en-GB" sz="2400" dirty="0"/>
              <a:t>(Synthesis) phase – During the synthesis phase the genes in the nucleus are </a:t>
            </a:r>
            <a:r>
              <a:rPr lang="en-GB" sz="2400" dirty="0" smtClean="0"/>
              <a:t>replicated.</a:t>
            </a:r>
          </a:p>
          <a:p>
            <a:pPr>
              <a:buFont typeface="Arial" pitchFamily="34" charset="0"/>
              <a:buChar char="•"/>
            </a:pPr>
            <a:r>
              <a:rPr lang="en-GB" sz="2400" dirty="0" smtClean="0"/>
              <a:t>Gene </a:t>
            </a:r>
            <a:r>
              <a:rPr lang="en-GB" sz="2400" dirty="0"/>
              <a:t>is segments located on DNA which is a polymer of nucleotides. Each gene has a unique sequence of nucleotides. </a:t>
            </a:r>
            <a:endParaRPr lang="en-GB" sz="2400" dirty="0" smtClean="0"/>
          </a:p>
          <a:p>
            <a:pPr>
              <a:buFont typeface="Arial" pitchFamily="34" charset="0"/>
              <a:buChar char="•"/>
            </a:pPr>
            <a:r>
              <a:rPr lang="en-GB" sz="2400" dirty="0" smtClean="0"/>
              <a:t>Many </a:t>
            </a:r>
            <a:r>
              <a:rPr lang="en-GB" sz="2400" dirty="0"/>
              <a:t>higher plants and animals need about 100, 000s types of genes to store all the information required to make proper enzymes, structural, regulatory, transport proteins, and hormones needed for the organism’s life. </a:t>
            </a:r>
          </a:p>
          <a:p>
            <a:pPr marL="109728" indent="0">
              <a:buNone/>
            </a:pPr>
            <a:endParaRPr lang="en-GB" sz="2400" dirty="0"/>
          </a:p>
          <a:p>
            <a:pPr marL="109728" indent="0">
              <a:buNone/>
            </a:pPr>
            <a:endParaRPr lang="en-GB" sz="2400" dirty="0"/>
          </a:p>
          <a:p>
            <a:pPr marL="109728" indent="0">
              <a:buNone/>
            </a:pPr>
            <a:endParaRPr lang="en-GB" sz="2400" dirty="0"/>
          </a:p>
          <a:p>
            <a:pPr marL="109728" indent="0">
              <a:buNone/>
            </a:pPr>
            <a:endParaRPr lang="en-GB" sz="2400" dirty="0"/>
          </a:p>
        </p:txBody>
      </p:sp>
      <p:sp>
        <p:nvSpPr>
          <p:cNvPr id="3" name="Title 2"/>
          <p:cNvSpPr>
            <a:spLocks noGrp="1"/>
          </p:cNvSpPr>
          <p:nvPr>
            <p:ph type="title"/>
          </p:nvPr>
        </p:nvSpPr>
        <p:spPr>
          <a:xfrm>
            <a:off x="467544" y="0"/>
            <a:ext cx="8229600" cy="1143000"/>
          </a:xfrm>
        </p:spPr>
        <p:txBody>
          <a:bodyPr/>
          <a:lstStyle/>
          <a:p>
            <a:pPr algn="ctr"/>
            <a:r>
              <a:rPr lang="en-US" dirty="0" smtClean="0">
                <a:solidFill>
                  <a:schemeClr val="bg2">
                    <a:lumMod val="50000"/>
                  </a:schemeClr>
                </a:solidFill>
              </a:rPr>
              <a:t>THE CELL CYCLE CONT’D</a:t>
            </a:r>
            <a:endParaRPr lang="en-GB" dirty="0">
              <a:solidFill>
                <a:schemeClr val="bg2">
                  <a:lumMod val="50000"/>
                </a:schemeClr>
              </a:solidFill>
            </a:endParaRPr>
          </a:p>
        </p:txBody>
      </p:sp>
    </p:spTree>
    <p:extLst>
      <p:ext uri="{BB962C8B-B14F-4D97-AF65-F5344CB8AC3E}">
        <p14:creationId xmlns:p14="http://schemas.microsoft.com/office/powerpoint/2010/main" val="3569243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Font typeface="Arial" pitchFamily="34" charset="0"/>
              <a:buChar char="•"/>
            </a:pPr>
            <a:r>
              <a:rPr lang="en-GB" sz="2800" dirty="0"/>
              <a:t>The whole complex of genes for an organism is its “genome”. </a:t>
            </a:r>
            <a:endParaRPr lang="en-GB" sz="2800" dirty="0" smtClean="0"/>
          </a:p>
          <a:p>
            <a:pPr>
              <a:buFont typeface="Arial" pitchFamily="34" charset="0"/>
              <a:buChar char="•"/>
            </a:pPr>
            <a:r>
              <a:rPr lang="en-GB" sz="2800" dirty="0" smtClean="0"/>
              <a:t>Several</a:t>
            </a:r>
            <a:r>
              <a:rPr lang="en-GB" sz="2800" dirty="0"/>
              <a:t>, up to thousands of genes attached together in linear sequence in a structure called chromosomes. </a:t>
            </a:r>
            <a:endParaRPr lang="en-GB" sz="2800" dirty="0" smtClean="0"/>
          </a:p>
          <a:p>
            <a:pPr>
              <a:buFont typeface="Arial" pitchFamily="34" charset="0"/>
              <a:buChar char="•"/>
            </a:pPr>
            <a:r>
              <a:rPr lang="en-GB" sz="2800" dirty="0" smtClean="0"/>
              <a:t>Although </a:t>
            </a:r>
            <a:r>
              <a:rPr lang="en-GB" sz="2800" dirty="0"/>
              <a:t>it might be reasonable for all these to link together in a single chromosome, but such a long chromosome will be hopelessly tangled, therefore the genes are lined on more than one chromosome</a:t>
            </a:r>
            <a:r>
              <a:rPr lang="en-GB" sz="2800" dirty="0" smtClean="0"/>
              <a:t>.</a:t>
            </a:r>
          </a:p>
          <a:p>
            <a:pPr>
              <a:buFont typeface="Arial" pitchFamily="34" charset="0"/>
              <a:buChar char="•"/>
            </a:pPr>
            <a:r>
              <a:rPr lang="en-GB" sz="2800" dirty="0" smtClean="0"/>
              <a:t> </a:t>
            </a:r>
            <a:r>
              <a:rPr lang="en-GB" sz="2800" dirty="0"/>
              <a:t>Only a few plants have as few as two chromosomes for their genome. </a:t>
            </a:r>
            <a:endParaRPr lang="en-GB" sz="2800" dirty="0" smtClean="0"/>
          </a:p>
          <a:p>
            <a:pPr>
              <a:buFont typeface="Arial" pitchFamily="34" charset="0"/>
              <a:buChar char="•"/>
            </a:pPr>
            <a:r>
              <a:rPr lang="en-GB" sz="2800" dirty="0" smtClean="0"/>
              <a:t>Most </a:t>
            </a:r>
            <a:r>
              <a:rPr lang="en-GB" sz="2800" dirty="0"/>
              <a:t>have five (5) to thirty(30) </a:t>
            </a:r>
            <a:r>
              <a:rPr lang="en-GB" sz="2800" dirty="0" smtClean="0"/>
              <a:t>chromosomes.</a:t>
            </a:r>
          </a:p>
          <a:p>
            <a:pPr>
              <a:buFont typeface="Arial" pitchFamily="34" charset="0"/>
              <a:buChar char="•"/>
            </a:pPr>
            <a:r>
              <a:rPr lang="en-GB" sz="2800" dirty="0" smtClean="0"/>
              <a:t>Humans </a:t>
            </a:r>
            <a:r>
              <a:rPr lang="en-GB" sz="2800" dirty="0"/>
              <a:t>have forty six (46) chromosomes.</a:t>
            </a:r>
          </a:p>
          <a:p>
            <a:endParaRPr lang="en-GB" dirty="0"/>
          </a:p>
        </p:txBody>
      </p:sp>
      <p:sp>
        <p:nvSpPr>
          <p:cNvPr id="3" name="Title 2"/>
          <p:cNvSpPr>
            <a:spLocks noGrp="1"/>
          </p:cNvSpPr>
          <p:nvPr>
            <p:ph type="title"/>
          </p:nvPr>
        </p:nvSpPr>
        <p:spPr/>
        <p:txBody>
          <a:bodyPr/>
          <a:lstStyle/>
          <a:p>
            <a:pPr algn="ctr"/>
            <a:r>
              <a:rPr lang="en-US" dirty="0" smtClean="0">
                <a:solidFill>
                  <a:schemeClr val="bg2">
                    <a:lumMod val="50000"/>
                  </a:schemeClr>
                </a:solidFill>
              </a:rPr>
              <a:t>THE CELL CYCLE CONT’D</a:t>
            </a:r>
            <a:endParaRPr lang="en-GB" dirty="0">
              <a:solidFill>
                <a:schemeClr val="bg2">
                  <a:lumMod val="50000"/>
                </a:schemeClr>
              </a:solidFill>
            </a:endParaRPr>
          </a:p>
        </p:txBody>
      </p:sp>
    </p:spTree>
    <p:extLst>
      <p:ext uri="{BB962C8B-B14F-4D97-AF65-F5344CB8AC3E}">
        <p14:creationId xmlns:p14="http://schemas.microsoft.com/office/powerpoint/2010/main" val="936165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0256464"/>
              </p:ext>
            </p:extLst>
          </p:nvPr>
        </p:nvGraphicFramePr>
        <p:xfrm>
          <a:off x="1115616" y="1772816"/>
          <a:ext cx="6984777" cy="4228048"/>
        </p:xfrm>
        <a:graphic>
          <a:graphicData uri="http://schemas.openxmlformats.org/drawingml/2006/table">
            <a:tbl>
              <a:tblPr firstRow="1" firstCol="1" bandRow="1"/>
              <a:tblGrid>
                <a:gridCol w="2327755"/>
                <a:gridCol w="2328511"/>
                <a:gridCol w="2328511"/>
              </a:tblGrid>
              <a:tr h="1057012">
                <a:tc>
                  <a:txBody>
                    <a:bodyPr/>
                    <a:lstStyle/>
                    <a:p>
                      <a:pPr>
                        <a:spcAft>
                          <a:spcPts val="0"/>
                        </a:spcAft>
                      </a:pPr>
                      <a:r>
                        <a:rPr lang="en-GB" sz="1600" dirty="0">
                          <a:solidFill>
                            <a:schemeClr val="tx1"/>
                          </a:solidFill>
                          <a:effectLst/>
                          <a:latin typeface="Calibri"/>
                          <a:ea typeface="Times New Roman"/>
                        </a:rPr>
                        <a:t>Plant </a:t>
                      </a:r>
                      <a:r>
                        <a:rPr lang="en-GB" sz="1600" dirty="0" smtClean="0">
                          <a:solidFill>
                            <a:schemeClr val="tx1"/>
                          </a:solidFill>
                          <a:effectLst/>
                          <a:latin typeface="Calibri"/>
                          <a:ea typeface="Times New Roman"/>
                        </a:rPr>
                        <a:t>species</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Common name</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Number of chromosome</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Allium cepa</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Onion </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16</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Beta vulgaris</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Beet </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16</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Oryza sativa</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Rice </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24</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Pisum sativum </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Pea </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14</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Solanum tuberosum</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Potato </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48</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506">
                <a:tc>
                  <a:txBody>
                    <a:bodyPr/>
                    <a:lstStyle/>
                    <a:p>
                      <a:pPr>
                        <a:spcAft>
                          <a:spcPts val="0"/>
                        </a:spcAft>
                      </a:pPr>
                      <a:r>
                        <a:rPr lang="en-GB" sz="1600" i="1">
                          <a:solidFill>
                            <a:schemeClr val="tx1"/>
                          </a:solidFill>
                          <a:effectLst/>
                          <a:latin typeface="Calibri"/>
                          <a:ea typeface="Times New Roman"/>
                        </a:rPr>
                        <a:t>Vicia faba</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a:solidFill>
                            <a:schemeClr val="tx1"/>
                          </a:solidFill>
                          <a:effectLst/>
                          <a:latin typeface="Calibri"/>
                          <a:ea typeface="Times New Roman"/>
                        </a:rPr>
                        <a:t>Broad bean</a:t>
                      </a:r>
                      <a:endParaRPr lang="en-GB" sz="110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600" dirty="0">
                          <a:solidFill>
                            <a:schemeClr val="tx1"/>
                          </a:solidFill>
                          <a:effectLst/>
                          <a:latin typeface="Calibri"/>
                          <a:ea typeface="Times New Roman"/>
                        </a:rPr>
                        <a:t>12</a:t>
                      </a:r>
                      <a:endParaRPr lang="en-GB" sz="1100" dirty="0">
                        <a:solidFill>
                          <a:schemeClr val="tx1"/>
                        </a:solidFill>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67544" y="260648"/>
            <a:ext cx="8229600" cy="1359024"/>
          </a:xfrm>
        </p:spPr>
        <p:txBody>
          <a:bodyPr>
            <a:noAutofit/>
          </a:bodyPr>
          <a:lstStyle/>
          <a:p>
            <a:pPr algn="ctr"/>
            <a:r>
              <a:rPr lang="en-GB" sz="3200" dirty="0" smtClean="0">
                <a:solidFill>
                  <a:schemeClr val="bg2">
                    <a:lumMod val="50000"/>
                  </a:schemeClr>
                </a:solidFill>
              </a:rPr>
              <a:t>TABLE NUMBER OF CHROMOSOMES IN A DIPLOID SET IN SOME COMMON PLANTS SPECIES.</a:t>
            </a:r>
            <a:endParaRPr lang="en-GB" sz="3200" dirty="0">
              <a:solidFill>
                <a:schemeClr val="bg2">
                  <a:lumMod val="50000"/>
                </a:schemeClr>
              </a:solidFill>
            </a:endParaRPr>
          </a:p>
        </p:txBody>
      </p:sp>
      <p:sp>
        <p:nvSpPr>
          <p:cNvPr id="5" name="Rectangle 1"/>
          <p:cNvSpPr>
            <a:spLocks noChangeArrowheads="1"/>
          </p:cNvSpPr>
          <p:nvPr/>
        </p:nvSpPr>
        <p:spPr bwMode="auto">
          <a:xfrm>
            <a:off x="1638300" y="276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26583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332656"/>
            <a:ext cx="8280920" cy="5544616"/>
          </a:xfrm>
        </p:spPr>
        <p:txBody>
          <a:bodyPr>
            <a:noAutofit/>
          </a:bodyPr>
          <a:lstStyle/>
          <a:p>
            <a:pPr marL="109728" indent="0" algn="ctr">
              <a:buNone/>
            </a:pPr>
            <a:r>
              <a:rPr lang="en-GB" sz="2400" dirty="0"/>
              <a:t>DNA pieces are linked by the centromere. Before the S phase each chromosome has one chromatid and a copy of each gene, after S phase each chromosome has two chromatids (sister chromatids) and two copies of each gene</a:t>
            </a:r>
            <a:r>
              <a:rPr lang="en-GB" sz="2400" dirty="0" smtClean="0"/>
              <a:t>.</a:t>
            </a:r>
          </a:p>
          <a:p>
            <a:pPr marL="109728" indent="0">
              <a:buNone/>
            </a:pPr>
            <a:endParaRPr lang="en-US" sz="2400" dirty="0"/>
          </a:p>
          <a:p>
            <a:pPr marL="109728" indent="0">
              <a:buNone/>
            </a:pPr>
            <a:endParaRPr lang="en-US" sz="2400" dirty="0" smtClean="0"/>
          </a:p>
          <a:p>
            <a:pPr marL="109728" indent="0" algn="ctr">
              <a:buNone/>
            </a:pPr>
            <a:endParaRPr lang="en-US" sz="2400" dirty="0"/>
          </a:p>
          <a:p>
            <a:pPr marL="109728" indent="0">
              <a:buNone/>
            </a:pPr>
            <a:endParaRPr lang="en-US" sz="2400" dirty="0" smtClean="0"/>
          </a:p>
          <a:p>
            <a:pPr marL="109728" indent="0">
              <a:buNone/>
            </a:pPr>
            <a:endParaRPr lang="en-US" sz="2400" dirty="0"/>
          </a:p>
          <a:p>
            <a:pPr marL="109728" indent="0" algn="ctr">
              <a:buNone/>
            </a:pPr>
            <a:endParaRPr lang="en-US" sz="2400" dirty="0"/>
          </a:p>
          <a:p>
            <a:pPr marL="109728" indent="0" algn="ctr">
              <a:buNone/>
            </a:pPr>
            <a:endParaRPr lang="en-GB" sz="2400" dirty="0" smtClean="0"/>
          </a:p>
          <a:p>
            <a:pPr marL="109728" indent="0" algn="ctr">
              <a:buNone/>
            </a:pPr>
            <a:endParaRPr lang="en-GB" sz="2400" dirty="0"/>
          </a:p>
          <a:p>
            <a:pPr marL="109728" indent="0" algn="ctr">
              <a:buNone/>
            </a:pPr>
            <a:r>
              <a:rPr lang="en-GB" sz="2400" dirty="0" smtClean="0"/>
              <a:t>Diagram</a:t>
            </a:r>
            <a:r>
              <a:rPr lang="en-GB" sz="2400" dirty="0"/>
              <a:t>: formation of sister chromatids</a:t>
            </a:r>
          </a:p>
          <a:p>
            <a:pPr marL="109728" indent="0">
              <a:buNone/>
            </a:pPr>
            <a:endParaRPr lang="en-GB" sz="24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492896"/>
            <a:ext cx="3456384" cy="289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78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836712"/>
            <a:ext cx="8229600" cy="4666523"/>
          </a:xfrm>
        </p:spPr>
        <p:txBody>
          <a:bodyPr>
            <a:normAutofit fontScale="85000" lnSpcReduction="20000"/>
          </a:bodyPr>
          <a:lstStyle/>
          <a:p>
            <a:pPr>
              <a:lnSpc>
                <a:spcPct val="115000"/>
              </a:lnSpc>
              <a:spcAft>
                <a:spcPts val="1000"/>
              </a:spcAft>
            </a:pPr>
            <a:r>
              <a:rPr lang="en-GB" sz="2600" dirty="0"/>
              <a:t>Note* many cells stop at </a:t>
            </a:r>
            <a:r>
              <a:rPr lang="en-US" sz="2800" dirty="0" smtClean="0">
                <a:latin typeface="Calibri"/>
                <a:ea typeface="Calibri"/>
                <a:cs typeface="Times New Roman"/>
              </a:rPr>
              <a:t>G</a:t>
            </a:r>
            <a:r>
              <a:rPr lang="en-US" sz="2800" baseline="-25000" dirty="0" smtClean="0">
                <a:latin typeface="Calibri"/>
                <a:ea typeface="Calibri"/>
                <a:cs typeface="Times New Roman"/>
              </a:rPr>
              <a:t>1</a:t>
            </a:r>
            <a:r>
              <a:rPr lang="en-GB" sz="2600" dirty="0" smtClean="0"/>
              <a:t> </a:t>
            </a:r>
            <a:r>
              <a:rPr lang="en-GB" sz="2600" dirty="0"/>
              <a:t>and do not proceed to the S phase when they cease dividing and begin to differentiate or get </a:t>
            </a:r>
            <a:r>
              <a:rPr lang="en-GB" sz="2600" dirty="0" smtClean="0"/>
              <a:t>matured</a:t>
            </a:r>
          </a:p>
          <a:p>
            <a:pPr>
              <a:lnSpc>
                <a:spcPct val="115000"/>
              </a:lnSpc>
              <a:spcAft>
                <a:spcPts val="1000"/>
              </a:spcAft>
            </a:pPr>
            <a:r>
              <a:rPr lang="en-US" sz="2800" dirty="0" smtClean="0">
                <a:latin typeface="Calibri"/>
                <a:ea typeface="Calibri"/>
                <a:cs typeface="Times New Roman"/>
              </a:rPr>
              <a:t>G</a:t>
            </a:r>
            <a:r>
              <a:rPr lang="en-US" sz="2800" baseline="-25000" dirty="0" smtClean="0">
                <a:latin typeface="Calibri"/>
                <a:ea typeface="Calibri"/>
                <a:cs typeface="Times New Roman"/>
              </a:rPr>
              <a:t>2</a:t>
            </a:r>
            <a:r>
              <a:rPr lang="en-GB" sz="2800" dirty="0" smtClean="0">
                <a:latin typeface="Calibri"/>
                <a:ea typeface="Calibri"/>
                <a:cs typeface="Times New Roman"/>
              </a:rPr>
              <a:t> </a:t>
            </a:r>
            <a:r>
              <a:rPr lang="en-GB" sz="2600" dirty="0" smtClean="0"/>
              <a:t>(Gap </a:t>
            </a:r>
            <a:r>
              <a:rPr lang="en-GB" sz="2600" dirty="0"/>
              <a:t>2) phase – Following the S phase, the cell progresses into </a:t>
            </a:r>
            <a:r>
              <a:rPr lang="en-US" sz="2800" dirty="0" smtClean="0">
                <a:latin typeface="Calibri"/>
                <a:ea typeface="Calibri"/>
                <a:cs typeface="Times New Roman"/>
              </a:rPr>
              <a:t>G</a:t>
            </a:r>
            <a:r>
              <a:rPr lang="en-US" sz="2800" baseline="-25000" dirty="0" smtClean="0">
                <a:latin typeface="Calibri"/>
                <a:ea typeface="Calibri"/>
                <a:cs typeface="Times New Roman"/>
              </a:rPr>
              <a:t>2 </a:t>
            </a:r>
            <a:r>
              <a:rPr lang="en-GB" sz="2600" dirty="0" smtClean="0"/>
              <a:t>phase </a:t>
            </a:r>
            <a:r>
              <a:rPr lang="en-GB" sz="2600" dirty="0"/>
              <a:t>during which cells prepare for division. </a:t>
            </a:r>
            <a:endParaRPr lang="en-GB" sz="2600" dirty="0" smtClean="0"/>
          </a:p>
          <a:p>
            <a:pPr>
              <a:buFont typeface="Arial" pitchFamily="34" charset="0"/>
              <a:buChar char="•"/>
            </a:pPr>
            <a:r>
              <a:rPr lang="en-GB" sz="2600" dirty="0" smtClean="0"/>
              <a:t>This </a:t>
            </a:r>
            <a:r>
              <a:rPr lang="en-GB" sz="2600" dirty="0"/>
              <a:t>phase usually lasts only about 3 to 5 hours. </a:t>
            </a:r>
            <a:endParaRPr lang="en-GB" sz="2600" dirty="0" smtClean="0"/>
          </a:p>
          <a:p>
            <a:pPr>
              <a:buFont typeface="Arial" pitchFamily="34" charset="0"/>
              <a:buChar char="•"/>
            </a:pPr>
            <a:r>
              <a:rPr lang="en-GB" sz="2600" dirty="0" smtClean="0"/>
              <a:t>The </a:t>
            </a:r>
            <a:r>
              <a:rPr lang="en-GB" sz="2600" dirty="0"/>
              <a:t>alpha and beta tubulin necessary for the spindle microtubule is synthesized, the cell is believed to produce proteins necessary for processing chromosomes and breaking down the nuclear envelope</a:t>
            </a:r>
            <a:r>
              <a:rPr lang="en-GB" sz="2600" dirty="0" smtClean="0"/>
              <a:t>.</a:t>
            </a:r>
          </a:p>
          <a:p>
            <a:pPr>
              <a:lnSpc>
                <a:spcPct val="115000"/>
              </a:lnSpc>
              <a:spcAft>
                <a:spcPts val="1000"/>
              </a:spcAft>
            </a:pPr>
            <a:r>
              <a:rPr lang="en-GB" sz="2600" dirty="0" smtClean="0"/>
              <a:t> </a:t>
            </a:r>
            <a:r>
              <a:rPr lang="en-GB" sz="2600" dirty="0"/>
              <a:t>After the </a:t>
            </a:r>
            <a:r>
              <a:rPr lang="en-US" sz="2800" dirty="0" smtClean="0">
                <a:latin typeface="Calibri"/>
                <a:ea typeface="Calibri"/>
                <a:cs typeface="Times New Roman"/>
              </a:rPr>
              <a:t>G</a:t>
            </a:r>
            <a:r>
              <a:rPr lang="en-US" sz="2800" baseline="-25000" dirty="0" smtClean="0">
                <a:latin typeface="Calibri"/>
                <a:ea typeface="Calibri"/>
                <a:cs typeface="Times New Roman"/>
              </a:rPr>
              <a:t>2</a:t>
            </a:r>
            <a:r>
              <a:rPr lang="en-GB" sz="2600" dirty="0" smtClean="0"/>
              <a:t> </a:t>
            </a:r>
            <a:r>
              <a:rPr lang="en-GB" sz="2600" dirty="0"/>
              <a:t>phase division of cell can occur.</a:t>
            </a:r>
          </a:p>
          <a:p>
            <a:pPr marL="109728" indent="0">
              <a:buNone/>
            </a:pPr>
            <a:endParaRPr lang="en-GB" dirty="0"/>
          </a:p>
          <a:p>
            <a:pPr marL="109728" indent="0">
              <a:buNone/>
            </a:pPr>
            <a:endParaRPr lang="en-GB" dirty="0"/>
          </a:p>
          <a:p>
            <a:pPr marL="109728" indent="0">
              <a:buNone/>
            </a:pPr>
            <a:endParaRPr lang="en-GB" dirty="0"/>
          </a:p>
        </p:txBody>
      </p:sp>
    </p:spTree>
    <p:extLst>
      <p:ext uri="{BB962C8B-B14F-4D97-AF65-F5344CB8AC3E}">
        <p14:creationId xmlns:p14="http://schemas.microsoft.com/office/powerpoint/2010/main" val="666652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72816"/>
            <a:ext cx="8229600" cy="3816424"/>
          </a:xfrm>
        </p:spPr>
        <p:txBody>
          <a:bodyPr/>
          <a:lstStyle/>
          <a:p>
            <a:pPr>
              <a:buFont typeface="Arial" pitchFamily="34" charset="0"/>
              <a:buChar char="•"/>
            </a:pPr>
            <a:r>
              <a:rPr lang="en-GB" sz="2400" dirty="0">
                <a:ea typeface="Times New Roman"/>
              </a:rPr>
              <a:t>The actual division involves two processes </a:t>
            </a:r>
          </a:p>
          <a:p>
            <a:pPr marL="342900" lvl="0" indent="-342900">
              <a:buFont typeface="+mj-lt"/>
              <a:buAutoNum type="arabicPeriod"/>
            </a:pPr>
            <a:r>
              <a:rPr lang="en-GB" sz="2400" dirty="0">
                <a:ea typeface="Times New Roman"/>
              </a:rPr>
              <a:t>Division of the nucleus called </a:t>
            </a:r>
            <a:r>
              <a:rPr lang="en-GB" sz="2400" dirty="0" err="1">
                <a:ea typeface="Times New Roman"/>
              </a:rPr>
              <a:t>karyokinesis</a:t>
            </a:r>
            <a:r>
              <a:rPr lang="en-GB" sz="2400" dirty="0">
                <a:ea typeface="Times New Roman"/>
              </a:rPr>
              <a:t> and</a:t>
            </a:r>
          </a:p>
          <a:p>
            <a:pPr marL="342900" lvl="0" indent="-342900">
              <a:buFont typeface="+mj-lt"/>
              <a:buAutoNum type="arabicPeriod"/>
            </a:pPr>
            <a:r>
              <a:rPr lang="en-GB" sz="2400" dirty="0">
                <a:ea typeface="Times New Roman"/>
              </a:rPr>
              <a:t>Division of the protoplasm called </a:t>
            </a:r>
            <a:r>
              <a:rPr lang="en-GB" sz="2400" dirty="0" smtClean="0">
                <a:ea typeface="Times New Roman"/>
              </a:rPr>
              <a:t>cytokinesis</a:t>
            </a:r>
            <a:endParaRPr lang="en-GB" sz="2400" dirty="0">
              <a:ea typeface="Times New Roman"/>
            </a:endParaRPr>
          </a:p>
          <a:p>
            <a:pPr>
              <a:buFont typeface="Arial" pitchFamily="34" charset="0"/>
              <a:buChar char="•"/>
            </a:pPr>
            <a:r>
              <a:rPr lang="en-GB" sz="2400" dirty="0" err="1">
                <a:ea typeface="Times New Roman"/>
              </a:rPr>
              <a:t>Karyokinesis</a:t>
            </a:r>
            <a:r>
              <a:rPr lang="en-GB" sz="2400" dirty="0">
                <a:ea typeface="Times New Roman"/>
              </a:rPr>
              <a:t>: there are two types of </a:t>
            </a:r>
            <a:r>
              <a:rPr lang="en-GB" sz="2400" dirty="0" err="1">
                <a:ea typeface="Times New Roman"/>
              </a:rPr>
              <a:t>karyokinesis</a:t>
            </a:r>
            <a:endParaRPr lang="en-GB" sz="2400" dirty="0">
              <a:ea typeface="Times New Roman"/>
            </a:endParaRPr>
          </a:p>
          <a:p>
            <a:pPr marL="342900" lvl="0" indent="-342900">
              <a:buFont typeface="+mj-lt"/>
              <a:buAutoNum type="arabicPeriod"/>
            </a:pPr>
            <a:r>
              <a:rPr lang="en-GB" sz="2400" dirty="0">
                <a:ea typeface="Times New Roman"/>
              </a:rPr>
              <a:t>Mitosis leading to growth of organisms or during vegetative reproduction</a:t>
            </a:r>
          </a:p>
          <a:p>
            <a:pPr marL="342900" lvl="0" indent="-342900">
              <a:buFont typeface="+mj-lt"/>
              <a:buAutoNum type="arabicPeriod"/>
            </a:pPr>
            <a:r>
              <a:rPr lang="en-GB" sz="2400" dirty="0">
                <a:ea typeface="Times New Roman"/>
              </a:rPr>
              <a:t>Meiosis leading to the formation of gametes during sexual reproduction.</a:t>
            </a:r>
          </a:p>
          <a:p>
            <a:pPr marL="109728" indent="0">
              <a:buNone/>
            </a:pPr>
            <a:endParaRPr lang="en-GB" dirty="0"/>
          </a:p>
        </p:txBody>
      </p:sp>
      <p:sp>
        <p:nvSpPr>
          <p:cNvPr id="3" name="Title 2"/>
          <p:cNvSpPr>
            <a:spLocks noGrp="1"/>
          </p:cNvSpPr>
          <p:nvPr>
            <p:ph type="title"/>
          </p:nvPr>
        </p:nvSpPr>
        <p:spPr/>
        <p:txBody>
          <a:bodyPr>
            <a:normAutofit fontScale="90000"/>
          </a:bodyPr>
          <a:lstStyle/>
          <a:p>
            <a:pPr algn="ctr"/>
            <a:r>
              <a:rPr lang="en-GB" dirty="0" smtClean="0">
                <a:solidFill>
                  <a:schemeClr val="bg2">
                    <a:lumMod val="50000"/>
                  </a:schemeClr>
                </a:solidFill>
              </a:rPr>
              <a:t>DIVISION PHASE OF THE CELL CYCLE</a:t>
            </a:r>
            <a:endParaRPr lang="en-GB" dirty="0">
              <a:solidFill>
                <a:schemeClr val="bg2">
                  <a:lumMod val="50000"/>
                </a:schemeClr>
              </a:solidFill>
            </a:endParaRPr>
          </a:p>
        </p:txBody>
      </p:sp>
    </p:spTree>
    <p:extLst>
      <p:ext uri="{BB962C8B-B14F-4D97-AF65-F5344CB8AC3E}">
        <p14:creationId xmlns:p14="http://schemas.microsoft.com/office/powerpoint/2010/main" val="1843017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noAutofit/>
          </a:bodyPr>
          <a:lstStyle/>
          <a:p>
            <a:pPr>
              <a:buFont typeface="Arial" pitchFamily="34" charset="0"/>
              <a:buChar char="•"/>
            </a:pPr>
            <a:r>
              <a:rPr lang="en-GB" sz="2400" dirty="0">
                <a:ea typeface="Times New Roman"/>
              </a:rPr>
              <a:t>Mitosis is the duplication division, it is the more common type of </a:t>
            </a:r>
            <a:r>
              <a:rPr lang="en-GB" sz="2400" dirty="0" err="1">
                <a:ea typeface="Times New Roman"/>
              </a:rPr>
              <a:t>karyokinesis</a:t>
            </a:r>
            <a:r>
              <a:rPr lang="en-GB" sz="2400" dirty="0">
                <a:ea typeface="Times New Roman"/>
              </a:rPr>
              <a:t>. </a:t>
            </a:r>
            <a:endParaRPr lang="en-GB" sz="2400" dirty="0" smtClean="0">
              <a:ea typeface="Times New Roman"/>
            </a:endParaRPr>
          </a:p>
          <a:p>
            <a:pPr>
              <a:buFont typeface="Arial" pitchFamily="34" charset="0"/>
              <a:buChar char="•"/>
            </a:pPr>
            <a:r>
              <a:rPr lang="en-GB" sz="2400" dirty="0" smtClean="0">
                <a:ea typeface="Times New Roman"/>
              </a:rPr>
              <a:t>It </a:t>
            </a:r>
            <a:r>
              <a:rPr lang="en-GB" sz="2400" dirty="0">
                <a:ea typeface="Times New Roman"/>
              </a:rPr>
              <a:t>is the method that any multicellular organism uses to grow its body. </a:t>
            </a:r>
            <a:endParaRPr lang="en-GB" sz="2400" dirty="0" smtClean="0">
              <a:ea typeface="Times New Roman"/>
            </a:endParaRPr>
          </a:p>
          <a:p>
            <a:pPr>
              <a:buFont typeface="Arial" pitchFamily="34" charset="0"/>
              <a:buChar char="•"/>
            </a:pPr>
            <a:r>
              <a:rPr lang="en-GB" sz="2400" dirty="0" smtClean="0">
                <a:ea typeface="Times New Roman"/>
              </a:rPr>
              <a:t>It </a:t>
            </a:r>
            <a:r>
              <a:rPr lang="en-GB" sz="2400" dirty="0">
                <a:ea typeface="Times New Roman"/>
              </a:rPr>
              <a:t>is also used </a:t>
            </a:r>
            <a:r>
              <a:rPr lang="en-GB" sz="2400" dirty="0" err="1">
                <a:ea typeface="Times New Roman"/>
              </a:rPr>
              <a:t>used</a:t>
            </a:r>
            <a:r>
              <a:rPr lang="en-GB" sz="2400" dirty="0">
                <a:ea typeface="Times New Roman"/>
              </a:rPr>
              <a:t> by eukaryotic unicellular organisms, when they are not undergoing sexual </a:t>
            </a:r>
            <a:r>
              <a:rPr lang="en-GB" sz="2400" dirty="0" smtClean="0">
                <a:ea typeface="Times New Roman"/>
              </a:rPr>
              <a:t>reproduction.</a:t>
            </a:r>
            <a:endParaRPr lang="en-GB" sz="2400" dirty="0">
              <a:ea typeface="Times New Roman"/>
            </a:endParaRPr>
          </a:p>
          <a:p>
            <a:pPr>
              <a:buFont typeface="Arial" pitchFamily="34" charset="0"/>
              <a:buChar char="•"/>
            </a:pPr>
            <a:r>
              <a:rPr lang="en-GB" sz="2400" dirty="0" smtClean="0">
                <a:ea typeface="Times New Roman"/>
              </a:rPr>
              <a:t>Mitosis </a:t>
            </a:r>
            <a:r>
              <a:rPr lang="en-GB" sz="2400" dirty="0">
                <a:ea typeface="Times New Roman"/>
              </a:rPr>
              <a:t>is called duplication division because the nuclear genes are first copied and one set of genes is separated from the other and each set packed into its own nucleus. </a:t>
            </a:r>
            <a:endParaRPr lang="en-GB" sz="2400" dirty="0" smtClean="0">
              <a:ea typeface="Times New Roman"/>
            </a:endParaRPr>
          </a:p>
          <a:p>
            <a:pPr marL="109728" indent="0">
              <a:buNone/>
            </a:pPr>
            <a:endParaRPr lang="en-GB" sz="2400" dirty="0"/>
          </a:p>
        </p:txBody>
      </p:sp>
      <p:sp>
        <p:nvSpPr>
          <p:cNvPr id="3" name="Title 2"/>
          <p:cNvSpPr>
            <a:spLocks noGrp="1"/>
          </p:cNvSpPr>
          <p:nvPr>
            <p:ph type="title"/>
          </p:nvPr>
        </p:nvSpPr>
        <p:spPr>
          <a:xfrm>
            <a:off x="539552" y="332656"/>
            <a:ext cx="8229600" cy="960900"/>
          </a:xfrm>
        </p:spPr>
        <p:txBody>
          <a:bodyPr/>
          <a:lstStyle/>
          <a:p>
            <a:pPr algn="ctr"/>
            <a:r>
              <a:rPr lang="en-GB" dirty="0">
                <a:solidFill>
                  <a:schemeClr val="bg2">
                    <a:lumMod val="50000"/>
                  </a:schemeClr>
                </a:solidFill>
              </a:rPr>
              <a:t>MITOSIS </a:t>
            </a:r>
          </a:p>
        </p:txBody>
      </p:sp>
    </p:spTree>
    <p:extLst>
      <p:ext uri="{BB962C8B-B14F-4D97-AF65-F5344CB8AC3E}">
        <p14:creationId xmlns:p14="http://schemas.microsoft.com/office/powerpoint/2010/main" val="198649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29600" cy="3459840"/>
          </a:xfrm>
        </p:spPr>
        <p:txBody>
          <a:bodyPr/>
          <a:lstStyle/>
          <a:p>
            <a:pPr>
              <a:buFont typeface="Arial" pitchFamily="34" charset="0"/>
              <a:buChar char="•"/>
            </a:pPr>
            <a:r>
              <a:rPr lang="en-GB" sz="2400" dirty="0"/>
              <a:t>Each daughter nucleus is thus basically a complete replicate of mother nucleus and a twin of one another, except for when occasional errors </a:t>
            </a:r>
            <a:r>
              <a:rPr lang="en-GB" sz="2400" dirty="0" smtClean="0"/>
              <a:t>occur.</a:t>
            </a:r>
          </a:p>
          <a:p>
            <a:pPr>
              <a:buFont typeface="Arial" pitchFamily="34" charset="0"/>
              <a:buChar char="•"/>
            </a:pPr>
            <a:r>
              <a:rPr lang="en-GB" sz="2400" dirty="0" smtClean="0"/>
              <a:t>Mitosis </a:t>
            </a:r>
            <a:r>
              <a:rPr lang="en-GB" sz="2400" dirty="0"/>
              <a:t>consists of the following four (4) </a:t>
            </a:r>
            <a:r>
              <a:rPr lang="en-GB" sz="2400" dirty="0" smtClean="0"/>
              <a:t>phases.</a:t>
            </a:r>
          </a:p>
          <a:p>
            <a:pPr>
              <a:buFont typeface="Arial" pitchFamily="34" charset="0"/>
              <a:buChar char="•"/>
            </a:pPr>
            <a:r>
              <a:rPr lang="en-GB" sz="2400" dirty="0" smtClean="0"/>
              <a:t>Prophase</a:t>
            </a:r>
          </a:p>
          <a:p>
            <a:pPr>
              <a:buFont typeface="Arial" pitchFamily="34" charset="0"/>
              <a:buChar char="•"/>
            </a:pPr>
            <a:r>
              <a:rPr lang="en-GB" sz="2400" dirty="0" smtClean="0"/>
              <a:t>Metaphase </a:t>
            </a:r>
          </a:p>
          <a:p>
            <a:pPr>
              <a:buFont typeface="Arial" pitchFamily="34" charset="0"/>
              <a:buChar char="•"/>
            </a:pPr>
            <a:r>
              <a:rPr lang="en-GB" sz="2400" dirty="0" smtClean="0"/>
              <a:t>Anaphase and</a:t>
            </a:r>
          </a:p>
          <a:p>
            <a:pPr>
              <a:buFont typeface="Arial" pitchFamily="34" charset="0"/>
              <a:buChar char="•"/>
            </a:pPr>
            <a:r>
              <a:rPr lang="en-GB" sz="2400" dirty="0" smtClean="0"/>
              <a:t>Telophase</a:t>
            </a:r>
            <a:endParaRPr lang="en-GB" sz="2400" dirty="0"/>
          </a:p>
          <a:p>
            <a:pPr marL="109728" indent="0">
              <a:buNone/>
            </a:pPr>
            <a:endParaRPr lang="en-GB" dirty="0"/>
          </a:p>
        </p:txBody>
      </p:sp>
      <p:sp>
        <p:nvSpPr>
          <p:cNvPr id="3" name="Title 2"/>
          <p:cNvSpPr>
            <a:spLocks noGrp="1"/>
          </p:cNvSpPr>
          <p:nvPr>
            <p:ph type="title"/>
          </p:nvPr>
        </p:nvSpPr>
        <p:spPr/>
        <p:txBody>
          <a:bodyPr/>
          <a:lstStyle/>
          <a:p>
            <a:pPr algn="ctr"/>
            <a:r>
              <a:rPr lang="en-US" dirty="0" smtClean="0">
                <a:solidFill>
                  <a:schemeClr val="bg2">
                    <a:lumMod val="50000"/>
                  </a:schemeClr>
                </a:solidFill>
              </a:rPr>
              <a:t>MITOSIS CONT’D</a:t>
            </a:r>
            <a:endParaRPr lang="en-GB" dirty="0">
              <a:solidFill>
                <a:schemeClr val="bg2">
                  <a:lumMod val="50000"/>
                </a:schemeClr>
              </a:solidFill>
            </a:endParaRPr>
          </a:p>
        </p:txBody>
      </p:sp>
    </p:spTree>
    <p:extLst>
      <p:ext uri="{BB962C8B-B14F-4D97-AF65-F5344CB8AC3E}">
        <p14:creationId xmlns:p14="http://schemas.microsoft.com/office/powerpoint/2010/main" val="1847177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666523"/>
          </a:xfrm>
        </p:spPr>
        <p:txBody>
          <a:bodyPr>
            <a:normAutofit fontScale="85000" lnSpcReduction="20000"/>
          </a:bodyPr>
          <a:lstStyle/>
          <a:p>
            <a:pPr marL="624078" indent="-514350">
              <a:buFont typeface="+mj-lt"/>
              <a:buAutoNum type="arabicPeriod"/>
            </a:pPr>
            <a:r>
              <a:rPr lang="en-GB" sz="2800" dirty="0" smtClean="0"/>
              <a:t>Chromosome condense, </a:t>
            </a:r>
            <a:r>
              <a:rPr lang="en-GB" sz="2800" dirty="0"/>
              <a:t>become shorter and thicker by coiling repeatedly </a:t>
            </a:r>
            <a:r>
              <a:rPr lang="en-GB" sz="2800" dirty="0" smtClean="0"/>
              <a:t>until visible.</a:t>
            </a:r>
          </a:p>
          <a:p>
            <a:pPr marL="624078" indent="-514350">
              <a:buFont typeface="+mj-lt"/>
              <a:buAutoNum type="arabicPeriod"/>
            </a:pPr>
            <a:r>
              <a:rPr lang="en-GB" sz="2800" dirty="0" smtClean="0"/>
              <a:t>The </a:t>
            </a:r>
            <a:r>
              <a:rPr lang="en-GB" sz="2800" dirty="0"/>
              <a:t>chromosomes now move easily within the </a:t>
            </a:r>
            <a:r>
              <a:rPr lang="en-GB" sz="2800" dirty="0" smtClean="0"/>
              <a:t>cell.</a:t>
            </a:r>
          </a:p>
          <a:p>
            <a:pPr marL="624078" indent="-514350">
              <a:buFont typeface="+mj-lt"/>
              <a:buAutoNum type="arabicPeriod"/>
            </a:pPr>
            <a:r>
              <a:rPr lang="en-GB" sz="2800" dirty="0" smtClean="0"/>
              <a:t>Nucleolus </a:t>
            </a:r>
            <a:r>
              <a:rPr lang="en-GB" sz="2800" dirty="0"/>
              <a:t>(organelles within the </a:t>
            </a:r>
            <a:r>
              <a:rPr lang="en-GB" sz="2800" dirty="0" smtClean="0"/>
              <a:t>nucleus </a:t>
            </a:r>
            <a:r>
              <a:rPr lang="en-GB" sz="2800" dirty="0"/>
              <a:t>where RNA are synthesised and assembled) </a:t>
            </a:r>
            <a:r>
              <a:rPr lang="en-GB" sz="2800" dirty="0" smtClean="0"/>
              <a:t>becomes</a:t>
            </a:r>
            <a:r>
              <a:rPr lang="en-GB" sz="2800" dirty="0" smtClean="0"/>
              <a:t> less </a:t>
            </a:r>
            <a:r>
              <a:rPr lang="en-GB" sz="2800" dirty="0"/>
              <a:t>distinct or </a:t>
            </a:r>
            <a:r>
              <a:rPr lang="en-GB" sz="2800" dirty="0" smtClean="0"/>
              <a:t>disappears.</a:t>
            </a:r>
          </a:p>
          <a:p>
            <a:pPr marL="624078" indent="-514350">
              <a:buFont typeface="+mj-lt"/>
              <a:buAutoNum type="arabicPeriod"/>
            </a:pPr>
            <a:r>
              <a:rPr lang="en-GB" sz="2800" dirty="0" smtClean="0"/>
              <a:t>Nuclear envelope/membrane </a:t>
            </a:r>
            <a:r>
              <a:rPr lang="en-GB" sz="2800" dirty="0"/>
              <a:t>is broken </a:t>
            </a:r>
            <a:r>
              <a:rPr lang="en-GB" sz="2800" dirty="0" smtClean="0"/>
              <a:t>down </a:t>
            </a:r>
            <a:r>
              <a:rPr lang="en-GB" sz="2800" dirty="0"/>
              <a:t>by action of </a:t>
            </a:r>
            <a:r>
              <a:rPr lang="en-GB" sz="2800" dirty="0" smtClean="0"/>
              <a:t>enzymes.</a:t>
            </a:r>
            <a:endParaRPr lang="en-GB" sz="2800" dirty="0"/>
          </a:p>
          <a:p>
            <a:pPr marL="624078" indent="-514350">
              <a:buFont typeface="+mj-lt"/>
              <a:buAutoNum type="arabicPeriod"/>
            </a:pPr>
            <a:r>
              <a:rPr lang="en-GB" sz="2800" dirty="0" smtClean="0"/>
              <a:t>Sister </a:t>
            </a:r>
            <a:r>
              <a:rPr lang="en-GB" sz="2800" dirty="0"/>
              <a:t>chromatids migrate to opposite poles of the </a:t>
            </a:r>
            <a:r>
              <a:rPr lang="en-GB" sz="2800" dirty="0" smtClean="0"/>
              <a:t>cell.</a:t>
            </a:r>
          </a:p>
          <a:p>
            <a:pPr marL="624078" indent="-514350">
              <a:buFont typeface="+mj-lt"/>
              <a:buAutoNum type="arabicPeriod"/>
            </a:pPr>
            <a:r>
              <a:rPr lang="en-GB" sz="2800" dirty="0" smtClean="0"/>
              <a:t>Spindles </a:t>
            </a:r>
            <a:r>
              <a:rPr lang="en-GB" sz="2800" dirty="0"/>
              <a:t>(long set of microtubules) from opposite poles are </a:t>
            </a:r>
            <a:r>
              <a:rPr lang="en-GB" sz="2800" dirty="0" smtClean="0"/>
              <a:t>formed </a:t>
            </a:r>
            <a:r>
              <a:rPr lang="en-GB" sz="2800" dirty="0"/>
              <a:t>and </a:t>
            </a:r>
            <a:r>
              <a:rPr lang="en-GB" sz="2800" dirty="0" smtClean="0"/>
              <a:t>attached to the centromere.</a:t>
            </a:r>
          </a:p>
          <a:p>
            <a:pPr marL="109728" indent="0">
              <a:buNone/>
            </a:pPr>
            <a:r>
              <a:rPr lang="en-GB" dirty="0" smtClean="0"/>
              <a:t> </a:t>
            </a:r>
            <a:endParaRPr lang="en-GB" dirty="0"/>
          </a:p>
        </p:txBody>
      </p:sp>
      <p:sp>
        <p:nvSpPr>
          <p:cNvPr id="3" name="Title 2"/>
          <p:cNvSpPr>
            <a:spLocks noGrp="1"/>
          </p:cNvSpPr>
          <p:nvPr>
            <p:ph type="title"/>
          </p:nvPr>
        </p:nvSpPr>
        <p:spPr/>
        <p:txBody>
          <a:bodyPr/>
          <a:lstStyle/>
          <a:p>
            <a:pPr algn="ctr"/>
            <a:r>
              <a:rPr lang="en-GB" dirty="0" smtClean="0">
                <a:solidFill>
                  <a:schemeClr val="bg2">
                    <a:lumMod val="50000"/>
                  </a:schemeClr>
                </a:solidFill>
              </a:rPr>
              <a:t>PROPHASE </a:t>
            </a:r>
            <a:r>
              <a:rPr lang="en-GB" dirty="0" smtClean="0">
                <a:solidFill>
                  <a:schemeClr val="bg2">
                    <a:lumMod val="50000"/>
                  </a:schemeClr>
                </a:solidFill>
              </a:rPr>
              <a:t>STAGE</a:t>
            </a:r>
            <a:endParaRPr lang="en-GB" dirty="0">
              <a:solidFill>
                <a:schemeClr val="bg2">
                  <a:lumMod val="50000"/>
                </a:schemeClr>
              </a:solidFill>
            </a:endParaRPr>
          </a:p>
        </p:txBody>
      </p:sp>
    </p:spTree>
    <p:extLst>
      <p:ext uri="{BB962C8B-B14F-4D97-AF65-F5344CB8AC3E}">
        <p14:creationId xmlns:p14="http://schemas.microsoft.com/office/powerpoint/2010/main" val="2993994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8435280" cy="5404056"/>
          </a:xfrm>
        </p:spPr>
        <p:txBody>
          <a:bodyPr>
            <a:normAutofit/>
          </a:bodyPr>
          <a:lstStyle/>
          <a:p>
            <a:pPr>
              <a:buFont typeface="Arial" pitchFamily="34" charset="0"/>
              <a:buChar char="•"/>
            </a:pPr>
            <a:r>
              <a:rPr lang="en-GB" sz="2400" dirty="0"/>
              <a:t>Unicellular and multicellular organisms have to grow throughout or during their life cycle</a:t>
            </a:r>
            <a:r>
              <a:rPr lang="en-GB" sz="2400" dirty="0" smtClean="0"/>
              <a:t>.</a:t>
            </a:r>
          </a:p>
          <a:p>
            <a:pPr>
              <a:buFont typeface="Arial" pitchFamily="34" charset="0"/>
              <a:buChar char="•"/>
            </a:pPr>
            <a:r>
              <a:rPr lang="en-GB" sz="2400" dirty="0" smtClean="0"/>
              <a:t> Repairs </a:t>
            </a:r>
            <a:r>
              <a:rPr lang="en-GB" sz="2400" dirty="0"/>
              <a:t>of damaged tissue also occur in the multicellular forms</a:t>
            </a:r>
            <a:r>
              <a:rPr lang="en-GB" sz="2400" dirty="0" smtClean="0"/>
              <a:t>.</a:t>
            </a:r>
          </a:p>
          <a:p>
            <a:pPr>
              <a:buFont typeface="Arial" pitchFamily="34" charset="0"/>
              <a:buChar char="•"/>
            </a:pPr>
            <a:r>
              <a:rPr lang="en-GB" sz="2400" dirty="0" smtClean="0"/>
              <a:t>Growth </a:t>
            </a:r>
            <a:r>
              <a:rPr lang="en-GB" sz="2400" dirty="0"/>
              <a:t>is the irreversible change in size of cells, tissues, organs and whole organisms </a:t>
            </a:r>
            <a:endParaRPr lang="en-GB" sz="2400" dirty="0" smtClean="0"/>
          </a:p>
          <a:p>
            <a:pPr>
              <a:buFont typeface="Arial" pitchFamily="34" charset="0"/>
              <a:buChar char="•"/>
            </a:pPr>
            <a:r>
              <a:rPr lang="en-GB" sz="2400" dirty="0" smtClean="0"/>
              <a:t>This </a:t>
            </a:r>
            <a:r>
              <a:rPr lang="en-GB" sz="2400" dirty="0"/>
              <a:t>process of irreversible increase in size (height, girth, volume, weight) of an organism or plant biomass in a particular </a:t>
            </a:r>
            <a:r>
              <a:rPr lang="en-GB" sz="2400" dirty="0" smtClean="0"/>
              <a:t>community, occurs </a:t>
            </a:r>
            <a:r>
              <a:rPr lang="en-GB" sz="2400" dirty="0"/>
              <a:t>as a result of increase in cell size and number (due to both cell division and enlargement), in the body of the individual organism</a:t>
            </a:r>
            <a:r>
              <a:rPr lang="en-GB" sz="2400" dirty="0" smtClean="0"/>
              <a:t>.</a:t>
            </a:r>
          </a:p>
          <a:p>
            <a:pPr>
              <a:buFont typeface="Arial" pitchFamily="34" charset="0"/>
              <a:buChar char="•"/>
            </a:pPr>
            <a:endParaRPr lang="en-GB" dirty="0"/>
          </a:p>
        </p:txBody>
      </p:sp>
      <p:sp>
        <p:nvSpPr>
          <p:cNvPr id="3" name="Title 2"/>
          <p:cNvSpPr>
            <a:spLocks noGrp="1"/>
          </p:cNvSpPr>
          <p:nvPr>
            <p:ph type="title"/>
          </p:nvPr>
        </p:nvSpPr>
        <p:spPr>
          <a:xfrm>
            <a:off x="395536" y="0"/>
            <a:ext cx="8229600" cy="1143000"/>
          </a:xfrm>
        </p:spPr>
        <p:txBody>
          <a:bodyPr/>
          <a:lstStyle/>
          <a:p>
            <a:pPr algn="ctr"/>
            <a:r>
              <a:rPr lang="en-GB" dirty="0" smtClean="0">
                <a:solidFill>
                  <a:schemeClr val="bg2">
                    <a:lumMod val="50000"/>
                  </a:schemeClr>
                </a:solidFill>
              </a:rPr>
              <a:t>GROWTH</a:t>
            </a:r>
            <a:endParaRPr lang="en-GB" dirty="0">
              <a:solidFill>
                <a:schemeClr val="bg2">
                  <a:lumMod val="50000"/>
                </a:schemeClr>
              </a:solidFill>
            </a:endParaRPr>
          </a:p>
        </p:txBody>
      </p:sp>
    </p:spTree>
    <p:extLst>
      <p:ext uri="{BB962C8B-B14F-4D97-AF65-F5344CB8AC3E}">
        <p14:creationId xmlns:p14="http://schemas.microsoft.com/office/powerpoint/2010/main" val="3128733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556792"/>
            <a:ext cx="7787208" cy="3315824"/>
          </a:xfrm>
        </p:spPr>
        <p:txBody>
          <a:bodyPr/>
          <a:lstStyle/>
          <a:p>
            <a:pPr marL="566928" indent="-457200">
              <a:buFont typeface="+mj-lt"/>
              <a:buAutoNum type="arabicPeriod"/>
            </a:pPr>
            <a:r>
              <a:rPr lang="en-GB" sz="2400" dirty="0" smtClean="0"/>
              <a:t>Once </a:t>
            </a:r>
            <a:r>
              <a:rPr lang="en-GB" sz="2400" dirty="0"/>
              <a:t>spindles are formed, chromosomes are pulled together to the centre and </a:t>
            </a:r>
            <a:r>
              <a:rPr lang="en-GB" sz="2400" dirty="0" smtClean="0"/>
              <a:t>aligned.</a:t>
            </a:r>
          </a:p>
          <a:p>
            <a:pPr marL="566928" indent="-457200">
              <a:buFont typeface="+mj-lt"/>
              <a:buAutoNum type="arabicPeriod"/>
            </a:pPr>
            <a:r>
              <a:rPr lang="en-GB" sz="2400" dirty="0" smtClean="0"/>
              <a:t>Centromere </a:t>
            </a:r>
            <a:r>
              <a:rPr lang="en-GB" sz="2400" dirty="0"/>
              <a:t>are </a:t>
            </a:r>
            <a:r>
              <a:rPr lang="en-GB" sz="2400" dirty="0" smtClean="0"/>
              <a:t>duplicated.</a:t>
            </a:r>
          </a:p>
          <a:p>
            <a:pPr marL="566928" indent="-457200">
              <a:buFont typeface="+mj-lt"/>
              <a:buAutoNum type="arabicPeriod"/>
            </a:pPr>
            <a:r>
              <a:rPr lang="en-GB" sz="2400" dirty="0" smtClean="0"/>
              <a:t>The </a:t>
            </a:r>
            <a:r>
              <a:rPr lang="en-GB" sz="2400" dirty="0"/>
              <a:t>chromatids separate and are free of one </a:t>
            </a:r>
            <a:r>
              <a:rPr lang="en-GB" sz="2400" dirty="0" smtClean="0"/>
              <a:t>another.</a:t>
            </a:r>
          </a:p>
          <a:p>
            <a:pPr marL="566928" indent="-457200">
              <a:buFont typeface="+mj-lt"/>
              <a:buAutoNum type="arabicPeriod"/>
            </a:pPr>
            <a:r>
              <a:rPr lang="en-GB" sz="2400" dirty="0" smtClean="0"/>
              <a:t>Number </a:t>
            </a:r>
            <a:r>
              <a:rPr lang="en-GB" sz="2400" dirty="0"/>
              <a:t>of chromosome is doubled but the size is halved</a:t>
            </a:r>
          </a:p>
          <a:p>
            <a:pPr marL="109728" indent="0">
              <a:buNone/>
            </a:pPr>
            <a:endParaRPr lang="en-GB" sz="2400" dirty="0"/>
          </a:p>
        </p:txBody>
      </p:sp>
      <p:sp>
        <p:nvSpPr>
          <p:cNvPr id="3" name="Title 2"/>
          <p:cNvSpPr>
            <a:spLocks noGrp="1"/>
          </p:cNvSpPr>
          <p:nvPr>
            <p:ph type="title"/>
          </p:nvPr>
        </p:nvSpPr>
        <p:spPr/>
        <p:txBody>
          <a:bodyPr/>
          <a:lstStyle/>
          <a:p>
            <a:pPr algn="ctr"/>
            <a:r>
              <a:rPr lang="en-GB" dirty="0" smtClean="0">
                <a:solidFill>
                  <a:schemeClr val="bg2">
                    <a:lumMod val="50000"/>
                  </a:schemeClr>
                </a:solidFill>
              </a:rPr>
              <a:t>METAPHASE STAGE</a:t>
            </a:r>
            <a:endParaRPr lang="en-GB" dirty="0">
              <a:solidFill>
                <a:schemeClr val="bg2">
                  <a:lumMod val="50000"/>
                </a:schemeClr>
              </a:solidFill>
            </a:endParaRPr>
          </a:p>
        </p:txBody>
      </p:sp>
    </p:spTree>
    <p:extLst>
      <p:ext uri="{BB962C8B-B14F-4D97-AF65-F5344CB8AC3E}">
        <p14:creationId xmlns:p14="http://schemas.microsoft.com/office/powerpoint/2010/main" val="2789718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29600" cy="2883776"/>
          </a:xfrm>
        </p:spPr>
        <p:txBody>
          <a:bodyPr/>
          <a:lstStyle/>
          <a:p>
            <a:pPr marL="566928" indent="-457200">
              <a:buFont typeface="+mj-lt"/>
              <a:buAutoNum type="arabicPeriod"/>
            </a:pPr>
            <a:r>
              <a:rPr lang="en-GB" sz="2400" dirty="0" smtClean="0"/>
              <a:t>Spindles </a:t>
            </a:r>
            <a:r>
              <a:rPr lang="en-GB" sz="2400" dirty="0"/>
              <a:t>are </a:t>
            </a:r>
            <a:r>
              <a:rPr lang="en-GB" sz="2400" dirty="0" smtClean="0"/>
              <a:t>shortened</a:t>
            </a:r>
          </a:p>
          <a:p>
            <a:pPr marL="566928" indent="-457200">
              <a:buFont typeface="+mj-lt"/>
              <a:buAutoNum type="arabicPeriod"/>
            </a:pPr>
            <a:r>
              <a:rPr lang="en-GB" sz="2400" dirty="0" smtClean="0"/>
              <a:t>Each </a:t>
            </a:r>
            <a:r>
              <a:rPr lang="en-GB" sz="2400" dirty="0"/>
              <a:t>daughter chromosome is pulled away from its </a:t>
            </a:r>
            <a:r>
              <a:rPr lang="en-GB" sz="2400" dirty="0" smtClean="0"/>
              <a:t>twin.</a:t>
            </a:r>
          </a:p>
          <a:p>
            <a:pPr marL="566928" indent="-457200">
              <a:buFont typeface="+mj-lt"/>
              <a:buAutoNum type="arabicPeriod"/>
            </a:pPr>
            <a:r>
              <a:rPr lang="en-GB" sz="2400" dirty="0" smtClean="0"/>
              <a:t>Chromosome </a:t>
            </a:r>
            <a:r>
              <a:rPr lang="en-GB" sz="2400" dirty="0"/>
              <a:t>at each end of the cell is pulled together into compact space.</a:t>
            </a:r>
          </a:p>
          <a:p>
            <a:pPr marL="109728" indent="0">
              <a:buNone/>
            </a:pPr>
            <a:endParaRPr lang="en-GB" dirty="0"/>
          </a:p>
        </p:txBody>
      </p:sp>
      <p:sp>
        <p:nvSpPr>
          <p:cNvPr id="3" name="Title 2"/>
          <p:cNvSpPr>
            <a:spLocks noGrp="1"/>
          </p:cNvSpPr>
          <p:nvPr>
            <p:ph type="title"/>
          </p:nvPr>
        </p:nvSpPr>
        <p:spPr/>
        <p:txBody>
          <a:bodyPr/>
          <a:lstStyle/>
          <a:p>
            <a:pPr algn="ctr"/>
            <a:r>
              <a:rPr lang="en-GB" dirty="0" smtClean="0">
                <a:solidFill>
                  <a:schemeClr val="bg2">
                    <a:lumMod val="50000"/>
                  </a:schemeClr>
                </a:solidFill>
              </a:rPr>
              <a:t>ANAPHASE </a:t>
            </a:r>
            <a:r>
              <a:rPr lang="en-GB" dirty="0" smtClean="0">
                <a:solidFill>
                  <a:schemeClr val="bg2">
                    <a:lumMod val="50000"/>
                  </a:schemeClr>
                </a:solidFill>
              </a:rPr>
              <a:t>STAGE</a:t>
            </a:r>
            <a:endParaRPr lang="en-GB" dirty="0">
              <a:solidFill>
                <a:schemeClr val="bg2">
                  <a:lumMod val="50000"/>
                </a:schemeClr>
              </a:solidFill>
            </a:endParaRPr>
          </a:p>
        </p:txBody>
      </p:sp>
    </p:spTree>
    <p:extLst>
      <p:ext uri="{BB962C8B-B14F-4D97-AF65-F5344CB8AC3E}">
        <p14:creationId xmlns:p14="http://schemas.microsoft.com/office/powerpoint/2010/main" val="3011863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66928" indent="-457200">
              <a:buFont typeface="+mj-lt"/>
              <a:buAutoNum type="arabicPeriod"/>
            </a:pPr>
            <a:r>
              <a:rPr lang="en-GB" sz="2400" dirty="0" smtClean="0"/>
              <a:t>Nuclear </a:t>
            </a:r>
            <a:r>
              <a:rPr lang="en-GB" sz="2400" dirty="0"/>
              <a:t>envelope appear around the two sets of chromosomes at each side of the </a:t>
            </a:r>
            <a:r>
              <a:rPr lang="en-GB" sz="2400" dirty="0" smtClean="0"/>
              <a:t>cell.</a:t>
            </a:r>
          </a:p>
          <a:p>
            <a:pPr marL="566928" indent="-457200">
              <a:buFont typeface="+mj-lt"/>
              <a:buAutoNum type="arabicPeriod"/>
            </a:pPr>
            <a:r>
              <a:rPr lang="en-GB" sz="2400" dirty="0" smtClean="0"/>
              <a:t>Chromosome </a:t>
            </a:r>
            <a:r>
              <a:rPr lang="en-GB" sz="2400" dirty="0"/>
              <a:t>starts to become less distinct as they start to </a:t>
            </a:r>
            <a:r>
              <a:rPr lang="en-GB" sz="2400" dirty="0" smtClean="0"/>
              <a:t>uncoil.</a:t>
            </a:r>
          </a:p>
          <a:p>
            <a:pPr marL="566928" indent="-457200">
              <a:buFont typeface="+mj-lt"/>
              <a:buAutoNum type="arabicPeriod"/>
            </a:pPr>
            <a:r>
              <a:rPr lang="en-GB" sz="2400" dirty="0" smtClean="0"/>
              <a:t>New </a:t>
            </a:r>
            <a:r>
              <a:rPr lang="en-GB" sz="2400" dirty="0"/>
              <a:t>nucleolus appear as ribosomal genes become active and produce </a:t>
            </a:r>
            <a:r>
              <a:rPr lang="en-GB" sz="2400" dirty="0" smtClean="0"/>
              <a:t>ribosome.</a:t>
            </a:r>
          </a:p>
          <a:p>
            <a:pPr marL="566928" indent="-457200">
              <a:buFont typeface="+mj-lt"/>
              <a:buAutoNum type="arabicPeriod"/>
            </a:pPr>
            <a:r>
              <a:rPr lang="en-GB" sz="2400" dirty="0" smtClean="0"/>
              <a:t>Spindles </a:t>
            </a:r>
            <a:r>
              <a:rPr lang="en-GB" sz="2400" dirty="0"/>
              <a:t>depolymerize completely and </a:t>
            </a:r>
            <a:r>
              <a:rPr lang="en-GB" sz="2400" dirty="0" smtClean="0"/>
              <a:t>disappears.</a:t>
            </a:r>
          </a:p>
          <a:p>
            <a:pPr marL="566928" indent="-457200">
              <a:buFont typeface="+mj-lt"/>
              <a:buAutoNum type="arabicPeriod"/>
            </a:pPr>
            <a:r>
              <a:rPr lang="en-GB" sz="2400" dirty="0" smtClean="0"/>
              <a:t>Two nuclei </a:t>
            </a:r>
            <a:r>
              <a:rPr lang="en-GB" sz="2400" dirty="0"/>
              <a:t>are </a:t>
            </a:r>
            <a:r>
              <a:rPr lang="en-GB" sz="2400" dirty="0" smtClean="0"/>
              <a:t>formed.</a:t>
            </a:r>
          </a:p>
          <a:p>
            <a:pPr>
              <a:buFont typeface="Arial" pitchFamily="34" charset="0"/>
              <a:buChar char="•"/>
            </a:pPr>
            <a:r>
              <a:rPr lang="en-GB" sz="2400" dirty="0" smtClean="0"/>
              <a:t>Note*: </a:t>
            </a:r>
            <a:r>
              <a:rPr lang="en-GB" sz="2400" dirty="0"/>
              <a:t>A</a:t>
            </a:r>
            <a:r>
              <a:rPr lang="en-GB" sz="2400" dirty="0" smtClean="0"/>
              <a:t>ctions </a:t>
            </a:r>
            <a:r>
              <a:rPr lang="en-GB" sz="2400" dirty="0"/>
              <a:t>in Telophase are mostly opposite </a:t>
            </a:r>
            <a:r>
              <a:rPr lang="en-GB" sz="2400" dirty="0" smtClean="0"/>
              <a:t>to those </a:t>
            </a:r>
            <a:r>
              <a:rPr lang="en-GB" sz="2400" dirty="0"/>
              <a:t>in prophase </a:t>
            </a:r>
          </a:p>
          <a:p>
            <a:pPr marL="109728" indent="0">
              <a:buNone/>
            </a:pPr>
            <a:endParaRPr lang="en-GB" dirty="0"/>
          </a:p>
        </p:txBody>
      </p:sp>
      <p:sp>
        <p:nvSpPr>
          <p:cNvPr id="3" name="Title 2"/>
          <p:cNvSpPr>
            <a:spLocks noGrp="1"/>
          </p:cNvSpPr>
          <p:nvPr>
            <p:ph type="title"/>
          </p:nvPr>
        </p:nvSpPr>
        <p:spPr/>
        <p:txBody>
          <a:bodyPr/>
          <a:lstStyle/>
          <a:p>
            <a:pPr algn="ctr"/>
            <a:r>
              <a:rPr lang="en-GB" dirty="0" smtClean="0">
                <a:solidFill>
                  <a:schemeClr val="bg2">
                    <a:lumMod val="50000"/>
                  </a:schemeClr>
                </a:solidFill>
              </a:rPr>
              <a:t>TELOPHASE </a:t>
            </a:r>
            <a:r>
              <a:rPr lang="en-GB" dirty="0" smtClean="0">
                <a:solidFill>
                  <a:schemeClr val="bg2">
                    <a:lumMod val="50000"/>
                  </a:schemeClr>
                </a:solidFill>
              </a:rPr>
              <a:t>STAGE</a:t>
            </a:r>
            <a:endParaRPr lang="en-GB" dirty="0">
              <a:solidFill>
                <a:schemeClr val="bg2">
                  <a:lumMod val="50000"/>
                </a:schemeClr>
              </a:solidFill>
            </a:endParaRPr>
          </a:p>
        </p:txBody>
      </p:sp>
    </p:spTree>
    <p:extLst>
      <p:ext uri="{BB962C8B-B14F-4D97-AF65-F5344CB8AC3E}">
        <p14:creationId xmlns:p14="http://schemas.microsoft.com/office/powerpoint/2010/main" val="2869489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0728"/>
            <a:ext cx="8363272" cy="5242587"/>
          </a:xfrm>
        </p:spPr>
        <p:txBody>
          <a:bodyPr>
            <a:noAutofit/>
          </a:bodyPr>
          <a:lstStyle/>
          <a:p>
            <a:pPr>
              <a:buFont typeface="Arial" pitchFamily="34" charset="0"/>
              <a:buChar char="•"/>
            </a:pPr>
            <a:r>
              <a:rPr lang="en-GB" sz="2400" dirty="0"/>
              <a:t>The division of the protoplasm or cytoplasm is much simpler than the division of nucleus</a:t>
            </a:r>
            <a:r>
              <a:rPr lang="en-GB" sz="2400" dirty="0" smtClean="0"/>
              <a:t>.</a:t>
            </a:r>
          </a:p>
          <a:p>
            <a:pPr>
              <a:buFont typeface="Arial" pitchFamily="34" charset="0"/>
              <a:buChar char="•"/>
            </a:pPr>
            <a:r>
              <a:rPr lang="en-GB" sz="2400" dirty="0" smtClean="0"/>
              <a:t>There </a:t>
            </a:r>
            <a:r>
              <a:rPr lang="en-GB" sz="2400" dirty="0"/>
              <a:t>is a random distribution of mother cell organelles, each daughter cell is made sure to contain some of all the organelles mitochondria, Endoplasmic reticulum, ribosomes </a:t>
            </a:r>
            <a:r>
              <a:rPr lang="en-GB" sz="2400" dirty="0" err="1"/>
              <a:t>lysomsomes</a:t>
            </a:r>
            <a:r>
              <a:rPr lang="en-GB" sz="2400" dirty="0"/>
              <a:t> vacuole, plastids </a:t>
            </a:r>
            <a:r>
              <a:rPr lang="en-GB" sz="2400" dirty="0" smtClean="0"/>
              <a:t>etc.</a:t>
            </a:r>
          </a:p>
          <a:p>
            <a:pPr>
              <a:buFont typeface="Arial" pitchFamily="34" charset="0"/>
              <a:buChar char="•"/>
            </a:pPr>
            <a:r>
              <a:rPr lang="en-GB" sz="2400" dirty="0"/>
              <a:t>During cytokinesis in animal cells, a ring of actin filaments forms at the metaphase plate. The ring contracts, forming a cleavage furrow, which divides the cell in two. </a:t>
            </a:r>
            <a:endParaRPr lang="en-GB" sz="2400" dirty="0" smtClean="0"/>
          </a:p>
        </p:txBody>
      </p:sp>
      <p:sp>
        <p:nvSpPr>
          <p:cNvPr id="3" name="Title 2"/>
          <p:cNvSpPr>
            <a:spLocks noGrp="1"/>
          </p:cNvSpPr>
          <p:nvPr>
            <p:ph type="title"/>
          </p:nvPr>
        </p:nvSpPr>
        <p:spPr>
          <a:xfrm>
            <a:off x="467544" y="0"/>
            <a:ext cx="8229600" cy="1143000"/>
          </a:xfrm>
        </p:spPr>
        <p:txBody>
          <a:bodyPr/>
          <a:lstStyle/>
          <a:p>
            <a:pPr algn="ctr"/>
            <a:r>
              <a:rPr lang="en-GB" dirty="0" smtClean="0">
                <a:solidFill>
                  <a:schemeClr val="bg2">
                    <a:lumMod val="50000"/>
                  </a:schemeClr>
                </a:solidFill>
              </a:rPr>
              <a:t>CYTOKINESIS</a:t>
            </a:r>
            <a:endParaRPr lang="en-GB" dirty="0">
              <a:solidFill>
                <a:schemeClr val="bg2">
                  <a:lumMod val="50000"/>
                </a:schemeClr>
              </a:solidFill>
            </a:endParaRPr>
          </a:p>
        </p:txBody>
      </p:sp>
    </p:spTree>
    <p:extLst>
      <p:ext uri="{BB962C8B-B14F-4D97-AF65-F5344CB8AC3E}">
        <p14:creationId xmlns:p14="http://schemas.microsoft.com/office/powerpoint/2010/main" val="438812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340768"/>
            <a:ext cx="8208912" cy="4464496"/>
          </a:xfrm>
        </p:spPr>
        <p:txBody>
          <a:bodyPr>
            <a:normAutofit fontScale="92500"/>
          </a:bodyPr>
          <a:lstStyle/>
          <a:p>
            <a:pPr>
              <a:buFont typeface="Arial" pitchFamily="34" charset="0"/>
              <a:buChar char="•"/>
            </a:pPr>
            <a:r>
              <a:rPr lang="en-GB" sz="2400" dirty="0"/>
              <a:t>In plants the process involves a little more complex </a:t>
            </a:r>
            <a:r>
              <a:rPr lang="en-GB" sz="2400" dirty="0" smtClean="0"/>
              <a:t>process.</a:t>
            </a:r>
          </a:p>
          <a:p>
            <a:pPr>
              <a:buFont typeface="Arial" pitchFamily="34" charset="0"/>
              <a:buChar char="•"/>
            </a:pPr>
            <a:r>
              <a:rPr lang="en-GB" sz="2400" dirty="0"/>
              <a:t>F</a:t>
            </a:r>
            <a:r>
              <a:rPr lang="en-GB" sz="2400" dirty="0" smtClean="0"/>
              <a:t>irst </a:t>
            </a:r>
            <a:r>
              <a:rPr lang="en-GB" sz="2400" dirty="0"/>
              <a:t>the formation of a plates – </a:t>
            </a:r>
            <a:r>
              <a:rPr lang="en-GB" sz="2400" dirty="0" err="1"/>
              <a:t>phragmoplast</a:t>
            </a:r>
            <a:r>
              <a:rPr lang="en-GB" sz="2400" dirty="0"/>
              <a:t> (set of short microtubules orientated parallel to the spindle microtubules) </a:t>
            </a:r>
            <a:r>
              <a:rPr lang="en-GB" sz="2400" dirty="0" smtClean="0"/>
              <a:t>, </a:t>
            </a:r>
            <a:r>
              <a:rPr lang="en-GB" sz="2400" dirty="0" err="1" smtClean="0"/>
              <a:t>fomed</a:t>
            </a:r>
            <a:r>
              <a:rPr lang="en-GB" sz="2400" dirty="0" smtClean="0"/>
              <a:t> by </a:t>
            </a:r>
            <a:r>
              <a:rPr lang="en-GB" sz="2400" dirty="0" err="1" smtClean="0"/>
              <a:t>golgi</a:t>
            </a:r>
            <a:r>
              <a:rPr lang="en-GB" sz="2400" dirty="0"/>
              <a:t> </a:t>
            </a:r>
            <a:r>
              <a:rPr lang="en-GB" sz="2400" dirty="0" smtClean="0"/>
              <a:t>vesicles coalesce, catch </a:t>
            </a:r>
            <a:r>
              <a:rPr lang="en-GB" sz="2400" dirty="0" err="1"/>
              <a:t>dictyosomes</a:t>
            </a:r>
            <a:r>
              <a:rPr lang="en-GB" sz="2400" dirty="0"/>
              <a:t>, taking them towards original cell wall. </a:t>
            </a:r>
            <a:endParaRPr lang="en-GB" sz="2400" dirty="0" smtClean="0"/>
          </a:p>
          <a:p>
            <a:pPr>
              <a:buFont typeface="Arial" pitchFamily="34" charset="0"/>
              <a:buChar char="•"/>
            </a:pPr>
            <a:r>
              <a:rPr lang="en-GB" sz="2400" dirty="0" smtClean="0"/>
              <a:t>A </a:t>
            </a:r>
            <a:r>
              <a:rPr lang="en-GB" sz="2400" dirty="0"/>
              <a:t>cell plate is then formed</a:t>
            </a:r>
            <a:r>
              <a:rPr lang="en-GB" sz="2400" dirty="0" smtClean="0"/>
              <a:t>.</a:t>
            </a:r>
          </a:p>
          <a:p>
            <a:pPr>
              <a:buFont typeface="Arial" pitchFamily="34" charset="0"/>
              <a:buChar char="•"/>
            </a:pPr>
            <a:r>
              <a:rPr lang="en-GB" sz="2400" dirty="0" smtClean="0"/>
              <a:t>The </a:t>
            </a:r>
            <a:r>
              <a:rPr lang="en-GB" sz="2400" dirty="0" err="1"/>
              <a:t>dictyosomes</a:t>
            </a:r>
            <a:r>
              <a:rPr lang="en-GB" sz="2400" dirty="0"/>
              <a:t> grow outwards making new wall which extend outward along the </a:t>
            </a:r>
            <a:r>
              <a:rPr lang="en-GB" sz="2400" dirty="0" smtClean="0"/>
              <a:t>edge.</a:t>
            </a:r>
          </a:p>
          <a:p>
            <a:pPr>
              <a:buFont typeface="Arial" pitchFamily="34" charset="0"/>
              <a:buChar char="•"/>
            </a:pPr>
            <a:r>
              <a:rPr lang="en-GB" sz="2400" dirty="0" smtClean="0"/>
              <a:t>The </a:t>
            </a:r>
            <a:r>
              <a:rPr lang="en-GB" sz="2400" dirty="0"/>
              <a:t>new walls meet and fuse with old/mother cell wall, thereby completing the division of the mother cell into daughter cells</a:t>
            </a:r>
          </a:p>
          <a:p>
            <a:pPr>
              <a:buFont typeface="Arial" pitchFamily="34" charset="0"/>
              <a:buChar char="•"/>
            </a:pPr>
            <a:endParaRPr lang="en-GB" dirty="0"/>
          </a:p>
          <a:p>
            <a:pPr>
              <a:buFont typeface="Arial" pitchFamily="34" charset="0"/>
              <a:buChar char="•"/>
            </a:pPr>
            <a:endParaRPr lang="en-GB" dirty="0"/>
          </a:p>
        </p:txBody>
      </p:sp>
      <p:sp>
        <p:nvSpPr>
          <p:cNvPr id="3" name="Title 2"/>
          <p:cNvSpPr>
            <a:spLocks noGrp="1"/>
          </p:cNvSpPr>
          <p:nvPr>
            <p:ph type="title"/>
          </p:nvPr>
        </p:nvSpPr>
        <p:spPr>
          <a:xfrm>
            <a:off x="467544" y="404664"/>
            <a:ext cx="8229600" cy="1143000"/>
          </a:xfrm>
        </p:spPr>
        <p:txBody>
          <a:bodyPr/>
          <a:lstStyle/>
          <a:p>
            <a:pPr algn="ctr"/>
            <a:r>
              <a:rPr lang="en-US" dirty="0" smtClean="0">
                <a:solidFill>
                  <a:schemeClr val="bg2">
                    <a:lumMod val="50000"/>
                  </a:schemeClr>
                </a:solidFill>
              </a:rPr>
              <a:t>CYTOKINESIS</a:t>
            </a:r>
            <a:endParaRPr lang="en-GB" dirty="0">
              <a:solidFill>
                <a:schemeClr val="bg2">
                  <a:lumMod val="50000"/>
                </a:schemeClr>
              </a:solidFill>
            </a:endParaRPr>
          </a:p>
        </p:txBody>
      </p:sp>
    </p:spTree>
    <p:extLst>
      <p:ext uri="{BB962C8B-B14F-4D97-AF65-F5344CB8AC3E}">
        <p14:creationId xmlns:p14="http://schemas.microsoft.com/office/powerpoint/2010/main" val="1215121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8229600" cy="1143000"/>
          </a:xfrm>
        </p:spPr>
        <p:txBody>
          <a:bodyPr>
            <a:normAutofit fontScale="90000"/>
          </a:bodyPr>
          <a:lstStyle/>
          <a:p>
            <a:pPr algn="ctr"/>
            <a:r>
              <a:rPr lang="en-US" dirty="0" smtClean="0">
                <a:solidFill>
                  <a:schemeClr val="bg2">
                    <a:lumMod val="50000"/>
                  </a:schemeClr>
                </a:solidFill>
              </a:rPr>
              <a:t>MITOSIS/SOMATIC CELL DIVISION </a:t>
            </a:r>
            <a:endParaRPr lang="en-GB" dirty="0">
              <a:solidFill>
                <a:schemeClr val="bg2">
                  <a:lumMod val="50000"/>
                </a:schemeClr>
              </a:solidFill>
            </a:endParaRPr>
          </a:p>
        </p:txBody>
      </p:sp>
      <p:pic>
        <p:nvPicPr>
          <p:cNvPr id="3076"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921"/>
          <a:stretch/>
        </p:blipFill>
        <p:spPr bwMode="auto">
          <a:xfrm>
            <a:off x="755576" y="1196752"/>
            <a:ext cx="7632848" cy="472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442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8229600" cy="1143000"/>
          </a:xfrm>
        </p:spPr>
        <p:txBody>
          <a:bodyPr>
            <a:normAutofit fontScale="90000"/>
          </a:bodyPr>
          <a:lstStyle/>
          <a:p>
            <a:pPr algn="ctr"/>
            <a:r>
              <a:rPr lang="en-GB" dirty="0">
                <a:solidFill>
                  <a:schemeClr val="bg2">
                    <a:lumMod val="50000"/>
                  </a:schemeClr>
                </a:solidFill>
              </a:rPr>
              <a:t>DURATION OF LIFE CYCLE PHASES IN DIFERRENT ORGANISMS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7056784" cy="502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928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764704"/>
            <a:ext cx="8568952" cy="5400600"/>
          </a:xfrm>
        </p:spPr>
        <p:txBody>
          <a:bodyPr>
            <a:normAutofit fontScale="92500" lnSpcReduction="20000"/>
          </a:bodyPr>
          <a:lstStyle/>
          <a:p>
            <a:pPr>
              <a:buFont typeface="Arial" pitchFamily="34" charset="0"/>
              <a:buChar char="•"/>
            </a:pPr>
            <a:r>
              <a:rPr lang="en-GB" sz="2600" dirty="0"/>
              <a:t>In mitosis daughter nuclei are replicates of the original mother nucleus, this is necessary for the growth of an organism and haploid or diploid unicellular organisms that multiply vegetatively or reproduce asexually. </a:t>
            </a:r>
            <a:endParaRPr lang="en-GB" sz="2600" dirty="0" smtClean="0"/>
          </a:p>
          <a:p>
            <a:pPr>
              <a:buFont typeface="Arial" pitchFamily="34" charset="0"/>
              <a:buChar char="•"/>
            </a:pPr>
            <a:r>
              <a:rPr lang="en-GB" sz="2600" dirty="0" smtClean="0"/>
              <a:t>However </a:t>
            </a:r>
            <a:r>
              <a:rPr lang="en-GB" sz="2600" dirty="0"/>
              <a:t>it creates a problem when sexual reproduction occurs if the adult were to produce gametes by mitosis, the gametes would be diploid as well. </a:t>
            </a:r>
            <a:endParaRPr lang="en-GB" sz="2600" dirty="0" smtClean="0"/>
          </a:p>
          <a:p>
            <a:pPr>
              <a:buFont typeface="Arial" pitchFamily="34" charset="0"/>
              <a:buChar char="•"/>
            </a:pPr>
            <a:r>
              <a:rPr lang="en-GB" sz="2600" dirty="0" smtClean="0"/>
              <a:t>The </a:t>
            </a:r>
            <a:r>
              <a:rPr lang="en-GB" sz="2600" dirty="0"/>
              <a:t>fusion of two diploid gametes will result in </a:t>
            </a:r>
            <a:r>
              <a:rPr lang="en-GB" sz="2600" dirty="0" err="1"/>
              <a:t>tetraploid</a:t>
            </a:r>
            <a:r>
              <a:rPr lang="en-GB" sz="2600" dirty="0"/>
              <a:t> gametes which will result in </a:t>
            </a:r>
            <a:r>
              <a:rPr lang="en-GB" sz="2600" dirty="0" err="1"/>
              <a:t>tetraploid</a:t>
            </a:r>
            <a:r>
              <a:rPr lang="en-GB" sz="2600" dirty="0"/>
              <a:t> zygote, with each new generation the zygote continues  to double the  number  of  set of gametes which is not  possible  biologically. </a:t>
            </a:r>
            <a:endParaRPr lang="en-GB" sz="2600" dirty="0" smtClean="0"/>
          </a:p>
          <a:p>
            <a:pPr>
              <a:buFont typeface="Arial" pitchFamily="34" charset="0"/>
              <a:buChar char="•"/>
            </a:pPr>
            <a:r>
              <a:rPr lang="en-GB" sz="2600" dirty="0" smtClean="0"/>
              <a:t>Formation </a:t>
            </a:r>
            <a:r>
              <a:rPr lang="en-GB" sz="2600" dirty="0"/>
              <a:t>of gametes to reproduce next generation in sexual reproduction must be through a reduction division called meiosis. </a:t>
            </a:r>
            <a:endParaRPr lang="en-GB" sz="2600" dirty="0" smtClean="0"/>
          </a:p>
          <a:p>
            <a:pPr marL="109728" indent="0">
              <a:buNone/>
            </a:pPr>
            <a:endParaRPr lang="en-GB" dirty="0"/>
          </a:p>
          <a:p>
            <a:pPr marL="109728" indent="0">
              <a:buNone/>
            </a:pPr>
            <a:endParaRPr lang="en-GB" dirty="0"/>
          </a:p>
        </p:txBody>
      </p:sp>
      <p:sp>
        <p:nvSpPr>
          <p:cNvPr id="3" name="Title 2"/>
          <p:cNvSpPr>
            <a:spLocks noGrp="1"/>
          </p:cNvSpPr>
          <p:nvPr>
            <p:ph type="title"/>
          </p:nvPr>
        </p:nvSpPr>
        <p:spPr>
          <a:xfrm>
            <a:off x="395536" y="-171400"/>
            <a:ext cx="8229600" cy="1143000"/>
          </a:xfrm>
        </p:spPr>
        <p:txBody>
          <a:bodyPr/>
          <a:lstStyle/>
          <a:p>
            <a:pPr algn="ctr"/>
            <a:r>
              <a:rPr lang="en-GB" dirty="0">
                <a:solidFill>
                  <a:schemeClr val="bg2">
                    <a:lumMod val="50000"/>
                  </a:schemeClr>
                </a:solidFill>
              </a:rPr>
              <a:t>MEIOSIS </a:t>
            </a:r>
          </a:p>
        </p:txBody>
      </p:sp>
    </p:spTree>
    <p:extLst>
      <p:ext uri="{BB962C8B-B14F-4D97-AF65-F5344CB8AC3E}">
        <p14:creationId xmlns:p14="http://schemas.microsoft.com/office/powerpoint/2010/main" val="1947955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340768"/>
            <a:ext cx="8291264" cy="4666523"/>
          </a:xfrm>
        </p:spPr>
        <p:txBody>
          <a:bodyPr>
            <a:normAutofit fontScale="92500" lnSpcReduction="10000"/>
          </a:bodyPr>
          <a:lstStyle/>
          <a:p>
            <a:pPr>
              <a:buFont typeface="Arial" pitchFamily="34" charset="0"/>
              <a:buChar char="•"/>
            </a:pPr>
            <a:r>
              <a:rPr lang="en-GB" sz="2600" dirty="0"/>
              <a:t>Meiosis occurs only in the production of reproductive cells gametes in animals, some algae and fungi, spores in lower, plants and fungi and seed </a:t>
            </a:r>
            <a:r>
              <a:rPr lang="en-GB" sz="2600" dirty="0" smtClean="0"/>
              <a:t>plants.</a:t>
            </a:r>
          </a:p>
          <a:p>
            <a:pPr>
              <a:buFont typeface="Arial" pitchFamily="34" charset="0"/>
              <a:buChar char="•"/>
            </a:pPr>
            <a:r>
              <a:rPr lang="en-GB" sz="2600" dirty="0" smtClean="0"/>
              <a:t>Meiosis </a:t>
            </a:r>
            <a:r>
              <a:rPr lang="en-GB" sz="2600" dirty="0"/>
              <a:t>involves two rounds of division without allowing the S phase to occur after the first division</a:t>
            </a:r>
            <a:r>
              <a:rPr lang="en-GB" sz="2600" dirty="0" smtClean="0"/>
              <a:t>.</a:t>
            </a:r>
          </a:p>
          <a:p>
            <a:pPr>
              <a:buFont typeface="Arial" pitchFamily="34" charset="0"/>
              <a:buChar char="•"/>
            </a:pPr>
            <a:r>
              <a:rPr lang="en-GB" sz="2600" dirty="0" smtClean="0"/>
              <a:t>The </a:t>
            </a:r>
            <a:r>
              <a:rPr lang="en-GB" sz="2600" dirty="0"/>
              <a:t>two rounds of divisions are called meiosis I and meiosis II</a:t>
            </a:r>
            <a:r>
              <a:rPr lang="en-GB" sz="2600" dirty="0" smtClean="0"/>
              <a:t>.</a:t>
            </a:r>
          </a:p>
          <a:p>
            <a:pPr>
              <a:buFont typeface="Arial" pitchFamily="34" charset="0"/>
              <a:buChar char="•"/>
            </a:pPr>
            <a:r>
              <a:rPr lang="en-GB" sz="2600" dirty="0" smtClean="0"/>
              <a:t>Each </a:t>
            </a:r>
            <a:r>
              <a:rPr lang="en-GB" sz="2600" dirty="0"/>
              <a:t>contains four phases </a:t>
            </a:r>
            <a:r>
              <a:rPr lang="en-GB" sz="2600" dirty="0" smtClean="0"/>
              <a:t>similar in some ways </a:t>
            </a:r>
            <a:r>
              <a:rPr lang="en-GB" sz="2600" dirty="0"/>
              <a:t>to those of mitosis. </a:t>
            </a:r>
            <a:endParaRPr lang="en-GB" sz="2600" dirty="0" smtClean="0"/>
          </a:p>
          <a:p>
            <a:pPr>
              <a:buFont typeface="Arial" pitchFamily="34" charset="0"/>
              <a:buChar char="•"/>
            </a:pPr>
            <a:r>
              <a:rPr lang="en-GB" sz="2600" dirty="0" smtClean="0"/>
              <a:t>Four </a:t>
            </a:r>
            <a:r>
              <a:rPr lang="en-GB" sz="2600" dirty="0"/>
              <a:t>haploid daughter nuclei are produced as a result of meiotic division and each contains only one set of chromosome with a single chromatid.</a:t>
            </a:r>
          </a:p>
          <a:p>
            <a:pPr marL="109728" indent="0">
              <a:buNone/>
            </a:pPr>
            <a:endParaRPr lang="en-GB" dirty="0"/>
          </a:p>
        </p:txBody>
      </p:sp>
      <p:sp>
        <p:nvSpPr>
          <p:cNvPr id="3" name="Title 2"/>
          <p:cNvSpPr>
            <a:spLocks noGrp="1"/>
          </p:cNvSpPr>
          <p:nvPr>
            <p:ph type="title"/>
          </p:nvPr>
        </p:nvSpPr>
        <p:spPr>
          <a:xfrm>
            <a:off x="467544" y="23167"/>
            <a:ext cx="8229600" cy="1143000"/>
          </a:xfrm>
        </p:spPr>
        <p:txBody>
          <a:bodyPr/>
          <a:lstStyle/>
          <a:p>
            <a:pPr algn="ctr"/>
            <a:r>
              <a:rPr lang="en-US" dirty="0" smtClean="0">
                <a:solidFill>
                  <a:schemeClr val="bg2">
                    <a:lumMod val="50000"/>
                  </a:schemeClr>
                </a:solidFill>
              </a:rPr>
              <a:t>MEIOSIS CONT’D</a:t>
            </a:r>
            <a:endParaRPr lang="en-GB" dirty="0">
              <a:solidFill>
                <a:schemeClr val="bg2">
                  <a:lumMod val="50000"/>
                </a:schemeClr>
              </a:solidFill>
            </a:endParaRPr>
          </a:p>
        </p:txBody>
      </p:sp>
    </p:spTree>
    <p:extLst>
      <p:ext uri="{BB962C8B-B14F-4D97-AF65-F5344CB8AC3E}">
        <p14:creationId xmlns:p14="http://schemas.microsoft.com/office/powerpoint/2010/main" val="4137161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7856"/>
            <a:ext cx="8229600" cy="1143000"/>
          </a:xfrm>
        </p:spPr>
        <p:txBody>
          <a:bodyPr>
            <a:normAutofit/>
          </a:bodyPr>
          <a:lstStyle/>
          <a:p>
            <a:pPr algn="ctr"/>
            <a:r>
              <a:rPr lang="en-GB" sz="3200" dirty="0" smtClean="0">
                <a:solidFill>
                  <a:schemeClr val="bg2">
                    <a:lumMod val="50000"/>
                  </a:schemeClr>
                </a:solidFill>
              </a:rPr>
              <a:t>COMPARISOMN OF THE MEIOTOTIC AND MITOTIC CELL DIVISION PROCESSES</a:t>
            </a:r>
            <a:endParaRPr lang="en-GB" sz="3200" dirty="0">
              <a:solidFill>
                <a:schemeClr val="bg2">
                  <a:lumMod val="50000"/>
                </a:schemeClr>
              </a:solidFill>
            </a:endParaRP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3688" y="1052736"/>
            <a:ext cx="597666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833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53344"/>
            <a:ext cx="8229600" cy="5904656"/>
          </a:xfrm>
        </p:spPr>
        <p:txBody>
          <a:bodyPr>
            <a:noAutofit/>
          </a:bodyPr>
          <a:lstStyle/>
          <a:p>
            <a:pPr>
              <a:buClr>
                <a:srgbClr val="2DA2BF"/>
              </a:buClr>
              <a:buFont typeface="Arial" pitchFamily="34" charset="0"/>
              <a:buChar char="•"/>
            </a:pPr>
            <a:r>
              <a:rPr lang="en-GB" sz="2400" dirty="0">
                <a:solidFill>
                  <a:prstClr val="black"/>
                </a:solidFill>
              </a:rPr>
              <a:t> </a:t>
            </a:r>
            <a:r>
              <a:rPr lang="en-GB" sz="2400" dirty="0" smtClean="0">
                <a:solidFill>
                  <a:prstClr val="black"/>
                </a:solidFill>
              </a:rPr>
              <a:t>Growth </a:t>
            </a:r>
            <a:r>
              <a:rPr lang="en-GB" sz="2400" dirty="0">
                <a:solidFill>
                  <a:prstClr val="black"/>
                </a:solidFill>
              </a:rPr>
              <a:t>is measured as a unit of size per time.</a:t>
            </a:r>
          </a:p>
          <a:p>
            <a:pPr lvl="0">
              <a:buClr>
                <a:srgbClr val="2DA2BF"/>
              </a:buClr>
              <a:buFont typeface="Arial" pitchFamily="34" charset="0"/>
              <a:buChar char="•"/>
            </a:pPr>
            <a:r>
              <a:rPr lang="en-GB" sz="2400" dirty="0">
                <a:solidFill>
                  <a:prstClr val="black"/>
                </a:solidFill>
              </a:rPr>
              <a:t> It occurs throughout the lifespan of plants and </a:t>
            </a:r>
            <a:r>
              <a:rPr lang="en-GB" sz="2400" dirty="0" smtClean="0">
                <a:solidFill>
                  <a:prstClr val="black"/>
                </a:solidFill>
              </a:rPr>
              <a:t>some animals.</a:t>
            </a:r>
            <a:endParaRPr lang="en-GB" sz="2400" dirty="0" smtClean="0">
              <a:solidFill>
                <a:prstClr val="black"/>
              </a:solidFill>
            </a:endParaRPr>
          </a:p>
          <a:p>
            <a:pPr lvl="0">
              <a:buClr>
                <a:srgbClr val="2DA2BF"/>
              </a:buClr>
              <a:buFont typeface="Arial" pitchFamily="34" charset="0"/>
              <a:buChar char="•"/>
            </a:pPr>
            <a:r>
              <a:rPr lang="en-GB" sz="2400" dirty="0" smtClean="0">
                <a:solidFill>
                  <a:prstClr val="black"/>
                </a:solidFill>
              </a:rPr>
              <a:t>Cell(s</a:t>
            </a:r>
            <a:r>
              <a:rPr lang="en-GB" sz="2400" dirty="0" smtClean="0">
                <a:solidFill>
                  <a:prstClr val="black"/>
                </a:solidFill>
              </a:rPr>
              <a:t>) enlargement is caused by  changes </a:t>
            </a:r>
            <a:r>
              <a:rPr lang="en-GB" sz="2400" dirty="0">
                <a:solidFill>
                  <a:prstClr val="black"/>
                </a:solidFill>
              </a:rPr>
              <a:t>in the elasticity of the cell </a:t>
            </a:r>
            <a:r>
              <a:rPr lang="en-GB" sz="2400" dirty="0" smtClean="0">
                <a:solidFill>
                  <a:prstClr val="black"/>
                </a:solidFill>
              </a:rPr>
              <a:t>walls or membranes, </a:t>
            </a:r>
            <a:r>
              <a:rPr lang="en-GB" sz="2400" dirty="0">
                <a:solidFill>
                  <a:prstClr val="black"/>
                </a:solidFill>
              </a:rPr>
              <a:t>together with an increase in the size and water content of the </a:t>
            </a:r>
            <a:r>
              <a:rPr lang="en-GB" sz="2400" dirty="0" smtClean="0">
                <a:solidFill>
                  <a:prstClr val="black"/>
                </a:solidFill>
              </a:rPr>
              <a:t>vacuole, resulting in increase body size of the organism.  </a:t>
            </a:r>
            <a:endParaRPr lang="en-GB" sz="2400" dirty="0" smtClean="0">
              <a:solidFill>
                <a:prstClr val="black"/>
              </a:solidFill>
            </a:endParaRPr>
          </a:p>
        </p:txBody>
      </p:sp>
      <p:sp>
        <p:nvSpPr>
          <p:cNvPr id="3" name="Title 2"/>
          <p:cNvSpPr>
            <a:spLocks noGrp="1"/>
          </p:cNvSpPr>
          <p:nvPr>
            <p:ph type="title"/>
          </p:nvPr>
        </p:nvSpPr>
        <p:spPr>
          <a:xfrm>
            <a:off x="539552" y="44624"/>
            <a:ext cx="8229600" cy="792088"/>
          </a:xfrm>
        </p:spPr>
        <p:txBody>
          <a:bodyPr/>
          <a:lstStyle/>
          <a:p>
            <a:pPr algn="ctr"/>
            <a:r>
              <a:rPr lang="en-US" dirty="0" smtClean="0">
                <a:solidFill>
                  <a:schemeClr val="bg2">
                    <a:lumMod val="50000"/>
                  </a:schemeClr>
                </a:solidFill>
              </a:rPr>
              <a:t>GROWTH CONT’D</a:t>
            </a:r>
            <a:endParaRPr lang="en-GB" dirty="0">
              <a:solidFill>
                <a:schemeClr val="bg2">
                  <a:lumMod val="50000"/>
                </a:schemeClr>
              </a:solidFill>
            </a:endParaRPr>
          </a:p>
        </p:txBody>
      </p:sp>
    </p:spTree>
    <p:extLst>
      <p:ext uri="{BB962C8B-B14F-4D97-AF65-F5344CB8AC3E}">
        <p14:creationId xmlns:p14="http://schemas.microsoft.com/office/powerpoint/2010/main" val="1294662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Arial" pitchFamily="34" charset="0"/>
              <a:buChar char="•"/>
            </a:pPr>
            <a:r>
              <a:rPr lang="en-GB" dirty="0"/>
              <a:t>Growth can be determinate—when an organ or part or whole organism reaches a certain size and then stops growing—or indeterminate—when cells continue to divide indefinitely</a:t>
            </a:r>
          </a:p>
          <a:p>
            <a:pPr>
              <a:buFont typeface="Arial" pitchFamily="34" charset="0"/>
              <a:buChar char="•"/>
            </a:pPr>
            <a:r>
              <a:rPr lang="en-GB" dirty="0"/>
              <a:t>Plants in general have indeterminate growth. </a:t>
            </a:r>
          </a:p>
          <a:p>
            <a:pPr>
              <a:buFont typeface="Arial" pitchFamily="34" charset="0"/>
              <a:buChar char="•"/>
            </a:pPr>
            <a:r>
              <a:rPr lang="en-GB" dirty="0"/>
              <a:t>Mitosis is the means by which organisms grow. It is also the method through which unicellular organisms replicate themselves </a:t>
            </a:r>
            <a:r>
              <a:rPr lang="en-GB" dirty="0" err="1"/>
              <a:t>vegetatively</a:t>
            </a:r>
            <a:r>
              <a:rPr lang="en-GB" dirty="0"/>
              <a:t> by e.g. fragmentation (</a:t>
            </a:r>
            <a:r>
              <a:rPr lang="en-GB" dirty="0" err="1"/>
              <a:t>Nostoc</a:t>
            </a:r>
            <a:r>
              <a:rPr lang="en-GB" dirty="0"/>
              <a:t>), binary fission(Amoeba), budding (Saccharomyces </a:t>
            </a:r>
            <a:r>
              <a:rPr lang="en-GB" dirty="0" err="1"/>
              <a:t>cerevisae</a:t>
            </a:r>
            <a:r>
              <a:rPr lang="en-GB" dirty="0"/>
              <a:t>).</a:t>
            </a:r>
          </a:p>
          <a:p>
            <a:endParaRPr lang="en-GB"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217870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2204864"/>
            <a:ext cx="7920880" cy="1800200"/>
          </a:xfrm>
        </p:spPr>
        <p:txBody>
          <a:bodyPr>
            <a:noAutofit/>
          </a:bodyPr>
          <a:lstStyle/>
          <a:p>
            <a:pPr>
              <a:buFont typeface="Arial" pitchFamily="34" charset="0"/>
              <a:buChar char="•"/>
            </a:pPr>
            <a:r>
              <a:rPr lang="en-GB" sz="2400" dirty="0"/>
              <a:t>Reproduction (or procreation) is the biological process by which new individual organism </a:t>
            </a:r>
            <a:r>
              <a:rPr lang="en-GB" sz="2400" dirty="0" smtClean="0"/>
              <a:t>exists. </a:t>
            </a:r>
          </a:p>
          <a:p>
            <a:pPr>
              <a:buFont typeface="Arial" pitchFamily="34" charset="0"/>
              <a:buChar char="•"/>
            </a:pPr>
            <a:r>
              <a:rPr lang="en-GB" sz="2400" dirty="0" smtClean="0"/>
              <a:t>There </a:t>
            </a:r>
            <a:r>
              <a:rPr lang="en-GB" sz="2400" dirty="0"/>
              <a:t>are two forms of reproduction: asexual and sexual.</a:t>
            </a:r>
          </a:p>
        </p:txBody>
      </p:sp>
      <p:sp>
        <p:nvSpPr>
          <p:cNvPr id="3" name="Title 2"/>
          <p:cNvSpPr>
            <a:spLocks noGrp="1"/>
          </p:cNvSpPr>
          <p:nvPr>
            <p:ph type="title"/>
          </p:nvPr>
        </p:nvSpPr>
        <p:spPr>
          <a:xfrm>
            <a:off x="539552" y="188640"/>
            <a:ext cx="8229600" cy="1143000"/>
          </a:xfrm>
        </p:spPr>
        <p:txBody>
          <a:bodyPr/>
          <a:lstStyle/>
          <a:p>
            <a:pPr algn="ctr"/>
            <a:r>
              <a:rPr lang="en-GB" dirty="0">
                <a:solidFill>
                  <a:schemeClr val="bg2">
                    <a:lumMod val="50000"/>
                  </a:schemeClr>
                </a:solidFill>
              </a:rPr>
              <a:t>REPRODUCTION </a:t>
            </a:r>
          </a:p>
        </p:txBody>
      </p:sp>
    </p:spTree>
    <p:extLst>
      <p:ext uri="{BB962C8B-B14F-4D97-AF65-F5344CB8AC3E}">
        <p14:creationId xmlns:p14="http://schemas.microsoft.com/office/powerpoint/2010/main" val="2545902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496944" cy="4968552"/>
          </a:xfrm>
        </p:spPr>
        <p:txBody>
          <a:bodyPr>
            <a:noAutofit/>
          </a:bodyPr>
          <a:lstStyle/>
          <a:p>
            <a:pPr>
              <a:buFont typeface="Arial" pitchFamily="34" charset="0"/>
              <a:buChar char="•"/>
            </a:pPr>
            <a:r>
              <a:rPr lang="en-GB" sz="2400" dirty="0"/>
              <a:t>In asexual reproduction, an organism can reproduce without the involvement of another organism</a:t>
            </a:r>
            <a:r>
              <a:rPr lang="en-GB" sz="2400" dirty="0" smtClean="0"/>
              <a:t>.</a:t>
            </a:r>
          </a:p>
          <a:p>
            <a:pPr>
              <a:buFont typeface="Arial" pitchFamily="34" charset="0"/>
              <a:buChar char="•"/>
            </a:pPr>
            <a:r>
              <a:rPr lang="en-GB" sz="2400" dirty="0" smtClean="0"/>
              <a:t> </a:t>
            </a:r>
            <a:r>
              <a:rPr lang="en-GB" sz="2400" dirty="0"/>
              <a:t>Asexual reproduction is common but not limited to single-celled organisms. </a:t>
            </a:r>
            <a:endParaRPr lang="en-GB" sz="2400" dirty="0" smtClean="0"/>
          </a:p>
          <a:p>
            <a:pPr>
              <a:buFont typeface="Arial" pitchFamily="34" charset="0"/>
              <a:buChar char="•"/>
            </a:pPr>
            <a:r>
              <a:rPr lang="en-GB" sz="2400" dirty="0" smtClean="0"/>
              <a:t>The </a:t>
            </a:r>
            <a:r>
              <a:rPr lang="en-GB" sz="2400" dirty="0"/>
              <a:t>cloning of a multi-celled organism is a form of asexual reproduction. </a:t>
            </a:r>
            <a:endParaRPr lang="en-GB" sz="2400" dirty="0" smtClean="0"/>
          </a:p>
          <a:p>
            <a:pPr>
              <a:buFont typeface="Arial" pitchFamily="34" charset="0"/>
              <a:buChar char="•"/>
            </a:pPr>
            <a:r>
              <a:rPr lang="en-GB" sz="2400" dirty="0" smtClean="0"/>
              <a:t>By </a:t>
            </a:r>
            <a:r>
              <a:rPr lang="en-GB" sz="2400" dirty="0"/>
              <a:t>asexual reproduction, an organism creates a genetically similar or identical copy of itself. </a:t>
            </a:r>
            <a:endParaRPr lang="en-GB" sz="2400" dirty="0" smtClean="0"/>
          </a:p>
          <a:p>
            <a:pPr>
              <a:buFont typeface="Arial" pitchFamily="34" charset="0"/>
              <a:buChar char="•"/>
            </a:pPr>
            <a:r>
              <a:rPr lang="en-GB" sz="2400" dirty="0" smtClean="0"/>
              <a:t>The </a:t>
            </a:r>
            <a:r>
              <a:rPr lang="en-GB" sz="2400" dirty="0"/>
              <a:t>cell is able to do so by dividing </a:t>
            </a:r>
            <a:r>
              <a:rPr lang="en-GB" sz="2400" dirty="0" smtClean="0"/>
              <a:t>mitotically, this </a:t>
            </a:r>
            <a:r>
              <a:rPr lang="en-GB" sz="2400" dirty="0"/>
              <a:t>process allows </a:t>
            </a:r>
            <a:r>
              <a:rPr lang="en-GB" sz="2400" dirty="0" smtClean="0"/>
              <a:t>organisms to </a:t>
            </a:r>
            <a:r>
              <a:rPr lang="en-GB" sz="2400" dirty="0"/>
              <a:t>create genetically similar or identical copies of themselves without the contribution of genetic material from another organism. </a:t>
            </a:r>
          </a:p>
        </p:txBody>
      </p:sp>
      <p:sp>
        <p:nvSpPr>
          <p:cNvPr id="3" name="Title 2"/>
          <p:cNvSpPr>
            <a:spLocks noGrp="1"/>
          </p:cNvSpPr>
          <p:nvPr>
            <p:ph type="title"/>
          </p:nvPr>
        </p:nvSpPr>
        <p:spPr>
          <a:xfrm>
            <a:off x="467544" y="0"/>
            <a:ext cx="8229600" cy="1143000"/>
          </a:xfrm>
        </p:spPr>
        <p:txBody>
          <a:bodyPr/>
          <a:lstStyle/>
          <a:p>
            <a:pPr algn="ctr"/>
            <a:r>
              <a:rPr lang="en-GB" dirty="0">
                <a:solidFill>
                  <a:schemeClr val="bg2">
                    <a:lumMod val="50000"/>
                  </a:schemeClr>
                </a:solidFill>
              </a:rPr>
              <a:t>ASEXUAL REPRODUCTION</a:t>
            </a:r>
          </a:p>
        </p:txBody>
      </p:sp>
    </p:spTree>
    <p:extLst>
      <p:ext uri="{BB962C8B-B14F-4D97-AF65-F5344CB8AC3E}">
        <p14:creationId xmlns:p14="http://schemas.microsoft.com/office/powerpoint/2010/main" val="48280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4525963"/>
          </a:xfrm>
        </p:spPr>
        <p:txBody>
          <a:bodyPr>
            <a:normAutofit fontScale="92500" lnSpcReduction="20000"/>
          </a:bodyPr>
          <a:lstStyle/>
          <a:p>
            <a:pPr>
              <a:buFont typeface="Arial" pitchFamily="34" charset="0"/>
              <a:buChar char="•"/>
            </a:pPr>
            <a:r>
              <a:rPr lang="en-GB" dirty="0" smtClean="0"/>
              <a:t>Binary fission: Bacteria</a:t>
            </a:r>
            <a:r>
              <a:rPr lang="en-GB" dirty="0"/>
              <a:t>, Amoeba </a:t>
            </a:r>
            <a:r>
              <a:rPr lang="en-GB" dirty="0" smtClean="0"/>
              <a:t>and other </a:t>
            </a:r>
            <a:r>
              <a:rPr lang="en-GB" dirty="0" err="1" smtClean="0"/>
              <a:t>protist</a:t>
            </a:r>
            <a:r>
              <a:rPr lang="en-GB" dirty="0"/>
              <a:t> </a:t>
            </a:r>
            <a:r>
              <a:rPr lang="en-GB" dirty="0" smtClean="0"/>
              <a:t>divide </a:t>
            </a:r>
            <a:r>
              <a:rPr lang="en-GB" dirty="0"/>
              <a:t>asexually </a:t>
            </a:r>
            <a:r>
              <a:rPr lang="en-GB" dirty="0" smtClean="0"/>
              <a:t>by </a:t>
            </a:r>
            <a:r>
              <a:rPr lang="en-GB" dirty="0"/>
              <a:t>binary fission; </a:t>
            </a:r>
            <a:endParaRPr lang="en-GB" dirty="0" smtClean="0"/>
          </a:p>
          <a:p>
            <a:pPr>
              <a:buFont typeface="Arial" pitchFamily="34" charset="0"/>
              <a:buChar char="•"/>
            </a:pPr>
            <a:r>
              <a:rPr lang="en-GB" dirty="0" smtClean="0"/>
              <a:t>Replication: Viruses </a:t>
            </a:r>
            <a:r>
              <a:rPr lang="en-GB" dirty="0"/>
              <a:t>take control of host cells to produce more </a:t>
            </a:r>
            <a:r>
              <a:rPr lang="en-GB" dirty="0" smtClean="0"/>
              <a:t>viruses;</a:t>
            </a:r>
          </a:p>
          <a:p>
            <a:pPr>
              <a:buFont typeface="Arial" pitchFamily="34" charset="0"/>
              <a:buChar char="•"/>
            </a:pPr>
            <a:r>
              <a:rPr lang="en-GB" dirty="0" smtClean="0"/>
              <a:t>Budding: </a:t>
            </a:r>
            <a:r>
              <a:rPr lang="en-GB" dirty="0"/>
              <a:t>Hydras (invertebrates of the order </a:t>
            </a:r>
            <a:r>
              <a:rPr lang="en-GB" dirty="0" err="1"/>
              <a:t>Hydroidea</a:t>
            </a:r>
            <a:r>
              <a:rPr lang="en-GB" dirty="0"/>
              <a:t>) and yeasts (</a:t>
            </a:r>
            <a:r>
              <a:rPr lang="en-GB" dirty="0" err="1"/>
              <a:t>Saccaromyces</a:t>
            </a:r>
            <a:r>
              <a:rPr lang="en-GB" dirty="0"/>
              <a:t> </a:t>
            </a:r>
            <a:r>
              <a:rPr lang="en-GB" dirty="0" err="1"/>
              <a:t>cereviseae</a:t>
            </a:r>
            <a:r>
              <a:rPr lang="en-GB" dirty="0"/>
              <a:t>) are </a:t>
            </a:r>
            <a:r>
              <a:rPr lang="en-GB" dirty="0" smtClean="0"/>
              <a:t>examples </a:t>
            </a:r>
            <a:r>
              <a:rPr lang="en-GB" dirty="0"/>
              <a:t>o</a:t>
            </a:r>
            <a:r>
              <a:rPr lang="en-GB" dirty="0" smtClean="0"/>
              <a:t>f organisms that </a:t>
            </a:r>
            <a:r>
              <a:rPr lang="en-GB" dirty="0"/>
              <a:t>reproduce by </a:t>
            </a:r>
            <a:r>
              <a:rPr lang="en-GB" dirty="0" smtClean="0"/>
              <a:t>budding</a:t>
            </a:r>
            <a:r>
              <a:rPr lang="en-GB" dirty="0"/>
              <a:t>;</a:t>
            </a:r>
            <a:endParaRPr lang="en-GB" dirty="0" smtClean="0"/>
          </a:p>
          <a:p>
            <a:pPr>
              <a:buFont typeface="Arial" pitchFamily="34" charset="0"/>
              <a:buChar char="•"/>
            </a:pPr>
            <a:r>
              <a:rPr lang="en-GB" dirty="0" smtClean="0"/>
              <a:t>Fragmentation: It</a:t>
            </a:r>
            <a:r>
              <a:rPr lang="en-GB" dirty="0"/>
              <a:t> is a common method of reproduction used by some species of asteroids, </a:t>
            </a:r>
            <a:r>
              <a:rPr lang="en-GB" dirty="0" err="1"/>
              <a:t>ophiuroids</a:t>
            </a:r>
            <a:r>
              <a:rPr lang="en-GB" dirty="0"/>
              <a:t>, and holothurians, and in some of these species sexual reproduction is not known to occur. </a:t>
            </a:r>
            <a:r>
              <a:rPr lang="en-GB" dirty="0" smtClean="0"/>
              <a:t>  </a:t>
            </a:r>
            <a:endParaRPr lang="en-GB" dirty="0"/>
          </a:p>
          <a:p>
            <a:endParaRPr lang="en-GB" dirty="0"/>
          </a:p>
        </p:txBody>
      </p:sp>
      <p:sp>
        <p:nvSpPr>
          <p:cNvPr id="3" name="Title 2"/>
          <p:cNvSpPr>
            <a:spLocks noGrp="1"/>
          </p:cNvSpPr>
          <p:nvPr>
            <p:ph type="title"/>
          </p:nvPr>
        </p:nvSpPr>
        <p:spPr>
          <a:xfrm>
            <a:off x="611560" y="188640"/>
            <a:ext cx="8229600" cy="994122"/>
          </a:xfrm>
        </p:spPr>
        <p:txBody>
          <a:bodyPr>
            <a:normAutofit/>
          </a:bodyPr>
          <a:lstStyle/>
          <a:p>
            <a:pPr algn="ctr"/>
            <a:r>
              <a:rPr lang="en-US" sz="3200" dirty="0" smtClean="0">
                <a:solidFill>
                  <a:schemeClr val="bg2">
                    <a:lumMod val="50000"/>
                  </a:schemeClr>
                </a:solidFill>
              </a:rPr>
              <a:t>TYPES OF ASEXUAL REPRODUCTION </a:t>
            </a:r>
            <a:endParaRPr lang="en-GB" sz="3200" dirty="0">
              <a:solidFill>
                <a:schemeClr val="bg2">
                  <a:lumMod val="50000"/>
                </a:schemeClr>
              </a:solidFill>
            </a:endParaRPr>
          </a:p>
        </p:txBody>
      </p:sp>
    </p:spTree>
    <p:extLst>
      <p:ext uri="{BB962C8B-B14F-4D97-AF65-F5344CB8AC3E}">
        <p14:creationId xmlns:p14="http://schemas.microsoft.com/office/powerpoint/2010/main" val="1869541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24744"/>
            <a:ext cx="8712968" cy="5026563"/>
          </a:xfrm>
        </p:spPr>
        <p:txBody>
          <a:bodyPr>
            <a:normAutofit lnSpcReduction="10000"/>
          </a:bodyPr>
          <a:lstStyle/>
          <a:p>
            <a:pPr>
              <a:buFont typeface="Arial" pitchFamily="34" charset="0"/>
              <a:buChar char="•"/>
            </a:pPr>
            <a:r>
              <a:rPr lang="en-GB" sz="2600" dirty="0"/>
              <a:t>Most plants have the ability to reproduce asexually and the ant species </a:t>
            </a:r>
            <a:r>
              <a:rPr lang="en-GB" sz="2600" dirty="0" err="1"/>
              <a:t>Mycocepurus</a:t>
            </a:r>
            <a:r>
              <a:rPr lang="en-GB" sz="2600" dirty="0"/>
              <a:t> </a:t>
            </a:r>
            <a:r>
              <a:rPr lang="en-GB" sz="2600" dirty="0" err="1"/>
              <a:t>smithii</a:t>
            </a:r>
            <a:r>
              <a:rPr lang="en-GB" sz="2600" dirty="0"/>
              <a:t> is thought to reproduce entirely by asexual </a:t>
            </a:r>
            <a:r>
              <a:rPr lang="en-GB" sz="2600" dirty="0" smtClean="0"/>
              <a:t>means.</a:t>
            </a:r>
          </a:p>
          <a:p>
            <a:pPr>
              <a:buFont typeface="Arial" pitchFamily="34" charset="0"/>
              <a:buChar char="•"/>
            </a:pPr>
            <a:r>
              <a:rPr lang="en-GB" sz="2600" dirty="0" smtClean="0"/>
              <a:t>Some </a:t>
            </a:r>
            <a:r>
              <a:rPr lang="en-GB" sz="2600" dirty="0"/>
              <a:t>species that are capable of reproducing asexually, like hydra, yeast and jellyfish, may also reproduce sexually</a:t>
            </a:r>
            <a:r>
              <a:rPr lang="en-GB" sz="2600" dirty="0" smtClean="0"/>
              <a:t>.</a:t>
            </a:r>
          </a:p>
          <a:p>
            <a:pPr>
              <a:buFont typeface="Arial" pitchFamily="34" charset="0"/>
              <a:buChar char="•"/>
            </a:pPr>
            <a:r>
              <a:rPr lang="en-GB" sz="2600" dirty="0" smtClean="0"/>
              <a:t> </a:t>
            </a:r>
            <a:r>
              <a:rPr lang="en-GB" sz="2600" dirty="0" smtClean="0"/>
              <a:t>Most </a:t>
            </a:r>
            <a:r>
              <a:rPr lang="en-GB" sz="2600" dirty="0"/>
              <a:t>plants are also capable of vegetative reproduction—reproduction without seeds or spores—but can also reproduce sexually. </a:t>
            </a:r>
            <a:endParaRPr lang="en-GB" sz="2600" dirty="0" smtClean="0"/>
          </a:p>
          <a:p>
            <a:pPr>
              <a:buFont typeface="Arial" pitchFamily="34" charset="0"/>
              <a:buChar char="•"/>
            </a:pPr>
            <a:r>
              <a:rPr lang="en-GB" sz="2600" dirty="0" smtClean="0"/>
              <a:t>Likewise</a:t>
            </a:r>
            <a:r>
              <a:rPr lang="en-GB" sz="2600" dirty="0"/>
              <a:t>, bacteria may exchange genetic information by conjugation which is a type of sexual </a:t>
            </a:r>
            <a:r>
              <a:rPr lang="en-GB" sz="2600" dirty="0" smtClean="0"/>
              <a:t>reproduction</a:t>
            </a:r>
            <a:r>
              <a:rPr lang="en-GB" sz="2600" dirty="0"/>
              <a:t>.</a:t>
            </a:r>
          </a:p>
          <a:p>
            <a:pPr marL="109728" indent="0">
              <a:buNone/>
            </a:pPr>
            <a:endParaRPr lang="en-GB" dirty="0" smtClean="0"/>
          </a:p>
          <a:p>
            <a:pPr marL="109728" indent="0">
              <a:buNone/>
            </a:pPr>
            <a:endParaRPr lang="en-GB" dirty="0"/>
          </a:p>
        </p:txBody>
      </p:sp>
      <p:sp>
        <p:nvSpPr>
          <p:cNvPr id="3" name="Title 2"/>
          <p:cNvSpPr>
            <a:spLocks noGrp="1"/>
          </p:cNvSpPr>
          <p:nvPr>
            <p:ph type="title"/>
          </p:nvPr>
        </p:nvSpPr>
        <p:spPr>
          <a:xfrm>
            <a:off x="467544" y="12998"/>
            <a:ext cx="8229600" cy="1143000"/>
          </a:xfrm>
        </p:spPr>
        <p:txBody>
          <a:bodyPr/>
          <a:lstStyle/>
          <a:p>
            <a:pPr algn="ctr"/>
            <a:r>
              <a:rPr lang="en-GB" dirty="0">
                <a:solidFill>
                  <a:schemeClr val="bg2">
                    <a:lumMod val="50000"/>
                  </a:schemeClr>
                </a:solidFill>
              </a:rPr>
              <a:t>ASEXUAL REPRODUCTION</a:t>
            </a:r>
          </a:p>
        </p:txBody>
      </p:sp>
    </p:spTree>
    <p:extLst>
      <p:ext uri="{BB962C8B-B14F-4D97-AF65-F5344CB8AC3E}">
        <p14:creationId xmlns:p14="http://schemas.microsoft.com/office/powerpoint/2010/main" val="1968338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266</TotalTime>
  <Words>2743</Words>
  <Application>Microsoft Office PowerPoint</Application>
  <PresentationFormat>On-screen Show (4:3)</PresentationFormat>
  <Paragraphs>210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BIO 101: Introductory Biology Osinaike T.S. (Lecture C19 – 2) </vt:lpstr>
      <vt:lpstr>GROWTH AND REPRODUCTION</vt:lpstr>
      <vt:lpstr>GROWTH</vt:lpstr>
      <vt:lpstr>GROWTH CONT’D</vt:lpstr>
      <vt:lpstr>PowerPoint Presentation</vt:lpstr>
      <vt:lpstr>REPRODUCTION </vt:lpstr>
      <vt:lpstr>ASEXUAL REPRODUCTION</vt:lpstr>
      <vt:lpstr>TYPES OF ASEXUAL REPRODUCTION </vt:lpstr>
      <vt:lpstr>ASEXUAL REPRODUCTION</vt:lpstr>
      <vt:lpstr>ASEXUAL REPRODUCTION CONT’D</vt:lpstr>
      <vt:lpstr>SEXUAL REPRODUCTION </vt:lpstr>
      <vt:lpstr>SEXUAL REPRODUCTION CONT’D</vt:lpstr>
      <vt:lpstr>SEXUAL REPRODUCTION CONT’D</vt:lpstr>
      <vt:lpstr>SEXUAL REPRODUCTION CONT’D</vt:lpstr>
      <vt:lpstr> SEXUAL REPRODUCTION CONT’D  </vt:lpstr>
      <vt:lpstr>SEXUAL REPRODUCTION CONT’D</vt:lpstr>
      <vt:lpstr>ALLOGAMY</vt:lpstr>
      <vt:lpstr>AUTOGAMY</vt:lpstr>
      <vt:lpstr>ACTIVITY &amp; ASSIGNMENT </vt:lpstr>
      <vt:lpstr>THE CELL CYCLE</vt:lpstr>
      <vt:lpstr>THE CELL CYCLE CONT’D</vt:lpstr>
      <vt:lpstr>THE CELL CYCLE CONT’D</vt:lpstr>
      <vt:lpstr>TABLE NUMBER OF CHROMOSOMES IN A DIPLOID SET IN SOME COMMON PLANTS SPECIES.</vt:lpstr>
      <vt:lpstr>PowerPoint Presentation</vt:lpstr>
      <vt:lpstr>PowerPoint Presentation</vt:lpstr>
      <vt:lpstr>DIVISION PHASE OF THE CELL CYCLE</vt:lpstr>
      <vt:lpstr>MITOSIS </vt:lpstr>
      <vt:lpstr>MITOSIS CONT’D</vt:lpstr>
      <vt:lpstr>PROPHASE STAGE</vt:lpstr>
      <vt:lpstr>METAPHASE STAGE</vt:lpstr>
      <vt:lpstr>ANAPHASE STAGE</vt:lpstr>
      <vt:lpstr>TELOPHASE STAGE</vt:lpstr>
      <vt:lpstr>CYTOKINESIS</vt:lpstr>
      <vt:lpstr>CYTOKINESIS</vt:lpstr>
      <vt:lpstr>MITOSIS/SOMATIC CELL DIVISION </vt:lpstr>
      <vt:lpstr>DURATION OF LIFE CYCLE PHASES IN DIFERRENT ORGANISMS </vt:lpstr>
      <vt:lpstr>MEIOSIS </vt:lpstr>
      <vt:lpstr>MEIOSIS CONT’D</vt:lpstr>
      <vt:lpstr>COMPARISOMN OF THE MEIOTOTIC AND MITOTIC CELL DIVISION PROCESSES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AND REPRODUCTION</dc:title>
  <dc:creator>Windows User</dc:creator>
  <cp:lastModifiedBy>Windows User</cp:lastModifiedBy>
  <cp:revision>59</cp:revision>
  <dcterms:created xsi:type="dcterms:W3CDTF">2020-05-05T17:07:15Z</dcterms:created>
  <dcterms:modified xsi:type="dcterms:W3CDTF">2020-05-06T16:53:03Z</dcterms:modified>
</cp:coreProperties>
</file>