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9" r:id="rId1"/>
  </p:sldMasterIdLst>
  <p:notesMasterIdLst>
    <p:notesMasterId r:id="rId68"/>
  </p:notesMasterIdLst>
  <p:sldIdLst>
    <p:sldId id="468" r:id="rId2"/>
    <p:sldId id="463" r:id="rId3"/>
    <p:sldId id="321" r:id="rId4"/>
    <p:sldId id="325" r:id="rId5"/>
    <p:sldId id="461" r:id="rId6"/>
    <p:sldId id="464" r:id="rId7"/>
    <p:sldId id="465" r:id="rId8"/>
    <p:sldId id="466" r:id="rId9"/>
    <p:sldId id="467" r:id="rId10"/>
    <p:sldId id="480" r:id="rId11"/>
    <p:sldId id="481" r:id="rId12"/>
    <p:sldId id="482" r:id="rId13"/>
    <p:sldId id="483" r:id="rId14"/>
    <p:sldId id="484" r:id="rId15"/>
    <p:sldId id="485" r:id="rId16"/>
    <p:sldId id="486" r:id="rId17"/>
    <p:sldId id="487" r:id="rId18"/>
    <p:sldId id="488" r:id="rId19"/>
    <p:sldId id="489" r:id="rId20"/>
    <p:sldId id="490" r:id="rId21"/>
    <p:sldId id="491" r:id="rId22"/>
    <p:sldId id="492" r:id="rId23"/>
    <p:sldId id="493" r:id="rId24"/>
    <p:sldId id="494" r:id="rId25"/>
    <p:sldId id="495" r:id="rId26"/>
    <p:sldId id="496" r:id="rId27"/>
    <p:sldId id="497" r:id="rId28"/>
    <p:sldId id="498" r:id="rId29"/>
    <p:sldId id="499" r:id="rId30"/>
    <p:sldId id="500" r:id="rId31"/>
    <p:sldId id="501" r:id="rId32"/>
    <p:sldId id="502" r:id="rId33"/>
    <p:sldId id="503" r:id="rId34"/>
    <p:sldId id="504" r:id="rId35"/>
    <p:sldId id="505" r:id="rId36"/>
    <p:sldId id="506" r:id="rId37"/>
    <p:sldId id="507" r:id="rId38"/>
    <p:sldId id="508" r:id="rId39"/>
    <p:sldId id="509" r:id="rId40"/>
    <p:sldId id="510" r:id="rId41"/>
    <p:sldId id="511" r:id="rId42"/>
    <p:sldId id="512" r:id="rId43"/>
    <p:sldId id="513" r:id="rId44"/>
    <p:sldId id="514" r:id="rId45"/>
    <p:sldId id="515" r:id="rId46"/>
    <p:sldId id="516" r:id="rId47"/>
    <p:sldId id="517" r:id="rId48"/>
    <p:sldId id="518" r:id="rId49"/>
    <p:sldId id="519" r:id="rId50"/>
    <p:sldId id="520" r:id="rId51"/>
    <p:sldId id="521" r:id="rId52"/>
    <p:sldId id="522" r:id="rId53"/>
    <p:sldId id="523" r:id="rId54"/>
    <p:sldId id="524" r:id="rId55"/>
    <p:sldId id="525" r:id="rId56"/>
    <p:sldId id="526" r:id="rId57"/>
    <p:sldId id="527" r:id="rId58"/>
    <p:sldId id="528" r:id="rId59"/>
    <p:sldId id="529" r:id="rId60"/>
    <p:sldId id="530" r:id="rId61"/>
    <p:sldId id="531" r:id="rId62"/>
    <p:sldId id="532" r:id="rId63"/>
    <p:sldId id="533" r:id="rId64"/>
    <p:sldId id="534" r:id="rId65"/>
    <p:sldId id="535" r:id="rId66"/>
    <p:sldId id="462" r:id="rId6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2" autoAdjust="0"/>
    <p:restoredTop sz="94617" autoAdjust="0"/>
  </p:normalViewPr>
  <p:slideViewPr>
    <p:cSldViewPr>
      <p:cViewPr>
        <p:scale>
          <a:sx n="100" d="100"/>
          <a:sy n="100" d="100"/>
        </p:scale>
        <p:origin x="-5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US"/>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cs typeface="+mn-cs"/>
              </a:defRPr>
            </a:lvl1pPr>
          </a:lstStyle>
          <a:p>
            <a:pPr>
              <a:defRPr/>
            </a:pPr>
            <a:fld id="{F3D241F7-4B43-4B8A-A2DB-08A3647E6DA3}" type="slidenum">
              <a:rPr lang="en-US"/>
              <a:pPr>
                <a:defRPr/>
              </a:pPr>
              <a:t>‹#›</a:t>
            </a:fld>
            <a:endParaRPr lang="en-US"/>
          </a:p>
        </p:txBody>
      </p:sp>
    </p:spTree>
    <p:extLst>
      <p:ext uri="{BB962C8B-B14F-4D97-AF65-F5344CB8AC3E}">
        <p14:creationId xmlns:p14="http://schemas.microsoft.com/office/powerpoint/2010/main" val="3839510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r>
              <a:rPr lang="en-US" dirty="0" smtClean="0"/>
              <a:t>DATA</a:t>
            </a:r>
            <a:r>
              <a:rPr lang="en-US" baseline="0" dirty="0" smtClean="0"/>
              <a:t> STRUCTURES – CSC 221 LECTURE NOTES</a:t>
            </a:r>
            <a:endParaRPr lang="en-US" dirty="0" smtClean="0"/>
          </a:p>
        </p:txBody>
      </p:sp>
      <p:sp>
        <p:nvSpPr>
          <p:cNvPr id="39940" name="Slide Number Placeholder 3"/>
          <p:cNvSpPr>
            <a:spLocks noGrp="1"/>
          </p:cNvSpPr>
          <p:nvPr>
            <p:ph type="sldNum" sz="quarter" idx="5"/>
          </p:nvPr>
        </p:nvSpPr>
        <p:spPr/>
        <p:txBody>
          <a:bodyPr/>
          <a:lstStyle/>
          <a:p>
            <a:pPr>
              <a:defRPr/>
            </a:pPr>
            <a:fld id="{D5E978F6-C633-4AE0-A079-6A0A39CB3617}" type="slidenum">
              <a:rPr lang="en-US" smtClean="0"/>
              <a:pPr>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BE4901F3-0FC6-47DC-A28F-23A21EA133E9}" type="slidenum">
              <a:rPr lang="en-US" smtClean="0"/>
              <a:pPr>
                <a:defRPr/>
              </a:pPr>
              <a:t>37</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TELECOMMUNICATION</a:t>
            </a:r>
            <a:r>
              <a:rPr lang="en-US" baseline="0" dirty="0" smtClean="0"/>
              <a:t> NETWORKS</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NETWORK</a:t>
            </a:r>
            <a:r>
              <a:rPr lang="en-US" baseline="0" dirty="0" smtClean="0"/>
              <a:t> ACCESS</a:t>
            </a:r>
            <a:endParaRPr lang="en-US" dirty="0" smtClean="0"/>
          </a:p>
        </p:txBody>
      </p:sp>
      <p:sp>
        <p:nvSpPr>
          <p:cNvPr id="4" name="Slide Number Placeholder 3"/>
          <p:cNvSpPr>
            <a:spLocks noGrp="1"/>
          </p:cNvSpPr>
          <p:nvPr>
            <p:ph type="sldNum" sz="quarter" idx="10"/>
          </p:nvPr>
        </p:nvSpPr>
        <p:spPr/>
        <p:txBody>
          <a:bodyPr/>
          <a:lstStyle/>
          <a:p>
            <a:pPr>
              <a:defRPr/>
            </a:pPr>
            <a:fld id="{F3D241F7-4B43-4B8A-A2DB-08A3647E6DA3}" type="slidenum">
              <a:rPr lang="en-US" smtClean="0"/>
              <a:pPr>
                <a:defRPr/>
              </a:pPr>
              <a:t>38</a:t>
            </a:fld>
            <a:endParaRPr lang="en-US"/>
          </a:p>
        </p:txBody>
      </p:sp>
    </p:spTree>
    <p:extLst>
      <p:ext uri="{BB962C8B-B14F-4D97-AF65-F5344CB8AC3E}">
        <p14:creationId xmlns:p14="http://schemas.microsoft.com/office/powerpoint/2010/main" val="1232198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NETWORK</a:t>
            </a:r>
            <a:r>
              <a:rPr lang="en-US" baseline="0" dirty="0" smtClean="0"/>
              <a:t> ACCESS</a:t>
            </a:r>
            <a:endParaRPr lang="en-US" dirty="0" smtClean="0"/>
          </a:p>
        </p:txBody>
      </p:sp>
      <p:sp>
        <p:nvSpPr>
          <p:cNvPr id="4" name="Slide Number Placeholder 3"/>
          <p:cNvSpPr>
            <a:spLocks noGrp="1"/>
          </p:cNvSpPr>
          <p:nvPr>
            <p:ph type="sldNum" sz="quarter" idx="10"/>
          </p:nvPr>
        </p:nvSpPr>
        <p:spPr/>
        <p:txBody>
          <a:bodyPr/>
          <a:lstStyle/>
          <a:p>
            <a:pPr>
              <a:defRPr/>
            </a:pPr>
            <a:fld id="{F3D241F7-4B43-4B8A-A2DB-08A3647E6DA3}" type="slidenum">
              <a:rPr lang="en-US" smtClean="0"/>
              <a:pPr>
                <a:defRPr/>
              </a:pPr>
              <a:t>39</a:t>
            </a:fld>
            <a:endParaRPr lang="en-US"/>
          </a:p>
        </p:txBody>
      </p:sp>
    </p:spTree>
    <p:extLst>
      <p:ext uri="{BB962C8B-B14F-4D97-AF65-F5344CB8AC3E}">
        <p14:creationId xmlns:p14="http://schemas.microsoft.com/office/powerpoint/2010/main" val="4247756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NETWORK</a:t>
            </a:r>
            <a:r>
              <a:rPr lang="en-US" baseline="0" dirty="0" smtClean="0"/>
              <a:t> ACCESS</a:t>
            </a:r>
            <a:endParaRPr lang="en-US" dirty="0" smtClean="0"/>
          </a:p>
        </p:txBody>
      </p:sp>
      <p:sp>
        <p:nvSpPr>
          <p:cNvPr id="4" name="Slide Number Placeholder 3"/>
          <p:cNvSpPr>
            <a:spLocks noGrp="1"/>
          </p:cNvSpPr>
          <p:nvPr>
            <p:ph type="sldNum" sz="quarter" idx="10"/>
          </p:nvPr>
        </p:nvSpPr>
        <p:spPr/>
        <p:txBody>
          <a:bodyPr/>
          <a:lstStyle/>
          <a:p>
            <a:pPr>
              <a:defRPr/>
            </a:pPr>
            <a:fld id="{F3D241F7-4B43-4B8A-A2DB-08A3647E6DA3}" type="slidenum">
              <a:rPr lang="en-US" smtClean="0"/>
              <a:pPr>
                <a:defRPr/>
              </a:pPr>
              <a:t>40</a:t>
            </a:fld>
            <a:endParaRPr lang="en-US"/>
          </a:p>
        </p:txBody>
      </p:sp>
    </p:spTree>
    <p:extLst>
      <p:ext uri="{BB962C8B-B14F-4D97-AF65-F5344CB8AC3E}">
        <p14:creationId xmlns:p14="http://schemas.microsoft.com/office/powerpoint/2010/main" val="2535262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NETWORK</a:t>
            </a:r>
            <a:r>
              <a:rPr lang="en-US" baseline="0" dirty="0" smtClean="0"/>
              <a:t> ACCESS</a:t>
            </a:r>
            <a:endParaRPr lang="en-US" dirty="0" smtClean="0"/>
          </a:p>
        </p:txBody>
      </p:sp>
      <p:sp>
        <p:nvSpPr>
          <p:cNvPr id="4" name="Slide Number Placeholder 3"/>
          <p:cNvSpPr>
            <a:spLocks noGrp="1"/>
          </p:cNvSpPr>
          <p:nvPr>
            <p:ph type="sldNum" sz="quarter" idx="10"/>
          </p:nvPr>
        </p:nvSpPr>
        <p:spPr/>
        <p:txBody>
          <a:bodyPr/>
          <a:lstStyle/>
          <a:p>
            <a:pPr>
              <a:defRPr/>
            </a:pPr>
            <a:fld id="{F3D241F7-4B43-4B8A-A2DB-08A3647E6DA3}" type="slidenum">
              <a:rPr lang="en-US" smtClean="0"/>
              <a:pPr>
                <a:defRPr/>
              </a:pPr>
              <a:t>41</a:t>
            </a:fld>
            <a:endParaRPr lang="en-US"/>
          </a:p>
        </p:txBody>
      </p:sp>
    </p:spTree>
    <p:extLst>
      <p:ext uri="{BB962C8B-B14F-4D97-AF65-F5344CB8AC3E}">
        <p14:creationId xmlns:p14="http://schemas.microsoft.com/office/powerpoint/2010/main" val="2505478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NETWORK</a:t>
            </a:r>
            <a:r>
              <a:rPr lang="en-US" baseline="0" dirty="0" smtClean="0"/>
              <a:t> ACCESS</a:t>
            </a:r>
            <a:endParaRPr lang="en-US" dirty="0" smtClean="0"/>
          </a:p>
        </p:txBody>
      </p:sp>
      <p:sp>
        <p:nvSpPr>
          <p:cNvPr id="4" name="Slide Number Placeholder 3"/>
          <p:cNvSpPr>
            <a:spLocks noGrp="1"/>
          </p:cNvSpPr>
          <p:nvPr>
            <p:ph type="sldNum" sz="quarter" idx="10"/>
          </p:nvPr>
        </p:nvSpPr>
        <p:spPr/>
        <p:txBody>
          <a:bodyPr/>
          <a:lstStyle/>
          <a:p>
            <a:pPr>
              <a:defRPr/>
            </a:pPr>
            <a:fld id="{F3D241F7-4B43-4B8A-A2DB-08A3647E6DA3}" type="slidenum">
              <a:rPr lang="en-US" smtClean="0"/>
              <a:pPr>
                <a:defRPr/>
              </a:pPr>
              <a:t>42</a:t>
            </a:fld>
            <a:endParaRPr lang="en-US"/>
          </a:p>
        </p:txBody>
      </p:sp>
    </p:spTree>
    <p:extLst>
      <p:ext uri="{BB962C8B-B14F-4D97-AF65-F5344CB8AC3E}">
        <p14:creationId xmlns:p14="http://schemas.microsoft.com/office/powerpoint/2010/main" val="163106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TELECOMMUNICATION</a:t>
            </a:r>
            <a:r>
              <a:rPr lang="en-US" baseline="0" dirty="0" smtClean="0"/>
              <a:t> NETWORKS</a:t>
            </a:r>
            <a:endParaRPr lang="en-US" dirty="0" smtClean="0"/>
          </a:p>
        </p:txBody>
      </p:sp>
      <p:sp>
        <p:nvSpPr>
          <p:cNvPr id="4" name="Slide Number Placeholder 3"/>
          <p:cNvSpPr>
            <a:spLocks noGrp="1"/>
          </p:cNvSpPr>
          <p:nvPr>
            <p:ph type="sldNum" sz="quarter" idx="10"/>
          </p:nvPr>
        </p:nvSpPr>
        <p:spPr/>
        <p:txBody>
          <a:bodyPr/>
          <a:lstStyle/>
          <a:p>
            <a:pPr>
              <a:defRPr/>
            </a:pPr>
            <a:fld id="{F3D241F7-4B43-4B8A-A2DB-08A3647E6DA3}" type="slidenum">
              <a:rPr lang="en-US" smtClean="0"/>
              <a:pPr>
                <a:defRPr/>
              </a:pPr>
              <a:t>51</a:t>
            </a:fld>
            <a:endParaRPr lang="en-US"/>
          </a:p>
        </p:txBody>
      </p:sp>
    </p:spTree>
    <p:extLst>
      <p:ext uri="{BB962C8B-B14F-4D97-AF65-F5344CB8AC3E}">
        <p14:creationId xmlns:p14="http://schemas.microsoft.com/office/powerpoint/2010/main" val="2228525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BE4901F3-0FC6-47DC-A28F-23A21EA133E9}" type="slidenum">
              <a:rPr lang="en-US" smtClean="0"/>
              <a:pPr>
                <a:defRPr/>
              </a:pPr>
              <a:t>52</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TELECOMMUNICATION</a:t>
            </a:r>
            <a:r>
              <a:rPr lang="en-US" baseline="0" dirty="0" smtClean="0"/>
              <a:t> NETWORKS</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NETWORK</a:t>
            </a:r>
            <a:r>
              <a:rPr lang="en-US" baseline="0" dirty="0" smtClean="0"/>
              <a:t> ACCESS</a:t>
            </a:r>
            <a:endParaRPr lang="en-US" dirty="0" smtClean="0"/>
          </a:p>
        </p:txBody>
      </p:sp>
      <p:sp>
        <p:nvSpPr>
          <p:cNvPr id="4" name="Slide Number Placeholder 3"/>
          <p:cNvSpPr>
            <a:spLocks noGrp="1"/>
          </p:cNvSpPr>
          <p:nvPr>
            <p:ph type="sldNum" sz="quarter" idx="10"/>
          </p:nvPr>
        </p:nvSpPr>
        <p:spPr/>
        <p:txBody>
          <a:bodyPr/>
          <a:lstStyle/>
          <a:p>
            <a:pPr>
              <a:defRPr/>
            </a:pPr>
            <a:fld id="{F3D241F7-4B43-4B8A-A2DB-08A3647E6DA3}" type="slidenum">
              <a:rPr lang="en-US" smtClean="0"/>
              <a:pPr>
                <a:defRPr/>
              </a:pPr>
              <a:t>53</a:t>
            </a:fld>
            <a:endParaRPr lang="en-US"/>
          </a:p>
        </p:txBody>
      </p:sp>
    </p:spTree>
    <p:extLst>
      <p:ext uri="{BB962C8B-B14F-4D97-AF65-F5344CB8AC3E}">
        <p14:creationId xmlns:p14="http://schemas.microsoft.com/office/powerpoint/2010/main" val="1232198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NETWORK</a:t>
            </a:r>
            <a:r>
              <a:rPr lang="en-US" baseline="0" dirty="0" smtClean="0"/>
              <a:t> ACCESS</a:t>
            </a:r>
            <a:endParaRPr lang="en-US" dirty="0" smtClean="0"/>
          </a:p>
        </p:txBody>
      </p:sp>
      <p:sp>
        <p:nvSpPr>
          <p:cNvPr id="4" name="Slide Number Placeholder 3"/>
          <p:cNvSpPr>
            <a:spLocks noGrp="1"/>
          </p:cNvSpPr>
          <p:nvPr>
            <p:ph type="sldNum" sz="quarter" idx="10"/>
          </p:nvPr>
        </p:nvSpPr>
        <p:spPr/>
        <p:txBody>
          <a:bodyPr/>
          <a:lstStyle/>
          <a:p>
            <a:pPr>
              <a:defRPr/>
            </a:pPr>
            <a:fld id="{F3D241F7-4B43-4B8A-A2DB-08A3647E6DA3}" type="slidenum">
              <a:rPr lang="en-US" smtClean="0"/>
              <a:pPr>
                <a:defRPr/>
              </a:pPr>
              <a:t>54</a:t>
            </a:fld>
            <a:endParaRPr lang="en-US"/>
          </a:p>
        </p:txBody>
      </p:sp>
    </p:spTree>
    <p:extLst>
      <p:ext uri="{BB962C8B-B14F-4D97-AF65-F5344CB8AC3E}">
        <p14:creationId xmlns:p14="http://schemas.microsoft.com/office/powerpoint/2010/main" val="4247756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BE4901F3-0FC6-47DC-A28F-23A21EA133E9}" type="slidenum">
              <a:rPr lang="en-US" smtClean="0"/>
              <a:pPr>
                <a:defRPr/>
              </a:pPr>
              <a:t>3</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NETWORK</a:t>
            </a:r>
            <a:r>
              <a:rPr lang="en-US" baseline="0" dirty="0" smtClean="0"/>
              <a:t> ACCESS</a:t>
            </a:r>
            <a:endParaRPr lang="en-US" dirty="0" smtClean="0"/>
          </a:p>
        </p:txBody>
      </p:sp>
      <p:sp>
        <p:nvSpPr>
          <p:cNvPr id="4" name="Slide Number Placeholder 3"/>
          <p:cNvSpPr>
            <a:spLocks noGrp="1"/>
          </p:cNvSpPr>
          <p:nvPr>
            <p:ph type="sldNum" sz="quarter" idx="10"/>
          </p:nvPr>
        </p:nvSpPr>
        <p:spPr/>
        <p:txBody>
          <a:bodyPr/>
          <a:lstStyle/>
          <a:p>
            <a:pPr>
              <a:defRPr/>
            </a:pPr>
            <a:fld id="{F3D241F7-4B43-4B8A-A2DB-08A3647E6DA3}" type="slidenum">
              <a:rPr lang="en-US" smtClean="0"/>
              <a:pPr>
                <a:defRPr/>
              </a:pPr>
              <a:t>55</a:t>
            </a:fld>
            <a:endParaRPr lang="en-US"/>
          </a:p>
        </p:txBody>
      </p:sp>
    </p:spTree>
    <p:extLst>
      <p:ext uri="{BB962C8B-B14F-4D97-AF65-F5344CB8AC3E}">
        <p14:creationId xmlns:p14="http://schemas.microsoft.com/office/powerpoint/2010/main" val="2535262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NETWORK</a:t>
            </a:r>
            <a:r>
              <a:rPr lang="en-US" baseline="0" dirty="0" smtClean="0"/>
              <a:t> ACCESS</a:t>
            </a:r>
            <a:endParaRPr lang="en-US" dirty="0" smtClean="0"/>
          </a:p>
        </p:txBody>
      </p:sp>
      <p:sp>
        <p:nvSpPr>
          <p:cNvPr id="4" name="Slide Number Placeholder 3"/>
          <p:cNvSpPr>
            <a:spLocks noGrp="1"/>
          </p:cNvSpPr>
          <p:nvPr>
            <p:ph type="sldNum" sz="quarter" idx="10"/>
          </p:nvPr>
        </p:nvSpPr>
        <p:spPr/>
        <p:txBody>
          <a:bodyPr/>
          <a:lstStyle/>
          <a:p>
            <a:pPr>
              <a:defRPr/>
            </a:pPr>
            <a:fld id="{F3D241F7-4B43-4B8A-A2DB-08A3647E6DA3}" type="slidenum">
              <a:rPr lang="en-US" smtClean="0"/>
              <a:pPr>
                <a:defRPr/>
              </a:pPr>
              <a:t>56</a:t>
            </a:fld>
            <a:endParaRPr lang="en-US"/>
          </a:p>
        </p:txBody>
      </p:sp>
    </p:spTree>
    <p:extLst>
      <p:ext uri="{BB962C8B-B14F-4D97-AF65-F5344CB8AC3E}">
        <p14:creationId xmlns:p14="http://schemas.microsoft.com/office/powerpoint/2010/main" val="25054787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NETWORK</a:t>
            </a:r>
            <a:r>
              <a:rPr lang="en-US" baseline="0" dirty="0" smtClean="0"/>
              <a:t> ACCESS</a:t>
            </a:r>
            <a:endParaRPr lang="en-US" dirty="0" smtClean="0"/>
          </a:p>
        </p:txBody>
      </p:sp>
      <p:sp>
        <p:nvSpPr>
          <p:cNvPr id="4" name="Slide Number Placeholder 3"/>
          <p:cNvSpPr>
            <a:spLocks noGrp="1"/>
          </p:cNvSpPr>
          <p:nvPr>
            <p:ph type="sldNum" sz="quarter" idx="10"/>
          </p:nvPr>
        </p:nvSpPr>
        <p:spPr/>
        <p:txBody>
          <a:bodyPr/>
          <a:lstStyle/>
          <a:p>
            <a:pPr>
              <a:defRPr/>
            </a:pPr>
            <a:fld id="{F3D241F7-4B43-4B8A-A2DB-08A3647E6DA3}" type="slidenum">
              <a:rPr lang="en-US" smtClean="0"/>
              <a:pPr>
                <a:defRPr/>
              </a:pPr>
              <a:t>57</a:t>
            </a:fld>
            <a:endParaRPr lang="en-US"/>
          </a:p>
        </p:txBody>
      </p:sp>
    </p:spTree>
    <p:extLst>
      <p:ext uri="{BB962C8B-B14F-4D97-AF65-F5344CB8AC3E}">
        <p14:creationId xmlns:p14="http://schemas.microsoft.com/office/powerpoint/2010/main" val="163106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r>
              <a:rPr lang="en-US" dirty="0" smtClean="0"/>
              <a:t>DATA</a:t>
            </a:r>
            <a:r>
              <a:rPr lang="en-US" baseline="0" dirty="0" smtClean="0"/>
              <a:t>  TRANSMISSION  LECTURE NOTES</a:t>
            </a:r>
            <a:endParaRPr lang="en-US" dirty="0" smtClean="0"/>
          </a:p>
        </p:txBody>
      </p:sp>
      <p:sp>
        <p:nvSpPr>
          <p:cNvPr id="39940" name="Slide Number Placeholder 3"/>
          <p:cNvSpPr>
            <a:spLocks noGrp="1"/>
          </p:cNvSpPr>
          <p:nvPr>
            <p:ph type="sldNum" sz="quarter" idx="5"/>
          </p:nvPr>
        </p:nvSpPr>
        <p:spPr/>
        <p:txBody>
          <a:bodyPr/>
          <a:lstStyle/>
          <a:p>
            <a:pPr>
              <a:defRPr/>
            </a:pPr>
            <a:fld id="{D5E978F6-C633-4AE0-A079-6A0A39CB3617}" type="slidenum">
              <a:rPr lang="en-US" smtClean="0"/>
              <a:pPr>
                <a:defRPr/>
              </a:pPr>
              <a:t>10</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BE4901F3-0FC6-47DC-A28F-23A21EA133E9}" type="slidenum">
              <a:rPr lang="en-US" smtClean="0"/>
              <a:pPr>
                <a:defRPr/>
              </a:pPr>
              <a:t>12</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r>
              <a:rPr lang="en-US" dirty="0" smtClean="0"/>
              <a:t>DATA</a:t>
            </a:r>
            <a:r>
              <a:rPr lang="en-US" baseline="0" dirty="0" smtClean="0"/>
              <a:t>  TRANSMISSION  LECTURE NOTES</a:t>
            </a:r>
            <a:endParaRPr lang="en-US" dirty="0" smtClean="0"/>
          </a:p>
        </p:txBody>
      </p:sp>
      <p:sp>
        <p:nvSpPr>
          <p:cNvPr id="39940" name="Slide Number Placeholder 3"/>
          <p:cNvSpPr>
            <a:spLocks noGrp="1"/>
          </p:cNvSpPr>
          <p:nvPr>
            <p:ph type="sldNum" sz="quarter" idx="5"/>
          </p:nvPr>
        </p:nvSpPr>
        <p:spPr/>
        <p:txBody>
          <a:bodyPr/>
          <a:lstStyle/>
          <a:p>
            <a:pPr>
              <a:defRPr/>
            </a:pPr>
            <a:fld id="{D5E978F6-C633-4AE0-A079-6A0A39CB3617}" type="slidenum">
              <a:rPr lang="en-US" smtClean="0"/>
              <a:pPr>
                <a:defRPr/>
              </a:pPr>
              <a:t>20</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BE4901F3-0FC6-47DC-A28F-23A21EA133E9}" type="slidenum">
              <a:rPr lang="en-US" smtClean="0"/>
              <a:pPr>
                <a:defRPr/>
              </a:pPr>
              <a:t>22</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r>
              <a:rPr lang="en-US" dirty="0" smtClean="0"/>
              <a:t>DATA</a:t>
            </a:r>
            <a:r>
              <a:rPr lang="en-US" baseline="0" dirty="0" smtClean="0"/>
              <a:t>  TRANSFER RATE  LECTURE NOTES</a:t>
            </a:r>
            <a:endParaRPr lang="en-US" dirty="0" smtClean="0"/>
          </a:p>
        </p:txBody>
      </p:sp>
      <p:sp>
        <p:nvSpPr>
          <p:cNvPr id="39940" name="Slide Number Placeholder 3"/>
          <p:cNvSpPr>
            <a:spLocks noGrp="1"/>
          </p:cNvSpPr>
          <p:nvPr>
            <p:ph type="sldNum" sz="quarter" idx="5"/>
          </p:nvPr>
        </p:nvSpPr>
        <p:spPr/>
        <p:txBody>
          <a:bodyPr/>
          <a:lstStyle/>
          <a:p>
            <a:pPr>
              <a:defRPr/>
            </a:pPr>
            <a:fld id="{D5E978F6-C633-4AE0-A079-6A0A39CB3617}" type="slidenum">
              <a:rPr lang="en-US" smtClean="0"/>
              <a:pPr>
                <a:defRPr/>
              </a:pPr>
              <a:t>29</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BE4901F3-0FC6-47DC-A28F-23A21EA133E9}" type="slidenum">
              <a:rPr lang="en-US" smtClean="0"/>
              <a:pPr>
                <a:defRPr/>
              </a:pPr>
              <a:t>31</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TELECOMMUNICATION</a:t>
            </a:r>
            <a:r>
              <a:rPr lang="en-US" baseline="0" dirty="0" smtClean="0"/>
              <a:t> NETWORKS</a:t>
            </a:r>
            <a:endParaRPr lang="en-US" dirty="0" smtClean="0"/>
          </a:p>
        </p:txBody>
      </p:sp>
      <p:sp>
        <p:nvSpPr>
          <p:cNvPr id="4" name="Slide Number Placeholder 3"/>
          <p:cNvSpPr>
            <a:spLocks noGrp="1"/>
          </p:cNvSpPr>
          <p:nvPr>
            <p:ph type="sldNum" sz="quarter" idx="10"/>
          </p:nvPr>
        </p:nvSpPr>
        <p:spPr/>
        <p:txBody>
          <a:bodyPr/>
          <a:lstStyle/>
          <a:p>
            <a:pPr>
              <a:defRPr/>
            </a:pPr>
            <a:fld id="{F3D241F7-4B43-4B8A-A2DB-08A3647E6DA3}" type="slidenum">
              <a:rPr lang="en-US" smtClean="0"/>
              <a:pPr>
                <a:defRPr/>
              </a:pPr>
              <a:t>36</a:t>
            </a:fld>
            <a:endParaRPr lang="en-US"/>
          </a:p>
        </p:txBody>
      </p:sp>
    </p:spTree>
    <p:extLst>
      <p:ext uri="{BB962C8B-B14F-4D97-AF65-F5344CB8AC3E}">
        <p14:creationId xmlns:p14="http://schemas.microsoft.com/office/powerpoint/2010/main" val="2228525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pPr>
              <a:defRPr/>
            </a:pPr>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pPr>
              <a:defRPr/>
            </a:pP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pPr>
              <a:defRPr/>
            </a:pPr>
            <a:fld id="{0C7A8278-55F2-4856-8128-32FAA9B889B7}"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5634E08-E699-437B-934B-7E88716A72F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B18BB6B-D313-47FF-AD5A-DAA3AACE17DF}"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defRPr/>
            </a:pPr>
            <a:endParaRPr lang="en-US"/>
          </a:p>
        </p:txBody>
      </p:sp>
      <p:sp>
        <p:nvSpPr>
          <p:cNvPr id="9" name="Slide Number Placeholder 8"/>
          <p:cNvSpPr>
            <a:spLocks noGrp="1"/>
          </p:cNvSpPr>
          <p:nvPr>
            <p:ph type="sldNum" sz="quarter" idx="15"/>
          </p:nvPr>
        </p:nvSpPr>
        <p:spPr/>
        <p:txBody>
          <a:bodyPr rtlCol="0"/>
          <a:lstStyle/>
          <a:p>
            <a:pPr>
              <a:defRPr/>
            </a:pPr>
            <a:fld id="{EEFB2500-135A-47CC-9A80-343D879EE42D}" type="slidenum">
              <a:rPr lang="en-US" smtClean="0"/>
              <a:pPr>
                <a:defRPr/>
              </a:pPr>
              <a:t>‹#›</a:t>
            </a:fld>
            <a:endParaRPr lang="en-US"/>
          </a:p>
        </p:txBody>
      </p:sp>
      <p:sp>
        <p:nvSpPr>
          <p:cNvPr id="10" name="Footer Placeholder 9"/>
          <p:cNvSpPr>
            <a:spLocks noGrp="1"/>
          </p:cNvSpPr>
          <p:nvPr>
            <p:ph type="ftr" sz="quarter" idx="16"/>
          </p:nvPr>
        </p:nvSpPr>
        <p:spPr/>
        <p:txBody>
          <a:bodyPr rtlCol="0"/>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a:defRPr/>
            </a:pPr>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pPr>
              <a:defRPr/>
            </a:pP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pPr>
              <a:defRPr/>
            </a:pPr>
            <a:fld id="{B00DA0D5-24D9-4E60-B8B2-8F50B1FE2566}"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C291964-5363-4327-BCDD-863367C93EDB}" type="slidenum">
              <a:rPr lang="en-US" smtClean="0"/>
              <a:pPr>
                <a:defRPr/>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E47866C-EEE3-4F3E-85D8-133574D95723}" type="slidenum">
              <a:rPr lang="en-US" smtClean="0"/>
              <a:pPr>
                <a:defRPr/>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defRPr/>
            </a:pPr>
            <a:endParaRPr lang="en-US"/>
          </a:p>
        </p:txBody>
      </p:sp>
      <p:sp>
        <p:nvSpPr>
          <p:cNvPr id="7" name="Slide Number Placeholder 6"/>
          <p:cNvSpPr>
            <a:spLocks noGrp="1"/>
          </p:cNvSpPr>
          <p:nvPr>
            <p:ph type="sldNum" sz="quarter" idx="11"/>
          </p:nvPr>
        </p:nvSpPr>
        <p:spPr/>
        <p:txBody>
          <a:bodyPr rtlCol="0"/>
          <a:lstStyle/>
          <a:p>
            <a:pPr>
              <a:defRPr/>
            </a:pPr>
            <a:fld id="{0AC2B0F7-888B-47D5-99C3-F4A4C5B39744}" type="slidenum">
              <a:rPr lang="en-US" smtClean="0"/>
              <a:pPr>
                <a:defRPr/>
              </a:pPr>
              <a:t>‹#›</a:t>
            </a:fld>
            <a:endParaRPr lang="en-US"/>
          </a:p>
        </p:txBody>
      </p:sp>
      <p:sp>
        <p:nvSpPr>
          <p:cNvPr id="8" name="Footer Placeholder 7"/>
          <p:cNvSpPr>
            <a:spLocks noGrp="1"/>
          </p:cNvSpPr>
          <p:nvPr>
            <p:ph type="ftr" sz="quarter" idx="12"/>
          </p:nvPr>
        </p:nvSpPr>
        <p:spPr/>
        <p:txBody>
          <a:bodyPr rtlCol="0"/>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E028BC4A-455C-42CE-826C-DE3B4812A59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defRPr/>
            </a:pPr>
            <a:endParaRPr lang="en-US"/>
          </a:p>
        </p:txBody>
      </p:sp>
      <p:sp>
        <p:nvSpPr>
          <p:cNvPr id="22" name="Slide Number Placeholder 21"/>
          <p:cNvSpPr>
            <a:spLocks noGrp="1"/>
          </p:cNvSpPr>
          <p:nvPr>
            <p:ph type="sldNum" sz="quarter" idx="15"/>
          </p:nvPr>
        </p:nvSpPr>
        <p:spPr/>
        <p:txBody>
          <a:bodyPr rtlCol="0"/>
          <a:lstStyle/>
          <a:p>
            <a:pPr>
              <a:defRPr/>
            </a:pPr>
            <a:fld id="{304B7F20-51EC-45D4-B0E7-E9A3515A56CA}" type="slidenum">
              <a:rPr lang="en-US" smtClean="0"/>
              <a:pPr>
                <a:defRPr/>
              </a:pPr>
              <a:t>‹#›</a:t>
            </a:fld>
            <a:endParaRPr lang="en-US"/>
          </a:p>
        </p:txBody>
      </p:sp>
      <p:sp>
        <p:nvSpPr>
          <p:cNvPr id="23" name="Footer Placeholder 22"/>
          <p:cNvSpPr>
            <a:spLocks noGrp="1"/>
          </p:cNvSpPr>
          <p:nvPr>
            <p:ph type="ftr" sz="quarter" idx="16"/>
          </p:nvPr>
        </p:nvSpPr>
        <p:spPr/>
        <p:txBody>
          <a:bodyPr rtlCol="0"/>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defRPr/>
            </a:pPr>
            <a:endParaRPr lang="en-US"/>
          </a:p>
        </p:txBody>
      </p:sp>
      <p:sp>
        <p:nvSpPr>
          <p:cNvPr id="18" name="Slide Number Placeholder 17"/>
          <p:cNvSpPr>
            <a:spLocks noGrp="1"/>
          </p:cNvSpPr>
          <p:nvPr>
            <p:ph type="sldNum" sz="quarter" idx="11"/>
          </p:nvPr>
        </p:nvSpPr>
        <p:spPr/>
        <p:txBody>
          <a:bodyPr rtlCol="0"/>
          <a:lstStyle/>
          <a:p>
            <a:pPr>
              <a:defRPr/>
            </a:pPr>
            <a:fld id="{80C68F81-B626-4D9B-BAD3-2637FDF6DD7F}" type="slidenum">
              <a:rPr lang="en-US" smtClean="0"/>
              <a:pPr>
                <a:defRPr/>
              </a:pPr>
              <a:t>‹#›</a:t>
            </a:fld>
            <a:endParaRPr lang="en-US"/>
          </a:p>
        </p:txBody>
      </p:sp>
      <p:sp>
        <p:nvSpPr>
          <p:cNvPr id="21" name="Footer Placeholder 20"/>
          <p:cNvSpPr>
            <a:spLocks noGrp="1"/>
          </p:cNvSpPr>
          <p:nvPr>
            <p:ph type="ftr" sz="quarter" idx="12"/>
          </p:nvPr>
        </p:nvSpPr>
        <p:spPr/>
        <p:txBody>
          <a:bodyPr rtlCol="0"/>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defRPr/>
            </a:pPr>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32ECAFAB-8FCC-4DFA-9466-7FB3BCB4FDF7}"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1371600" y="1143000"/>
            <a:ext cx="6705600" cy="533400"/>
          </a:xfrm>
        </p:spPr>
        <p:txBody>
          <a:bodyPr>
            <a:noAutofit/>
          </a:bodyPr>
          <a:lstStyle/>
          <a:p>
            <a:pPr algn="ctr" eaLnBrk="1" hangingPunct="1"/>
            <a:r>
              <a:rPr lang="en-US" sz="2400" dirty="0" smtClean="0">
                <a:solidFill>
                  <a:schemeClr val="tx1"/>
                </a:solidFill>
                <a:latin typeface="Arial Black" pitchFamily="34" charset="0"/>
                <a:cs typeface="Arial" pitchFamily="34" charset="0"/>
              </a:rPr>
              <a:t>NETWORK TOPOLOGIES</a:t>
            </a:r>
          </a:p>
        </p:txBody>
      </p:sp>
      <p:sp>
        <p:nvSpPr>
          <p:cNvPr id="2" name="Rectangle 1"/>
          <p:cNvSpPr/>
          <p:nvPr/>
        </p:nvSpPr>
        <p:spPr>
          <a:xfrm>
            <a:off x="914400" y="1981200"/>
            <a:ext cx="7620000" cy="1631216"/>
          </a:xfrm>
          <a:prstGeom prst="rect">
            <a:avLst/>
          </a:prstGeom>
        </p:spPr>
        <p:txBody>
          <a:bodyPr wrap="square">
            <a:spAutoFit/>
          </a:bodyPr>
          <a:lstStyle/>
          <a:p>
            <a:r>
              <a:rPr lang="en-US" sz="2000" dirty="0"/>
              <a:t>The term topology in the context of communication network refers to the way the computers or workstations in the network are linked together. According to the physical arrangements of workstations and nature of work, there are three major types of network topology. They are star topology, bus topology and ring topology. </a:t>
            </a:r>
          </a:p>
        </p:txBody>
      </p:sp>
      <p:sp>
        <p:nvSpPr>
          <p:cNvPr id="5" name="Rectangle 4"/>
          <p:cNvSpPr/>
          <p:nvPr/>
        </p:nvSpPr>
        <p:spPr>
          <a:xfrm>
            <a:off x="800100" y="3886200"/>
            <a:ext cx="7848600" cy="1631216"/>
          </a:xfrm>
          <a:prstGeom prst="rect">
            <a:avLst/>
          </a:prstGeom>
        </p:spPr>
        <p:txBody>
          <a:bodyPr wrap="square">
            <a:spAutoFit/>
          </a:bodyPr>
          <a:lstStyle/>
          <a:p>
            <a:r>
              <a:rPr lang="en-US" sz="2000" dirty="0"/>
              <a:t>• Topology - Physical and logical </a:t>
            </a:r>
            <a:r>
              <a:rPr lang="en-US" sz="2000" dirty="0" smtClean="0"/>
              <a:t>network layout</a:t>
            </a:r>
            <a:endParaRPr lang="en-US" sz="2000" dirty="0"/>
          </a:p>
          <a:p>
            <a:r>
              <a:rPr lang="en-US" sz="2000" dirty="0"/>
              <a:t>– Physical – actual layout of the computer </a:t>
            </a:r>
            <a:r>
              <a:rPr lang="en-US" sz="2000" dirty="0" smtClean="0"/>
              <a:t>cables and </a:t>
            </a:r>
            <a:r>
              <a:rPr lang="en-US" sz="2000" dirty="0"/>
              <a:t>other network devices</a:t>
            </a:r>
          </a:p>
          <a:p>
            <a:r>
              <a:rPr lang="en-US" sz="2000" dirty="0"/>
              <a:t>– Logical – the way in which the network </a:t>
            </a:r>
            <a:r>
              <a:rPr lang="en-US" sz="2000" dirty="0" smtClean="0"/>
              <a:t>appears to </a:t>
            </a:r>
            <a:r>
              <a:rPr lang="en-US" sz="2000" dirty="0"/>
              <a:t>the devices that use it.</a:t>
            </a:r>
          </a:p>
        </p:txBody>
      </p:sp>
      <p:sp>
        <p:nvSpPr>
          <p:cNvPr id="6" name="Rectangle 5"/>
          <p:cNvSpPr/>
          <p:nvPr/>
        </p:nvSpPr>
        <p:spPr>
          <a:xfrm>
            <a:off x="762000" y="5867400"/>
            <a:ext cx="7924800" cy="646331"/>
          </a:xfrm>
          <a:prstGeom prst="rect">
            <a:avLst/>
          </a:prstGeom>
        </p:spPr>
        <p:txBody>
          <a:bodyPr wrap="square">
            <a:spAutoFit/>
          </a:bodyPr>
          <a:lstStyle/>
          <a:p>
            <a:r>
              <a:rPr lang="en-US" dirty="0"/>
              <a:t>• Common topologies:</a:t>
            </a:r>
          </a:p>
          <a:p>
            <a:r>
              <a:rPr lang="en-US" dirty="0"/>
              <a:t>– </a:t>
            </a:r>
            <a:r>
              <a:rPr lang="en-US" dirty="0" smtClean="0"/>
              <a:t>Star, Bus</a:t>
            </a:r>
            <a:r>
              <a:rPr lang="en-US" dirty="0"/>
              <a:t>, </a:t>
            </a:r>
            <a:r>
              <a:rPr lang="en-US" dirty="0" smtClean="0"/>
              <a:t>ring, </a:t>
            </a:r>
            <a:r>
              <a:rPr lang="en-US" dirty="0"/>
              <a:t>mesh and wireless</a:t>
            </a:r>
          </a:p>
        </p:txBody>
      </p:sp>
      <p:sp>
        <p:nvSpPr>
          <p:cNvPr id="7" name="Rectangle 2"/>
          <p:cNvSpPr txBox="1">
            <a:spLocks noChangeArrowheads="1"/>
          </p:cNvSpPr>
          <p:nvPr/>
        </p:nvSpPr>
        <p:spPr>
          <a:xfrm>
            <a:off x="381000" y="152400"/>
            <a:ext cx="8458200" cy="533400"/>
          </a:xfrm>
          <a:prstGeom prst="rect">
            <a:avLst/>
          </a:prstGeom>
        </p:spPr>
        <p:txBody>
          <a:bodyPr vert="horz" anchor="b">
            <a:noAutofit/>
          </a:bodyPr>
          <a:lstStyle>
            <a:lvl1pPr algn="l" rtl="0" eaLnBrk="1" latinLnBrk="0" hangingPunct="1">
              <a:spcBef>
                <a:spcPct val="0"/>
              </a:spcBef>
              <a:buNone/>
              <a:defRPr kumimoji="0" sz="3000" b="1" kern="1200" cap="small" baseline="0">
                <a:solidFill>
                  <a:schemeClr val="tx2"/>
                </a:solidFill>
                <a:latin typeface="+mj-lt"/>
                <a:ea typeface="+mj-ea"/>
                <a:cs typeface="+mj-cs"/>
              </a:defRPr>
            </a:lvl1pPr>
          </a:lstStyle>
          <a:p>
            <a:pPr algn="ctr"/>
            <a:r>
              <a:rPr lang="en-US" sz="2000" dirty="0" smtClean="0">
                <a:solidFill>
                  <a:schemeClr val="tx1"/>
                </a:solidFill>
                <a:latin typeface="Arial Black" pitchFamily="34" charset="0"/>
                <a:cs typeface="Arial" pitchFamily="34" charset="0"/>
              </a:rPr>
              <a:t>DATA COMMUNICATIONS &amp; NETWORKS (CSC 411)</a:t>
            </a:r>
          </a:p>
        </p:txBody>
      </p:sp>
    </p:spTree>
    <p:extLst>
      <p:ext uri="{BB962C8B-B14F-4D97-AF65-F5344CB8AC3E}">
        <p14:creationId xmlns:p14="http://schemas.microsoft.com/office/powerpoint/2010/main" val="477771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2461" y="1143000"/>
            <a:ext cx="8305800" cy="1200329"/>
          </a:xfrm>
          <a:prstGeom prst="rect">
            <a:avLst/>
          </a:prstGeom>
        </p:spPr>
        <p:txBody>
          <a:bodyPr wrap="square">
            <a:spAutoFit/>
          </a:bodyPr>
          <a:lstStyle/>
          <a:p>
            <a:pPr algn="just"/>
            <a:r>
              <a:rPr lang="en-US" dirty="0"/>
              <a:t>Data Transmission is a process whereby data or information is transmitted in coded form from one computer (sender) to another computer (receiver) at a distance via communication facilities/devices. Good examples of communication devices are multiplex or, modem, telephone, routers, gateways etc.</a:t>
            </a:r>
          </a:p>
        </p:txBody>
      </p:sp>
      <p:sp>
        <p:nvSpPr>
          <p:cNvPr id="4" name="Rectangle 3"/>
          <p:cNvSpPr/>
          <p:nvPr/>
        </p:nvSpPr>
        <p:spPr>
          <a:xfrm>
            <a:off x="195206" y="685800"/>
            <a:ext cx="2133918" cy="369332"/>
          </a:xfrm>
          <a:prstGeom prst="rect">
            <a:avLst/>
          </a:prstGeom>
        </p:spPr>
        <p:txBody>
          <a:bodyPr wrap="none">
            <a:spAutoFit/>
          </a:bodyPr>
          <a:lstStyle/>
          <a:p>
            <a:r>
              <a:rPr lang="en-US" b="1" dirty="0" smtClean="0"/>
              <a:t>1.1	Overview</a:t>
            </a:r>
            <a:endParaRPr lang="en-US" dirty="0"/>
          </a:p>
        </p:txBody>
      </p:sp>
      <p:sp>
        <p:nvSpPr>
          <p:cNvPr id="7" name="Rectangle 6"/>
          <p:cNvSpPr/>
          <p:nvPr/>
        </p:nvSpPr>
        <p:spPr>
          <a:xfrm>
            <a:off x="152887" y="2877740"/>
            <a:ext cx="4352474" cy="369332"/>
          </a:xfrm>
          <a:prstGeom prst="rect">
            <a:avLst/>
          </a:prstGeom>
        </p:spPr>
        <p:txBody>
          <a:bodyPr wrap="none">
            <a:spAutoFit/>
          </a:bodyPr>
          <a:lstStyle/>
          <a:p>
            <a:r>
              <a:rPr lang="en-US" b="1" dirty="0" smtClean="0"/>
              <a:t>1.2	Data </a:t>
            </a:r>
            <a:r>
              <a:rPr lang="en-US" b="1" dirty="0"/>
              <a:t>communication devices </a:t>
            </a:r>
            <a:endParaRPr lang="en-US" dirty="0"/>
          </a:p>
        </p:txBody>
      </p:sp>
      <p:sp>
        <p:nvSpPr>
          <p:cNvPr id="8" name="Rectangle 7"/>
          <p:cNvSpPr/>
          <p:nvPr/>
        </p:nvSpPr>
        <p:spPr>
          <a:xfrm>
            <a:off x="457200" y="3247072"/>
            <a:ext cx="8458200" cy="1477328"/>
          </a:xfrm>
          <a:prstGeom prst="rect">
            <a:avLst/>
          </a:prstGeom>
        </p:spPr>
        <p:txBody>
          <a:bodyPr wrap="square">
            <a:spAutoFit/>
          </a:bodyPr>
          <a:lstStyle/>
          <a:p>
            <a:pPr algn="just"/>
            <a:r>
              <a:rPr lang="en-US" dirty="0"/>
              <a:t>Some of the basic components of data transmission system or internetworking devices include: Repeaters, Hubs, Routers, Switches, Bridges, Wire cable, Microwaves, Optical fiber, Telephone, Multiplex or, Radio, Gateway, Modern.</a:t>
            </a:r>
          </a:p>
          <a:p>
            <a:pPr algn="just"/>
            <a:r>
              <a:rPr lang="en-US" dirty="0"/>
              <a:t>We started by defining each device followed by the various types and lastly how they work. </a:t>
            </a:r>
          </a:p>
        </p:txBody>
      </p:sp>
      <p:sp>
        <p:nvSpPr>
          <p:cNvPr id="9" name="Rectangle 8"/>
          <p:cNvSpPr/>
          <p:nvPr/>
        </p:nvSpPr>
        <p:spPr>
          <a:xfrm>
            <a:off x="457200" y="4724400"/>
            <a:ext cx="8039172" cy="2031325"/>
          </a:xfrm>
          <a:prstGeom prst="rect">
            <a:avLst/>
          </a:prstGeom>
        </p:spPr>
        <p:txBody>
          <a:bodyPr wrap="square">
            <a:spAutoFit/>
          </a:bodyPr>
          <a:lstStyle/>
          <a:p>
            <a:pPr algn="just"/>
            <a:r>
              <a:rPr lang="en-US" b="1" dirty="0"/>
              <a:t>1. Repeaters: </a:t>
            </a:r>
            <a:r>
              <a:rPr lang="en-US" dirty="0"/>
              <a:t>A device set at intervals along a circuit to regenerate or boost the signal preventing its decay over distance. Repeaters regenerate digits signals without change; they simply boost analog signals.</a:t>
            </a:r>
          </a:p>
          <a:p>
            <a:pPr algn="just"/>
            <a:r>
              <a:rPr lang="en-US" dirty="0"/>
              <a:t>A repeater extends the length of a network cabling system by amplifying the signal and then re-transmitting it. Repeaters operate at Physical Layer 1. As a result, they do not look at the data at all. Any information coming into one port is simply repeated out all other ports.</a:t>
            </a:r>
          </a:p>
        </p:txBody>
      </p:sp>
      <p:sp>
        <p:nvSpPr>
          <p:cNvPr id="10" name="Rectangle 9"/>
          <p:cNvSpPr/>
          <p:nvPr/>
        </p:nvSpPr>
        <p:spPr>
          <a:xfrm>
            <a:off x="152887" y="228600"/>
            <a:ext cx="3224024" cy="369332"/>
          </a:xfrm>
          <a:prstGeom prst="rect">
            <a:avLst/>
          </a:prstGeom>
        </p:spPr>
        <p:txBody>
          <a:bodyPr wrap="none">
            <a:spAutoFit/>
          </a:bodyPr>
          <a:lstStyle/>
          <a:p>
            <a:r>
              <a:rPr lang="en-US" b="1" dirty="0" smtClean="0"/>
              <a:t>1.0	Data </a:t>
            </a:r>
            <a:r>
              <a:rPr lang="en-US" b="1" dirty="0"/>
              <a:t>Transmission </a:t>
            </a:r>
          </a:p>
        </p:txBody>
      </p:sp>
    </p:spTree>
    <p:extLst>
      <p:ext uri="{BB962C8B-B14F-4D97-AF65-F5344CB8AC3E}">
        <p14:creationId xmlns:p14="http://schemas.microsoft.com/office/powerpoint/2010/main" val="4167437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11</a:t>
            </a:fld>
            <a:endParaRPr lang="en-US"/>
          </a:p>
        </p:txBody>
      </p:sp>
      <p:sp>
        <p:nvSpPr>
          <p:cNvPr id="7" name="Rectangle 6"/>
          <p:cNvSpPr/>
          <p:nvPr/>
        </p:nvSpPr>
        <p:spPr>
          <a:xfrm>
            <a:off x="152400" y="152400"/>
            <a:ext cx="4211409" cy="369332"/>
          </a:xfrm>
          <a:prstGeom prst="rect">
            <a:avLst/>
          </a:prstGeom>
        </p:spPr>
        <p:txBody>
          <a:bodyPr wrap="none">
            <a:spAutoFit/>
          </a:bodyPr>
          <a:lstStyle/>
          <a:p>
            <a:r>
              <a:rPr lang="en-US" b="1" dirty="0"/>
              <a:t>Data communication devices </a:t>
            </a:r>
            <a:r>
              <a:rPr lang="en-US" b="1" dirty="0" err="1" smtClean="0"/>
              <a:t>cont</a:t>
            </a:r>
            <a:r>
              <a:rPr lang="en-US" b="1" dirty="0" smtClean="0"/>
              <a:t>….</a:t>
            </a:r>
            <a:endParaRPr lang="en-US" dirty="0"/>
          </a:p>
        </p:txBody>
      </p:sp>
      <p:sp>
        <p:nvSpPr>
          <p:cNvPr id="2" name="Rectangle 1"/>
          <p:cNvSpPr/>
          <p:nvPr/>
        </p:nvSpPr>
        <p:spPr>
          <a:xfrm>
            <a:off x="152400" y="529620"/>
            <a:ext cx="8153400" cy="1200329"/>
          </a:xfrm>
          <a:prstGeom prst="rect">
            <a:avLst/>
          </a:prstGeom>
        </p:spPr>
        <p:txBody>
          <a:bodyPr wrap="square">
            <a:spAutoFit/>
          </a:bodyPr>
          <a:lstStyle/>
          <a:p>
            <a:pPr algn="just"/>
            <a:r>
              <a:rPr lang="en-US" b="1" dirty="0"/>
              <a:t>2. Hubs:</a:t>
            </a:r>
            <a:r>
              <a:rPr lang="en-US" dirty="0"/>
              <a:t> Hub is simply seen as a common connection point for devices in a network. Hubs are commonly used to connect segments of LAN together. A hub contains multiple ports, when a packet arrives at one port; it is copied to the other ports so that all segments of the LAN can see all packets.</a:t>
            </a:r>
          </a:p>
        </p:txBody>
      </p:sp>
      <p:sp>
        <p:nvSpPr>
          <p:cNvPr id="3" name="Rectangle 2"/>
          <p:cNvSpPr/>
          <p:nvPr/>
        </p:nvSpPr>
        <p:spPr>
          <a:xfrm>
            <a:off x="152400" y="1828800"/>
            <a:ext cx="8229600" cy="1200329"/>
          </a:xfrm>
          <a:prstGeom prst="rect">
            <a:avLst/>
          </a:prstGeom>
        </p:spPr>
        <p:txBody>
          <a:bodyPr wrap="square">
            <a:spAutoFit/>
          </a:bodyPr>
          <a:lstStyle/>
          <a:p>
            <a:pPr algn="just"/>
            <a:r>
              <a:rPr lang="en-US" b="1" dirty="0"/>
              <a:t>3. Router: </a:t>
            </a:r>
            <a:r>
              <a:rPr lang="en-US" dirty="0"/>
              <a:t>While bridges can link similar LANs that do not necessarily have the same protocols, a router can only send data through compatible protocol path.</a:t>
            </a:r>
            <a:endParaRPr lang="en-US" b="1" dirty="0"/>
          </a:p>
          <a:p>
            <a:pPr algn="just"/>
            <a:r>
              <a:rPr lang="en-US" dirty="0"/>
              <a:t>The function of a router is to direct data along the most efficient and economical route to the destination device. </a:t>
            </a:r>
          </a:p>
        </p:txBody>
      </p:sp>
      <p:sp>
        <p:nvSpPr>
          <p:cNvPr id="5" name="Rectangle 4"/>
          <p:cNvSpPr/>
          <p:nvPr/>
        </p:nvSpPr>
        <p:spPr>
          <a:xfrm>
            <a:off x="152400" y="3050590"/>
            <a:ext cx="8229600" cy="1754326"/>
          </a:xfrm>
          <a:prstGeom prst="rect">
            <a:avLst/>
          </a:prstGeom>
        </p:spPr>
        <p:txBody>
          <a:bodyPr wrap="square">
            <a:spAutoFit/>
          </a:bodyPr>
          <a:lstStyle/>
          <a:p>
            <a:pPr algn="just"/>
            <a:r>
              <a:rPr lang="en-US" b="1" dirty="0"/>
              <a:t>4. Switches: </a:t>
            </a:r>
            <a:r>
              <a:rPr lang="en-US" dirty="0"/>
              <a:t>Switches are becoming a more common way to connect networks together because they are simply faster and more intelligent than bridges. Advances in technology spawned a new generation of networking devices known as LAN switches, which included bridging as one of several functions. Switches have replaced bridges for two reasons: superior performance and lower price per port.</a:t>
            </a:r>
          </a:p>
        </p:txBody>
      </p:sp>
      <p:sp>
        <p:nvSpPr>
          <p:cNvPr id="8" name="Rectangle 7"/>
          <p:cNvSpPr/>
          <p:nvPr/>
        </p:nvSpPr>
        <p:spPr>
          <a:xfrm>
            <a:off x="152400" y="4804916"/>
            <a:ext cx="8353425" cy="923330"/>
          </a:xfrm>
          <a:prstGeom prst="rect">
            <a:avLst/>
          </a:prstGeom>
        </p:spPr>
        <p:txBody>
          <a:bodyPr wrap="square">
            <a:spAutoFit/>
          </a:bodyPr>
          <a:lstStyle/>
          <a:p>
            <a:r>
              <a:rPr lang="en-US" b="1" dirty="0"/>
              <a:t>5. Bridges: </a:t>
            </a:r>
            <a:r>
              <a:rPr lang="en-US" dirty="0"/>
              <a:t>Bridges can be defined as a device that is used to connect two local area network or two segments of the same LAN that uses the same protocol together such protocol include Ethernet or token ring. </a:t>
            </a:r>
          </a:p>
        </p:txBody>
      </p:sp>
    </p:spTree>
    <p:extLst>
      <p:ext uri="{BB962C8B-B14F-4D97-AF65-F5344CB8AC3E}">
        <p14:creationId xmlns:p14="http://schemas.microsoft.com/office/powerpoint/2010/main" val="4267460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152400" y="5867400"/>
            <a:ext cx="8686800" cy="533400"/>
          </a:xfrm>
          <a:prstGeom prst="rect">
            <a:avLst/>
          </a:prstGeom>
          <a:noFill/>
          <a:ln w="9525">
            <a:noFill/>
            <a:miter lim="800000"/>
            <a:headEnd/>
            <a:tailEnd/>
          </a:ln>
        </p:spPr>
        <p:txBody>
          <a:bodyPr anchor="ctr"/>
          <a:lstStyle/>
          <a:p>
            <a:pPr eaLnBrk="0" hangingPunct="0">
              <a:defRPr/>
            </a:pPr>
            <a:endParaRPr lang="en-US" sz="2400" kern="0" dirty="0">
              <a:latin typeface="Arial" pitchFamily="34" charset="0"/>
              <a:ea typeface="+mj-ea"/>
              <a:cs typeface="Arial" pitchFamily="34" charset="0"/>
            </a:endParaRPr>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123825" y="87868"/>
            <a:ext cx="4211409" cy="369332"/>
          </a:xfrm>
          <a:prstGeom prst="rect">
            <a:avLst/>
          </a:prstGeom>
        </p:spPr>
        <p:txBody>
          <a:bodyPr wrap="none">
            <a:spAutoFit/>
          </a:bodyPr>
          <a:lstStyle/>
          <a:p>
            <a:r>
              <a:rPr lang="en-US" b="1" dirty="0"/>
              <a:t>Data communication devices </a:t>
            </a:r>
            <a:r>
              <a:rPr lang="en-US" b="1" dirty="0" err="1" smtClean="0"/>
              <a:t>cont</a:t>
            </a:r>
            <a:r>
              <a:rPr lang="en-US" b="1" dirty="0" smtClean="0"/>
              <a:t>….</a:t>
            </a:r>
            <a:endParaRPr lang="en-US" dirty="0"/>
          </a:p>
        </p:txBody>
      </p:sp>
      <p:sp>
        <p:nvSpPr>
          <p:cNvPr id="2" name="Rectangle 1"/>
          <p:cNvSpPr/>
          <p:nvPr/>
        </p:nvSpPr>
        <p:spPr>
          <a:xfrm>
            <a:off x="152400" y="761999"/>
            <a:ext cx="8382000" cy="1631216"/>
          </a:xfrm>
          <a:prstGeom prst="rect">
            <a:avLst/>
          </a:prstGeom>
        </p:spPr>
        <p:txBody>
          <a:bodyPr wrap="square">
            <a:spAutoFit/>
          </a:bodyPr>
          <a:lstStyle/>
          <a:p>
            <a:pPr algn="just"/>
            <a:r>
              <a:rPr lang="en-US" sz="2000" b="1" dirty="0"/>
              <a:t>6. </a:t>
            </a:r>
            <a:r>
              <a:rPr lang="en-US" sz="2000" b="1" dirty="0" smtClean="0"/>
              <a:t>Multiplexor</a:t>
            </a:r>
            <a:r>
              <a:rPr lang="en-US" sz="2000" b="1" dirty="0"/>
              <a:t>: </a:t>
            </a:r>
            <a:r>
              <a:rPr lang="en-US" sz="2000" dirty="0" smtClean="0"/>
              <a:t>Multiplexor </a:t>
            </a:r>
            <a:r>
              <a:rPr lang="en-US" sz="2000" dirty="0"/>
              <a:t>is a communication device that receives data from a number of channels and retransmit through a single line at low speed.  Multiplex or perform its function by reducing the total communication costs and also has the ability of transmitting batch messages at high speed to computer system.</a:t>
            </a:r>
          </a:p>
        </p:txBody>
      </p:sp>
      <p:sp>
        <p:nvSpPr>
          <p:cNvPr id="4" name="Rectangle 3"/>
          <p:cNvSpPr/>
          <p:nvPr/>
        </p:nvSpPr>
        <p:spPr>
          <a:xfrm>
            <a:off x="400050" y="2580859"/>
            <a:ext cx="8382000" cy="1015663"/>
          </a:xfrm>
          <a:prstGeom prst="rect">
            <a:avLst/>
          </a:prstGeom>
        </p:spPr>
        <p:txBody>
          <a:bodyPr wrap="square">
            <a:spAutoFit/>
          </a:bodyPr>
          <a:lstStyle/>
          <a:p>
            <a:pPr algn="just"/>
            <a:r>
              <a:rPr lang="en-US" sz="2000" b="1" dirty="0"/>
              <a:t>7. Gateway: </a:t>
            </a:r>
            <a:r>
              <a:rPr lang="en-US" sz="2000" dirty="0"/>
              <a:t>Unlike a bridge which connects between similar Networks, a gateway is a computer that connects incompatible networks e.g. PCVLAN to a mainframe LAN.</a:t>
            </a:r>
            <a:endParaRPr lang="en-US" sz="2000" b="1" dirty="0"/>
          </a:p>
        </p:txBody>
      </p:sp>
      <p:sp>
        <p:nvSpPr>
          <p:cNvPr id="5" name="Rectangle 4"/>
          <p:cNvSpPr/>
          <p:nvPr/>
        </p:nvSpPr>
        <p:spPr>
          <a:xfrm>
            <a:off x="381000" y="3836075"/>
            <a:ext cx="8458200" cy="2554545"/>
          </a:xfrm>
          <a:prstGeom prst="rect">
            <a:avLst/>
          </a:prstGeom>
        </p:spPr>
        <p:txBody>
          <a:bodyPr wrap="square">
            <a:spAutoFit/>
          </a:bodyPr>
          <a:lstStyle/>
          <a:p>
            <a:pPr algn="just"/>
            <a:r>
              <a:rPr lang="en-US" sz="2000" b="1" dirty="0"/>
              <a:t>8. Modem: </a:t>
            </a:r>
            <a:r>
              <a:rPr lang="en-US" sz="2000" dirty="0"/>
              <a:t>Acronym for Modulator –Demodulator is a device that convert electrical signals from a computer into an audio form transmittable over telephone lines, or vice versa. </a:t>
            </a:r>
            <a:endParaRPr lang="en-US" sz="2000" b="1" dirty="0"/>
          </a:p>
          <a:p>
            <a:pPr algn="just"/>
            <a:r>
              <a:rPr lang="en-US" sz="2000" dirty="0"/>
              <a:t>Modem otherwise known as a data set can also be defined as a device or program that enables a computer to transmit data over telephone or cable lines. The modems are used to handle the data stream from a peripheral device to the central processor and vice-versa through the common carrier network.</a:t>
            </a:r>
          </a:p>
        </p:txBody>
      </p:sp>
    </p:spTree>
    <p:extLst>
      <p:ext uri="{BB962C8B-B14F-4D97-AF65-F5344CB8AC3E}">
        <p14:creationId xmlns:p14="http://schemas.microsoft.com/office/powerpoint/2010/main" val="399321530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pPr>
              <a:defRPr/>
            </a:pPr>
            <a:fld id="{EEFB2500-135A-47CC-9A80-343D879EE42D}" type="slidenum">
              <a:rPr lang="en-US" smtClean="0"/>
              <a:pPr>
                <a:defRPr/>
              </a:pPr>
              <a:t>13</a:t>
            </a:fld>
            <a:endParaRPr lang="en-US"/>
          </a:p>
        </p:txBody>
      </p:sp>
      <p:sp>
        <p:nvSpPr>
          <p:cNvPr id="3" name="Rectangle 2"/>
          <p:cNvSpPr/>
          <p:nvPr/>
        </p:nvSpPr>
        <p:spPr>
          <a:xfrm>
            <a:off x="152400" y="152400"/>
            <a:ext cx="4296882" cy="369332"/>
          </a:xfrm>
          <a:prstGeom prst="rect">
            <a:avLst/>
          </a:prstGeom>
        </p:spPr>
        <p:txBody>
          <a:bodyPr wrap="none">
            <a:spAutoFit/>
          </a:bodyPr>
          <a:lstStyle/>
          <a:p>
            <a:r>
              <a:rPr lang="en-US" b="1" dirty="0" smtClean="0"/>
              <a:t>2.0	COMMUNICATION </a:t>
            </a:r>
            <a:r>
              <a:rPr lang="en-US" b="1" dirty="0"/>
              <a:t>CHANNEL</a:t>
            </a:r>
          </a:p>
        </p:txBody>
      </p:sp>
      <p:sp>
        <p:nvSpPr>
          <p:cNvPr id="4" name="Rectangle 3"/>
          <p:cNvSpPr/>
          <p:nvPr/>
        </p:nvSpPr>
        <p:spPr>
          <a:xfrm>
            <a:off x="457200" y="536317"/>
            <a:ext cx="8077200" cy="646331"/>
          </a:xfrm>
          <a:prstGeom prst="rect">
            <a:avLst/>
          </a:prstGeom>
        </p:spPr>
        <p:txBody>
          <a:bodyPr wrap="square">
            <a:spAutoFit/>
          </a:bodyPr>
          <a:lstStyle/>
          <a:p>
            <a:pPr algn="just"/>
            <a:r>
              <a:rPr lang="en-US" dirty="0"/>
              <a:t>Communication channels are divided in two categories, namely guided media and unguided media.</a:t>
            </a:r>
          </a:p>
        </p:txBody>
      </p:sp>
      <p:sp>
        <p:nvSpPr>
          <p:cNvPr id="5" name="Rectangle 4"/>
          <p:cNvSpPr/>
          <p:nvPr/>
        </p:nvSpPr>
        <p:spPr>
          <a:xfrm>
            <a:off x="457200" y="1295400"/>
            <a:ext cx="8077200" cy="1754326"/>
          </a:xfrm>
          <a:prstGeom prst="rect">
            <a:avLst/>
          </a:prstGeom>
        </p:spPr>
        <p:txBody>
          <a:bodyPr wrap="square">
            <a:spAutoFit/>
          </a:bodyPr>
          <a:lstStyle/>
          <a:p>
            <a:r>
              <a:rPr lang="en-US" b="1" dirty="0" smtClean="0"/>
              <a:t>2.1	Guided </a:t>
            </a:r>
            <a:r>
              <a:rPr lang="en-US" b="1" dirty="0"/>
              <a:t>Media</a:t>
            </a:r>
          </a:p>
          <a:p>
            <a:pPr algn="just"/>
            <a:r>
              <a:rPr lang="en-US" dirty="0"/>
              <a:t>In this category the communication device is attached to each other directly with cables. The data signals are restricted to a cabling platform and thus they are also known as bounded media. Generally the guided media is called LAN. Some kinds of guided media are coaxial cable, twisted pair wire and fiber optic cable</a:t>
            </a:r>
          </a:p>
        </p:txBody>
      </p:sp>
      <p:sp>
        <p:nvSpPr>
          <p:cNvPr id="7" name="Rectangle 6"/>
          <p:cNvSpPr/>
          <p:nvPr/>
        </p:nvSpPr>
        <p:spPr>
          <a:xfrm>
            <a:off x="571500" y="3124200"/>
            <a:ext cx="7848600" cy="3139321"/>
          </a:xfrm>
          <a:prstGeom prst="rect">
            <a:avLst/>
          </a:prstGeom>
        </p:spPr>
        <p:txBody>
          <a:bodyPr wrap="square">
            <a:spAutoFit/>
          </a:bodyPr>
          <a:lstStyle/>
          <a:p>
            <a:pPr algn="just"/>
            <a:r>
              <a:rPr lang="en-US" b="1" dirty="0"/>
              <a:t>1. Twisted Pair Cable -</a:t>
            </a:r>
            <a:r>
              <a:rPr lang="en-US" dirty="0"/>
              <a:t> It is the most common used communication media and used in LAN (local area network) for transfer of data between various computers. A twisted pair cable is made of two plastic insulated copper wires twisted together to form a single </a:t>
            </a:r>
            <a:r>
              <a:rPr lang="en-US" dirty="0" smtClean="0"/>
              <a:t>media as shown in figure 1. Out </a:t>
            </a:r>
            <a:r>
              <a:rPr lang="en-US" dirty="0"/>
              <a:t>of these two wires, only one carries actual signal and another is used for ground reference. The </a:t>
            </a:r>
            <a:r>
              <a:rPr lang="en-US" dirty="0" smtClean="0"/>
              <a:t>twists between </a:t>
            </a:r>
            <a:r>
              <a:rPr lang="en-US" dirty="0"/>
              <a:t>wires are helpful in reducing noise electro − </a:t>
            </a:r>
            <a:r>
              <a:rPr lang="en-US" dirty="0" smtClean="0"/>
              <a:t>magnetic interference </a:t>
            </a:r>
            <a:r>
              <a:rPr lang="en-US" dirty="0"/>
              <a:t>and crosstalk. </a:t>
            </a:r>
            <a:r>
              <a:rPr lang="en-US" dirty="0" smtClean="0"/>
              <a:t>They </a:t>
            </a:r>
            <a:r>
              <a:rPr lang="en-US" dirty="0"/>
              <a:t>are also used in landline telephones to transfer data signals and voice. They are made from a pair of copper wire. They are covered with insulating materials like plastic. The transmission of data takes place at a speed of 9600 bits/second within a distance of 100 meters. </a:t>
            </a:r>
          </a:p>
        </p:txBody>
      </p:sp>
    </p:spTree>
    <p:extLst>
      <p:ext uri="{BB962C8B-B14F-4D97-AF65-F5344CB8AC3E}">
        <p14:creationId xmlns:p14="http://schemas.microsoft.com/office/powerpoint/2010/main" val="2165319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14</a:t>
            </a:fld>
            <a:endParaRPr lang="en-US"/>
          </a:p>
        </p:txBody>
      </p:sp>
      <p:sp>
        <p:nvSpPr>
          <p:cNvPr id="8" name="Rectangle 7"/>
          <p:cNvSpPr/>
          <p:nvPr/>
        </p:nvSpPr>
        <p:spPr>
          <a:xfrm>
            <a:off x="666749" y="6400800"/>
            <a:ext cx="2873607" cy="369332"/>
          </a:xfrm>
          <a:prstGeom prst="rect">
            <a:avLst/>
          </a:prstGeom>
        </p:spPr>
        <p:txBody>
          <a:bodyPr wrap="none">
            <a:spAutoFit/>
          </a:bodyPr>
          <a:lstStyle/>
          <a:p>
            <a:r>
              <a:rPr lang="en-US" dirty="0"/>
              <a:t>Fig. </a:t>
            </a:r>
            <a:r>
              <a:rPr lang="en-US" dirty="0" smtClean="0"/>
              <a:t>1: </a:t>
            </a:r>
            <a:r>
              <a:rPr lang="en-US" dirty="0"/>
              <a:t>Twisted Pair Cable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3866155"/>
            <a:ext cx="3235557" cy="245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3866155"/>
            <a:ext cx="4209581" cy="2568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5181600" y="6478528"/>
            <a:ext cx="2339102" cy="369332"/>
          </a:xfrm>
          <a:prstGeom prst="rect">
            <a:avLst/>
          </a:prstGeom>
        </p:spPr>
        <p:txBody>
          <a:bodyPr wrap="none">
            <a:spAutoFit/>
          </a:bodyPr>
          <a:lstStyle/>
          <a:p>
            <a:r>
              <a:rPr lang="en-US" dirty="0"/>
              <a:t>Fig. 2</a:t>
            </a:r>
            <a:r>
              <a:rPr lang="en-US" dirty="0" smtClean="0"/>
              <a:t>: </a:t>
            </a:r>
            <a:r>
              <a:rPr lang="en-US" dirty="0"/>
              <a:t>Coaxial cable </a:t>
            </a:r>
          </a:p>
        </p:txBody>
      </p:sp>
      <p:sp>
        <p:nvSpPr>
          <p:cNvPr id="10" name="Rectangle 9"/>
          <p:cNvSpPr/>
          <p:nvPr/>
        </p:nvSpPr>
        <p:spPr>
          <a:xfrm>
            <a:off x="685800" y="152400"/>
            <a:ext cx="7867181" cy="2585323"/>
          </a:xfrm>
          <a:prstGeom prst="rect">
            <a:avLst/>
          </a:prstGeom>
        </p:spPr>
        <p:txBody>
          <a:bodyPr wrap="square">
            <a:spAutoFit/>
          </a:bodyPr>
          <a:lstStyle/>
          <a:p>
            <a:pPr algn="just"/>
            <a:r>
              <a:rPr lang="en-US" b="1" dirty="0" smtClean="0"/>
              <a:t>2</a:t>
            </a:r>
            <a:r>
              <a:rPr lang="en-US" dirty="0" smtClean="0"/>
              <a:t>. </a:t>
            </a:r>
            <a:r>
              <a:rPr lang="en-US" b="1" dirty="0"/>
              <a:t>Coaxial </a:t>
            </a:r>
            <a:r>
              <a:rPr lang="en-US" b="1" dirty="0" smtClean="0"/>
              <a:t>cable: </a:t>
            </a:r>
            <a:r>
              <a:rPr lang="en-US" dirty="0" smtClean="0"/>
              <a:t>Coaxial </a:t>
            </a:r>
            <a:r>
              <a:rPr lang="en-US" dirty="0"/>
              <a:t>cable also known as coaxes </a:t>
            </a:r>
            <a:r>
              <a:rPr lang="en-US" dirty="0" smtClean="0"/>
              <a:t>has </a:t>
            </a:r>
            <a:r>
              <a:rPr lang="en-US" dirty="0"/>
              <a:t>two wires of copper. The core wire lies in the center and it is made of </a:t>
            </a:r>
            <a:r>
              <a:rPr lang="en-US" dirty="0" smtClean="0"/>
              <a:t>solid conductor. The </a:t>
            </a:r>
            <a:r>
              <a:rPr lang="en-US" dirty="0"/>
              <a:t>core is enclosed in an insulating </a:t>
            </a:r>
            <a:r>
              <a:rPr lang="en-US" dirty="0" smtClean="0"/>
              <a:t>sheath as shown in figure 2. The </a:t>
            </a:r>
            <a:r>
              <a:rPr lang="en-US" dirty="0"/>
              <a:t>second wire is wrapped around over the </a:t>
            </a:r>
            <a:r>
              <a:rPr lang="en-US" dirty="0" smtClean="0"/>
              <a:t>sheath and </a:t>
            </a:r>
            <a:r>
              <a:rPr lang="en-US" dirty="0"/>
              <a:t>that too in turn encased by insulator sheath</a:t>
            </a:r>
            <a:r>
              <a:rPr lang="en-US" dirty="0" smtClean="0"/>
              <a:t>. This </a:t>
            </a:r>
            <a:r>
              <a:rPr lang="en-US" dirty="0"/>
              <a:t>all is covered by plastic cover</a:t>
            </a:r>
            <a:r>
              <a:rPr lang="en-US" dirty="0" smtClean="0"/>
              <a:t>. </a:t>
            </a:r>
            <a:r>
              <a:rPr lang="en-US" dirty="0"/>
              <a:t>Because of its </a:t>
            </a:r>
            <a:r>
              <a:rPr lang="en-US" dirty="0" smtClean="0"/>
              <a:t>structure the </a:t>
            </a:r>
            <a:r>
              <a:rPr lang="en-US" dirty="0"/>
              <a:t>coax cable is capable of carrying high frequency signals than that of </a:t>
            </a:r>
            <a:r>
              <a:rPr lang="en-US" dirty="0" smtClean="0"/>
              <a:t>twisted pair </a:t>
            </a:r>
            <a:r>
              <a:rPr lang="en-US" dirty="0"/>
              <a:t>cable</a:t>
            </a:r>
            <a:r>
              <a:rPr lang="en-US" dirty="0" smtClean="0"/>
              <a:t>. The </a:t>
            </a:r>
            <a:r>
              <a:rPr lang="en-US" dirty="0"/>
              <a:t>wrapped structure provides it a good shield against noise and cross talk. Coaxial </a:t>
            </a:r>
            <a:r>
              <a:rPr lang="en-US" dirty="0" smtClean="0"/>
              <a:t>cables provide </a:t>
            </a:r>
            <a:r>
              <a:rPr lang="en-US" dirty="0"/>
              <a:t>high bandwidth rates of up to 450 mbps.</a:t>
            </a:r>
          </a:p>
        </p:txBody>
      </p:sp>
      <p:sp>
        <p:nvSpPr>
          <p:cNvPr id="11" name="Rectangle 10"/>
          <p:cNvSpPr/>
          <p:nvPr/>
        </p:nvSpPr>
        <p:spPr>
          <a:xfrm>
            <a:off x="94781" y="2819400"/>
            <a:ext cx="8458200" cy="646331"/>
          </a:xfrm>
          <a:prstGeom prst="rect">
            <a:avLst/>
          </a:prstGeom>
        </p:spPr>
        <p:txBody>
          <a:bodyPr wrap="square">
            <a:spAutoFit/>
          </a:bodyPr>
          <a:lstStyle/>
          <a:p>
            <a:r>
              <a:rPr lang="en-US" dirty="0"/>
              <a:t>There are three categories of coax cables namely, </a:t>
            </a:r>
            <a:r>
              <a:rPr lang="en-US" dirty="0" smtClean="0"/>
              <a:t>RG-59 Cable TV </a:t>
            </a:r>
            <a:r>
              <a:rPr lang="en-US" dirty="0"/>
              <a:t>, </a:t>
            </a:r>
            <a:r>
              <a:rPr lang="en-US" dirty="0" smtClean="0"/>
              <a:t>RG-58 Thin Ethernet </a:t>
            </a:r>
            <a:r>
              <a:rPr lang="en-US" dirty="0"/>
              <a:t>, and </a:t>
            </a:r>
            <a:r>
              <a:rPr lang="en-US" dirty="0" smtClean="0"/>
              <a:t>RG-11 Thick Ethernet</a:t>
            </a:r>
            <a:r>
              <a:rPr lang="en-US" dirty="0"/>
              <a:t> </a:t>
            </a:r>
            <a:r>
              <a:rPr lang="en-US" dirty="0" smtClean="0"/>
              <a:t>where RG </a:t>
            </a:r>
            <a:r>
              <a:rPr lang="en-US" dirty="0"/>
              <a:t>stands for Radio Government.</a:t>
            </a:r>
          </a:p>
        </p:txBody>
      </p:sp>
    </p:spTree>
    <p:extLst>
      <p:ext uri="{BB962C8B-B14F-4D97-AF65-F5344CB8AC3E}">
        <p14:creationId xmlns:p14="http://schemas.microsoft.com/office/powerpoint/2010/main" val="2193423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15</a:t>
            </a:fld>
            <a:endParaRPr lang="en-US"/>
          </a:p>
        </p:txBody>
      </p:sp>
      <p:sp>
        <p:nvSpPr>
          <p:cNvPr id="3" name="Rectangle 2"/>
          <p:cNvSpPr/>
          <p:nvPr/>
        </p:nvSpPr>
        <p:spPr>
          <a:xfrm>
            <a:off x="152400" y="206276"/>
            <a:ext cx="8458200" cy="2308324"/>
          </a:xfrm>
          <a:prstGeom prst="rect">
            <a:avLst/>
          </a:prstGeom>
        </p:spPr>
        <p:txBody>
          <a:bodyPr wrap="square">
            <a:spAutoFit/>
          </a:bodyPr>
          <a:lstStyle/>
          <a:p>
            <a:r>
              <a:rPr lang="en-US" b="1" dirty="0"/>
              <a:t>Advantages coaxial cable</a:t>
            </a:r>
            <a:endParaRPr lang="en-US" dirty="0"/>
          </a:p>
          <a:p>
            <a:r>
              <a:rPr lang="en-US" dirty="0"/>
              <a:t>i. Inexpensive </a:t>
            </a:r>
          </a:p>
          <a:p>
            <a:r>
              <a:rPr lang="en-US" dirty="0"/>
              <a:t>ii. Easy to wire</a:t>
            </a:r>
          </a:p>
          <a:p>
            <a:r>
              <a:rPr lang="en-US" dirty="0"/>
              <a:t>iii. Easy to expand</a:t>
            </a:r>
          </a:p>
          <a:p>
            <a:r>
              <a:rPr lang="en-US" dirty="0"/>
              <a:t>iv. Moderate level of EMI immunity</a:t>
            </a:r>
          </a:p>
          <a:p>
            <a:r>
              <a:rPr lang="en-US" b="1" dirty="0"/>
              <a:t> </a:t>
            </a:r>
            <a:endParaRPr lang="en-US" dirty="0"/>
          </a:p>
          <a:p>
            <a:r>
              <a:rPr lang="en-US" b="1" dirty="0"/>
              <a:t>Disadvantage coaxial cable</a:t>
            </a:r>
            <a:endParaRPr lang="en-US" dirty="0"/>
          </a:p>
          <a:p>
            <a:r>
              <a:rPr lang="en-US" dirty="0"/>
              <a:t>Single cable failure can take down an entire network</a:t>
            </a:r>
          </a:p>
        </p:txBody>
      </p:sp>
      <p:sp>
        <p:nvSpPr>
          <p:cNvPr id="5" name="Rectangle 4"/>
          <p:cNvSpPr/>
          <p:nvPr/>
        </p:nvSpPr>
        <p:spPr>
          <a:xfrm>
            <a:off x="228600" y="2552700"/>
            <a:ext cx="8458200" cy="1200329"/>
          </a:xfrm>
          <a:prstGeom prst="rect">
            <a:avLst/>
          </a:prstGeom>
        </p:spPr>
        <p:txBody>
          <a:bodyPr wrap="square">
            <a:spAutoFit/>
          </a:bodyPr>
          <a:lstStyle/>
          <a:p>
            <a:pPr algn="just"/>
            <a:r>
              <a:rPr lang="en-US" b="1" dirty="0"/>
              <a:t>3. Fiber Optic Cable -</a:t>
            </a:r>
            <a:r>
              <a:rPr lang="en-US" dirty="0"/>
              <a:t> They use light to transfer data. The data is transferred at a very high speed of billions bit/second. They are highly used by cable operators, telephone, </a:t>
            </a:r>
            <a:r>
              <a:rPr lang="en-US" dirty="0" smtClean="0"/>
              <a:t>and broadband internet</a:t>
            </a:r>
            <a:r>
              <a:rPr lang="en-US" dirty="0"/>
              <a:t> </a:t>
            </a:r>
            <a:r>
              <a:rPr lang="en-US" dirty="0" smtClean="0"/>
              <a:t>companies</a:t>
            </a:r>
            <a:r>
              <a:rPr lang="en-US" dirty="0"/>
              <a:t>. They are made from glass and is as thin as the human hair. They are coated with plastic also known as jacket.</a:t>
            </a:r>
          </a:p>
        </p:txBody>
      </p:sp>
      <p:sp>
        <p:nvSpPr>
          <p:cNvPr id="7" name="Rectangle 6"/>
          <p:cNvSpPr/>
          <p:nvPr/>
        </p:nvSpPr>
        <p:spPr>
          <a:xfrm>
            <a:off x="228600" y="3810000"/>
            <a:ext cx="1787669" cy="369332"/>
          </a:xfrm>
          <a:prstGeom prst="rect">
            <a:avLst/>
          </a:prstGeom>
        </p:spPr>
        <p:txBody>
          <a:bodyPr wrap="none">
            <a:spAutoFit/>
          </a:bodyPr>
          <a:lstStyle/>
          <a:p>
            <a:r>
              <a:rPr lang="en-US" b="1" dirty="0" smtClean="0"/>
              <a:t>4. Fiber </a:t>
            </a:r>
            <a:r>
              <a:rPr lang="en-US" b="1" dirty="0"/>
              <a:t>Optics</a:t>
            </a:r>
          </a:p>
        </p:txBody>
      </p:sp>
      <p:sp>
        <p:nvSpPr>
          <p:cNvPr id="9" name="Rectangle 8"/>
          <p:cNvSpPr/>
          <p:nvPr/>
        </p:nvSpPr>
        <p:spPr>
          <a:xfrm>
            <a:off x="381000" y="4188857"/>
            <a:ext cx="8305800" cy="1477328"/>
          </a:xfrm>
          <a:prstGeom prst="rect">
            <a:avLst/>
          </a:prstGeom>
        </p:spPr>
        <p:txBody>
          <a:bodyPr wrap="square">
            <a:spAutoFit/>
          </a:bodyPr>
          <a:lstStyle/>
          <a:p>
            <a:pPr algn="just"/>
            <a:r>
              <a:rPr lang="en-US" dirty="0"/>
              <a:t>Fiber Optic works on the properties of light. When light ray hits at critical angle it tends to refracts at </a:t>
            </a:r>
            <a:r>
              <a:rPr lang="en-US" dirty="0" smtClean="0"/>
              <a:t>90 degree</a:t>
            </a:r>
            <a:r>
              <a:rPr lang="en-US" dirty="0"/>
              <a:t>. This property has been used in fiber optic. The core of fiber optic cable is made of high </a:t>
            </a:r>
            <a:r>
              <a:rPr lang="en-US" dirty="0" smtClean="0"/>
              <a:t>quality glass </a:t>
            </a:r>
            <a:r>
              <a:rPr lang="en-US" dirty="0"/>
              <a:t>or plastic. From one end of it light is emitted, it travels through it and at the other end light </a:t>
            </a:r>
            <a:r>
              <a:rPr lang="en-US" dirty="0" smtClean="0"/>
              <a:t>detector detects </a:t>
            </a:r>
            <a:r>
              <a:rPr lang="en-US" dirty="0"/>
              <a:t>light stream and converts it to electric data.</a:t>
            </a:r>
          </a:p>
        </p:txBody>
      </p:sp>
    </p:spTree>
    <p:extLst>
      <p:ext uri="{BB962C8B-B14F-4D97-AF65-F5344CB8AC3E}">
        <p14:creationId xmlns:p14="http://schemas.microsoft.com/office/powerpoint/2010/main" val="8309644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16</a:t>
            </a:fld>
            <a:endParaRPr lang="en-US"/>
          </a:p>
        </p:txBody>
      </p:sp>
      <p:sp>
        <p:nvSpPr>
          <p:cNvPr id="5" name="Rectangle 4"/>
          <p:cNvSpPr/>
          <p:nvPr/>
        </p:nvSpPr>
        <p:spPr>
          <a:xfrm>
            <a:off x="228600" y="152400"/>
            <a:ext cx="2634054" cy="369332"/>
          </a:xfrm>
          <a:prstGeom prst="rect">
            <a:avLst/>
          </a:prstGeom>
        </p:spPr>
        <p:txBody>
          <a:bodyPr wrap="none">
            <a:spAutoFit/>
          </a:bodyPr>
          <a:lstStyle/>
          <a:p>
            <a:r>
              <a:rPr lang="en-US" b="1" dirty="0" smtClean="0"/>
              <a:t>4. Fiber Optics </a:t>
            </a:r>
            <a:r>
              <a:rPr lang="en-US" b="1" dirty="0" err="1" smtClean="0"/>
              <a:t>cont</a:t>
            </a:r>
            <a:r>
              <a:rPr lang="en-US" b="1" dirty="0" smtClean="0"/>
              <a:t>…</a:t>
            </a:r>
            <a:endParaRPr lang="en-US" b="1" dirty="0"/>
          </a:p>
        </p:txBody>
      </p:sp>
      <p:sp>
        <p:nvSpPr>
          <p:cNvPr id="2" name="Rectangle 1"/>
          <p:cNvSpPr/>
          <p:nvPr/>
        </p:nvSpPr>
        <p:spPr>
          <a:xfrm>
            <a:off x="381000" y="521732"/>
            <a:ext cx="8229600" cy="1200329"/>
          </a:xfrm>
          <a:prstGeom prst="rect">
            <a:avLst/>
          </a:prstGeom>
        </p:spPr>
        <p:txBody>
          <a:bodyPr wrap="square">
            <a:spAutoFit/>
          </a:bodyPr>
          <a:lstStyle/>
          <a:p>
            <a:pPr algn="just"/>
            <a:r>
              <a:rPr lang="en-US" dirty="0"/>
              <a:t>Fiber Optic provides the highest mode of speed. It comes in two modes, one is single mode fiber </a:t>
            </a:r>
            <a:r>
              <a:rPr lang="en-US" dirty="0" smtClean="0"/>
              <a:t>and second </a:t>
            </a:r>
            <a:r>
              <a:rPr lang="en-US" dirty="0"/>
              <a:t>is multimode fiber. Single mode fiber can carry a single ray of light whereas multimode is </a:t>
            </a:r>
            <a:r>
              <a:rPr lang="en-US" dirty="0" smtClean="0"/>
              <a:t>capable of </a:t>
            </a:r>
            <a:r>
              <a:rPr lang="en-US" dirty="0"/>
              <a:t>carrying multiple beams of </a:t>
            </a:r>
            <a:r>
              <a:rPr lang="en-US" dirty="0" smtClean="0"/>
              <a:t>light as shown in figure 3.</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29" y="1892201"/>
            <a:ext cx="4367561" cy="273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780033" y="4724400"/>
            <a:ext cx="2082621" cy="369332"/>
          </a:xfrm>
          <a:prstGeom prst="rect">
            <a:avLst/>
          </a:prstGeom>
        </p:spPr>
        <p:txBody>
          <a:bodyPr wrap="none">
            <a:spAutoFit/>
          </a:bodyPr>
          <a:lstStyle/>
          <a:p>
            <a:r>
              <a:rPr lang="en-US" dirty="0"/>
              <a:t>Fig. 3: Fiber Optic </a:t>
            </a:r>
          </a:p>
        </p:txBody>
      </p:sp>
      <p:sp>
        <p:nvSpPr>
          <p:cNvPr id="3" name="Rectangle 2"/>
          <p:cNvSpPr/>
          <p:nvPr/>
        </p:nvSpPr>
        <p:spPr>
          <a:xfrm>
            <a:off x="4695825" y="3276600"/>
            <a:ext cx="3914775" cy="2308324"/>
          </a:xfrm>
          <a:prstGeom prst="rect">
            <a:avLst/>
          </a:prstGeom>
        </p:spPr>
        <p:txBody>
          <a:bodyPr wrap="square">
            <a:spAutoFit/>
          </a:bodyPr>
          <a:lstStyle/>
          <a:p>
            <a:r>
              <a:rPr lang="en-US" b="1" dirty="0"/>
              <a:t>Advantages of Fiber Optic Cable:</a:t>
            </a:r>
            <a:endParaRPr lang="en-US" dirty="0"/>
          </a:p>
          <a:p>
            <a:r>
              <a:rPr lang="en-US" dirty="0"/>
              <a:t>i. Fast </a:t>
            </a:r>
          </a:p>
          <a:p>
            <a:r>
              <a:rPr lang="en-US" dirty="0"/>
              <a:t>ii. Low attenuation</a:t>
            </a:r>
          </a:p>
          <a:p>
            <a:r>
              <a:rPr lang="en-US" dirty="0"/>
              <a:t>iii. No EMI interference</a:t>
            </a:r>
          </a:p>
          <a:p>
            <a:r>
              <a:rPr lang="en-US" b="1" dirty="0"/>
              <a:t> </a:t>
            </a:r>
            <a:endParaRPr lang="en-US" dirty="0"/>
          </a:p>
          <a:p>
            <a:r>
              <a:rPr lang="en-US" b="1" dirty="0"/>
              <a:t>Disadvantages Fiber Optics:</a:t>
            </a:r>
            <a:endParaRPr lang="en-US" dirty="0"/>
          </a:p>
          <a:p>
            <a:r>
              <a:rPr lang="en-US" dirty="0"/>
              <a:t>i. Very costly</a:t>
            </a:r>
          </a:p>
          <a:p>
            <a:r>
              <a:rPr lang="en-US" dirty="0"/>
              <a:t>ii. Hard to install </a:t>
            </a:r>
          </a:p>
        </p:txBody>
      </p:sp>
    </p:spTree>
    <p:extLst>
      <p:ext uri="{BB962C8B-B14F-4D97-AF65-F5344CB8AC3E}">
        <p14:creationId xmlns:p14="http://schemas.microsoft.com/office/powerpoint/2010/main" val="2954755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17</a:t>
            </a:fld>
            <a:endParaRPr lang="en-US"/>
          </a:p>
        </p:txBody>
      </p:sp>
      <p:sp>
        <p:nvSpPr>
          <p:cNvPr id="2" name="Rectangle 1"/>
          <p:cNvSpPr/>
          <p:nvPr/>
        </p:nvSpPr>
        <p:spPr>
          <a:xfrm>
            <a:off x="228600" y="152400"/>
            <a:ext cx="1800493" cy="369332"/>
          </a:xfrm>
          <a:prstGeom prst="rect">
            <a:avLst/>
          </a:prstGeom>
        </p:spPr>
        <p:txBody>
          <a:bodyPr wrap="none">
            <a:spAutoFit/>
          </a:bodyPr>
          <a:lstStyle/>
          <a:p>
            <a:r>
              <a:rPr lang="en-US" b="1" dirty="0" smtClean="0"/>
              <a:t>5. Power </a:t>
            </a:r>
            <a:r>
              <a:rPr lang="en-US" b="1" dirty="0"/>
              <a:t>Lines</a:t>
            </a:r>
          </a:p>
        </p:txBody>
      </p:sp>
      <p:sp>
        <p:nvSpPr>
          <p:cNvPr id="3" name="Rectangle 2"/>
          <p:cNvSpPr/>
          <p:nvPr/>
        </p:nvSpPr>
        <p:spPr>
          <a:xfrm>
            <a:off x="381000" y="566678"/>
            <a:ext cx="8305800" cy="1477328"/>
          </a:xfrm>
          <a:prstGeom prst="rect">
            <a:avLst/>
          </a:prstGeom>
        </p:spPr>
        <p:txBody>
          <a:bodyPr wrap="square">
            <a:spAutoFit/>
          </a:bodyPr>
          <a:lstStyle/>
          <a:p>
            <a:pPr algn="just"/>
            <a:r>
              <a:rPr lang="en-US" dirty="0"/>
              <a:t>Power Line communication </a:t>
            </a:r>
            <a:r>
              <a:rPr lang="en-US" dirty="0" smtClean="0"/>
              <a:t>PLC is </a:t>
            </a:r>
            <a:r>
              <a:rPr lang="en-US" dirty="0"/>
              <a:t>Layer-1 </a:t>
            </a:r>
            <a:r>
              <a:rPr lang="en-US" dirty="0" smtClean="0"/>
              <a:t>Physical Layer technology </a:t>
            </a:r>
            <a:r>
              <a:rPr lang="en-US" dirty="0"/>
              <a:t>which uses power cables </a:t>
            </a:r>
            <a:r>
              <a:rPr lang="en-US" dirty="0" smtClean="0"/>
              <a:t>to transmit </a:t>
            </a:r>
            <a:r>
              <a:rPr lang="en-US" dirty="0"/>
              <a:t>data signals</a:t>
            </a:r>
            <a:r>
              <a:rPr lang="en-US" dirty="0" smtClean="0"/>
              <a:t>. In </a:t>
            </a:r>
            <a:r>
              <a:rPr lang="en-US" dirty="0"/>
              <a:t>PLC, modulated data is sent over the cables. The receiver on the other end </a:t>
            </a:r>
            <a:r>
              <a:rPr lang="en-US" dirty="0" smtClean="0"/>
              <a:t>demodulates and </a:t>
            </a:r>
            <a:r>
              <a:rPr lang="en-US" dirty="0"/>
              <a:t>interprets the data.</a:t>
            </a:r>
          </a:p>
          <a:p>
            <a:pPr algn="just"/>
            <a:r>
              <a:rPr lang="en-US" dirty="0"/>
              <a:t>Because power lines are widely deployed, PLC can make all powered devices controlled and </a:t>
            </a:r>
            <a:r>
              <a:rPr lang="en-US" dirty="0" smtClean="0"/>
              <a:t>monitored. PLC </a:t>
            </a:r>
            <a:r>
              <a:rPr lang="en-US" dirty="0"/>
              <a:t>works in half-duplex.</a:t>
            </a:r>
          </a:p>
        </p:txBody>
      </p:sp>
      <p:sp>
        <p:nvSpPr>
          <p:cNvPr id="5" name="Rectangle 4"/>
          <p:cNvSpPr/>
          <p:nvPr/>
        </p:nvSpPr>
        <p:spPr>
          <a:xfrm>
            <a:off x="381000" y="2044005"/>
            <a:ext cx="4572000" cy="923330"/>
          </a:xfrm>
          <a:prstGeom prst="rect">
            <a:avLst/>
          </a:prstGeom>
        </p:spPr>
        <p:txBody>
          <a:bodyPr>
            <a:spAutoFit/>
          </a:bodyPr>
          <a:lstStyle/>
          <a:p>
            <a:r>
              <a:rPr lang="en-US" dirty="0"/>
              <a:t>There are two types of PLC:</a:t>
            </a:r>
          </a:p>
          <a:p>
            <a:r>
              <a:rPr lang="en-US" dirty="0"/>
              <a:t>• Narrow band PLC</a:t>
            </a:r>
          </a:p>
          <a:p>
            <a:r>
              <a:rPr lang="en-US" dirty="0"/>
              <a:t>• Broad band PLC</a:t>
            </a:r>
          </a:p>
        </p:txBody>
      </p:sp>
      <p:sp>
        <p:nvSpPr>
          <p:cNvPr id="6" name="Rectangle 5"/>
          <p:cNvSpPr/>
          <p:nvPr/>
        </p:nvSpPr>
        <p:spPr>
          <a:xfrm>
            <a:off x="495300" y="3124200"/>
            <a:ext cx="8077200" cy="2031325"/>
          </a:xfrm>
          <a:prstGeom prst="rect">
            <a:avLst/>
          </a:prstGeom>
        </p:spPr>
        <p:txBody>
          <a:bodyPr wrap="square">
            <a:spAutoFit/>
          </a:bodyPr>
          <a:lstStyle/>
          <a:p>
            <a:pPr marL="285750" indent="-285750">
              <a:buFont typeface="Wingdings" pitchFamily="2" charset="2"/>
              <a:buChar char="q"/>
            </a:pPr>
            <a:r>
              <a:rPr lang="en-US" dirty="0"/>
              <a:t>Narrow band PLC provides lower data rates up to 100s of kbps, as they work at lower </a:t>
            </a:r>
            <a:r>
              <a:rPr lang="en-US" dirty="0" smtClean="0"/>
              <a:t>frequencies 3-5000 KHz</a:t>
            </a:r>
            <a:endParaRPr lang="en-US" dirty="0"/>
          </a:p>
          <a:p>
            <a:r>
              <a:rPr lang="en-US" dirty="0"/>
              <a:t>.They can be spread over several kilometers</a:t>
            </a:r>
            <a:r>
              <a:rPr lang="en-US" dirty="0" smtClean="0"/>
              <a:t>.</a:t>
            </a:r>
          </a:p>
          <a:p>
            <a:endParaRPr lang="en-US" dirty="0"/>
          </a:p>
          <a:p>
            <a:pPr marL="285750" indent="-285750">
              <a:buFont typeface="Wingdings" pitchFamily="2" charset="2"/>
              <a:buChar char="q"/>
            </a:pPr>
            <a:r>
              <a:rPr lang="en-US" dirty="0"/>
              <a:t>Broadband PLC provides higher data rates up to 100s of Mbps and works at higher </a:t>
            </a:r>
            <a:r>
              <a:rPr lang="en-US" dirty="0" smtClean="0"/>
              <a:t>frequencies 1.8-250 MHz</a:t>
            </a:r>
            <a:endParaRPr lang="en-US" dirty="0"/>
          </a:p>
          <a:p>
            <a:r>
              <a:rPr lang="en-US" dirty="0"/>
              <a:t>.They cannot be as </a:t>
            </a:r>
            <a:r>
              <a:rPr lang="en-US" dirty="0" smtClean="0"/>
              <a:t>much </a:t>
            </a:r>
            <a:r>
              <a:rPr lang="en-US" dirty="0"/>
              <a:t>extended as Narrowband PLC</a:t>
            </a:r>
          </a:p>
        </p:txBody>
      </p:sp>
    </p:spTree>
    <p:extLst>
      <p:ext uri="{BB962C8B-B14F-4D97-AF65-F5344CB8AC3E}">
        <p14:creationId xmlns:p14="http://schemas.microsoft.com/office/powerpoint/2010/main" val="39519091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18</a:t>
            </a:fld>
            <a:endParaRPr lang="en-US"/>
          </a:p>
        </p:txBody>
      </p:sp>
      <p:sp>
        <p:nvSpPr>
          <p:cNvPr id="2" name="Rectangle 1"/>
          <p:cNvSpPr/>
          <p:nvPr/>
        </p:nvSpPr>
        <p:spPr>
          <a:xfrm>
            <a:off x="152400" y="152400"/>
            <a:ext cx="8534400" cy="1477328"/>
          </a:xfrm>
          <a:prstGeom prst="rect">
            <a:avLst/>
          </a:prstGeom>
        </p:spPr>
        <p:txBody>
          <a:bodyPr wrap="square">
            <a:spAutoFit/>
          </a:bodyPr>
          <a:lstStyle/>
          <a:p>
            <a:r>
              <a:rPr lang="en-US" b="1" dirty="0" smtClean="0"/>
              <a:t>2.2	Unguided </a:t>
            </a:r>
            <a:r>
              <a:rPr lang="en-US" b="1" dirty="0"/>
              <a:t>Media</a:t>
            </a:r>
          </a:p>
          <a:p>
            <a:pPr algn="just"/>
            <a:r>
              <a:rPr lang="en-US" dirty="0"/>
              <a:t>In this form the data is transferred in the form of waves. This means that they do not travel along a specific path. It is also known as unbounded media. Data can be transferred all over the globe. Kinds of unguided media are microwave, cellular radio, radio broadcast and satellite</a:t>
            </a:r>
            <a:r>
              <a:rPr lang="en-US" dirty="0" smtClean="0"/>
              <a:t>.</a:t>
            </a:r>
            <a:endParaRPr lang="en-US" dirty="0"/>
          </a:p>
        </p:txBody>
      </p:sp>
      <p:sp>
        <p:nvSpPr>
          <p:cNvPr id="3" name="Rectangle 2"/>
          <p:cNvSpPr/>
          <p:nvPr/>
        </p:nvSpPr>
        <p:spPr>
          <a:xfrm>
            <a:off x="152400" y="1629728"/>
            <a:ext cx="8534400" cy="2031325"/>
          </a:xfrm>
          <a:prstGeom prst="rect">
            <a:avLst/>
          </a:prstGeom>
        </p:spPr>
        <p:txBody>
          <a:bodyPr wrap="square">
            <a:spAutoFit/>
          </a:bodyPr>
          <a:lstStyle/>
          <a:p>
            <a:pPr algn="just"/>
            <a:r>
              <a:rPr lang="en-US" b="1" dirty="0"/>
              <a:t>1. Microwaves-</a:t>
            </a:r>
            <a:r>
              <a:rPr lang="en-US" dirty="0"/>
              <a:t>Microwaves is a communication channel by which data are transmitted in empty space. Its straight line transmission is similar in operation to radio, and television mode of transmitting </a:t>
            </a:r>
            <a:r>
              <a:rPr lang="en-US" dirty="0" smtClean="0"/>
              <a:t>signal. For </a:t>
            </a:r>
            <a:r>
              <a:rPr lang="en-US" dirty="0"/>
              <a:t>a radio and television signals to travel through a long distance in empty space, there is a need for microwave to boost or redirect the signal as it always travel on a straight line without bending.</a:t>
            </a:r>
          </a:p>
          <a:p>
            <a:pPr algn="just"/>
            <a:r>
              <a:rPr lang="en-US" dirty="0"/>
              <a:t>In this kind the data is transferred via air. The speed at which data is transferred is 150 Mbps. </a:t>
            </a:r>
          </a:p>
        </p:txBody>
      </p:sp>
      <p:sp>
        <p:nvSpPr>
          <p:cNvPr id="5" name="Rectangle 4"/>
          <p:cNvSpPr/>
          <p:nvPr/>
        </p:nvSpPr>
        <p:spPr>
          <a:xfrm>
            <a:off x="266700" y="3810000"/>
            <a:ext cx="8305800" cy="2031325"/>
          </a:xfrm>
          <a:prstGeom prst="rect">
            <a:avLst/>
          </a:prstGeom>
        </p:spPr>
        <p:txBody>
          <a:bodyPr wrap="square">
            <a:spAutoFit/>
          </a:bodyPr>
          <a:lstStyle/>
          <a:p>
            <a:r>
              <a:rPr lang="en-US" i="1" dirty="0"/>
              <a:t>Advantages of Microwaves</a:t>
            </a:r>
            <a:endParaRPr lang="en-US" dirty="0"/>
          </a:p>
          <a:p>
            <a:r>
              <a:rPr lang="en-US" dirty="0"/>
              <a:t>i. It is suitable for long distance transmission as it does not require physical link</a:t>
            </a:r>
          </a:p>
          <a:p>
            <a:r>
              <a:rPr lang="en-US" dirty="0"/>
              <a:t>ii. It is more reliable as compared to wire cable</a:t>
            </a:r>
          </a:p>
          <a:p>
            <a:r>
              <a:rPr lang="en-US" dirty="0"/>
              <a:t> </a:t>
            </a:r>
          </a:p>
          <a:p>
            <a:r>
              <a:rPr lang="en-US" i="1" dirty="0"/>
              <a:t>Disadvantages of microwaves:</a:t>
            </a:r>
            <a:endParaRPr lang="en-US" dirty="0"/>
          </a:p>
          <a:p>
            <a:r>
              <a:rPr lang="en-US" dirty="0"/>
              <a:t>i. It is very costly to set up</a:t>
            </a:r>
          </a:p>
          <a:p>
            <a:r>
              <a:rPr lang="en-US" dirty="0"/>
              <a:t>ii. It requires highly skilled personnel for operation and maintenance</a:t>
            </a:r>
          </a:p>
        </p:txBody>
      </p:sp>
    </p:spTree>
    <p:extLst>
      <p:ext uri="{BB962C8B-B14F-4D97-AF65-F5344CB8AC3E}">
        <p14:creationId xmlns:p14="http://schemas.microsoft.com/office/powerpoint/2010/main" val="1067666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19</a:t>
            </a:fld>
            <a:endParaRPr lang="en-US"/>
          </a:p>
        </p:txBody>
      </p:sp>
      <p:sp>
        <p:nvSpPr>
          <p:cNvPr id="5" name="Rectangle 4"/>
          <p:cNvSpPr/>
          <p:nvPr/>
        </p:nvSpPr>
        <p:spPr>
          <a:xfrm>
            <a:off x="304800" y="228600"/>
            <a:ext cx="8458200" cy="2862322"/>
          </a:xfrm>
          <a:prstGeom prst="rect">
            <a:avLst/>
          </a:prstGeom>
        </p:spPr>
        <p:txBody>
          <a:bodyPr wrap="square">
            <a:spAutoFit/>
          </a:bodyPr>
          <a:lstStyle/>
          <a:p>
            <a:pPr algn="just"/>
            <a:r>
              <a:rPr lang="en-US" b="1" dirty="0"/>
              <a:t>2. Satellite-</a:t>
            </a:r>
            <a:r>
              <a:rPr lang="en-US" dirty="0"/>
              <a:t> The signals are received from earth stations. Devices like GPS and PDAs also receive signals from these earth based stations. These satellites are located at a distance of 22300 miles above the earth. The process of transferring and receiving data takes place within few seconds. The data is transferred at a speed of 1 </a:t>
            </a:r>
            <a:r>
              <a:rPr lang="en-US" dirty="0" err="1"/>
              <a:t>Gbps</a:t>
            </a:r>
            <a:r>
              <a:rPr lang="en-US" dirty="0"/>
              <a:t>. One of the advantages is the speed.  Satellite Internet is 50 times faster than dial up and about 25 times faster than high-speed cable.  </a:t>
            </a:r>
          </a:p>
          <a:p>
            <a:pPr algn="just"/>
            <a:r>
              <a:rPr lang="en-US" dirty="0"/>
              <a:t>The cost of satellite Internet is also a huge advantage in that for everything the consumer gets, the price is low.  </a:t>
            </a:r>
            <a:endParaRPr lang="en-US" b="1" dirty="0"/>
          </a:p>
          <a:p>
            <a:pPr algn="just"/>
            <a:r>
              <a:rPr lang="en-US" dirty="0"/>
              <a:t>They are used for purposes like weather forecast, military communication, radio transmission, satellite</a:t>
            </a:r>
            <a:r>
              <a:rPr lang="en-US" u="sng" dirty="0"/>
              <a:t> </a:t>
            </a:r>
            <a:r>
              <a:rPr lang="en-US" dirty="0" smtClean="0"/>
              <a:t>TV, data </a:t>
            </a:r>
            <a:r>
              <a:rPr lang="en-US" dirty="0"/>
              <a:t>transmission, etc.</a:t>
            </a:r>
          </a:p>
        </p:txBody>
      </p:sp>
      <p:sp>
        <p:nvSpPr>
          <p:cNvPr id="6" name="Rectangle 5"/>
          <p:cNvSpPr/>
          <p:nvPr/>
        </p:nvSpPr>
        <p:spPr>
          <a:xfrm>
            <a:off x="228600" y="3657600"/>
            <a:ext cx="8382000" cy="2308324"/>
          </a:xfrm>
          <a:prstGeom prst="rect">
            <a:avLst/>
          </a:prstGeom>
        </p:spPr>
        <p:txBody>
          <a:bodyPr wrap="square">
            <a:spAutoFit/>
          </a:bodyPr>
          <a:lstStyle/>
          <a:p>
            <a:r>
              <a:rPr lang="en-US" b="1" dirty="0"/>
              <a:t>3. Cellular Radio: </a:t>
            </a:r>
            <a:r>
              <a:rPr lang="en-US" dirty="0"/>
              <a:t>are used for communication via mobile. High frequency radio waves are used for the transmission of data. You can receive and make calls and also access the </a:t>
            </a:r>
            <a:r>
              <a:rPr lang="en-US" dirty="0" smtClean="0"/>
              <a:t>internet</a:t>
            </a:r>
            <a:r>
              <a:rPr lang="en-US" dirty="0"/>
              <a:t>.</a:t>
            </a:r>
            <a:br>
              <a:rPr lang="en-US" dirty="0"/>
            </a:br>
            <a:r>
              <a:rPr lang="en-US" b="1" dirty="0"/>
              <a:t/>
            </a:r>
            <a:br>
              <a:rPr lang="en-US" b="1" dirty="0"/>
            </a:br>
            <a:r>
              <a:rPr lang="en-US" b="1" dirty="0"/>
              <a:t>4. Radio Broadcasting: </a:t>
            </a:r>
            <a:r>
              <a:rPr lang="en-US" dirty="0"/>
              <a:t>Data is transferred and received via radio signals in the air. The transmission takes place for a long distance across cities or countries. The data is received and transferred via a transmitter. The speed at which data travels is 54 Mbps.</a:t>
            </a:r>
          </a:p>
        </p:txBody>
      </p:sp>
    </p:spTree>
    <p:extLst>
      <p:ext uri="{BB962C8B-B14F-4D97-AF65-F5344CB8AC3E}">
        <p14:creationId xmlns:p14="http://schemas.microsoft.com/office/powerpoint/2010/main" val="1969897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2</a:t>
            </a:fld>
            <a:endParaRPr lang="en-US"/>
          </a:p>
        </p:txBody>
      </p:sp>
      <p:sp>
        <p:nvSpPr>
          <p:cNvPr id="6" name="Rectangle 5"/>
          <p:cNvSpPr/>
          <p:nvPr/>
        </p:nvSpPr>
        <p:spPr>
          <a:xfrm>
            <a:off x="457200" y="2205692"/>
            <a:ext cx="7924800" cy="2246769"/>
          </a:xfrm>
          <a:prstGeom prst="rect">
            <a:avLst/>
          </a:prstGeom>
        </p:spPr>
        <p:txBody>
          <a:bodyPr wrap="square">
            <a:spAutoFit/>
          </a:bodyPr>
          <a:lstStyle/>
          <a:p>
            <a:pPr algn="just"/>
            <a:r>
              <a:rPr lang="en-US" sz="2000" dirty="0"/>
              <a:t>The advantages of the star topology are: </a:t>
            </a:r>
          </a:p>
          <a:p>
            <a:pPr algn="just"/>
            <a:r>
              <a:rPr lang="en-US" sz="2000" dirty="0"/>
              <a:t>It offers flexibility of adding or deleting of workstations from the network. </a:t>
            </a:r>
          </a:p>
          <a:p>
            <a:pPr algn="just"/>
            <a:r>
              <a:rPr lang="en-US" sz="2000" dirty="0"/>
              <a:t>Breakdown of one station does not affect any other device on the network. </a:t>
            </a:r>
          </a:p>
          <a:p>
            <a:pPr algn="just"/>
            <a:r>
              <a:rPr lang="en-US" sz="2000" dirty="0"/>
              <a:t>The major disadvantage of star topology is that failure of the central node disables communication throughout the whole network</a:t>
            </a:r>
          </a:p>
        </p:txBody>
      </p:sp>
      <p:sp>
        <p:nvSpPr>
          <p:cNvPr id="9" name="Rectangle 8"/>
          <p:cNvSpPr/>
          <p:nvPr/>
        </p:nvSpPr>
        <p:spPr>
          <a:xfrm>
            <a:off x="419100" y="228600"/>
            <a:ext cx="8001000" cy="1938992"/>
          </a:xfrm>
          <a:prstGeom prst="rect">
            <a:avLst/>
          </a:prstGeom>
        </p:spPr>
        <p:txBody>
          <a:bodyPr wrap="square">
            <a:spAutoFit/>
          </a:bodyPr>
          <a:lstStyle/>
          <a:p>
            <a:r>
              <a:rPr lang="en-US" sz="2000" b="1" dirty="0"/>
              <a:t>Star topology </a:t>
            </a:r>
            <a:endParaRPr lang="en-US" sz="2000" dirty="0"/>
          </a:p>
          <a:p>
            <a:r>
              <a:rPr lang="en-US" sz="2000" dirty="0"/>
              <a:t>In star topology a number of workstations (or nodes) are directly linked to a central node (see, Fig. 1</a:t>
            </a:r>
            <a:r>
              <a:rPr lang="en-US" sz="2000" dirty="0" smtClean="0"/>
              <a:t>). </a:t>
            </a:r>
            <a:r>
              <a:rPr lang="en-US" sz="2000" dirty="0"/>
              <a:t>Any communication between stations on a star LAN must pass through the central node. There is </a:t>
            </a:r>
            <a:r>
              <a:rPr lang="en-US" sz="2000" i="1" dirty="0"/>
              <a:t>bi-directional</a:t>
            </a:r>
            <a:r>
              <a:rPr lang="en-US" sz="2000" dirty="0"/>
              <a:t> communication between various nodes. The central node controls all the activities of the nodes.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540250"/>
            <a:ext cx="4648200" cy="193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29377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762000"/>
            <a:ext cx="2133918" cy="369332"/>
          </a:xfrm>
          <a:prstGeom prst="rect">
            <a:avLst/>
          </a:prstGeom>
        </p:spPr>
        <p:txBody>
          <a:bodyPr wrap="none">
            <a:spAutoFit/>
          </a:bodyPr>
          <a:lstStyle/>
          <a:p>
            <a:r>
              <a:rPr lang="en-US" b="1" dirty="0" smtClean="0"/>
              <a:t>1.1	Overview</a:t>
            </a:r>
            <a:endParaRPr lang="en-US" dirty="0"/>
          </a:p>
        </p:txBody>
      </p:sp>
      <p:sp>
        <p:nvSpPr>
          <p:cNvPr id="10" name="Rectangle 9"/>
          <p:cNvSpPr/>
          <p:nvPr/>
        </p:nvSpPr>
        <p:spPr>
          <a:xfrm>
            <a:off x="133836" y="152400"/>
            <a:ext cx="4147289" cy="369332"/>
          </a:xfrm>
          <a:prstGeom prst="rect">
            <a:avLst/>
          </a:prstGeom>
        </p:spPr>
        <p:txBody>
          <a:bodyPr wrap="none">
            <a:spAutoFit/>
          </a:bodyPr>
          <a:lstStyle/>
          <a:p>
            <a:r>
              <a:rPr lang="en-US" b="1" dirty="0" smtClean="0"/>
              <a:t>1.0	</a:t>
            </a:r>
            <a:r>
              <a:rPr lang="en-US" b="1" dirty="0"/>
              <a:t>ETHERNET CABLE </a:t>
            </a:r>
            <a:r>
              <a:rPr lang="en-US" b="1" dirty="0" smtClean="0"/>
              <a:t>BASICS</a:t>
            </a:r>
            <a:endParaRPr lang="en-US" b="1" dirty="0"/>
          </a:p>
        </p:txBody>
      </p:sp>
      <p:sp>
        <p:nvSpPr>
          <p:cNvPr id="2" name="Rectangle 1"/>
          <p:cNvSpPr/>
          <p:nvPr/>
        </p:nvSpPr>
        <p:spPr>
          <a:xfrm>
            <a:off x="457200" y="1447800"/>
            <a:ext cx="8220074" cy="4801314"/>
          </a:xfrm>
          <a:prstGeom prst="rect">
            <a:avLst/>
          </a:prstGeom>
        </p:spPr>
        <p:txBody>
          <a:bodyPr wrap="square">
            <a:spAutoFit/>
          </a:bodyPr>
          <a:lstStyle/>
          <a:p>
            <a:pPr marL="285750" indent="-285750" algn="just">
              <a:buFont typeface="Wingdings" pitchFamily="2" charset="2"/>
              <a:buChar char="v"/>
            </a:pPr>
            <a:r>
              <a:rPr lang="en-US" dirty="0"/>
              <a:t>The Ethernet cables for connectivity in most office and home environments rely on twisted wire pairs within an overall cable - Cat 5, Cat 6 and Cat 7 all used this format. Twisting the wires together enables the currents to balance, </a:t>
            </a:r>
            <a:r>
              <a:rPr lang="en-US" dirty="0" smtClean="0"/>
              <a:t>i.e. </a:t>
            </a:r>
            <a:r>
              <a:rPr lang="en-US" dirty="0"/>
              <a:t>in one wire the current is moving in one direction, and </a:t>
            </a:r>
            <a:r>
              <a:rPr lang="en-US" dirty="0" smtClean="0"/>
              <a:t>in the </a:t>
            </a:r>
            <a:r>
              <a:rPr lang="en-US" dirty="0"/>
              <a:t>other wire of the pair the current is going in the other, enabling the overall fields around the twisted pair to cancel.</a:t>
            </a:r>
          </a:p>
          <a:p>
            <a:pPr marL="285750" indent="-285750" algn="just">
              <a:buFont typeface="Wingdings" pitchFamily="2" charset="2"/>
              <a:buChar char="v"/>
            </a:pPr>
            <a:r>
              <a:rPr lang="en-US" dirty="0"/>
              <a:t>In this way, data can be transmitted over considerable lengths without the need for undue precautions.</a:t>
            </a:r>
          </a:p>
          <a:p>
            <a:pPr algn="just"/>
            <a:r>
              <a:rPr lang="en-US" dirty="0"/>
              <a:t>As several twisted pairs are contained within a particular network cable, the number of twisted per unit length is arranged to be different for each pair - the rate being based on prime numbers so that no two twists ever align. This reduces crosstalk within the cable.</a:t>
            </a:r>
          </a:p>
          <a:p>
            <a:pPr marL="285750" indent="-285750" algn="just">
              <a:buFont typeface="Wingdings" pitchFamily="2" charset="2"/>
              <a:buChar char="v"/>
            </a:pPr>
            <a:r>
              <a:rPr lang="en-US" dirty="0"/>
              <a:t>The Ethernet cables are available in a variety of lengths as patch cables, or the cable itself is available for incorporating into systems, buildings, etc. The terminations can then be made to the required connector using a crimp tool. These network cables are available in a variety of lengths - long Ethernet cables are available, some of the longest being up to 75 </a:t>
            </a:r>
            <a:r>
              <a:rPr lang="en-US" dirty="0" err="1"/>
              <a:t>metres</a:t>
            </a:r>
            <a:r>
              <a:rPr lang="en-US" dirty="0"/>
              <a:t>.</a:t>
            </a:r>
          </a:p>
        </p:txBody>
      </p:sp>
    </p:spTree>
    <p:extLst>
      <p:ext uri="{BB962C8B-B14F-4D97-AF65-F5344CB8AC3E}">
        <p14:creationId xmlns:p14="http://schemas.microsoft.com/office/powerpoint/2010/main" val="3212982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21</a:t>
            </a:fld>
            <a:endParaRPr lang="en-US"/>
          </a:p>
        </p:txBody>
      </p:sp>
      <p:sp>
        <p:nvSpPr>
          <p:cNvPr id="7" name="Rectangle 6"/>
          <p:cNvSpPr/>
          <p:nvPr/>
        </p:nvSpPr>
        <p:spPr>
          <a:xfrm>
            <a:off x="152400" y="152400"/>
            <a:ext cx="4185761" cy="369332"/>
          </a:xfrm>
          <a:prstGeom prst="rect">
            <a:avLst/>
          </a:prstGeom>
        </p:spPr>
        <p:txBody>
          <a:bodyPr wrap="none">
            <a:spAutoFit/>
          </a:bodyPr>
          <a:lstStyle/>
          <a:p>
            <a:r>
              <a:rPr lang="en-US" b="1" dirty="0"/>
              <a:t>Shielded (STP) vs. Unshielded (UTP)</a:t>
            </a:r>
            <a:endParaRPr lang="en-US" dirty="0"/>
          </a:p>
        </p:txBody>
      </p:sp>
      <p:sp>
        <p:nvSpPr>
          <p:cNvPr id="6" name="Rectangle 5"/>
          <p:cNvSpPr/>
          <p:nvPr/>
        </p:nvSpPr>
        <p:spPr>
          <a:xfrm>
            <a:off x="381000" y="685800"/>
            <a:ext cx="8153400" cy="3139321"/>
          </a:xfrm>
          <a:prstGeom prst="rect">
            <a:avLst/>
          </a:prstGeom>
        </p:spPr>
        <p:txBody>
          <a:bodyPr wrap="square">
            <a:spAutoFit/>
          </a:bodyPr>
          <a:lstStyle/>
          <a:p>
            <a:pPr marL="285750" indent="-285750">
              <a:buFont typeface="Wingdings" pitchFamily="2" charset="2"/>
              <a:buChar char="v"/>
            </a:pPr>
            <a:r>
              <a:rPr lang="en-US" dirty="0"/>
              <a:t>Because all Ethernet cables are twisted, manufactures use shielding to further protect the cable from interference. Unshielded twisted pair can easily be used for cables between your computer and the wall, but you will want to use shielded cable for areas with high interference and running cables outdoors or inside walls.</a:t>
            </a:r>
          </a:p>
          <a:p>
            <a:r>
              <a:rPr lang="en-US" dirty="0"/>
              <a:t> </a:t>
            </a:r>
          </a:p>
          <a:p>
            <a:pPr marL="285750" indent="-285750">
              <a:buFont typeface="Wingdings" pitchFamily="2" charset="2"/>
              <a:buChar char="v"/>
            </a:pPr>
            <a:r>
              <a:rPr lang="en-US" dirty="0"/>
              <a:t>Earlier network cables were unshielded, but later ones were shielded to improve the performance. For example an unshielded twisted pair (UTP) cable may be satisfactory for a short run between a computer and router, but a foil shielded cable, FTP, is best longer runs or where the cable passes through areas of high electrical noise.</a:t>
            </a:r>
          </a:p>
        </p:txBody>
      </p:sp>
      <p:pic>
        <p:nvPicPr>
          <p:cNvPr id="9" name="Picture 8"/>
          <p:cNvPicPr/>
          <p:nvPr/>
        </p:nvPicPr>
        <p:blipFill>
          <a:blip r:embed="rId2"/>
          <a:stretch>
            <a:fillRect/>
          </a:stretch>
        </p:blipFill>
        <p:spPr>
          <a:xfrm>
            <a:off x="2057400" y="3853696"/>
            <a:ext cx="5505450" cy="2089904"/>
          </a:xfrm>
          <a:prstGeom prst="rect">
            <a:avLst/>
          </a:prstGeom>
        </p:spPr>
      </p:pic>
      <p:sp>
        <p:nvSpPr>
          <p:cNvPr id="10" name="Rectangle 9"/>
          <p:cNvSpPr/>
          <p:nvPr/>
        </p:nvSpPr>
        <p:spPr>
          <a:xfrm>
            <a:off x="3505200" y="6040993"/>
            <a:ext cx="2920671" cy="369332"/>
          </a:xfrm>
          <a:prstGeom prst="rect">
            <a:avLst/>
          </a:prstGeom>
        </p:spPr>
        <p:txBody>
          <a:bodyPr wrap="none">
            <a:spAutoFit/>
          </a:bodyPr>
          <a:lstStyle/>
          <a:p>
            <a:r>
              <a:rPr lang="en-US" dirty="0"/>
              <a:t>Fig. </a:t>
            </a:r>
            <a:r>
              <a:rPr lang="en-US" dirty="0" smtClean="0"/>
              <a:t>1: UTP </a:t>
            </a:r>
            <a:r>
              <a:rPr lang="en-US" dirty="0" err="1" smtClean="0"/>
              <a:t>Vs</a:t>
            </a:r>
            <a:r>
              <a:rPr lang="en-US" dirty="0" smtClean="0"/>
              <a:t> STP Cable </a:t>
            </a:r>
            <a:endParaRPr lang="en-US" dirty="0"/>
          </a:p>
        </p:txBody>
      </p:sp>
    </p:spTree>
    <p:extLst>
      <p:ext uri="{BB962C8B-B14F-4D97-AF65-F5344CB8AC3E}">
        <p14:creationId xmlns:p14="http://schemas.microsoft.com/office/powerpoint/2010/main" val="7190257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p:nvPr/>
        </p:nvPicPr>
        <p:blipFill>
          <a:blip r:embed="rId3"/>
          <a:stretch>
            <a:fillRect/>
          </a:stretch>
        </p:blipFill>
        <p:spPr>
          <a:xfrm>
            <a:off x="1676400" y="2192893"/>
            <a:ext cx="6400800" cy="4191000"/>
          </a:xfrm>
          <a:prstGeom prst="rect">
            <a:avLst/>
          </a:prstGeom>
        </p:spPr>
      </p:pic>
      <p:sp>
        <p:nvSpPr>
          <p:cNvPr id="9" name="Rectangle 8"/>
          <p:cNvSpPr/>
          <p:nvPr/>
        </p:nvSpPr>
        <p:spPr>
          <a:xfrm>
            <a:off x="3505199" y="6383893"/>
            <a:ext cx="2920671" cy="369332"/>
          </a:xfrm>
          <a:prstGeom prst="rect">
            <a:avLst/>
          </a:prstGeom>
        </p:spPr>
        <p:txBody>
          <a:bodyPr wrap="none">
            <a:spAutoFit/>
          </a:bodyPr>
          <a:lstStyle/>
          <a:p>
            <a:r>
              <a:rPr lang="en-US" dirty="0"/>
              <a:t>Fig. 2</a:t>
            </a:r>
            <a:r>
              <a:rPr lang="en-US" dirty="0" smtClean="0"/>
              <a:t>: UTP </a:t>
            </a:r>
            <a:r>
              <a:rPr lang="en-US" dirty="0" err="1" smtClean="0"/>
              <a:t>Vs</a:t>
            </a:r>
            <a:r>
              <a:rPr lang="en-US" dirty="0" smtClean="0"/>
              <a:t> STP Cable </a:t>
            </a:r>
            <a:endParaRPr lang="en-US" dirty="0"/>
          </a:p>
        </p:txBody>
      </p:sp>
      <p:sp>
        <p:nvSpPr>
          <p:cNvPr id="6" name="Rectangle 5"/>
          <p:cNvSpPr/>
          <p:nvPr/>
        </p:nvSpPr>
        <p:spPr>
          <a:xfrm>
            <a:off x="457200" y="533400"/>
            <a:ext cx="8534400" cy="1477328"/>
          </a:xfrm>
          <a:prstGeom prst="rect">
            <a:avLst/>
          </a:prstGeom>
        </p:spPr>
        <p:txBody>
          <a:bodyPr wrap="square">
            <a:spAutoFit/>
          </a:bodyPr>
          <a:lstStyle/>
          <a:p>
            <a:pPr algn="just"/>
            <a:r>
              <a:rPr lang="en-US" dirty="0"/>
              <a:t>There are different ways to shield an Ethernet cable, but typically it involves putting a shield around each pair of wire in the cable. This protects the pairs from crosstalk internally. Manufactures can further protect cables from alien crosstalk but screening UTP or STP cables. Technically the picture above shows a Screened STP cable (S/STP).</a:t>
            </a:r>
          </a:p>
        </p:txBody>
      </p:sp>
    </p:spTree>
    <p:extLst>
      <p:ext uri="{BB962C8B-B14F-4D97-AF65-F5344CB8AC3E}">
        <p14:creationId xmlns:p14="http://schemas.microsoft.com/office/powerpoint/2010/main" val="60039580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pPr>
              <a:defRPr/>
            </a:pPr>
            <a:fld id="{EEFB2500-135A-47CC-9A80-343D879EE42D}" type="slidenum">
              <a:rPr lang="en-US" smtClean="0"/>
              <a:pPr>
                <a:defRPr/>
              </a:pPr>
              <a:t>23</a:t>
            </a:fld>
            <a:endParaRPr lang="en-US"/>
          </a:p>
        </p:txBody>
      </p:sp>
      <p:sp>
        <p:nvSpPr>
          <p:cNvPr id="3" name="Rectangle 2"/>
          <p:cNvSpPr/>
          <p:nvPr/>
        </p:nvSpPr>
        <p:spPr>
          <a:xfrm>
            <a:off x="152400" y="152400"/>
            <a:ext cx="4557658" cy="369332"/>
          </a:xfrm>
          <a:prstGeom prst="rect">
            <a:avLst/>
          </a:prstGeom>
        </p:spPr>
        <p:txBody>
          <a:bodyPr wrap="none">
            <a:spAutoFit/>
          </a:bodyPr>
          <a:lstStyle/>
          <a:p>
            <a:r>
              <a:rPr lang="en-US" b="1" dirty="0" smtClean="0"/>
              <a:t>2.0	ETHERNET SHIELDING CODES</a:t>
            </a:r>
            <a:endParaRPr lang="en-US" b="1" dirty="0"/>
          </a:p>
        </p:txBody>
      </p:sp>
      <p:sp>
        <p:nvSpPr>
          <p:cNvPr id="6" name="Rectangle 5"/>
          <p:cNvSpPr/>
          <p:nvPr/>
        </p:nvSpPr>
        <p:spPr>
          <a:xfrm>
            <a:off x="457200" y="609600"/>
            <a:ext cx="8077200" cy="3693319"/>
          </a:xfrm>
          <a:prstGeom prst="rect">
            <a:avLst/>
          </a:prstGeom>
        </p:spPr>
        <p:txBody>
          <a:bodyPr wrap="square">
            <a:spAutoFit/>
          </a:bodyPr>
          <a:lstStyle/>
          <a:p>
            <a:pPr algn="just"/>
            <a:r>
              <a:rPr lang="en-US" dirty="0"/>
              <a:t>There are different methods that can be used for shielding Ethernet cables. The most common is to place a shield around each twisted pair. This not only provides shielding for the cable externally, but also reduces crosstalk between the internal twisted pairs as well. Manufacturers can further enhance the performance by placing shielding around all the wires in the cable just under the cable sheath. There are different codes used to indicate the differs types of shielding:</a:t>
            </a:r>
          </a:p>
          <a:p>
            <a:pPr marL="285750" lvl="0" indent="-285750" algn="just">
              <a:buFont typeface="Wingdings" pitchFamily="2" charset="2"/>
              <a:buChar char="v"/>
            </a:pPr>
            <a:r>
              <a:rPr lang="en-US" dirty="0"/>
              <a:t>U/UTP - Unshielded cable, unshielded twisted pairs</a:t>
            </a:r>
          </a:p>
          <a:p>
            <a:pPr marL="285750" lvl="0" indent="-285750" algn="just">
              <a:buFont typeface="Wingdings" pitchFamily="2" charset="2"/>
              <a:buChar char="v"/>
            </a:pPr>
            <a:r>
              <a:rPr lang="en-US" dirty="0"/>
              <a:t>F/UTP - Foil shielded cable, unshielded twisted pairs</a:t>
            </a:r>
          </a:p>
          <a:p>
            <a:pPr marL="285750" lvl="0" indent="-285750" algn="just">
              <a:buFont typeface="Wingdings" pitchFamily="2" charset="2"/>
              <a:buChar char="v"/>
            </a:pPr>
            <a:r>
              <a:rPr lang="en-US" dirty="0"/>
              <a:t>U/FTP - Unshielded cable, foil shielded twisted pairs</a:t>
            </a:r>
          </a:p>
          <a:p>
            <a:pPr marL="285750" lvl="0" indent="-285750" algn="just">
              <a:buFont typeface="Wingdings" pitchFamily="2" charset="2"/>
              <a:buChar char="v"/>
            </a:pPr>
            <a:r>
              <a:rPr lang="en-US" dirty="0"/>
              <a:t>S/FTP - braided shielded cable, foil shielded twisted pairs</a:t>
            </a:r>
          </a:p>
          <a:p>
            <a:r>
              <a:rPr lang="en-US" dirty="0"/>
              <a:t>Where: </a:t>
            </a:r>
            <a:endParaRPr lang="en-US" dirty="0" smtClean="0"/>
          </a:p>
          <a:p>
            <a:r>
              <a:rPr lang="en-US" dirty="0" smtClean="0"/>
              <a:t>TP </a:t>
            </a:r>
            <a:r>
              <a:rPr lang="en-US" dirty="0"/>
              <a:t>= twisted pair, U = unshielded, F = foil shielded, S = braided </a:t>
            </a:r>
            <a:r>
              <a:rPr lang="en-US" dirty="0" smtClean="0"/>
              <a:t>shielding</a:t>
            </a:r>
            <a:endParaRPr lang="en-US" dirty="0"/>
          </a:p>
        </p:txBody>
      </p:sp>
      <p:sp>
        <p:nvSpPr>
          <p:cNvPr id="8" name="Rectangle 7"/>
          <p:cNvSpPr/>
          <p:nvPr/>
        </p:nvSpPr>
        <p:spPr>
          <a:xfrm>
            <a:off x="304800" y="4292709"/>
            <a:ext cx="8077200" cy="2308324"/>
          </a:xfrm>
          <a:prstGeom prst="rect">
            <a:avLst/>
          </a:prstGeom>
        </p:spPr>
        <p:txBody>
          <a:bodyPr wrap="square">
            <a:spAutoFit/>
          </a:bodyPr>
          <a:lstStyle/>
          <a:p>
            <a:pPr algn="just"/>
            <a:r>
              <a:rPr lang="en-US" dirty="0"/>
              <a:t>A further difference within the Ethernet cables whether Cat 5, Cat 5e, Cat 6, Cat 6e, or Cat 7 can be whether solid or stranded wires are used within the cable. As the description implies, a solid cable uses a single piece of copper for the electrical conductor within each wire of the cable whilst stranded wire uses a series of copper strands twisted together. Although when buying a patch cable, it may not be necessary to know this, when installing a long cable run it may be important as each type is slightly more suitable for different applications.</a:t>
            </a:r>
          </a:p>
        </p:txBody>
      </p:sp>
    </p:spTree>
    <p:extLst>
      <p:ext uri="{BB962C8B-B14F-4D97-AF65-F5344CB8AC3E}">
        <p14:creationId xmlns:p14="http://schemas.microsoft.com/office/powerpoint/2010/main" val="360585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24</a:t>
            </a:fld>
            <a:endParaRPr lang="en-US"/>
          </a:p>
        </p:txBody>
      </p:sp>
      <p:sp>
        <p:nvSpPr>
          <p:cNvPr id="8" name="Rectangle 7"/>
          <p:cNvSpPr/>
          <p:nvPr/>
        </p:nvSpPr>
        <p:spPr>
          <a:xfrm>
            <a:off x="666749" y="6400800"/>
            <a:ext cx="4745915" cy="369332"/>
          </a:xfrm>
          <a:prstGeom prst="rect">
            <a:avLst/>
          </a:prstGeom>
        </p:spPr>
        <p:txBody>
          <a:bodyPr wrap="none">
            <a:spAutoFit/>
          </a:bodyPr>
          <a:lstStyle/>
          <a:p>
            <a:r>
              <a:rPr lang="en-US" dirty="0"/>
              <a:t>Fig. </a:t>
            </a:r>
            <a:r>
              <a:rPr lang="en-US" dirty="0" smtClean="0"/>
              <a:t>3: Stranded </a:t>
            </a:r>
            <a:r>
              <a:rPr lang="en-US" dirty="0" err="1" smtClean="0"/>
              <a:t>vs</a:t>
            </a:r>
            <a:r>
              <a:rPr lang="en-US" dirty="0" smtClean="0"/>
              <a:t> Solid Twisted </a:t>
            </a:r>
            <a:r>
              <a:rPr lang="en-US" dirty="0"/>
              <a:t>Pair Cable </a:t>
            </a:r>
          </a:p>
        </p:txBody>
      </p:sp>
      <p:sp>
        <p:nvSpPr>
          <p:cNvPr id="2" name="Rectangle 1"/>
          <p:cNvSpPr/>
          <p:nvPr/>
        </p:nvSpPr>
        <p:spPr>
          <a:xfrm>
            <a:off x="381000" y="381000"/>
            <a:ext cx="8229600" cy="2031325"/>
          </a:xfrm>
          <a:prstGeom prst="rect">
            <a:avLst/>
          </a:prstGeom>
        </p:spPr>
        <p:txBody>
          <a:bodyPr wrap="square">
            <a:spAutoFit/>
          </a:bodyPr>
          <a:lstStyle/>
          <a:p>
            <a:pPr marL="285750" lvl="0" indent="-285750" algn="just">
              <a:buFont typeface="Wingdings" pitchFamily="2" charset="2"/>
              <a:buChar char="v"/>
            </a:pPr>
            <a:r>
              <a:rPr lang="en-US" b="1" i="1" dirty="0"/>
              <a:t>Stranded cable:</a:t>
            </a:r>
            <a:r>
              <a:rPr lang="en-US" dirty="0"/>
              <a:t>   This type of wire is more flexible and it is more applicable for Ethernet cables where the cable may be moved - often it is idea for patch leads at desks or general connections to PCs, </a:t>
            </a:r>
            <a:r>
              <a:rPr lang="en-US" dirty="0" err="1"/>
              <a:t>etc</a:t>
            </a:r>
            <a:r>
              <a:rPr lang="en-US" dirty="0"/>
              <a:t> where some movement may be needed and expected.</a:t>
            </a:r>
          </a:p>
          <a:p>
            <a:pPr marL="285750" lvl="0" indent="-285750" algn="just">
              <a:buFont typeface="Wingdings" pitchFamily="2" charset="2"/>
              <a:buChar char="v"/>
            </a:pPr>
            <a:r>
              <a:rPr lang="en-US" b="1" i="1" dirty="0"/>
              <a:t>Solid cable:</a:t>
            </a:r>
            <a:r>
              <a:rPr lang="en-US" dirty="0"/>
              <a:t>   Solid cable is not as flexible as the stranded type, but it is also more durable. This makes it best for use in permanent installations like cable installations under floors, embedded in walls and the like.</a:t>
            </a:r>
          </a:p>
        </p:txBody>
      </p:sp>
      <p:pic>
        <p:nvPicPr>
          <p:cNvPr id="12" name="Picture 11"/>
          <p:cNvPicPr/>
          <p:nvPr/>
        </p:nvPicPr>
        <p:blipFill>
          <a:blip r:embed="rId2"/>
          <a:stretch>
            <a:fillRect/>
          </a:stretch>
        </p:blipFill>
        <p:spPr>
          <a:xfrm>
            <a:off x="1143000" y="2819400"/>
            <a:ext cx="6377702" cy="2971800"/>
          </a:xfrm>
          <a:prstGeom prst="rect">
            <a:avLst/>
          </a:prstGeom>
        </p:spPr>
      </p:pic>
    </p:spTree>
    <p:extLst>
      <p:ext uri="{BB962C8B-B14F-4D97-AF65-F5344CB8AC3E}">
        <p14:creationId xmlns:p14="http://schemas.microsoft.com/office/powerpoint/2010/main" val="217541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25</a:t>
            </a:fld>
            <a:endParaRPr lang="en-US"/>
          </a:p>
        </p:txBody>
      </p:sp>
      <p:sp>
        <p:nvSpPr>
          <p:cNvPr id="2" name="Rectangle 1"/>
          <p:cNvSpPr/>
          <p:nvPr/>
        </p:nvSpPr>
        <p:spPr>
          <a:xfrm>
            <a:off x="304800" y="304800"/>
            <a:ext cx="3441968" cy="369332"/>
          </a:xfrm>
          <a:prstGeom prst="rect">
            <a:avLst/>
          </a:prstGeom>
        </p:spPr>
        <p:txBody>
          <a:bodyPr wrap="none">
            <a:spAutoFit/>
          </a:bodyPr>
          <a:lstStyle/>
          <a:p>
            <a:r>
              <a:rPr lang="en-US" b="1" dirty="0"/>
              <a:t>Categories </a:t>
            </a:r>
            <a:r>
              <a:rPr lang="en-US" b="1" dirty="0" smtClean="0"/>
              <a:t>of </a:t>
            </a:r>
            <a:r>
              <a:rPr lang="en-US" b="1" dirty="0"/>
              <a:t>Ethernet cables</a:t>
            </a:r>
          </a:p>
        </p:txBody>
      </p:sp>
      <p:sp>
        <p:nvSpPr>
          <p:cNvPr id="6" name="Rectangle 5"/>
          <p:cNvSpPr/>
          <p:nvPr/>
        </p:nvSpPr>
        <p:spPr>
          <a:xfrm>
            <a:off x="609600" y="762000"/>
            <a:ext cx="8001000" cy="3693319"/>
          </a:xfrm>
          <a:prstGeom prst="rect">
            <a:avLst/>
          </a:prstGeom>
        </p:spPr>
        <p:txBody>
          <a:bodyPr wrap="square">
            <a:spAutoFit/>
          </a:bodyPr>
          <a:lstStyle/>
          <a:p>
            <a:pPr algn="just"/>
            <a:r>
              <a:rPr lang="en-US" dirty="0"/>
              <a:t>A variety of different cables are available for Ethernet and other telecommunications and networking applications. These network cables that are described by their different categories, e.g. Cat 5 cables, Cat-6 cables, </a:t>
            </a:r>
            <a:r>
              <a:rPr lang="en-US" dirty="0" err="1"/>
              <a:t>etc</a:t>
            </a:r>
            <a:r>
              <a:rPr lang="en-US" dirty="0"/>
              <a:t>, which are often recognised by the TIA (telecommunications Industries Association) and they are summarised below:</a:t>
            </a:r>
          </a:p>
          <a:p>
            <a:pPr marL="285750" lvl="0" indent="-285750" algn="just">
              <a:buFont typeface="Wingdings" pitchFamily="2" charset="2"/>
              <a:buChar char="v"/>
            </a:pPr>
            <a:r>
              <a:rPr lang="en-US" b="1" dirty="0"/>
              <a:t>Cat-1:</a:t>
            </a:r>
            <a:r>
              <a:rPr lang="en-US" dirty="0"/>
              <a:t>     This is not recognised by the TIA/EIA. It is the form of wiring that is used for standard telephone (POTS) wiring, or for ISDN.</a:t>
            </a:r>
          </a:p>
          <a:p>
            <a:pPr marL="285750" lvl="0" indent="-285750" algn="just">
              <a:buFont typeface="Wingdings" pitchFamily="2" charset="2"/>
              <a:buChar char="v"/>
            </a:pPr>
            <a:r>
              <a:rPr lang="en-US" b="1" dirty="0"/>
              <a:t>Cat-2:</a:t>
            </a:r>
            <a:r>
              <a:rPr lang="en-US" dirty="0"/>
              <a:t>     This is not recognised by </a:t>
            </a:r>
            <a:r>
              <a:rPr lang="en-US" dirty="0" smtClean="0"/>
              <a:t>the TIA/EIA</a:t>
            </a:r>
            <a:r>
              <a:rPr lang="en-US" dirty="0"/>
              <a:t>. It was the form of wiring that was used for 4Mbit/s token ring networks.</a:t>
            </a:r>
          </a:p>
          <a:p>
            <a:pPr marL="285750" lvl="0" indent="-285750" algn="just">
              <a:buFont typeface="Wingdings" pitchFamily="2" charset="2"/>
              <a:buChar char="v"/>
            </a:pPr>
            <a:r>
              <a:rPr lang="en-US" b="1" dirty="0"/>
              <a:t>Cat-3:</a:t>
            </a:r>
            <a:r>
              <a:rPr lang="en-US" dirty="0"/>
              <a:t>     This cable is defined in TIA/EIA-568-B. It is used for data networks employing frequencies up to 16 </a:t>
            </a:r>
            <a:r>
              <a:rPr lang="en-US" dirty="0" err="1"/>
              <a:t>MHz.</a:t>
            </a:r>
            <a:r>
              <a:rPr lang="en-US" dirty="0"/>
              <a:t> It was popular for use with 10 Mbps Ethernet networks (100Base-T), but has now been superseded by Cat-5 cable.</a:t>
            </a:r>
          </a:p>
        </p:txBody>
      </p:sp>
      <p:sp>
        <p:nvSpPr>
          <p:cNvPr id="10" name="Rectangle 9"/>
          <p:cNvSpPr/>
          <p:nvPr/>
        </p:nvSpPr>
        <p:spPr>
          <a:xfrm>
            <a:off x="619125" y="4460558"/>
            <a:ext cx="7620000" cy="923330"/>
          </a:xfrm>
          <a:prstGeom prst="rect">
            <a:avLst/>
          </a:prstGeom>
        </p:spPr>
        <p:txBody>
          <a:bodyPr wrap="square">
            <a:spAutoFit/>
          </a:bodyPr>
          <a:lstStyle/>
          <a:p>
            <a:pPr marL="285750" lvl="0" indent="-285750">
              <a:buFont typeface="Wingdings" pitchFamily="2" charset="2"/>
              <a:buChar char="v"/>
            </a:pPr>
            <a:r>
              <a:rPr lang="en-US" b="1" dirty="0"/>
              <a:t>Cat-4: </a:t>
            </a:r>
            <a:r>
              <a:rPr lang="en-US" dirty="0"/>
              <a:t>    This cable is not recognised by the TIA/EIA. However it can be used for networks carrying frequencies up to 20 </a:t>
            </a:r>
            <a:r>
              <a:rPr lang="en-US" dirty="0" err="1"/>
              <a:t>MHz.</a:t>
            </a:r>
            <a:r>
              <a:rPr lang="en-US" dirty="0"/>
              <a:t> It was often used on 16Mbps token ring networks.</a:t>
            </a:r>
          </a:p>
        </p:txBody>
      </p:sp>
    </p:spTree>
    <p:extLst>
      <p:ext uri="{BB962C8B-B14F-4D97-AF65-F5344CB8AC3E}">
        <p14:creationId xmlns:p14="http://schemas.microsoft.com/office/powerpoint/2010/main" val="16825306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26</a:t>
            </a:fld>
            <a:endParaRPr lang="en-US"/>
          </a:p>
        </p:txBody>
      </p:sp>
      <p:sp>
        <p:nvSpPr>
          <p:cNvPr id="8" name="Rectangle 7"/>
          <p:cNvSpPr/>
          <p:nvPr/>
        </p:nvSpPr>
        <p:spPr>
          <a:xfrm>
            <a:off x="304800" y="304800"/>
            <a:ext cx="4275529" cy="369332"/>
          </a:xfrm>
          <a:prstGeom prst="rect">
            <a:avLst/>
          </a:prstGeom>
        </p:spPr>
        <p:txBody>
          <a:bodyPr wrap="none">
            <a:spAutoFit/>
          </a:bodyPr>
          <a:lstStyle/>
          <a:p>
            <a:r>
              <a:rPr lang="en-US" b="1" dirty="0"/>
              <a:t>Categories for Ethernet </a:t>
            </a:r>
            <a:r>
              <a:rPr lang="en-US" b="1" dirty="0" smtClean="0"/>
              <a:t>cables </a:t>
            </a:r>
            <a:r>
              <a:rPr lang="en-US" b="1" dirty="0" err="1" smtClean="0"/>
              <a:t>cont</a:t>
            </a:r>
            <a:r>
              <a:rPr lang="en-US" b="1" dirty="0" smtClean="0"/>
              <a:t>…</a:t>
            </a:r>
            <a:endParaRPr lang="en-US" b="1" dirty="0"/>
          </a:p>
        </p:txBody>
      </p:sp>
      <p:sp>
        <p:nvSpPr>
          <p:cNvPr id="9" name="Rectangle 8"/>
          <p:cNvSpPr/>
          <p:nvPr/>
        </p:nvSpPr>
        <p:spPr>
          <a:xfrm>
            <a:off x="304800" y="838200"/>
            <a:ext cx="8305800" cy="4801314"/>
          </a:xfrm>
          <a:prstGeom prst="rect">
            <a:avLst/>
          </a:prstGeom>
        </p:spPr>
        <p:txBody>
          <a:bodyPr wrap="square">
            <a:spAutoFit/>
          </a:bodyPr>
          <a:lstStyle/>
          <a:p>
            <a:pPr marL="285750" lvl="0" indent="-285750" algn="just">
              <a:buFont typeface="Wingdings" pitchFamily="2" charset="2"/>
              <a:buChar char="v"/>
            </a:pPr>
            <a:r>
              <a:rPr lang="en-US" b="1" dirty="0"/>
              <a:t>Cat-5: </a:t>
            </a:r>
            <a:r>
              <a:rPr lang="en-US" dirty="0"/>
              <a:t>    This is not recognised by the TIA/EIA. This is the network cable that is widely used for 100Base-T and 1000Base-T networks as it provides performance to allow data at 100 Mbps and slightly more (125 MHz for 1000Base-T) Ethernet. The Cat 5 cable superseded the Cat 3 version and for a number of years it became the standard for Ethernet cabling. Cat 5 cable is now obsolete and therefore it is not recommended for new installations.</a:t>
            </a:r>
          </a:p>
          <a:p>
            <a:pPr algn="just"/>
            <a:r>
              <a:rPr lang="en-US" dirty="0"/>
              <a:t> </a:t>
            </a:r>
          </a:p>
          <a:p>
            <a:r>
              <a:rPr lang="en-US" dirty="0"/>
              <a:t>Cat 5 cable uses twisted pairs to prevent internal crosstalk, XT and also crosstalk to external wires, AXT.</a:t>
            </a:r>
            <a:br>
              <a:rPr lang="en-US" dirty="0"/>
            </a:br>
            <a:r>
              <a:rPr lang="en-US" dirty="0"/>
              <a:t/>
            </a:r>
            <a:br>
              <a:rPr lang="en-US" dirty="0"/>
            </a:br>
            <a:r>
              <a:rPr lang="en-US" dirty="0"/>
              <a:t>Although not </a:t>
            </a:r>
            <a:r>
              <a:rPr lang="en-US" dirty="0" err="1"/>
              <a:t>standardised</a:t>
            </a:r>
            <a:r>
              <a:rPr lang="en-US" dirty="0"/>
              <a:t>, the Cat 5 cable normally uses 1.5 - 2 twists per </a:t>
            </a:r>
            <a:r>
              <a:rPr lang="en-US" dirty="0" err="1"/>
              <a:t>centimetre</a:t>
            </a:r>
            <a:r>
              <a:rPr lang="en-US" dirty="0" smtClean="0"/>
              <a:t>.</a:t>
            </a:r>
          </a:p>
          <a:p>
            <a:endParaRPr lang="en-US" dirty="0"/>
          </a:p>
          <a:p>
            <a:pPr marL="285750" indent="-285750" algn="just">
              <a:buFont typeface="Wingdings" pitchFamily="2" charset="2"/>
              <a:buChar char="v"/>
            </a:pPr>
            <a:r>
              <a:rPr lang="en-US" b="1" dirty="0"/>
              <a:t>Cat-5e: </a:t>
            </a:r>
            <a:r>
              <a:rPr lang="en-US" dirty="0"/>
              <a:t>    This form of cable is recognised by the TIA/EIA and is defined in TIA/EIA-568, being last revised in 2001. It has a slightly higher frequency specification that Cat-5 cable as the performance extends up to 125 Mbps.</a:t>
            </a:r>
            <a:br>
              <a:rPr lang="en-US" dirty="0"/>
            </a:br>
            <a:endParaRPr lang="en-US" dirty="0"/>
          </a:p>
        </p:txBody>
      </p:sp>
    </p:spTree>
    <p:extLst>
      <p:ext uri="{BB962C8B-B14F-4D97-AF65-F5344CB8AC3E}">
        <p14:creationId xmlns:p14="http://schemas.microsoft.com/office/powerpoint/2010/main" val="37339149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27</a:t>
            </a:fld>
            <a:endParaRPr lang="en-US"/>
          </a:p>
        </p:txBody>
      </p:sp>
      <p:sp>
        <p:nvSpPr>
          <p:cNvPr id="7" name="Rectangle 6"/>
          <p:cNvSpPr/>
          <p:nvPr/>
        </p:nvSpPr>
        <p:spPr>
          <a:xfrm>
            <a:off x="304800" y="304800"/>
            <a:ext cx="4275529" cy="369332"/>
          </a:xfrm>
          <a:prstGeom prst="rect">
            <a:avLst/>
          </a:prstGeom>
        </p:spPr>
        <p:txBody>
          <a:bodyPr wrap="none">
            <a:spAutoFit/>
          </a:bodyPr>
          <a:lstStyle/>
          <a:p>
            <a:r>
              <a:rPr lang="en-US" b="1" dirty="0"/>
              <a:t>Categories for Ethernet </a:t>
            </a:r>
            <a:r>
              <a:rPr lang="en-US" b="1" dirty="0" smtClean="0"/>
              <a:t>cables </a:t>
            </a:r>
            <a:r>
              <a:rPr lang="en-US" b="1" dirty="0" err="1" smtClean="0"/>
              <a:t>cont</a:t>
            </a:r>
            <a:r>
              <a:rPr lang="en-US" b="1" dirty="0" smtClean="0"/>
              <a:t>…</a:t>
            </a:r>
            <a:endParaRPr lang="en-US" b="1" dirty="0"/>
          </a:p>
        </p:txBody>
      </p:sp>
      <p:sp>
        <p:nvSpPr>
          <p:cNvPr id="8" name="Rectangle 7"/>
          <p:cNvSpPr/>
          <p:nvPr/>
        </p:nvSpPr>
        <p:spPr>
          <a:xfrm>
            <a:off x="304800" y="674132"/>
            <a:ext cx="8229600" cy="5355312"/>
          </a:xfrm>
          <a:prstGeom prst="rect">
            <a:avLst/>
          </a:prstGeom>
        </p:spPr>
        <p:txBody>
          <a:bodyPr wrap="square">
            <a:spAutoFit/>
          </a:bodyPr>
          <a:lstStyle/>
          <a:p>
            <a:pPr lvl="0" algn="just"/>
            <a:r>
              <a:rPr lang="en-US" dirty="0"/>
              <a:t>Cat-5e can be used for 100Base-T and 1000Base-t (Gigabit Ethernet). Cat 5e standard for Cat 5 enhanced and it is a form of Cat 5 cable manufactured to higher specifications although physically the same as Cat 5. It is tested to a higher specification to ensure it can perform at the higher data speeds. The twisted pairs within the network cables tend to have the same level of twisting as the Cat 5 cables.</a:t>
            </a:r>
          </a:p>
          <a:p>
            <a:pPr algn="just"/>
            <a:r>
              <a:rPr lang="en-US" dirty="0"/>
              <a:t> </a:t>
            </a:r>
          </a:p>
          <a:p>
            <a:pPr marL="285750" lvl="0" indent="-285750">
              <a:buFont typeface="Wingdings" pitchFamily="2" charset="2"/>
              <a:buChar char="v"/>
            </a:pPr>
            <a:r>
              <a:rPr lang="en-US" b="1" dirty="0"/>
              <a:t>Cat-6: </a:t>
            </a:r>
            <a:r>
              <a:rPr lang="en-US" dirty="0"/>
              <a:t>    This cable is defined in TIA/EIA-568-B provides a significant improvement in performance over Cat5 and Cat 5e. During manufacture Cat 6 cables are more tightly wound than either Cat 5 or Cat 5e and they often have an outer foil or braided shielding. The shielding protects the twisted pairs of wires inside the Ethernet cable, helping to prevent crosstalk and noise interference. Cat-6 cables can technically support speeds up to 10 </a:t>
            </a:r>
            <a:r>
              <a:rPr lang="en-US" dirty="0" err="1"/>
              <a:t>Gbps</a:t>
            </a:r>
            <a:r>
              <a:rPr lang="en-US" dirty="0"/>
              <a:t>, but can only do so for up to 55 </a:t>
            </a:r>
            <a:r>
              <a:rPr lang="en-US" dirty="0" err="1"/>
              <a:t>metres</a:t>
            </a:r>
            <a:r>
              <a:rPr lang="en-US" dirty="0"/>
              <a:t> - even so this makes them relatively long Ethernet cables.</a:t>
            </a:r>
            <a:br>
              <a:rPr lang="en-US" dirty="0"/>
            </a:br>
            <a:r>
              <a:rPr lang="en-US" dirty="0"/>
              <a:t/>
            </a:r>
            <a:br>
              <a:rPr lang="en-US" dirty="0"/>
            </a:br>
            <a:r>
              <a:rPr lang="en-US" dirty="0"/>
              <a:t>The Cat 6 Ethernet cables generally have 2+ twists per cm and some may include a nylon spline to reduce crosstalk, although this is not actually required by the standard.</a:t>
            </a:r>
          </a:p>
        </p:txBody>
      </p:sp>
    </p:spTree>
    <p:extLst>
      <p:ext uri="{BB962C8B-B14F-4D97-AF65-F5344CB8AC3E}">
        <p14:creationId xmlns:p14="http://schemas.microsoft.com/office/powerpoint/2010/main" val="30142905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28</a:t>
            </a:fld>
            <a:endParaRPr lang="en-US"/>
          </a:p>
        </p:txBody>
      </p:sp>
      <p:sp>
        <p:nvSpPr>
          <p:cNvPr id="6" name="Rectangle 5"/>
          <p:cNvSpPr/>
          <p:nvPr/>
        </p:nvSpPr>
        <p:spPr>
          <a:xfrm>
            <a:off x="304800" y="838200"/>
            <a:ext cx="8077200" cy="3970318"/>
          </a:xfrm>
          <a:prstGeom prst="rect">
            <a:avLst/>
          </a:prstGeom>
        </p:spPr>
        <p:txBody>
          <a:bodyPr wrap="square">
            <a:spAutoFit/>
          </a:bodyPr>
          <a:lstStyle/>
          <a:p>
            <a:pPr marL="285750" lvl="0" indent="-285750">
              <a:buFont typeface="Wingdings" pitchFamily="2" charset="2"/>
              <a:buChar char="v"/>
            </a:pPr>
            <a:r>
              <a:rPr lang="en-US" b="1" dirty="0"/>
              <a:t>Cat-6a: </a:t>
            </a:r>
            <a:r>
              <a:rPr lang="en-US" dirty="0"/>
              <a:t>    The “a” in Cat 6a stands for “Augmented” and the standard was revised in 2008. The Cat 6a cables are able to support twice the maximum bandwidth, and are capable of maintaining higher transmission speeds over longer network cable lengths. Cat 6a cables </a:t>
            </a:r>
            <a:r>
              <a:rPr lang="en-US" dirty="0" err="1"/>
              <a:t>utilise</a:t>
            </a:r>
            <a:r>
              <a:rPr lang="en-US" dirty="0"/>
              <a:t> shielded which is sufficient to all but eliminate crosstalk. However this makes them less flexible than Cat 6 cable.</a:t>
            </a:r>
          </a:p>
          <a:p>
            <a:pPr marL="285750" lvl="0" indent="-285750">
              <a:buFont typeface="Wingdings" pitchFamily="2" charset="2"/>
              <a:buChar char="v"/>
            </a:pPr>
            <a:r>
              <a:rPr lang="en-US" b="1" dirty="0"/>
              <a:t>Cat-7: </a:t>
            </a:r>
            <a:r>
              <a:rPr lang="en-US" dirty="0"/>
              <a:t>    This is an informal number for ISO/IEC 11801 Class F cabling. It comprises four individually shielded pairs inside an overall shield. It is aimed at applications where transmission of frequencies up to 600 Mbps is required.</a:t>
            </a:r>
          </a:p>
          <a:p>
            <a:pPr marL="285750" lvl="0" indent="-285750">
              <a:buFont typeface="Wingdings" pitchFamily="2" charset="2"/>
              <a:buChar char="v"/>
            </a:pPr>
            <a:r>
              <a:rPr lang="en-US" b="1" dirty="0"/>
              <a:t>Cat-8: </a:t>
            </a:r>
            <a:r>
              <a:rPr lang="en-US" dirty="0"/>
              <a:t>    These cables are still in development, but will be released in the foreseeable future to provide further improvements in speed and general performance.</a:t>
            </a:r>
          </a:p>
          <a:p>
            <a:endParaRPr lang="en-US" dirty="0"/>
          </a:p>
        </p:txBody>
      </p:sp>
    </p:spTree>
    <p:extLst>
      <p:ext uri="{BB962C8B-B14F-4D97-AF65-F5344CB8AC3E}">
        <p14:creationId xmlns:p14="http://schemas.microsoft.com/office/powerpoint/2010/main" val="27965839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33837" y="718066"/>
            <a:ext cx="5070683" cy="369332"/>
          </a:xfrm>
          <a:prstGeom prst="rect">
            <a:avLst/>
          </a:prstGeom>
        </p:spPr>
        <p:txBody>
          <a:bodyPr wrap="none">
            <a:spAutoFit/>
          </a:bodyPr>
          <a:lstStyle/>
          <a:p>
            <a:r>
              <a:rPr lang="en-US" b="1" dirty="0" smtClean="0"/>
              <a:t>1	</a:t>
            </a:r>
            <a:r>
              <a:rPr lang="en-US" b="1" dirty="0"/>
              <a:t>How to Calculate Data Transfer Rate</a:t>
            </a:r>
            <a:endParaRPr lang="en-US" dirty="0"/>
          </a:p>
        </p:txBody>
      </p:sp>
      <p:sp>
        <p:nvSpPr>
          <p:cNvPr id="3" name="Rectangle 2"/>
          <p:cNvSpPr/>
          <p:nvPr/>
        </p:nvSpPr>
        <p:spPr>
          <a:xfrm>
            <a:off x="381000" y="1166843"/>
            <a:ext cx="8534400" cy="2585323"/>
          </a:xfrm>
          <a:prstGeom prst="rect">
            <a:avLst/>
          </a:prstGeom>
        </p:spPr>
        <p:txBody>
          <a:bodyPr wrap="square">
            <a:spAutoFit/>
          </a:bodyPr>
          <a:lstStyle/>
          <a:p>
            <a:pPr algn="just"/>
            <a:r>
              <a:rPr lang="en-US" dirty="0"/>
              <a:t>Data transfer rate is the speed that a certain amount of data is transferred over a given period of time. You might want to know the transfer rate if you’re downloading something online or transferring data from one source to another. First, convert your units so the file size and transfer speed are in either bits or bytes with the same prefix (kilo, mega, </a:t>
            </a:r>
            <a:r>
              <a:rPr lang="en-US" dirty="0" err="1"/>
              <a:t>giga</a:t>
            </a:r>
            <a:r>
              <a:rPr lang="en-US" dirty="0"/>
              <a:t>, or </a:t>
            </a:r>
            <a:r>
              <a:rPr lang="en-US" dirty="0" err="1"/>
              <a:t>tera</a:t>
            </a:r>
            <a:r>
              <a:rPr lang="en-US" dirty="0"/>
              <a:t>). Then, plug your numbers into the equation S = A ÷ T in which A is the amount of data and T is the transfer time to solve for S, the speed, or rate, of transfer. You can also determine the amount of data or the transfer time if you know one of the variables plus the speed of transfer.</a:t>
            </a:r>
          </a:p>
        </p:txBody>
      </p:sp>
      <p:sp>
        <p:nvSpPr>
          <p:cNvPr id="5" name="Rectangle 4"/>
          <p:cNvSpPr/>
          <p:nvPr/>
        </p:nvSpPr>
        <p:spPr>
          <a:xfrm>
            <a:off x="2362200" y="3771216"/>
            <a:ext cx="4572000" cy="2031325"/>
          </a:xfrm>
          <a:prstGeom prst="rect">
            <a:avLst/>
          </a:prstGeom>
        </p:spPr>
        <p:txBody>
          <a:bodyPr>
            <a:spAutoFit/>
          </a:bodyPr>
          <a:lstStyle/>
          <a:p>
            <a:r>
              <a:rPr lang="en-US" b="1" dirty="0" err="1"/>
              <a:t>Coverting</a:t>
            </a:r>
            <a:r>
              <a:rPr lang="en-US" b="1" dirty="0"/>
              <a:t> Units</a:t>
            </a:r>
          </a:p>
          <a:p>
            <a:r>
              <a:rPr lang="en-US" dirty="0"/>
              <a:t>b	bit</a:t>
            </a:r>
          </a:p>
          <a:p>
            <a:r>
              <a:rPr lang="en-US" dirty="0"/>
              <a:t>B	byte</a:t>
            </a:r>
          </a:p>
          <a:p>
            <a:r>
              <a:rPr lang="en-US" dirty="0" err="1"/>
              <a:t>kB</a:t>
            </a:r>
            <a:r>
              <a:rPr lang="en-US" dirty="0"/>
              <a:t>	kilobyte</a:t>
            </a:r>
          </a:p>
          <a:p>
            <a:r>
              <a:rPr lang="en-US" dirty="0"/>
              <a:t>MB	megabyte</a:t>
            </a:r>
          </a:p>
          <a:p>
            <a:r>
              <a:rPr lang="en-US" dirty="0"/>
              <a:t>GB	gigabyte</a:t>
            </a:r>
          </a:p>
          <a:p>
            <a:r>
              <a:rPr lang="en-US" dirty="0"/>
              <a:t>TB	terabyte</a:t>
            </a:r>
          </a:p>
        </p:txBody>
      </p:sp>
    </p:spTree>
    <p:extLst>
      <p:ext uri="{BB962C8B-B14F-4D97-AF65-F5344CB8AC3E}">
        <p14:creationId xmlns:p14="http://schemas.microsoft.com/office/powerpoint/2010/main" val="3611013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152400" y="5867400"/>
            <a:ext cx="8686800" cy="533400"/>
          </a:xfrm>
          <a:prstGeom prst="rect">
            <a:avLst/>
          </a:prstGeom>
          <a:noFill/>
          <a:ln w="9525">
            <a:noFill/>
            <a:miter lim="800000"/>
            <a:headEnd/>
            <a:tailEnd/>
          </a:ln>
        </p:spPr>
        <p:txBody>
          <a:bodyPr anchor="ctr"/>
          <a:lstStyle/>
          <a:p>
            <a:pPr eaLnBrk="0" hangingPunct="0">
              <a:defRPr/>
            </a:pPr>
            <a:endParaRPr lang="en-US" sz="2400" kern="0" dirty="0">
              <a:latin typeface="Arial" pitchFamily="34" charset="0"/>
              <a:ea typeface="+mj-ea"/>
              <a:cs typeface="Arial" pitchFamily="34" charset="0"/>
            </a:endParaRPr>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8" descr="Description: f9.gif (2765 by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466" y="206042"/>
            <a:ext cx="4728934" cy="261335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423737" y="2971800"/>
            <a:ext cx="2296526" cy="584775"/>
          </a:xfrm>
          <a:prstGeom prst="rect">
            <a:avLst/>
          </a:prstGeom>
        </p:spPr>
        <p:txBody>
          <a:bodyPr wrap="none">
            <a:spAutoFit/>
          </a:bodyPr>
          <a:lstStyle/>
          <a:p>
            <a:pPr lvl="0"/>
            <a:r>
              <a:rPr lang="en-US" dirty="0">
                <a:latin typeface="Arial" pitchFamily="34" charset="0"/>
                <a:ea typeface="Times New Roman" pitchFamily="18" charset="0"/>
                <a:cs typeface="Arial" pitchFamily="34" charset="0"/>
              </a:rPr>
              <a:t>Fig. 1: Star Topology</a:t>
            </a:r>
            <a:endParaRPr lang="en-US" sz="3200"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30</a:t>
            </a:fld>
            <a:endParaRPr lang="en-US"/>
          </a:p>
        </p:txBody>
      </p:sp>
      <p:sp>
        <p:nvSpPr>
          <p:cNvPr id="2" name="Rectangle 1"/>
          <p:cNvSpPr/>
          <p:nvPr/>
        </p:nvSpPr>
        <p:spPr>
          <a:xfrm>
            <a:off x="209550" y="355937"/>
            <a:ext cx="8401050" cy="1754326"/>
          </a:xfrm>
          <a:prstGeom prst="rect">
            <a:avLst/>
          </a:prstGeom>
        </p:spPr>
        <p:txBody>
          <a:bodyPr wrap="square">
            <a:spAutoFit/>
          </a:bodyPr>
          <a:lstStyle/>
          <a:p>
            <a:r>
              <a:rPr lang="en-US" b="1" dirty="0"/>
              <a:t>2</a:t>
            </a:r>
            <a:endParaRPr lang="en-US" dirty="0"/>
          </a:p>
          <a:p>
            <a:pPr algn="just"/>
            <a:r>
              <a:rPr lang="en-US" b="1" dirty="0"/>
              <a:t>Find the units regarding the file size.</a:t>
            </a:r>
            <a:r>
              <a:rPr lang="en-US" dirty="0"/>
              <a:t> File sizes may be given in bits (b), bytes (B), Kilobytes (KB), Megabytes (MB), Gigabytes (GB), or even Terabytes (TB</a:t>
            </a:r>
            <a:r>
              <a:rPr lang="en-US" dirty="0" smtClean="0"/>
              <a:t>).</a:t>
            </a:r>
            <a:endParaRPr lang="en-US" dirty="0"/>
          </a:p>
          <a:p>
            <a:pPr lvl="0" algn="just"/>
            <a:r>
              <a:rPr lang="en-US" dirty="0"/>
              <a:t>Pay attention to whether the letters are upper case or lower case as well. For instance, a bit is denoted with a lowercase “b” while a byte is denoted with an uppercase “B”.</a:t>
            </a:r>
          </a:p>
        </p:txBody>
      </p:sp>
      <p:sp>
        <p:nvSpPr>
          <p:cNvPr id="3" name="Rectangle 2"/>
          <p:cNvSpPr/>
          <p:nvPr/>
        </p:nvSpPr>
        <p:spPr>
          <a:xfrm>
            <a:off x="393535" y="2286000"/>
            <a:ext cx="4572000" cy="1754326"/>
          </a:xfrm>
          <a:prstGeom prst="rect">
            <a:avLst/>
          </a:prstGeom>
        </p:spPr>
        <p:txBody>
          <a:bodyPr>
            <a:spAutoFit/>
          </a:bodyPr>
          <a:lstStyle/>
          <a:p>
            <a:r>
              <a:rPr lang="en-US" dirty="0"/>
              <a:t>b/s</a:t>
            </a:r>
          </a:p>
          <a:p>
            <a:r>
              <a:rPr lang="en-US" dirty="0"/>
              <a:t>B/s</a:t>
            </a:r>
          </a:p>
          <a:p>
            <a:r>
              <a:rPr lang="en-US" dirty="0" err="1"/>
              <a:t>kB</a:t>
            </a:r>
            <a:r>
              <a:rPr lang="en-US" dirty="0"/>
              <a:t>/s</a:t>
            </a:r>
          </a:p>
          <a:p>
            <a:r>
              <a:rPr lang="en-US" dirty="0"/>
              <a:t>MB/s</a:t>
            </a:r>
          </a:p>
          <a:p>
            <a:r>
              <a:rPr lang="en-US" dirty="0"/>
              <a:t>GB/s</a:t>
            </a:r>
          </a:p>
          <a:p>
            <a:r>
              <a:rPr lang="en-US" dirty="0"/>
              <a:t>TB/s</a:t>
            </a:r>
          </a:p>
        </p:txBody>
      </p:sp>
      <p:sp>
        <p:nvSpPr>
          <p:cNvPr id="5" name="Rectangle 4"/>
          <p:cNvSpPr/>
          <p:nvPr/>
        </p:nvSpPr>
        <p:spPr>
          <a:xfrm>
            <a:off x="2660484" y="2266950"/>
            <a:ext cx="5873915" cy="3139321"/>
          </a:xfrm>
          <a:prstGeom prst="rect">
            <a:avLst/>
          </a:prstGeom>
        </p:spPr>
        <p:txBody>
          <a:bodyPr wrap="square">
            <a:spAutoFit/>
          </a:bodyPr>
          <a:lstStyle/>
          <a:p>
            <a:r>
              <a:rPr lang="en-US" b="1" dirty="0"/>
              <a:t>3</a:t>
            </a:r>
            <a:endParaRPr lang="en-US" dirty="0"/>
          </a:p>
          <a:p>
            <a:pPr algn="just"/>
            <a:r>
              <a:rPr lang="en-US" b="1" dirty="0"/>
              <a:t>Note the units that reference the transfer speed.</a:t>
            </a:r>
            <a:r>
              <a:rPr lang="en-US" dirty="0"/>
              <a:t> Transfer speeds might be provided in bits per second (bps), bytes per second (B/s), Kilobytes per second (KB/s), Megabytes per second (MB/s), or Gigabytes per second (GB/s</a:t>
            </a:r>
            <a:r>
              <a:rPr lang="en-US" dirty="0" smtClean="0"/>
              <a:t>).</a:t>
            </a:r>
            <a:endParaRPr lang="en-US" dirty="0"/>
          </a:p>
          <a:p>
            <a:r>
              <a:rPr lang="en-US" dirty="0"/>
              <a:t>8bits	= 1B</a:t>
            </a:r>
          </a:p>
          <a:p>
            <a:r>
              <a:rPr lang="en-US" dirty="0"/>
              <a:t>2</a:t>
            </a:r>
            <a:r>
              <a:rPr lang="en-US" baseline="30000" dirty="0"/>
              <a:t>10</a:t>
            </a:r>
            <a:r>
              <a:rPr lang="en-US" dirty="0"/>
              <a:t> or 1024 B = 1kB</a:t>
            </a:r>
          </a:p>
          <a:p>
            <a:r>
              <a:rPr lang="en-US" dirty="0"/>
              <a:t>2</a:t>
            </a:r>
            <a:r>
              <a:rPr lang="en-US" baseline="30000" dirty="0"/>
              <a:t>10</a:t>
            </a:r>
            <a:r>
              <a:rPr lang="en-US" dirty="0"/>
              <a:t> or 1024 </a:t>
            </a:r>
            <a:r>
              <a:rPr lang="en-US" dirty="0" err="1"/>
              <a:t>kB</a:t>
            </a:r>
            <a:r>
              <a:rPr lang="en-US" dirty="0"/>
              <a:t> = 1MB</a:t>
            </a:r>
          </a:p>
          <a:p>
            <a:r>
              <a:rPr lang="en-US" dirty="0"/>
              <a:t>2</a:t>
            </a:r>
            <a:r>
              <a:rPr lang="en-US" baseline="30000" dirty="0"/>
              <a:t>10</a:t>
            </a:r>
            <a:r>
              <a:rPr lang="en-US" dirty="0"/>
              <a:t> or 1024 MB = 1GB</a:t>
            </a:r>
          </a:p>
          <a:p>
            <a:r>
              <a:rPr lang="en-US" dirty="0"/>
              <a:t>2</a:t>
            </a:r>
            <a:r>
              <a:rPr lang="en-US" baseline="30000" dirty="0"/>
              <a:t>10</a:t>
            </a:r>
            <a:r>
              <a:rPr lang="en-US" dirty="0"/>
              <a:t> or 1024 GB = 1TB</a:t>
            </a:r>
          </a:p>
        </p:txBody>
      </p:sp>
    </p:spTree>
    <p:extLst>
      <p:ext uri="{BB962C8B-B14F-4D97-AF65-F5344CB8AC3E}">
        <p14:creationId xmlns:p14="http://schemas.microsoft.com/office/powerpoint/2010/main" val="34813850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1"/>
          <p:cNvSpPr/>
          <p:nvPr/>
        </p:nvSpPr>
        <p:spPr>
          <a:xfrm>
            <a:off x="342900" y="228600"/>
            <a:ext cx="8610600" cy="5078313"/>
          </a:xfrm>
          <a:prstGeom prst="rect">
            <a:avLst/>
          </a:prstGeom>
        </p:spPr>
        <p:txBody>
          <a:bodyPr wrap="square">
            <a:spAutoFit/>
          </a:bodyPr>
          <a:lstStyle/>
          <a:p>
            <a:r>
              <a:rPr lang="en-US" b="1" dirty="0"/>
              <a:t>4</a:t>
            </a:r>
            <a:endParaRPr lang="en-US" dirty="0"/>
          </a:p>
          <a:p>
            <a:r>
              <a:rPr lang="en-US" b="1" dirty="0"/>
              <a:t>Convert the units to either bits or bytes and make sure they have the same prefix.</a:t>
            </a:r>
            <a:r>
              <a:rPr lang="en-US" dirty="0"/>
              <a:t> </a:t>
            </a:r>
            <a:endParaRPr lang="en-US" dirty="0" smtClean="0"/>
          </a:p>
          <a:p>
            <a:pPr algn="just"/>
            <a:r>
              <a:rPr lang="en-US" dirty="0" smtClean="0"/>
              <a:t>Before </a:t>
            </a:r>
            <a:r>
              <a:rPr lang="en-US" dirty="0"/>
              <a:t>you use the transfer rate equation, ensure you are using the same units for the size and speed. Don’t worry about the time units for now</a:t>
            </a:r>
            <a:r>
              <a:rPr lang="en-US" dirty="0" smtClean="0"/>
              <a:t>.</a:t>
            </a:r>
            <a:endParaRPr lang="en-US" dirty="0"/>
          </a:p>
          <a:p>
            <a:pPr lvl="0" algn="just"/>
            <a:r>
              <a:rPr lang="en-US" dirty="0"/>
              <a:t>8 bits (b) = 1 byte (B); turn bits into bytes by dividing by 8, or convert bytes to bits by multiplying by 8.</a:t>
            </a:r>
          </a:p>
          <a:p>
            <a:pPr lvl="0" algn="just"/>
            <a:r>
              <a:rPr lang="en-US" dirty="0"/>
              <a:t>1,024 bytes = 1 Kilobyte (KB); convert bytes to Kilobytes by dividing by 1,024 or turn Kilobytes into bytes by multiplying by 1,024.</a:t>
            </a:r>
          </a:p>
          <a:p>
            <a:pPr lvl="0" algn="just"/>
            <a:r>
              <a:rPr lang="en-US" dirty="0"/>
              <a:t>1,024 Kilobytes = 1 Megabyte (MB); change Kilobytes into Megabytes by dividing by 1024 or convert Megabytes into Kilobytes by multiplying by 1,024.</a:t>
            </a:r>
          </a:p>
          <a:p>
            <a:pPr lvl="0" algn="just"/>
            <a:r>
              <a:rPr lang="en-US" dirty="0"/>
              <a:t>1,024 Megabytes = 1 Gigabyte (GB); convert Megabytes into Gigabytes by dividing by 1024 or turn Gigabytes into Megabytes by multiplying by 1,024.</a:t>
            </a:r>
          </a:p>
          <a:p>
            <a:pPr lvl="0" algn="just"/>
            <a:r>
              <a:rPr lang="en-US" dirty="0"/>
              <a:t>1,024 Gigabytes = 1 Terabyte (TB); change Gigabytes into Terabytes by dividing by 1024 or convert Terabytes into Gigabytes by multiplying by 1,024.</a:t>
            </a:r>
          </a:p>
          <a:p>
            <a:r>
              <a:rPr lang="en-US" dirty="0"/>
              <a:t> </a:t>
            </a:r>
          </a:p>
          <a:p>
            <a:r>
              <a:rPr lang="en-US" dirty="0"/>
              <a:t>60s	=	1 min</a:t>
            </a:r>
          </a:p>
          <a:p>
            <a:r>
              <a:rPr lang="en-US" dirty="0"/>
              <a:t>60min	=	1 </a:t>
            </a:r>
            <a:r>
              <a:rPr lang="en-US" dirty="0" err="1"/>
              <a:t>hr</a:t>
            </a:r>
            <a:endParaRPr lang="en-US" dirty="0"/>
          </a:p>
        </p:txBody>
      </p:sp>
    </p:spTree>
    <p:extLst>
      <p:ext uri="{BB962C8B-B14F-4D97-AF65-F5344CB8AC3E}">
        <p14:creationId xmlns:p14="http://schemas.microsoft.com/office/powerpoint/2010/main" val="46235006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pPr>
              <a:defRPr/>
            </a:pPr>
            <a:fld id="{EEFB2500-135A-47CC-9A80-343D879EE42D}" type="slidenum">
              <a:rPr lang="en-US" smtClean="0"/>
              <a:pPr>
                <a:defRPr/>
              </a:pPr>
              <a:t>32</a:t>
            </a:fld>
            <a:endParaRPr lang="en-US"/>
          </a:p>
        </p:txBody>
      </p:sp>
      <p:sp>
        <p:nvSpPr>
          <p:cNvPr id="4" name="Rectangle 3"/>
          <p:cNvSpPr/>
          <p:nvPr/>
        </p:nvSpPr>
        <p:spPr>
          <a:xfrm>
            <a:off x="200025" y="152400"/>
            <a:ext cx="8382000" cy="2862322"/>
          </a:xfrm>
          <a:prstGeom prst="rect">
            <a:avLst/>
          </a:prstGeom>
        </p:spPr>
        <p:txBody>
          <a:bodyPr wrap="square">
            <a:spAutoFit/>
          </a:bodyPr>
          <a:lstStyle/>
          <a:p>
            <a:pPr algn="just"/>
            <a:r>
              <a:rPr lang="en-US" b="1" dirty="0"/>
              <a:t>5</a:t>
            </a:r>
            <a:endParaRPr lang="en-US" dirty="0"/>
          </a:p>
          <a:p>
            <a:pPr algn="just"/>
            <a:r>
              <a:rPr lang="en-US" b="1" dirty="0"/>
              <a:t>Convert between hours, minutes, and seconds as needed.</a:t>
            </a:r>
            <a:r>
              <a:rPr lang="en-US" dirty="0"/>
              <a:t> As you know, there are 60 seconds in 1 minute and 60 minutes in 1 hour. To convert from seconds to minutes, divide by 60. To convert from minutes to hours, divide by 60. To convert from hours to minutes, multiply by 60. To convert from minutes to seconds, multiply by 60</a:t>
            </a:r>
            <a:r>
              <a:rPr lang="en-US" dirty="0" smtClean="0"/>
              <a:t>.</a:t>
            </a:r>
            <a:endParaRPr lang="en-US" dirty="0"/>
          </a:p>
          <a:p>
            <a:pPr lvl="0" algn="just"/>
            <a:r>
              <a:rPr lang="en-US" dirty="0"/>
              <a:t>To convert from seconds to hours, divide by 3,600 (60 x 60). Or, convert from hours to seconds by multiplying by 3,600.</a:t>
            </a:r>
          </a:p>
          <a:p>
            <a:pPr algn="just"/>
            <a:r>
              <a:rPr lang="en-US" dirty="0"/>
              <a:t>Generally, the speed is denoted in seconds. If you have very many seconds, though, such as for large files, you can convert to minutes or even hours</a:t>
            </a:r>
          </a:p>
        </p:txBody>
      </p:sp>
      <p:sp>
        <p:nvSpPr>
          <p:cNvPr id="5" name="Rectangle 4"/>
          <p:cNvSpPr/>
          <p:nvPr/>
        </p:nvSpPr>
        <p:spPr>
          <a:xfrm>
            <a:off x="304800" y="3410813"/>
            <a:ext cx="8153400" cy="1477328"/>
          </a:xfrm>
          <a:prstGeom prst="rect">
            <a:avLst/>
          </a:prstGeom>
        </p:spPr>
        <p:txBody>
          <a:bodyPr wrap="square">
            <a:spAutoFit/>
          </a:bodyPr>
          <a:lstStyle/>
          <a:p>
            <a:r>
              <a:rPr lang="en-US" b="1" dirty="0"/>
              <a:t>Calculating Transfer Speed, Time, and Data</a:t>
            </a:r>
            <a:endParaRPr lang="en-US" dirty="0"/>
          </a:p>
          <a:p>
            <a:r>
              <a:rPr lang="en-US" b="1" dirty="0"/>
              <a:t> </a:t>
            </a:r>
            <a:endParaRPr lang="en-US" dirty="0"/>
          </a:p>
          <a:p>
            <a:r>
              <a:rPr lang="en-US" dirty="0"/>
              <a:t>Example 1:	Given T = 2min	= 120s</a:t>
            </a:r>
          </a:p>
          <a:p>
            <a:r>
              <a:rPr lang="en-US" dirty="0"/>
              <a:t>A = 25MB</a:t>
            </a:r>
          </a:p>
          <a:p>
            <a:r>
              <a:rPr lang="en-US" dirty="0"/>
              <a:t>S = A / T	= 25MB/120s	=0.208MB/s</a:t>
            </a:r>
          </a:p>
        </p:txBody>
      </p:sp>
    </p:spTree>
    <p:extLst>
      <p:ext uri="{BB962C8B-B14F-4D97-AF65-F5344CB8AC3E}">
        <p14:creationId xmlns:p14="http://schemas.microsoft.com/office/powerpoint/2010/main" val="3008638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33</a:t>
            </a:fld>
            <a:endParaRPr lang="en-US"/>
          </a:p>
        </p:txBody>
      </p:sp>
      <p:sp>
        <p:nvSpPr>
          <p:cNvPr id="3" name="Rectangle 2"/>
          <p:cNvSpPr/>
          <p:nvPr/>
        </p:nvSpPr>
        <p:spPr>
          <a:xfrm>
            <a:off x="314325" y="228600"/>
            <a:ext cx="8305800" cy="2585323"/>
          </a:xfrm>
          <a:prstGeom prst="rect">
            <a:avLst/>
          </a:prstGeom>
        </p:spPr>
        <p:txBody>
          <a:bodyPr wrap="square">
            <a:spAutoFit/>
          </a:bodyPr>
          <a:lstStyle/>
          <a:p>
            <a:r>
              <a:rPr lang="en-US" b="1" dirty="0"/>
              <a:t>6</a:t>
            </a:r>
            <a:endParaRPr lang="en-US" dirty="0"/>
          </a:p>
          <a:p>
            <a:pPr algn="just"/>
            <a:r>
              <a:rPr lang="en-US" b="1" dirty="0"/>
              <a:t>Calculate the transfer speed by dividing the amount of data by the transfer time.</a:t>
            </a:r>
            <a:r>
              <a:rPr lang="en-US" dirty="0"/>
              <a:t> Plug the amount of data (A) and transfer time (T) to solve for the rate, or speed (S), into the equation S = A ÷ T</a:t>
            </a:r>
            <a:r>
              <a:rPr lang="en-US" dirty="0" smtClean="0"/>
              <a:t>.</a:t>
            </a:r>
            <a:endParaRPr lang="en-US" dirty="0"/>
          </a:p>
          <a:p>
            <a:pPr lvl="0" algn="just"/>
            <a:r>
              <a:rPr lang="en-US" dirty="0"/>
              <a:t>For example, you might have transferred 25 MB in 2 minutes. First, convert 2 minutes to seconds by multiplying 2 by 60, which is 120. So, S = 25 MB ÷ 120 seconds. 25 ÷ 120 = 0.208. Therefore, the transfer speed is 0.208 MB/s. If you want to turn this into Kilobytes, multiply 0.208 by 1024. 0.208 x 1024 = 212.9. So, the transfer speed is also equal to 212.9 KB/s.</a:t>
            </a:r>
          </a:p>
        </p:txBody>
      </p:sp>
      <p:sp>
        <p:nvSpPr>
          <p:cNvPr id="5" name="Rectangle 4"/>
          <p:cNvSpPr/>
          <p:nvPr/>
        </p:nvSpPr>
        <p:spPr>
          <a:xfrm>
            <a:off x="457200" y="3124200"/>
            <a:ext cx="8001000" cy="923330"/>
          </a:xfrm>
          <a:prstGeom prst="rect">
            <a:avLst/>
          </a:prstGeom>
        </p:spPr>
        <p:txBody>
          <a:bodyPr wrap="square">
            <a:spAutoFit/>
          </a:bodyPr>
          <a:lstStyle/>
          <a:p>
            <a:r>
              <a:rPr lang="en-US" dirty="0"/>
              <a:t>Example 2:	Given S = 7MB/s</a:t>
            </a:r>
          </a:p>
          <a:p>
            <a:r>
              <a:rPr lang="en-US" dirty="0"/>
              <a:t>			A = 134GB = 137,217MB</a:t>
            </a:r>
          </a:p>
          <a:p>
            <a:r>
              <a:rPr lang="en-US" dirty="0"/>
              <a:t>			T = A/ S =137,217MB / 7MB/s =19,602s</a:t>
            </a:r>
          </a:p>
        </p:txBody>
      </p:sp>
    </p:spTree>
    <p:extLst>
      <p:ext uri="{BB962C8B-B14F-4D97-AF65-F5344CB8AC3E}">
        <p14:creationId xmlns:p14="http://schemas.microsoft.com/office/powerpoint/2010/main" val="470224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34</a:t>
            </a:fld>
            <a:endParaRPr lang="en-US"/>
          </a:p>
        </p:txBody>
      </p:sp>
      <p:sp>
        <p:nvSpPr>
          <p:cNvPr id="3" name="Rectangle 2"/>
          <p:cNvSpPr/>
          <p:nvPr/>
        </p:nvSpPr>
        <p:spPr>
          <a:xfrm>
            <a:off x="323850" y="228600"/>
            <a:ext cx="8229600" cy="4247317"/>
          </a:xfrm>
          <a:prstGeom prst="rect">
            <a:avLst/>
          </a:prstGeom>
        </p:spPr>
        <p:txBody>
          <a:bodyPr wrap="square">
            <a:spAutoFit/>
          </a:bodyPr>
          <a:lstStyle/>
          <a:p>
            <a:r>
              <a:rPr lang="en-US" b="1" dirty="0"/>
              <a:t>7</a:t>
            </a:r>
            <a:endParaRPr lang="en-US" dirty="0"/>
          </a:p>
          <a:p>
            <a:r>
              <a:rPr lang="en-US" b="1" dirty="0"/>
              <a:t>Divide the amount of data by the transfer speed to find the transfer time.</a:t>
            </a:r>
            <a:r>
              <a:rPr lang="en-US" dirty="0"/>
              <a:t> </a:t>
            </a:r>
            <a:endParaRPr lang="en-US" dirty="0" smtClean="0"/>
          </a:p>
          <a:p>
            <a:endParaRPr lang="en-US" dirty="0"/>
          </a:p>
          <a:p>
            <a:pPr algn="just"/>
            <a:r>
              <a:rPr lang="en-US" dirty="0" smtClean="0"/>
              <a:t>If </a:t>
            </a:r>
            <a:r>
              <a:rPr lang="en-US" dirty="0"/>
              <a:t>you want to solve for the transfer time (T) instead, input the amount of data (A) and the rate or speed (S) of transfer into the equation T = A ÷ S</a:t>
            </a:r>
            <a:r>
              <a:rPr lang="en-US" dirty="0" smtClean="0"/>
              <a:t>.</a:t>
            </a:r>
            <a:endParaRPr lang="en-US" dirty="0"/>
          </a:p>
          <a:p>
            <a:pPr lvl="0" algn="just"/>
            <a:r>
              <a:rPr lang="en-US" dirty="0"/>
              <a:t>For instance, say you transferred 134 GB at a rate of 7 MB/s. First, convert GB to MB so you’re working with the same units in each part of the equation. 134 x 1,024 = 137,217. So, you transferred 137,217 MB at a rate of 7 MB/s. To solve for T, divide 137,217 by 7, which is 19,602. Therefore, it took 19,602 seconds. To convert this to hours, divide by 3,600, which is 5.445. In other words, it took 5.445 hours to transfer 134 GB at a rate of 7 MB/s.</a:t>
            </a:r>
          </a:p>
          <a:p>
            <a:pPr lvl="0" algn="just"/>
            <a:r>
              <a:rPr lang="en-US" dirty="0"/>
              <a:t>If you want to use hours and minutes, separate out the whole number and decimal: you have 5 hours and 0.445 hours. To convert 0.445 hours to minutes, multiply by 60. 0.445 x 60 = 26.7. To convert the decimal into seconds, multiply it by 60. 0.7 x 60 = 42. Altogether, it took 5 hours, 26 minutes, and 42 seconds.</a:t>
            </a:r>
          </a:p>
        </p:txBody>
      </p:sp>
      <p:sp>
        <p:nvSpPr>
          <p:cNvPr id="5" name="Rectangle 4"/>
          <p:cNvSpPr/>
          <p:nvPr/>
        </p:nvSpPr>
        <p:spPr>
          <a:xfrm>
            <a:off x="381000" y="4572000"/>
            <a:ext cx="8077200" cy="1200329"/>
          </a:xfrm>
          <a:prstGeom prst="rect">
            <a:avLst/>
          </a:prstGeom>
        </p:spPr>
        <p:txBody>
          <a:bodyPr wrap="square">
            <a:spAutoFit/>
          </a:bodyPr>
          <a:lstStyle/>
          <a:p>
            <a:r>
              <a:rPr lang="en-US" dirty="0"/>
              <a:t>Example 3:	T = 1.5hr = 5,400s</a:t>
            </a:r>
          </a:p>
          <a:p>
            <a:r>
              <a:rPr lang="en-US" dirty="0"/>
              <a:t>			S = 200bps</a:t>
            </a:r>
          </a:p>
          <a:p>
            <a:r>
              <a:rPr lang="en-US" dirty="0"/>
              <a:t>			A  = T *S = 5,400s * 200bps</a:t>
            </a:r>
          </a:p>
          <a:p>
            <a:r>
              <a:rPr lang="en-US" dirty="0"/>
              <a:t>			A = 1,080,000</a:t>
            </a:r>
          </a:p>
        </p:txBody>
      </p:sp>
    </p:spTree>
    <p:extLst>
      <p:ext uri="{BB962C8B-B14F-4D97-AF65-F5344CB8AC3E}">
        <p14:creationId xmlns:p14="http://schemas.microsoft.com/office/powerpoint/2010/main" val="12024448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35</a:t>
            </a:fld>
            <a:endParaRPr lang="en-US"/>
          </a:p>
        </p:txBody>
      </p:sp>
      <p:sp>
        <p:nvSpPr>
          <p:cNvPr id="2" name="Rectangle 1"/>
          <p:cNvSpPr/>
          <p:nvPr/>
        </p:nvSpPr>
        <p:spPr>
          <a:xfrm>
            <a:off x="304800" y="751344"/>
            <a:ext cx="8305800" cy="3693319"/>
          </a:xfrm>
          <a:prstGeom prst="rect">
            <a:avLst/>
          </a:prstGeom>
        </p:spPr>
        <p:txBody>
          <a:bodyPr wrap="square">
            <a:spAutoFit/>
          </a:bodyPr>
          <a:lstStyle/>
          <a:p>
            <a:r>
              <a:rPr lang="en-US" b="1" dirty="0"/>
              <a:t>8</a:t>
            </a:r>
            <a:endParaRPr lang="en-US" dirty="0"/>
          </a:p>
          <a:p>
            <a:pPr algn="just"/>
            <a:r>
              <a:rPr lang="en-US" b="1" dirty="0"/>
              <a:t>Multiply the transfer time by the transfer speed to find the amount of data transferred.</a:t>
            </a:r>
            <a:r>
              <a:rPr lang="en-US" dirty="0"/>
              <a:t> </a:t>
            </a:r>
            <a:endParaRPr lang="en-US" dirty="0" smtClean="0"/>
          </a:p>
          <a:p>
            <a:pPr algn="just"/>
            <a:endParaRPr lang="en-US" dirty="0"/>
          </a:p>
          <a:p>
            <a:pPr algn="just"/>
            <a:r>
              <a:rPr lang="en-US" dirty="0" smtClean="0"/>
              <a:t>To </a:t>
            </a:r>
            <a:r>
              <a:rPr lang="en-US" dirty="0"/>
              <a:t>figure out how much data was transferred, use the equation A = T x S, in which A is the amount of data, T is the transfer time, and S is the speed or rate of transfer</a:t>
            </a:r>
            <a:r>
              <a:rPr lang="en-US" dirty="0" smtClean="0"/>
              <a:t>.</a:t>
            </a:r>
            <a:endParaRPr lang="en-US" dirty="0"/>
          </a:p>
          <a:p>
            <a:pPr lvl="0" algn="just"/>
            <a:r>
              <a:rPr lang="en-US" dirty="0"/>
              <a:t>For example, you can figure out how much data was transferred in 1.5 hours at a rate of 200 bps. First, convert hours to seconds by multiplying by 1.5 by 3,600, which is 5,400. So, A = 5,400 seconds x 200 bps. A = 1,080,000 bps. To convert to bytes, divide by 8. 1,080,000 ÷ 8 = 135,000. To convert to Kilobytes, divide by 1,024. 135,000 ÷ 1,024 = 131.84. Therefore, 131.84 KB of data was transferred in 1.5 hours at a rate of 200 bps.</a:t>
            </a:r>
          </a:p>
        </p:txBody>
      </p:sp>
    </p:spTree>
    <p:extLst>
      <p:ext uri="{BB962C8B-B14F-4D97-AF65-F5344CB8AC3E}">
        <p14:creationId xmlns:p14="http://schemas.microsoft.com/office/powerpoint/2010/main" val="31862131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36</a:t>
            </a:fld>
            <a:endParaRPr lang="en-US"/>
          </a:p>
        </p:txBody>
      </p:sp>
      <p:sp>
        <p:nvSpPr>
          <p:cNvPr id="2" name="Rectangle 1"/>
          <p:cNvSpPr/>
          <p:nvPr/>
        </p:nvSpPr>
        <p:spPr>
          <a:xfrm>
            <a:off x="152400" y="152400"/>
            <a:ext cx="2993127" cy="369332"/>
          </a:xfrm>
          <a:prstGeom prst="rect">
            <a:avLst/>
          </a:prstGeom>
        </p:spPr>
        <p:txBody>
          <a:bodyPr wrap="none">
            <a:spAutoFit/>
          </a:bodyPr>
          <a:lstStyle/>
          <a:p>
            <a:r>
              <a:rPr lang="en-US" b="1" dirty="0" smtClean="0"/>
              <a:t>Concepts of Multiplexing </a:t>
            </a:r>
            <a:endParaRPr lang="en-US" b="1" dirty="0"/>
          </a:p>
        </p:txBody>
      </p:sp>
      <p:sp>
        <p:nvSpPr>
          <p:cNvPr id="3" name="Rectangle 2"/>
          <p:cNvSpPr/>
          <p:nvPr/>
        </p:nvSpPr>
        <p:spPr>
          <a:xfrm>
            <a:off x="257175" y="521732"/>
            <a:ext cx="8458200" cy="3293209"/>
          </a:xfrm>
          <a:prstGeom prst="rect">
            <a:avLst/>
          </a:prstGeom>
        </p:spPr>
        <p:txBody>
          <a:bodyPr wrap="square">
            <a:spAutoFit/>
          </a:bodyPr>
          <a:lstStyle/>
          <a:p>
            <a:pPr marL="285750" indent="-285750" algn="just">
              <a:buFont typeface="Arial" pitchFamily="34" charset="0"/>
              <a:buChar char="•"/>
            </a:pPr>
            <a:r>
              <a:rPr lang="en-US" sz="1600" b="1" dirty="0"/>
              <a:t>Multiplexing</a:t>
            </a:r>
            <a:r>
              <a:rPr lang="en-US" sz="1600" dirty="0"/>
              <a:t> is the process of combining multiple signals into one signal, over a shared medium. If the analog signals are multiplexed, then it is called as </a:t>
            </a:r>
            <a:r>
              <a:rPr lang="en-US" sz="1600" b="1" dirty="0"/>
              <a:t>analog multiplexing</a:t>
            </a:r>
            <a:r>
              <a:rPr lang="en-US" sz="1600" dirty="0"/>
              <a:t>. Similarly, if the digital signals are multiplexed, then it is called as </a:t>
            </a:r>
            <a:r>
              <a:rPr lang="en-US" sz="1600" b="1" dirty="0"/>
              <a:t>digital multiplexing</a:t>
            </a:r>
            <a:r>
              <a:rPr lang="en-US" sz="1600" dirty="0" smtClean="0"/>
              <a:t>.</a:t>
            </a:r>
          </a:p>
          <a:p>
            <a:pPr algn="just"/>
            <a:endParaRPr lang="en-US" sz="1600" dirty="0"/>
          </a:p>
          <a:p>
            <a:pPr marL="285750" indent="-285750" algn="just">
              <a:buFont typeface="Arial" pitchFamily="34" charset="0"/>
              <a:buChar char="•"/>
            </a:pPr>
            <a:r>
              <a:rPr lang="en-US" sz="1600" dirty="0"/>
              <a:t>Multiplexing was first developed in telephony. A number of signals were combined to send through a single cable. The process of multiplexing divides a communication channel into several number of logical channels, allotting each one for a different message signal or a data stream to be transferred. The device that does multiplexing can be called as </a:t>
            </a:r>
            <a:r>
              <a:rPr lang="en-US" sz="1600" b="1" dirty="0"/>
              <a:t>Multiplexer</a:t>
            </a:r>
            <a:r>
              <a:rPr lang="en-US" sz="1600" dirty="0"/>
              <a:t> or </a:t>
            </a:r>
            <a:r>
              <a:rPr lang="en-US" sz="1600" b="1" dirty="0"/>
              <a:t>MUX</a:t>
            </a:r>
            <a:r>
              <a:rPr lang="en-US" sz="1600" dirty="0" smtClean="0"/>
              <a:t>.</a:t>
            </a:r>
          </a:p>
          <a:p>
            <a:pPr algn="just"/>
            <a:endParaRPr lang="en-US" sz="1600" dirty="0"/>
          </a:p>
          <a:p>
            <a:pPr marL="285750" indent="-285750" algn="just">
              <a:buFont typeface="Arial" pitchFamily="34" charset="0"/>
              <a:buChar char="•"/>
            </a:pPr>
            <a:r>
              <a:rPr lang="en-US" sz="1600" dirty="0"/>
              <a:t>The reverse process, i.e., extracting the number of channels from one, which is done at the receiver is called as </a:t>
            </a:r>
            <a:r>
              <a:rPr lang="en-US" sz="1600" b="1" dirty="0"/>
              <a:t>de-multiplexing</a:t>
            </a:r>
            <a:r>
              <a:rPr lang="en-US" sz="1600" dirty="0"/>
              <a:t>. The device that does de-multiplexing can be called as </a:t>
            </a:r>
            <a:r>
              <a:rPr lang="en-US" sz="1600" b="1" dirty="0"/>
              <a:t>de-multiplexer</a:t>
            </a:r>
            <a:r>
              <a:rPr lang="en-US" sz="1600" dirty="0"/>
              <a:t> or </a:t>
            </a:r>
            <a:r>
              <a:rPr lang="en-US" sz="1600" b="1" dirty="0"/>
              <a:t>DEMUX</a:t>
            </a:r>
            <a:r>
              <a:rPr lang="en-US" sz="1600" dirty="0"/>
              <a:t>.</a:t>
            </a:r>
          </a:p>
        </p:txBody>
      </p:sp>
      <p:sp>
        <p:nvSpPr>
          <p:cNvPr id="5" name="Rectangle 4"/>
          <p:cNvSpPr/>
          <p:nvPr/>
        </p:nvSpPr>
        <p:spPr>
          <a:xfrm>
            <a:off x="257175" y="3814941"/>
            <a:ext cx="8458200" cy="584775"/>
          </a:xfrm>
          <a:prstGeom prst="rect">
            <a:avLst/>
          </a:prstGeom>
        </p:spPr>
        <p:txBody>
          <a:bodyPr wrap="square">
            <a:spAutoFit/>
          </a:bodyPr>
          <a:lstStyle/>
          <a:p>
            <a:r>
              <a:rPr lang="en-US" sz="1600" dirty="0"/>
              <a:t>The following figures illustrates the concept of MUX and DEMUX. Their primary use is in the field of communications.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495800"/>
            <a:ext cx="6096000" cy="1770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4191000" y="6400800"/>
            <a:ext cx="4198585" cy="369332"/>
          </a:xfrm>
          <a:prstGeom prst="rect">
            <a:avLst/>
          </a:prstGeom>
        </p:spPr>
        <p:txBody>
          <a:bodyPr wrap="none">
            <a:spAutoFit/>
          </a:bodyPr>
          <a:lstStyle/>
          <a:p>
            <a:r>
              <a:rPr lang="en-US" dirty="0" smtClean="0"/>
              <a:t>Fig. 1: Multiplexing and </a:t>
            </a:r>
            <a:r>
              <a:rPr lang="en-US" dirty="0" err="1" smtClean="0"/>
              <a:t>Demultiplexing</a:t>
            </a:r>
            <a:r>
              <a:rPr lang="en-US" dirty="0" smtClean="0"/>
              <a:t> </a:t>
            </a:r>
            <a:endParaRPr lang="en-US" dirty="0"/>
          </a:p>
        </p:txBody>
      </p:sp>
    </p:spTree>
    <p:extLst>
      <p:ext uri="{BB962C8B-B14F-4D97-AF65-F5344CB8AC3E}">
        <p14:creationId xmlns:p14="http://schemas.microsoft.com/office/powerpoint/2010/main" val="16887300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1"/>
          <p:cNvSpPr/>
          <p:nvPr/>
        </p:nvSpPr>
        <p:spPr>
          <a:xfrm>
            <a:off x="190500" y="31314"/>
            <a:ext cx="8763000" cy="1477328"/>
          </a:xfrm>
          <a:prstGeom prst="rect">
            <a:avLst/>
          </a:prstGeom>
        </p:spPr>
        <p:txBody>
          <a:bodyPr wrap="square">
            <a:spAutoFit/>
          </a:bodyPr>
          <a:lstStyle/>
          <a:p>
            <a:pPr algn="just"/>
            <a:r>
              <a:rPr lang="en-US" dirty="0"/>
              <a:t>The process of multiplexing divides a communication channel into several number of logical channels, allotting each one for a different message signal or a data stream to be transferred. The device that does multiplexing can be simply called as a MUX while the one that reverses the process which is </a:t>
            </a:r>
            <a:r>
              <a:rPr lang="en-US" dirty="0" err="1"/>
              <a:t>demultiplexing</a:t>
            </a:r>
            <a:r>
              <a:rPr lang="en-US" dirty="0"/>
              <a:t>, is called as DEMUX.</a:t>
            </a:r>
          </a:p>
        </p:txBody>
      </p:sp>
      <p:sp>
        <p:nvSpPr>
          <p:cNvPr id="5" name="Rectangle 4"/>
          <p:cNvSpPr/>
          <p:nvPr/>
        </p:nvSpPr>
        <p:spPr>
          <a:xfrm>
            <a:off x="257175" y="1623686"/>
            <a:ext cx="2527167" cy="369332"/>
          </a:xfrm>
          <a:prstGeom prst="rect">
            <a:avLst/>
          </a:prstGeom>
        </p:spPr>
        <p:txBody>
          <a:bodyPr wrap="none">
            <a:spAutoFit/>
          </a:bodyPr>
          <a:lstStyle/>
          <a:p>
            <a:r>
              <a:rPr lang="en-US" b="1" dirty="0"/>
              <a:t>Types of Multiplexers</a:t>
            </a:r>
          </a:p>
        </p:txBody>
      </p:sp>
      <p:sp>
        <p:nvSpPr>
          <p:cNvPr id="6" name="Rectangle 5"/>
          <p:cNvSpPr/>
          <p:nvPr/>
        </p:nvSpPr>
        <p:spPr>
          <a:xfrm>
            <a:off x="323850" y="1993612"/>
            <a:ext cx="8877300" cy="584775"/>
          </a:xfrm>
          <a:prstGeom prst="rect">
            <a:avLst/>
          </a:prstGeom>
        </p:spPr>
        <p:txBody>
          <a:bodyPr wrap="square">
            <a:spAutoFit/>
          </a:bodyPr>
          <a:lstStyle/>
          <a:p>
            <a:r>
              <a:rPr lang="en-US" sz="1600" dirty="0"/>
              <a:t>There are mainly two types of multiplexers, namely analog and digital. They are further divided into FDM, WDM, and TDM.</a:t>
            </a:r>
          </a:p>
        </p:txBody>
      </p:sp>
      <p:pic>
        <p:nvPicPr>
          <p:cNvPr id="7" name="Picture 6" descr="https://www.tutorialspoint.com/assets/questions/media/17083/types_of_multiplexers.jpg"/>
          <p:cNvPicPr/>
          <p:nvPr/>
        </p:nvPicPr>
        <p:blipFill>
          <a:blip r:embed="rId3">
            <a:extLst>
              <a:ext uri="{28A0092B-C50C-407E-A947-70E740481C1C}">
                <a14:useLocalDpi xmlns:a14="http://schemas.microsoft.com/office/drawing/2010/main" val="0"/>
              </a:ext>
            </a:extLst>
          </a:blip>
          <a:srcRect/>
          <a:stretch>
            <a:fillRect/>
          </a:stretch>
        </p:blipFill>
        <p:spPr bwMode="auto">
          <a:xfrm>
            <a:off x="3000375" y="2286000"/>
            <a:ext cx="4572000" cy="3429000"/>
          </a:xfrm>
          <a:prstGeom prst="rect">
            <a:avLst/>
          </a:prstGeom>
          <a:noFill/>
          <a:ln>
            <a:noFill/>
          </a:ln>
        </p:spPr>
      </p:pic>
      <p:sp>
        <p:nvSpPr>
          <p:cNvPr id="8" name="Rectangle 7"/>
          <p:cNvSpPr/>
          <p:nvPr/>
        </p:nvSpPr>
        <p:spPr>
          <a:xfrm>
            <a:off x="285750" y="5343704"/>
            <a:ext cx="8686800" cy="1200329"/>
          </a:xfrm>
          <a:prstGeom prst="rect">
            <a:avLst/>
          </a:prstGeom>
        </p:spPr>
        <p:txBody>
          <a:bodyPr wrap="square">
            <a:spAutoFit/>
          </a:bodyPr>
          <a:lstStyle/>
          <a:p>
            <a:r>
              <a:rPr lang="en-US" b="1" dirty="0"/>
              <a:t>Analog Multiplexing</a:t>
            </a:r>
          </a:p>
          <a:p>
            <a:pPr algn="just"/>
            <a:r>
              <a:rPr lang="en-US" dirty="0"/>
              <a:t>The analog multiplexing techniques involve signals which are analog in nature. The analog signals are multiplexed according to their frequency (FDM) or wavelength (WDM).</a:t>
            </a:r>
          </a:p>
        </p:txBody>
      </p:sp>
    </p:spTree>
    <p:extLst>
      <p:ext uri="{BB962C8B-B14F-4D97-AF65-F5344CB8AC3E}">
        <p14:creationId xmlns:p14="http://schemas.microsoft.com/office/powerpoint/2010/main" val="49886023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pPr>
              <a:defRPr/>
            </a:pPr>
            <a:fld id="{EEFB2500-135A-47CC-9A80-343D879EE42D}" type="slidenum">
              <a:rPr lang="en-US" smtClean="0"/>
              <a:pPr>
                <a:defRPr/>
              </a:pPr>
              <a:t>38</a:t>
            </a:fld>
            <a:endParaRPr lang="en-US"/>
          </a:p>
        </p:txBody>
      </p:sp>
      <p:sp>
        <p:nvSpPr>
          <p:cNvPr id="3" name="Rectangle 2"/>
          <p:cNvSpPr/>
          <p:nvPr/>
        </p:nvSpPr>
        <p:spPr>
          <a:xfrm>
            <a:off x="228600" y="533400"/>
            <a:ext cx="8458200" cy="4247317"/>
          </a:xfrm>
          <a:prstGeom prst="rect">
            <a:avLst/>
          </a:prstGeom>
        </p:spPr>
        <p:txBody>
          <a:bodyPr wrap="square">
            <a:spAutoFit/>
          </a:bodyPr>
          <a:lstStyle/>
          <a:p>
            <a:pPr marL="285750" indent="-285750" algn="just">
              <a:buFont typeface="Arial" pitchFamily="34" charset="0"/>
              <a:buChar char="•"/>
            </a:pPr>
            <a:r>
              <a:rPr lang="en-US" b="1" dirty="0"/>
              <a:t>Frequency Division Multiplexing (FDM)</a:t>
            </a:r>
            <a:endParaRPr lang="en-US" dirty="0"/>
          </a:p>
          <a:p>
            <a:pPr algn="just"/>
            <a:r>
              <a:rPr lang="en-US" dirty="0"/>
              <a:t>In analog multiplexing, the most used technique is Frequency Division Multiplexing FDM. This technique uses various frequencies to combine streams of data, for sending them on a communication medium, as a single signal.</a:t>
            </a:r>
          </a:p>
          <a:p>
            <a:pPr algn="just"/>
            <a:endParaRPr lang="en-US" b="1" dirty="0" smtClean="0"/>
          </a:p>
          <a:p>
            <a:pPr marL="285750" indent="-285750" algn="just">
              <a:buFont typeface="Arial" pitchFamily="34" charset="0"/>
              <a:buChar char="•"/>
            </a:pPr>
            <a:r>
              <a:rPr lang="en-US" b="1" dirty="0" smtClean="0"/>
              <a:t>Example</a:t>
            </a:r>
            <a:r>
              <a:rPr lang="en-US" b="1" dirty="0"/>
              <a:t>:</a:t>
            </a:r>
            <a:r>
              <a:rPr lang="en-US" dirty="0"/>
              <a:t> A traditional television transmitter, which sends a number of channels through a single cable, uses FDM</a:t>
            </a:r>
            <a:r>
              <a:rPr lang="en-US" dirty="0" smtClean="0"/>
              <a:t>.</a:t>
            </a:r>
          </a:p>
          <a:p>
            <a:pPr algn="just"/>
            <a:endParaRPr lang="en-US" dirty="0"/>
          </a:p>
          <a:p>
            <a:pPr marL="285750" indent="-285750" algn="just">
              <a:buFont typeface="Arial" pitchFamily="34" charset="0"/>
              <a:buChar char="•"/>
            </a:pPr>
            <a:r>
              <a:rPr lang="en-US" b="1" dirty="0"/>
              <a:t>Wavelength Division Multiplexing (WDM)</a:t>
            </a:r>
            <a:endParaRPr lang="en-US" dirty="0"/>
          </a:p>
          <a:p>
            <a:pPr algn="just"/>
            <a:r>
              <a:rPr lang="en-US" dirty="0"/>
              <a:t>Wavelength Division Multiplexing is an analog technique, in which many data streams of different wavelengths are transmitted in the light spectrum. If the wavelength increases, the frequency of the signal decreases.</a:t>
            </a:r>
          </a:p>
          <a:p>
            <a:pPr algn="just"/>
            <a:endParaRPr lang="en-US" b="1" dirty="0" smtClean="0"/>
          </a:p>
          <a:p>
            <a:pPr marL="285750" indent="-285750" algn="just">
              <a:buFont typeface="Arial" pitchFamily="34" charset="0"/>
              <a:buChar char="•"/>
            </a:pPr>
            <a:r>
              <a:rPr lang="en-US" b="1" dirty="0" smtClean="0"/>
              <a:t>Example</a:t>
            </a:r>
            <a:r>
              <a:rPr lang="en-US" b="1" dirty="0"/>
              <a:t>:</a:t>
            </a:r>
            <a:r>
              <a:rPr lang="en-US" dirty="0"/>
              <a:t> Optical </a:t>
            </a:r>
            <a:r>
              <a:rPr lang="en-US" dirty="0" err="1"/>
              <a:t>fibre</a:t>
            </a:r>
            <a:r>
              <a:rPr lang="en-US" dirty="0"/>
              <a:t> Communications use the WDM technique, to merge different wavelengths into a single light for the communication.</a:t>
            </a:r>
          </a:p>
        </p:txBody>
      </p:sp>
      <p:sp>
        <p:nvSpPr>
          <p:cNvPr id="4" name="Rectangle 3"/>
          <p:cNvSpPr/>
          <p:nvPr/>
        </p:nvSpPr>
        <p:spPr>
          <a:xfrm>
            <a:off x="76200" y="76200"/>
            <a:ext cx="2377574" cy="369332"/>
          </a:xfrm>
          <a:prstGeom prst="rect">
            <a:avLst/>
          </a:prstGeom>
        </p:spPr>
        <p:txBody>
          <a:bodyPr wrap="none">
            <a:spAutoFit/>
          </a:bodyPr>
          <a:lstStyle/>
          <a:p>
            <a:r>
              <a:rPr lang="en-US" b="1" dirty="0"/>
              <a:t>Analog Multiplexing</a:t>
            </a:r>
          </a:p>
        </p:txBody>
      </p:sp>
      <p:sp>
        <p:nvSpPr>
          <p:cNvPr id="5" name="Rectangle 4"/>
          <p:cNvSpPr/>
          <p:nvPr/>
        </p:nvSpPr>
        <p:spPr>
          <a:xfrm>
            <a:off x="152400" y="5105400"/>
            <a:ext cx="8534400" cy="1138773"/>
          </a:xfrm>
          <a:prstGeom prst="rect">
            <a:avLst/>
          </a:prstGeom>
        </p:spPr>
        <p:txBody>
          <a:bodyPr wrap="square">
            <a:spAutoFit/>
          </a:bodyPr>
          <a:lstStyle/>
          <a:p>
            <a:r>
              <a:rPr lang="en-US" b="1" dirty="0"/>
              <a:t>Digital </a:t>
            </a:r>
            <a:r>
              <a:rPr lang="en-US" b="1" dirty="0" smtClean="0"/>
              <a:t>Multiplexing</a:t>
            </a:r>
          </a:p>
          <a:p>
            <a:endParaRPr lang="en-US" sz="1200" b="1" dirty="0"/>
          </a:p>
          <a:p>
            <a:pPr algn="just"/>
            <a:r>
              <a:rPr lang="en-US" dirty="0"/>
              <a:t>The term digital represents the discrete bits of information. Hence the available data is in the form of frames or packets, which are discrete.</a:t>
            </a:r>
          </a:p>
        </p:txBody>
      </p:sp>
    </p:spTree>
    <p:extLst>
      <p:ext uri="{BB962C8B-B14F-4D97-AF65-F5344CB8AC3E}">
        <p14:creationId xmlns:p14="http://schemas.microsoft.com/office/powerpoint/2010/main" val="3579098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39</a:t>
            </a:fld>
            <a:endParaRPr lang="en-US"/>
          </a:p>
        </p:txBody>
      </p:sp>
      <p:sp>
        <p:nvSpPr>
          <p:cNvPr id="2" name="Rectangle 1"/>
          <p:cNvSpPr/>
          <p:nvPr/>
        </p:nvSpPr>
        <p:spPr>
          <a:xfrm>
            <a:off x="228600" y="609600"/>
            <a:ext cx="8534400" cy="5078313"/>
          </a:xfrm>
          <a:prstGeom prst="rect">
            <a:avLst/>
          </a:prstGeom>
        </p:spPr>
        <p:txBody>
          <a:bodyPr wrap="square">
            <a:spAutoFit/>
          </a:bodyPr>
          <a:lstStyle/>
          <a:p>
            <a:pPr marL="285750" indent="-285750">
              <a:buFont typeface="Arial" pitchFamily="34" charset="0"/>
              <a:buChar char="•"/>
            </a:pPr>
            <a:r>
              <a:rPr lang="en-US" b="1" dirty="0"/>
              <a:t>Time Division Multiplexing (TDM)</a:t>
            </a:r>
            <a:endParaRPr lang="en-US" dirty="0"/>
          </a:p>
          <a:p>
            <a:r>
              <a:rPr lang="en-US" dirty="0"/>
              <a:t>In TDM, the time frame is divided into slots. This technique is used to transmit a signal over a single communication channel, with allotting one slot for each message. Of all the types of TDM, the main ones are Synchronous and Asynchronous TDM</a:t>
            </a:r>
            <a:r>
              <a:rPr lang="en-US" dirty="0" smtClean="0"/>
              <a:t>.</a:t>
            </a:r>
          </a:p>
          <a:p>
            <a:endParaRPr lang="en-US" dirty="0"/>
          </a:p>
          <a:p>
            <a:pPr marL="285750" indent="-285750">
              <a:buFont typeface="Arial" pitchFamily="34" charset="0"/>
              <a:buChar char="•"/>
            </a:pPr>
            <a:r>
              <a:rPr lang="en-US" b="1" dirty="0"/>
              <a:t>Synchronous TDM</a:t>
            </a:r>
            <a:endParaRPr lang="en-US" dirty="0"/>
          </a:p>
          <a:p>
            <a:r>
              <a:rPr lang="en-US" dirty="0"/>
              <a:t>In Synchronous TDM, the input is connected to a frame. If there are ‘n’ number of connections, then the frame is divided into ‘n’ time slots. One slot is allocated for each input line. In this technique, the sampling rate is common to all signals and hence same clock input is given. The mux allocates the same slot to each device at all times</a:t>
            </a:r>
            <a:r>
              <a:rPr lang="en-US" dirty="0" smtClean="0"/>
              <a:t>.</a:t>
            </a:r>
          </a:p>
          <a:p>
            <a:endParaRPr lang="en-US" dirty="0"/>
          </a:p>
          <a:p>
            <a:pPr marL="285750" indent="-285750">
              <a:buFont typeface="Arial" pitchFamily="34" charset="0"/>
              <a:buChar char="•"/>
            </a:pPr>
            <a:r>
              <a:rPr lang="en-US" b="1" dirty="0"/>
              <a:t>Asynchronous TDM</a:t>
            </a:r>
            <a:endParaRPr lang="en-US" dirty="0"/>
          </a:p>
          <a:p>
            <a:r>
              <a:rPr lang="en-US" dirty="0"/>
              <a:t>In Asynchronous TDM, the sampling rate is different for each of the signals and the clock signal is also not in common. If the allotted device, for a time-slot, transmits nothing and sits idle, then that slot is allotted to another device, unlike synchronous.</a:t>
            </a:r>
          </a:p>
        </p:txBody>
      </p:sp>
      <p:sp>
        <p:nvSpPr>
          <p:cNvPr id="3" name="Rectangle 2"/>
          <p:cNvSpPr/>
          <p:nvPr/>
        </p:nvSpPr>
        <p:spPr>
          <a:xfrm>
            <a:off x="152400" y="15359"/>
            <a:ext cx="2300630" cy="369332"/>
          </a:xfrm>
          <a:prstGeom prst="rect">
            <a:avLst/>
          </a:prstGeom>
        </p:spPr>
        <p:txBody>
          <a:bodyPr wrap="none">
            <a:spAutoFit/>
          </a:bodyPr>
          <a:lstStyle/>
          <a:p>
            <a:r>
              <a:rPr lang="en-US" b="1" dirty="0"/>
              <a:t>Digital Multiplexing</a:t>
            </a:r>
          </a:p>
        </p:txBody>
      </p:sp>
    </p:spTree>
    <p:extLst>
      <p:ext uri="{BB962C8B-B14F-4D97-AF65-F5344CB8AC3E}">
        <p14:creationId xmlns:p14="http://schemas.microsoft.com/office/powerpoint/2010/main" val="1849530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pPr>
              <a:defRPr/>
            </a:pPr>
            <a:fld id="{EEFB2500-135A-47CC-9A80-343D879EE42D}" type="slidenum">
              <a:rPr lang="en-US" smtClean="0"/>
              <a:pPr>
                <a:defRPr/>
              </a:pPr>
              <a:t>4</a:t>
            </a:fld>
            <a:endParaRPr lang="en-US"/>
          </a:p>
        </p:txBody>
      </p:sp>
      <p:sp>
        <p:nvSpPr>
          <p:cNvPr id="6" name="Rectangle 2"/>
          <p:cNvSpPr>
            <a:spLocks noChangeArrowheads="1"/>
          </p:cNvSpPr>
          <p:nvPr/>
        </p:nvSpPr>
        <p:spPr bwMode="auto">
          <a:xfrm>
            <a:off x="190500" y="279423"/>
            <a:ext cx="8382000" cy="361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2. Bus Topology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 bus topology all workstations are connected to a single communication line called </a:t>
            </a:r>
            <a:r>
              <a:rPr kumimoji="0" lang="en-US"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bus</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In this type of network topology there is no central node as in star topology. Transmission from any station travels the length of the bus in both directions and can be received by all workstations. The advantage of the bus topology is that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 It is quite easy to set up.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ii. If one station of the topology fails it does not affect the entire system.</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disadvantage of bus topology is that any break in the bus is difficult to identify.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49" name="Picture 9" descr="Description: f10.gif (3218 by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069004"/>
            <a:ext cx="3541712" cy="13438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733800" y="4437779"/>
            <a:ext cx="2270878" cy="369332"/>
          </a:xfrm>
          <a:prstGeom prst="rect">
            <a:avLst/>
          </a:prstGeom>
        </p:spPr>
        <p:txBody>
          <a:bodyPr wrap="none">
            <a:spAutoFit/>
          </a:bodyPr>
          <a:lstStyle/>
          <a:p>
            <a:r>
              <a:rPr lang="en-US" dirty="0"/>
              <a:t>Fig. 2: Bus Topology</a:t>
            </a: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807111"/>
            <a:ext cx="420052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40</a:t>
            </a:fld>
            <a:endParaRPr lang="en-US"/>
          </a:p>
        </p:txBody>
      </p:sp>
      <p:sp>
        <p:nvSpPr>
          <p:cNvPr id="2" name="Rectangle 1"/>
          <p:cNvSpPr/>
          <p:nvPr/>
        </p:nvSpPr>
        <p:spPr>
          <a:xfrm>
            <a:off x="76200" y="24884"/>
            <a:ext cx="1774845" cy="369332"/>
          </a:xfrm>
          <a:prstGeom prst="rect">
            <a:avLst/>
          </a:prstGeom>
        </p:spPr>
        <p:txBody>
          <a:bodyPr wrap="none">
            <a:spAutoFit/>
          </a:bodyPr>
          <a:lstStyle/>
          <a:p>
            <a:r>
              <a:rPr lang="en-US" b="1" dirty="0"/>
              <a:t>De-Multiplexer</a:t>
            </a:r>
          </a:p>
        </p:txBody>
      </p:sp>
      <p:sp>
        <p:nvSpPr>
          <p:cNvPr id="3" name="Rectangle 2"/>
          <p:cNvSpPr/>
          <p:nvPr/>
        </p:nvSpPr>
        <p:spPr>
          <a:xfrm>
            <a:off x="152400" y="533400"/>
            <a:ext cx="8534400" cy="3416320"/>
          </a:xfrm>
          <a:prstGeom prst="rect">
            <a:avLst/>
          </a:prstGeom>
        </p:spPr>
        <p:txBody>
          <a:bodyPr wrap="square">
            <a:spAutoFit/>
          </a:bodyPr>
          <a:lstStyle/>
          <a:p>
            <a:pPr marL="285750" indent="-285750" algn="just">
              <a:buFont typeface="Arial" pitchFamily="34" charset="0"/>
              <a:buChar char="•"/>
            </a:pPr>
            <a:r>
              <a:rPr lang="en-US" dirty="0"/>
              <a:t>De-multiplexers are used to connect a single source to multiple destinations. This process is the reverse process of multiplexing. As mentioned previously, it is used mostly at the receivers. DEMUX has many applications. It is used in receivers in the communication systems. It is used in arithmetic and logical unit in computers to supply power and to pass on communication, etc</a:t>
            </a:r>
            <a:r>
              <a:rPr lang="en-US" dirty="0" smtClean="0"/>
              <a:t>.</a:t>
            </a:r>
          </a:p>
          <a:p>
            <a:pPr algn="just"/>
            <a:endParaRPr lang="en-US" dirty="0"/>
          </a:p>
          <a:p>
            <a:pPr marL="285750" indent="-285750" algn="just">
              <a:buFont typeface="Arial" pitchFamily="34" charset="0"/>
              <a:buChar char="•"/>
            </a:pPr>
            <a:r>
              <a:rPr lang="en-US" dirty="0"/>
              <a:t>De-multiplexers are used as serial to parallel converters. The serial data is given as input to DEMUX at regular interval and a counter is attached to it to control the output of the de-multiplexer</a:t>
            </a:r>
            <a:r>
              <a:rPr lang="en-US" dirty="0" smtClean="0"/>
              <a:t>.</a:t>
            </a:r>
          </a:p>
          <a:p>
            <a:pPr algn="just"/>
            <a:endParaRPr lang="en-US" dirty="0"/>
          </a:p>
          <a:p>
            <a:pPr marL="285750" indent="-285750" algn="just">
              <a:buFont typeface="Arial" pitchFamily="34" charset="0"/>
              <a:buChar char="•"/>
            </a:pPr>
            <a:r>
              <a:rPr lang="en-US" dirty="0"/>
              <a:t>Both the multiplexers and de-multiplexers play an important role in communication systems, both at the transmitter and the receiver sections.</a:t>
            </a:r>
          </a:p>
        </p:txBody>
      </p:sp>
      <p:sp>
        <p:nvSpPr>
          <p:cNvPr id="5" name="Rectangle 4"/>
          <p:cNvSpPr/>
          <p:nvPr/>
        </p:nvSpPr>
        <p:spPr>
          <a:xfrm>
            <a:off x="228600" y="4800600"/>
            <a:ext cx="8458200" cy="923330"/>
          </a:xfrm>
          <a:prstGeom prst="rect">
            <a:avLst/>
          </a:prstGeom>
        </p:spPr>
        <p:txBody>
          <a:bodyPr wrap="square">
            <a:spAutoFit/>
          </a:bodyPr>
          <a:lstStyle/>
          <a:p>
            <a:pPr algn="just"/>
            <a:r>
              <a:rPr lang="en-US" dirty="0"/>
              <a:t>Statistical Multiplexing is a multiplexing technique that allows information from a number of channels to be combined for transmission over communication networks </a:t>
            </a:r>
          </a:p>
        </p:txBody>
      </p:sp>
      <p:sp>
        <p:nvSpPr>
          <p:cNvPr id="6" name="Rectangle 5"/>
          <p:cNvSpPr/>
          <p:nvPr/>
        </p:nvSpPr>
        <p:spPr>
          <a:xfrm>
            <a:off x="152399" y="4343400"/>
            <a:ext cx="2685351" cy="369332"/>
          </a:xfrm>
          <a:prstGeom prst="rect">
            <a:avLst/>
          </a:prstGeom>
        </p:spPr>
        <p:txBody>
          <a:bodyPr wrap="none">
            <a:spAutoFit/>
          </a:bodyPr>
          <a:lstStyle/>
          <a:p>
            <a:r>
              <a:rPr lang="en-US" b="1" dirty="0"/>
              <a:t>Statistical Multiplexing</a:t>
            </a:r>
          </a:p>
        </p:txBody>
      </p:sp>
      <p:sp>
        <p:nvSpPr>
          <p:cNvPr id="7" name="Rectangle 6"/>
          <p:cNvSpPr/>
          <p:nvPr/>
        </p:nvSpPr>
        <p:spPr>
          <a:xfrm>
            <a:off x="190500" y="5902762"/>
            <a:ext cx="8458200" cy="923330"/>
          </a:xfrm>
          <a:prstGeom prst="rect">
            <a:avLst/>
          </a:prstGeom>
        </p:spPr>
        <p:txBody>
          <a:bodyPr wrap="square">
            <a:spAutoFit/>
          </a:bodyPr>
          <a:lstStyle/>
          <a:p>
            <a:pPr algn="just"/>
            <a:r>
              <a:rPr lang="en-US" dirty="0"/>
              <a:t>Statistical multiplexing is sometimes referred to as statistical time-division multiplexing (STDM) or statistical packet multiplexing (SPM), but the shorter term is used more often.</a:t>
            </a:r>
          </a:p>
        </p:txBody>
      </p:sp>
    </p:spTree>
    <p:extLst>
      <p:ext uri="{BB962C8B-B14F-4D97-AF65-F5344CB8AC3E}">
        <p14:creationId xmlns:p14="http://schemas.microsoft.com/office/powerpoint/2010/main" val="15500746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41</a:t>
            </a:fld>
            <a:endParaRPr lang="en-US"/>
          </a:p>
        </p:txBody>
      </p:sp>
      <p:sp>
        <p:nvSpPr>
          <p:cNvPr id="3" name="Rectangle 2"/>
          <p:cNvSpPr/>
          <p:nvPr/>
        </p:nvSpPr>
        <p:spPr>
          <a:xfrm>
            <a:off x="152399" y="38100"/>
            <a:ext cx="3467616" cy="369332"/>
          </a:xfrm>
          <a:prstGeom prst="rect">
            <a:avLst/>
          </a:prstGeom>
        </p:spPr>
        <p:txBody>
          <a:bodyPr wrap="none">
            <a:spAutoFit/>
          </a:bodyPr>
          <a:lstStyle/>
          <a:p>
            <a:r>
              <a:rPr lang="en-US" b="1" dirty="0"/>
              <a:t>Statistical </a:t>
            </a:r>
            <a:r>
              <a:rPr lang="en-US" b="1" dirty="0" smtClean="0"/>
              <a:t>Multiplexing </a:t>
            </a:r>
            <a:r>
              <a:rPr lang="en-US" b="1" dirty="0" err="1" smtClean="0"/>
              <a:t>cont</a:t>
            </a:r>
            <a:r>
              <a:rPr lang="en-US" b="1" dirty="0" smtClean="0"/>
              <a:t>…</a:t>
            </a:r>
            <a:endParaRPr lang="en-US" b="1" dirty="0"/>
          </a:p>
        </p:txBody>
      </p:sp>
      <p:sp>
        <p:nvSpPr>
          <p:cNvPr id="2" name="Rectangle 1"/>
          <p:cNvSpPr/>
          <p:nvPr/>
        </p:nvSpPr>
        <p:spPr>
          <a:xfrm>
            <a:off x="152399" y="457200"/>
            <a:ext cx="8534401" cy="2585323"/>
          </a:xfrm>
          <a:prstGeom prst="rect">
            <a:avLst/>
          </a:prstGeom>
        </p:spPr>
        <p:txBody>
          <a:bodyPr wrap="square">
            <a:spAutoFit/>
          </a:bodyPr>
          <a:lstStyle/>
          <a:p>
            <a:pPr algn="just"/>
            <a:r>
              <a:rPr lang="en-US" b="1" dirty="0"/>
              <a:t>How Statistical Multiplexing Works?</a:t>
            </a:r>
          </a:p>
          <a:p>
            <a:pPr algn="just"/>
            <a:r>
              <a:rPr lang="en-US" dirty="0"/>
              <a:t>Statistical multiplexing dynamically allocates bandwidth to each channel on an as-needed basis. This is in contrast to time-division multiplexing (TDM) techniques, in which quiet devices use up a portion of the multiplexed data stream, filling it with empty packets. Statistical multiplexing allocates bandwidth only to channels that are currently transmitting. It packages the data from the active channels into packets and dynamically feeds them into the output channel, usually on a FIFO (first in, first out) basis, but it’s also able to allocate extra bandwidth to specific input channels.</a:t>
            </a:r>
          </a:p>
        </p:txBody>
      </p:sp>
      <p:sp>
        <p:nvSpPr>
          <p:cNvPr id="5" name="Rectangle 4"/>
          <p:cNvSpPr/>
          <p:nvPr/>
        </p:nvSpPr>
        <p:spPr>
          <a:xfrm>
            <a:off x="152914" y="3200400"/>
            <a:ext cx="8534401" cy="2031325"/>
          </a:xfrm>
          <a:prstGeom prst="rect">
            <a:avLst/>
          </a:prstGeom>
        </p:spPr>
        <p:txBody>
          <a:bodyPr wrap="square">
            <a:spAutoFit/>
          </a:bodyPr>
          <a:lstStyle/>
          <a:p>
            <a:r>
              <a:rPr lang="en-US" dirty="0"/>
              <a:t>Statistical multiplexing devices usually support other features, such as the following:</a:t>
            </a:r>
          </a:p>
          <a:p>
            <a:pPr marL="285750" lvl="0" indent="-285750">
              <a:buFont typeface="Arial" pitchFamily="34" charset="0"/>
              <a:buChar char="•"/>
            </a:pPr>
            <a:r>
              <a:rPr lang="en-US" dirty="0"/>
              <a:t>Store-and-forward error detection and correction </a:t>
            </a:r>
            <a:r>
              <a:rPr lang="en-US" dirty="0" smtClean="0"/>
              <a:t>capability</a:t>
            </a:r>
          </a:p>
          <a:p>
            <a:pPr marL="742950" lvl="1" indent="-285750">
              <a:buFont typeface="Arial" pitchFamily="34" charset="0"/>
              <a:buChar char="•"/>
            </a:pPr>
            <a:r>
              <a:rPr lang="en-US" dirty="0" smtClean="0"/>
              <a:t>Identifies </a:t>
            </a:r>
            <a:r>
              <a:rPr lang="en-US" dirty="0"/>
              <a:t>which channel sent each packet of data and corrects errors that occur</a:t>
            </a:r>
          </a:p>
          <a:p>
            <a:pPr marL="285750" lvl="0" indent="-285750">
              <a:buFont typeface="Arial" pitchFamily="34" charset="0"/>
              <a:buChar char="•"/>
            </a:pPr>
            <a:r>
              <a:rPr lang="en-US" dirty="0"/>
              <a:t>Data </a:t>
            </a:r>
            <a:r>
              <a:rPr lang="en-US" dirty="0" smtClean="0"/>
              <a:t>compression:</a:t>
            </a:r>
          </a:p>
          <a:p>
            <a:pPr marL="742950" lvl="1" indent="-285750">
              <a:buFont typeface="Arial" pitchFamily="34" charset="0"/>
              <a:buChar char="•"/>
            </a:pPr>
            <a:r>
              <a:rPr lang="en-US" dirty="0" smtClean="0"/>
              <a:t>Increases </a:t>
            </a:r>
            <a:r>
              <a:rPr lang="en-US" dirty="0"/>
              <a:t>the amount of data that can be sent per packet</a:t>
            </a:r>
          </a:p>
        </p:txBody>
      </p:sp>
    </p:spTree>
    <p:extLst>
      <p:ext uri="{BB962C8B-B14F-4D97-AF65-F5344CB8AC3E}">
        <p14:creationId xmlns:p14="http://schemas.microsoft.com/office/powerpoint/2010/main" val="22176886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42</a:t>
            </a:fld>
            <a:endParaRPr lang="en-US"/>
          </a:p>
        </p:txBody>
      </p:sp>
      <p:sp>
        <p:nvSpPr>
          <p:cNvPr id="3" name="Rectangle 2"/>
          <p:cNvSpPr/>
          <p:nvPr/>
        </p:nvSpPr>
        <p:spPr>
          <a:xfrm>
            <a:off x="152399" y="38100"/>
            <a:ext cx="3467616" cy="369332"/>
          </a:xfrm>
          <a:prstGeom prst="rect">
            <a:avLst/>
          </a:prstGeom>
        </p:spPr>
        <p:txBody>
          <a:bodyPr wrap="none">
            <a:spAutoFit/>
          </a:bodyPr>
          <a:lstStyle/>
          <a:p>
            <a:r>
              <a:rPr lang="en-US" b="1" dirty="0"/>
              <a:t>Statistical </a:t>
            </a:r>
            <a:r>
              <a:rPr lang="en-US" b="1" dirty="0" smtClean="0"/>
              <a:t>Multiplexing </a:t>
            </a:r>
            <a:r>
              <a:rPr lang="en-US" b="1" dirty="0" err="1" smtClean="0"/>
              <a:t>cont</a:t>
            </a:r>
            <a:r>
              <a:rPr lang="en-US" b="1" dirty="0" smtClean="0"/>
              <a:t>…</a:t>
            </a:r>
            <a:endParaRPr lang="en-US" b="1" dirty="0"/>
          </a:p>
        </p:txBody>
      </p:sp>
      <p:pic>
        <p:nvPicPr>
          <p:cNvPr id="5" name="Picture 4" descr="Statistical Multiplexing"/>
          <p:cNvPicPr/>
          <p:nvPr/>
        </p:nvPicPr>
        <p:blipFill>
          <a:blip r:embed="rId3">
            <a:extLst>
              <a:ext uri="{28A0092B-C50C-407E-A947-70E740481C1C}">
                <a14:useLocalDpi xmlns:a14="http://schemas.microsoft.com/office/drawing/2010/main" val="0"/>
              </a:ext>
            </a:extLst>
          </a:blip>
          <a:srcRect/>
          <a:stretch>
            <a:fillRect/>
          </a:stretch>
        </p:blipFill>
        <p:spPr bwMode="auto">
          <a:xfrm>
            <a:off x="1181100" y="1981200"/>
            <a:ext cx="5859780" cy="2458085"/>
          </a:xfrm>
          <a:prstGeom prst="rect">
            <a:avLst/>
          </a:prstGeom>
          <a:noFill/>
          <a:ln>
            <a:noFill/>
          </a:ln>
        </p:spPr>
      </p:pic>
      <p:sp>
        <p:nvSpPr>
          <p:cNvPr id="2" name="Rectangle 1"/>
          <p:cNvSpPr/>
          <p:nvPr/>
        </p:nvSpPr>
        <p:spPr>
          <a:xfrm>
            <a:off x="152399" y="407432"/>
            <a:ext cx="8534401" cy="1477328"/>
          </a:xfrm>
          <a:prstGeom prst="rect">
            <a:avLst/>
          </a:prstGeom>
        </p:spPr>
        <p:txBody>
          <a:bodyPr wrap="square">
            <a:spAutoFit/>
          </a:bodyPr>
          <a:lstStyle/>
          <a:p>
            <a:pPr algn="just"/>
            <a:r>
              <a:rPr lang="en-US" dirty="0"/>
              <a:t>A multiplexer that is capable of statistically multiplexing several data streams together is sometimes called a </a:t>
            </a:r>
            <a:r>
              <a:rPr lang="en-US" b="1" i="1" dirty="0" err="1"/>
              <a:t>statmux</a:t>
            </a:r>
            <a:r>
              <a:rPr lang="en-US" dirty="0"/>
              <a:t>. If you have a </a:t>
            </a:r>
            <a:r>
              <a:rPr lang="en-US" dirty="0" err="1"/>
              <a:t>statmux</a:t>
            </a:r>
            <a:r>
              <a:rPr lang="en-US" dirty="0"/>
              <a:t> at each end of a digital line, the receiving </a:t>
            </a:r>
            <a:r>
              <a:rPr lang="en-US" dirty="0" err="1"/>
              <a:t>statmux</a:t>
            </a:r>
            <a:r>
              <a:rPr lang="en-US" dirty="0"/>
              <a:t> can identify the channel of each packet sent by the sending </a:t>
            </a:r>
            <a:r>
              <a:rPr lang="en-US" dirty="0" err="1"/>
              <a:t>statmux</a:t>
            </a:r>
            <a:r>
              <a:rPr lang="en-US" dirty="0"/>
              <a:t> and </a:t>
            </a:r>
            <a:r>
              <a:rPr lang="en-US" dirty="0" err="1"/>
              <a:t>demultiplex</a:t>
            </a:r>
            <a:r>
              <a:rPr lang="en-US" dirty="0"/>
              <a:t> the data stream into its original data channels.</a:t>
            </a:r>
          </a:p>
        </p:txBody>
      </p:sp>
      <p:sp>
        <p:nvSpPr>
          <p:cNvPr id="6" name="Rectangle 5"/>
          <p:cNvSpPr/>
          <p:nvPr/>
        </p:nvSpPr>
        <p:spPr>
          <a:xfrm>
            <a:off x="3600965" y="4254619"/>
            <a:ext cx="2828018" cy="338554"/>
          </a:xfrm>
          <a:prstGeom prst="rect">
            <a:avLst/>
          </a:prstGeom>
        </p:spPr>
        <p:txBody>
          <a:bodyPr wrap="none">
            <a:spAutoFit/>
          </a:bodyPr>
          <a:lstStyle/>
          <a:p>
            <a:r>
              <a:rPr lang="en-US" sz="1600" dirty="0" smtClean="0"/>
              <a:t>Fig. 2: Statistical </a:t>
            </a:r>
            <a:r>
              <a:rPr lang="en-US" sz="1600" dirty="0"/>
              <a:t>Multiplexing</a:t>
            </a:r>
          </a:p>
        </p:txBody>
      </p:sp>
    </p:spTree>
    <p:extLst>
      <p:ext uri="{BB962C8B-B14F-4D97-AF65-F5344CB8AC3E}">
        <p14:creationId xmlns:p14="http://schemas.microsoft.com/office/powerpoint/2010/main" val="28056624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43</a:t>
            </a:fld>
            <a:endParaRPr lang="en-US"/>
          </a:p>
        </p:txBody>
      </p:sp>
      <p:sp>
        <p:nvSpPr>
          <p:cNvPr id="5" name="Rectangle 4"/>
          <p:cNvSpPr/>
          <p:nvPr/>
        </p:nvSpPr>
        <p:spPr>
          <a:xfrm>
            <a:off x="152400" y="152400"/>
            <a:ext cx="4527843" cy="369332"/>
          </a:xfrm>
          <a:prstGeom prst="rect">
            <a:avLst/>
          </a:prstGeom>
        </p:spPr>
        <p:txBody>
          <a:bodyPr wrap="none">
            <a:spAutoFit/>
          </a:bodyPr>
          <a:lstStyle/>
          <a:p>
            <a:r>
              <a:rPr lang="en-US" b="1" dirty="0"/>
              <a:t>Virtual Circuits and Datagram Networks</a:t>
            </a:r>
          </a:p>
        </p:txBody>
      </p:sp>
      <p:sp>
        <p:nvSpPr>
          <p:cNvPr id="7" name="Rectangle 6"/>
          <p:cNvSpPr/>
          <p:nvPr/>
        </p:nvSpPr>
        <p:spPr>
          <a:xfrm>
            <a:off x="152400" y="528846"/>
            <a:ext cx="8534400" cy="1477328"/>
          </a:xfrm>
          <a:prstGeom prst="rect">
            <a:avLst/>
          </a:prstGeom>
        </p:spPr>
        <p:txBody>
          <a:bodyPr wrap="square">
            <a:spAutoFit/>
          </a:bodyPr>
          <a:lstStyle/>
          <a:p>
            <a:pPr algn="just"/>
            <a:r>
              <a:rPr lang="en-US" dirty="0"/>
              <a:t>Computer networks that provide connection-oriented service are called Virtual Circuits while those providing connection-less services are called as Datagram networks. For prior knowledge, the Internet which we use is actually based on Datagram network (connection-less) at the network level as all packets from a source to a destination do not follow the same path.</a:t>
            </a:r>
          </a:p>
        </p:txBody>
      </p:sp>
      <p:sp>
        <p:nvSpPr>
          <p:cNvPr id="9" name="Rectangle 8"/>
          <p:cNvSpPr/>
          <p:nvPr/>
        </p:nvSpPr>
        <p:spPr>
          <a:xfrm>
            <a:off x="285750" y="2286000"/>
            <a:ext cx="8458200" cy="4770537"/>
          </a:xfrm>
          <a:prstGeom prst="rect">
            <a:avLst/>
          </a:prstGeom>
        </p:spPr>
        <p:txBody>
          <a:bodyPr wrap="square">
            <a:spAutoFit/>
          </a:bodyPr>
          <a:lstStyle/>
          <a:p>
            <a:r>
              <a:rPr lang="en-US" b="1" dirty="0"/>
              <a:t>Virtual </a:t>
            </a:r>
            <a:r>
              <a:rPr lang="en-US" b="1" dirty="0" smtClean="0"/>
              <a:t>Circuits</a:t>
            </a:r>
            <a:endParaRPr lang="en-US" dirty="0"/>
          </a:p>
          <a:p>
            <a:pPr marL="285750" lvl="0" indent="-285750" algn="just">
              <a:buFont typeface="Arial" pitchFamily="34" charset="0"/>
              <a:buChar char="•"/>
            </a:pPr>
            <a:r>
              <a:rPr lang="en-US" dirty="0"/>
              <a:t>It is connection-oriented, meaning that there is a reservation of resources like buffers, CPU, bandwidth, etc. for the time in which the newly setup virtual circuit </a:t>
            </a:r>
            <a:r>
              <a:rPr lang="en-US" dirty="0" smtClean="0"/>
              <a:t> </a:t>
            </a:r>
            <a:r>
              <a:rPr lang="en-US" dirty="0"/>
              <a:t>is going to be used by a data transfer session.</a:t>
            </a:r>
          </a:p>
          <a:p>
            <a:pPr marL="285750" lvl="0" indent="-285750" algn="just">
              <a:buFont typeface="Arial" pitchFamily="34" charset="0"/>
              <a:buChar char="•"/>
            </a:pPr>
            <a:r>
              <a:rPr lang="en-US" dirty="0"/>
              <a:t>The first sent packet reserves resources at each server along the path. Subsequent packets will follow the same path as the first sent packet for the connection time.</a:t>
            </a:r>
          </a:p>
          <a:p>
            <a:pPr marL="285750" lvl="0" indent="-285750" algn="just">
              <a:buFont typeface="Arial" pitchFamily="34" charset="0"/>
              <a:buChar char="•"/>
            </a:pPr>
            <a:r>
              <a:rPr lang="en-US" dirty="0"/>
              <a:t>Since all the packets are going to follow the same path, a global header is required. Only the first packet of the connection requires a global header, the remaining packets generally don’t require global headers.</a:t>
            </a:r>
          </a:p>
          <a:p>
            <a:pPr marL="285750" lvl="0" indent="-285750" algn="just">
              <a:buFont typeface="Arial" pitchFamily="34" charset="0"/>
              <a:buChar char="•"/>
            </a:pPr>
            <a:r>
              <a:rPr lang="en-US" dirty="0"/>
              <a:t>Since all packets follow a specific path, packets are received in-order at the destination</a:t>
            </a:r>
            <a:r>
              <a:rPr lang="en-US" dirty="0" smtClean="0"/>
              <a:t>.</a:t>
            </a:r>
          </a:p>
          <a:p>
            <a:pPr marL="285750" lvl="0" indent="-285750" algn="just">
              <a:buFont typeface="Arial" pitchFamily="34" charset="0"/>
              <a:buChar char="•"/>
            </a:pPr>
            <a:r>
              <a:rPr lang="en-US" dirty="0"/>
              <a:t>Virtual Circuit Switching ensures that all packets successfully reach the Destination. No packet will be discarded due to unavailability of resources</a:t>
            </a:r>
            <a:r>
              <a:rPr lang="en-US" dirty="0" smtClean="0"/>
              <a:t>.</a:t>
            </a:r>
          </a:p>
          <a:p>
            <a:pPr marL="285750" indent="-285750" algn="just">
              <a:buFont typeface="Arial" pitchFamily="34" charset="0"/>
              <a:buChar char="•"/>
            </a:pPr>
            <a:r>
              <a:rPr lang="en-US" dirty="0"/>
              <a:t>From the above points, it can be concluded that Virtual Circuits are a highly reliable method of data transfer.</a:t>
            </a:r>
          </a:p>
          <a:p>
            <a:pPr marL="285750" lvl="0" indent="-285750" algn="just">
              <a:buFont typeface="Arial" pitchFamily="34" charset="0"/>
              <a:buChar char="•"/>
            </a:pPr>
            <a:endParaRPr lang="en-US" sz="1600" dirty="0"/>
          </a:p>
        </p:txBody>
      </p:sp>
    </p:spTree>
    <p:extLst>
      <p:ext uri="{BB962C8B-B14F-4D97-AF65-F5344CB8AC3E}">
        <p14:creationId xmlns:p14="http://schemas.microsoft.com/office/powerpoint/2010/main" val="2508290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44</a:t>
            </a:fld>
            <a:endParaRPr lang="en-US"/>
          </a:p>
        </p:txBody>
      </p:sp>
      <p:sp>
        <p:nvSpPr>
          <p:cNvPr id="5" name="Rectangle 4"/>
          <p:cNvSpPr/>
          <p:nvPr/>
        </p:nvSpPr>
        <p:spPr>
          <a:xfrm>
            <a:off x="152400" y="76200"/>
            <a:ext cx="2604239" cy="369332"/>
          </a:xfrm>
          <a:prstGeom prst="rect">
            <a:avLst/>
          </a:prstGeom>
        </p:spPr>
        <p:txBody>
          <a:bodyPr wrap="none">
            <a:spAutoFit/>
          </a:bodyPr>
          <a:lstStyle/>
          <a:p>
            <a:r>
              <a:rPr lang="en-US" b="1" dirty="0"/>
              <a:t>Virtual </a:t>
            </a:r>
            <a:r>
              <a:rPr lang="en-US" b="1" dirty="0" smtClean="0"/>
              <a:t>Circuits </a:t>
            </a:r>
            <a:r>
              <a:rPr lang="en-US" b="1" dirty="0" err="1" smtClean="0"/>
              <a:t>cont</a:t>
            </a:r>
            <a:r>
              <a:rPr lang="en-US" b="1" dirty="0" smtClean="0"/>
              <a:t>…</a:t>
            </a:r>
            <a:endParaRPr lang="en-US" dirty="0"/>
          </a:p>
        </p:txBody>
      </p:sp>
      <p:sp>
        <p:nvSpPr>
          <p:cNvPr id="6" name="Rectangle 5"/>
          <p:cNvSpPr/>
          <p:nvPr/>
        </p:nvSpPr>
        <p:spPr>
          <a:xfrm>
            <a:off x="152400" y="471696"/>
            <a:ext cx="8534400" cy="1323439"/>
          </a:xfrm>
          <a:prstGeom prst="rect">
            <a:avLst/>
          </a:prstGeom>
        </p:spPr>
        <p:txBody>
          <a:bodyPr wrap="square">
            <a:spAutoFit/>
          </a:bodyPr>
          <a:lstStyle/>
          <a:p>
            <a:pPr marL="285750" lvl="0" indent="-285750" algn="just">
              <a:buFont typeface="Arial" pitchFamily="34" charset="0"/>
              <a:buChar char="•"/>
            </a:pPr>
            <a:r>
              <a:rPr lang="en-US" sz="1600" dirty="0"/>
              <a:t>The issue with virtual circuits is that each time a new connection is set up, resources and extra information have to be reserved at every router along the path, which becomes problematic if many clients are trying to reserve a routers resources simultaneously.</a:t>
            </a:r>
          </a:p>
          <a:p>
            <a:pPr marL="285750" lvl="0" indent="-285750" algn="just">
              <a:buFont typeface="Arial" pitchFamily="34" charset="0"/>
              <a:buChar char="•"/>
            </a:pPr>
            <a:r>
              <a:rPr lang="en-US" sz="1600" dirty="0"/>
              <a:t>It is used by the ATM (Asynchronous Transfer Mode) Network, specifically for Telephone calls.</a:t>
            </a:r>
          </a:p>
        </p:txBody>
      </p:sp>
      <p:sp>
        <p:nvSpPr>
          <p:cNvPr id="7" name="Rectangle 6"/>
          <p:cNvSpPr/>
          <p:nvPr/>
        </p:nvSpPr>
        <p:spPr>
          <a:xfrm>
            <a:off x="152400" y="1823710"/>
            <a:ext cx="8610600" cy="4539704"/>
          </a:xfrm>
          <a:prstGeom prst="rect">
            <a:avLst/>
          </a:prstGeom>
        </p:spPr>
        <p:txBody>
          <a:bodyPr wrap="square">
            <a:spAutoFit/>
          </a:bodyPr>
          <a:lstStyle/>
          <a:p>
            <a:pPr algn="just"/>
            <a:r>
              <a:rPr lang="en-US" sz="1700" b="1" dirty="0"/>
              <a:t>Datagram Networks </a:t>
            </a:r>
            <a:endParaRPr lang="en-US" sz="1700" dirty="0"/>
          </a:p>
          <a:p>
            <a:pPr marL="285750" lvl="0" indent="-285750" algn="just">
              <a:buFont typeface="Arial" pitchFamily="34" charset="0"/>
              <a:buChar char="•"/>
            </a:pPr>
            <a:r>
              <a:rPr lang="en-US" sz="1700" dirty="0"/>
              <a:t>It is a connection-less service. There is no need for reservation of resources as there is no dedicated path for a connection session.</a:t>
            </a:r>
          </a:p>
          <a:p>
            <a:pPr marL="285750" lvl="0" indent="-285750" algn="just">
              <a:buFont typeface="Arial" pitchFamily="34" charset="0"/>
              <a:buChar char="•"/>
            </a:pPr>
            <a:r>
              <a:rPr lang="en-US" sz="1700" dirty="0"/>
              <a:t>All packets are free to use any available path. As a result intermediate routers calculate routes on the go due to dynamically changing routing tables on routers.</a:t>
            </a:r>
          </a:p>
          <a:p>
            <a:pPr marL="285750" lvl="0" indent="-285750" algn="just">
              <a:buFont typeface="Arial" pitchFamily="34" charset="0"/>
              <a:buChar char="•"/>
            </a:pPr>
            <a:r>
              <a:rPr lang="en-US" sz="1700" dirty="0"/>
              <a:t>Since every packet is free to choose any path, all packets must be associated with a header with proper information about the source and the upper layer data.</a:t>
            </a:r>
          </a:p>
          <a:p>
            <a:pPr marL="285750" lvl="0" indent="-285750" algn="just">
              <a:buFont typeface="Arial" pitchFamily="34" charset="0"/>
              <a:buChar char="•"/>
            </a:pPr>
            <a:r>
              <a:rPr lang="en-US" sz="1700" dirty="0"/>
              <a:t>The connection-less property makes data packets reach the destination in any order, which means that they can potentially be received out of order at the receivers end.</a:t>
            </a:r>
          </a:p>
          <a:p>
            <a:pPr marL="285750" lvl="0" indent="-285750" algn="just">
              <a:buFont typeface="Arial" pitchFamily="34" charset="0"/>
              <a:buChar char="•"/>
            </a:pPr>
            <a:r>
              <a:rPr lang="en-US" sz="1700" dirty="0"/>
              <a:t>Datagram networks are not as reliable as Virtual Circuits.</a:t>
            </a:r>
          </a:p>
          <a:p>
            <a:pPr marL="285750" lvl="0" indent="-285750" algn="just">
              <a:buFont typeface="Arial" pitchFamily="34" charset="0"/>
              <a:buChar char="•"/>
            </a:pPr>
            <a:r>
              <a:rPr lang="en-US" sz="1700" dirty="0"/>
              <a:t>The major drawback of Datagram Packet switching is that a packet can only be forwarded if resources such as the buffer</a:t>
            </a:r>
            <a:r>
              <a:rPr lang="en-US" sz="1700" dirty="0" smtClean="0"/>
              <a:t>, CPU </a:t>
            </a:r>
            <a:r>
              <a:rPr lang="en-US" sz="1700" dirty="0"/>
              <a:t>and bandwidth are available. Otherwise, the packet will be discarded.</a:t>
            </a:r>
          </a:p>
          <a:p>
            <a:pPr marL="285750" lvl="0" indent="-285750" algn="just">
              <a:buFont typeface="Arial" pitchFamily="34" charset="0"/>
              <a:buChar char="•"/>
            </a:pPr>
            <a:r>
              <a:rPr lang="en-US" sz="1700" dirty="0"/>
              <a:t>But it is always easy and cost-efficient to implement datagram networks as there is no extra headache of reserving resources and making a dedicated each time an application has to communicate.</a:t>
            </a:r>
          </a:p>
          <a:p>
            <a:pPr marL="285750" lvl="0" indent="-285750" algn="just">
              <a:buFont typeface="Arial" pitchFamily="34" charset="0"/>
              <a:buChar char="•"/>
            </a:pPr>
            <a:r>
              <a:rPr lang="en-US" sz="1700" dirty="0"/>
              <a:t>Its is generally used by the IP network, which is used for Data services like Internet.</a:t>
            </a:r>
          </a:p>
        </p:txBody>
      </p:sp>
    </p:spTree>
    <p:extLst>
      <p:ext uri="{BB962C8B-B14F-4D97-AF65-F5344CB8AC3E}">
        <p14:creationId xmlns:p14="http://schemas.microsoft.com/office/powerpoint/2010/main" val="24445710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45</a:t>
            </a:fld>
            <a:endParaRPr lang="en-US"/>
          </a:p>
        </p:txBody>
      </p:sp>
      <p:sp>
        <p:nvSpPr>
          <p:cNvPr id="5" name="Rectangle 4"/>
          <p:cNvSpPr/>
          <p:nvPr/>
        </p:nvSpPr>
        <p:spPr>
          <a:xfrm>
            <a:off x="180975" y="13841"/>
            <a:ext cx="3048655" cy="369332"/>
          </a:xfrm>
          <a:prstGeom prst="rect">
            <a:avLst/>
          </a:prstGeom>
        </p:spPr>
        <p:txBody>
          <a:bodyPr wrap="none">
            <a:spAutoFit/>
          </a:bodyPr>
          <a:lstStyle/>
          <a:p>
            <a:r>
              <a:rPr lang="en-US" b="1" dirty="0"/>
              <a:t>Multiple Access Protocols</a:t>
            </a:r>
          </a:p>
        </p:txBody>
      </p:sp>
      <p:sp>
        <p:nvSpPr>
          <p:cNvPr id="6" name="Rectangle 5"/>
          <p:cNvSpPr/>
          <p:nvPr/>
        </p:nvSpPr>
        <p:spPr>
          <a:xfrm>
            <a:off x="180975" y="383173"/>
            <a:ext cx="3918445" cy="338554"/>
          </a:xfrm>
          <a:prstGeom prst="rect">
            <a:avLst/>
          </a:prstGeom>
        </p:spPr>
        <p:txBody>
          <a:bodyPr wrap="none">
            <a:spAutoFit/>
          </a:bodyPr>
          <a:lstStyle/>
          <a:p>
            <a:r>
              <a:rPr lang="en-US" sz="1600" b="1" dirty="0"/>
              <a:t>Carrier Sense Multiple Access (CSMA)</a:t>
            </a:r>
          </a:p>
        </p:txBody>
      </p:sp>
      <p:sp>
        <p:nvSpPr>
          <p:cNvPr id="7" name="Rectangle 6"/>
          <p:cNvSpPr/>
          <p:nvPr/>
        </p:nvSpPr>
        <p:spPr>
          <a:xfrm>
            <a:off x="190500" y="721727"/>
            <a:ext cx="8534400" cy="2308324"/>
          </a:xfrm>
          <a:prstGeom prst="rect">
            <a:avLst/>
          </a:prstGeom>
        </p:spPr>
        <p:txBody>
          <a:bodyPr wrap="square">
            <a:spAutoFit/>
          </a:bodyPr>
          <a:lstStyle/>
          <a:p>
            <a:pPr algn="just"/>
            <a:r>
              <a:rPr lang="en-US" sz="1600" dirty="0">
                <a:latin typeface="NexusSans"/>
              </a:rPr>
              <a:t>In the CSMA technique, an attempt is made to avoid collisions by listening to the carrier due to transmission from another user before transmitting, and inhibiting transmission if the channel is sensed busy. This is advantageous when the propagation delay between any source-destination pair is small compared to the packet transmission time. Many CSMA protocols exist; they differ according to the action that a terminal takes to transmit a packet after sensing the channel. In all cases, however, when a terminal learns that its transmission has incurred a collision, it reschedules the transmission of the packet according to a randomly distributed delay. At this new point in time, the transmitter senses the channel again and repeats the algorithm dictated by the protocol.</a:t>
            </a:r>
            <a:endParaRPr lang="en-US" sz="1600" dirty="0"/>
          </a:p>
        </p:txBody>
      </p:sp>
      <p:pic>
        <p:nvPicPr>
          <p:cNvPr id="8" name="Picture 7" descr="https://media.geeksforgeeks.org/wp-content/uploads/11-19.png"/>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58626"/>
            <a:ext cx="6144895" cy="3709035"/>
          </a:xfrm>
          <a:prstGeom prst="rect">
            <a:avLst/>
          </a:prstGeom>
          <a:noFill/>
          <a:ln>
            <a:noFill/>
          </a:ln>
        </p:spPr>
      </p:pic>
      <p:sp>
        <p:nvSpPr>
          <p:cNvPr id="9" name="Rectangle 8"/>
          <p:cNvSpPr/>
          <p:nvPr/>
        </p:nvSpPr>
        <p:spPr>
          <a:xfrm>
            <a:off x="4957260" y="6096000"/>
            <a:ext cx="3137269" cy="338554"/>
          </a:xfrm>
          <a:prstGeom prst="rect">
            <a:avLst/>
          </a:prstGeom>
        </p:spPr>
        <p:txBody>
          <a:bodyPr wrap="none">
            <a:spAutoFit/>
          </a:bodyPr>
          <a:lstStyle/>
          <a:p>
            <a:r>
              <a:rPr lang="en-US" sz="1600" dirty="0" smtClean="0"/>
              <a:t>Fig. 3: </a:t>
            </a:r>
            <a:r>
              <a:rPr lang="en-US" sz="1600" dirty="0"/>
              <a:t>Multiple Access Protocols</a:t>
            </a:r>
          </a:p>
        </p:txBody>
      </p:sp>
    </p:spTree>
    <p:extLst>
      <p:ext uri="{BB962C8B-B14F-4D97-AF65-F5344CB8AC3E}">
        <p14:creationId xmlns:p14="http://schemas.microsoft.com/office/powerpoint/2010/main" val="30727045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46</a:t>
            </a:fld>
            <a:endParaRPr lang="en-US"/>
          </a:p>
        </p:txBody>
      </p:sp>
      <p:sp>
        <p:nvSpPr>
          <p:cNvPr id="5" name="Rectangle 4"/>
          <p:cNvSpPr/>
          <p:nvPr/>
        </p:nvSpPr>
        <p:spPr>
          <a:xfrm>
            <a:off x="152400" y="76200"/>
            <a:ext cx="8458200" cy="369332"/>
          </a:xfrm>
          <a:prstGeom prst="rect">
            <a:avLst/>
          </a:prstGeom>
        </p:spPr>
        <p:txBody>
          <a:bodyPr wrap="square">
            <a:spAutoFit/>
          </a:bodyPr>
          <a:lstStyle/>
          <a:p>
            <a:r>
              <a:rPr lang="en-US" b="1" dirty="0"/>
              <a:t>1. Carrier Sense Multiple Access with Collision Detection (CSMA/CD) –</a:t>
            </a:r>
          </a:p>
        </p:txBody>
      </p:sp>
      <p:sp>
        <p:nvSpPr>
          <p:cNvPr id="6" name="Rectangle 5"/>
          <p:cNvSpPr/>
          <p:nvPr/>
        </p:nvSpPr>
        <p:spPr>
          <a:xfrm>
            <a:off x="114300" y="445532"/>
            <a:ext cx="8534400" cy="830997"/>
          </a:xfrm>
          <a:prstGeom prst="rect">
            <a:avLst/>
          </a:prstGeom>
        </p:spPr>
        <p:txBody>
          <a:bodyPr wrap="square">
            <a:spAutoFit/>
          </a:bodyPr>
          <a:lstStyle/>
          <a:p>
            <a:pPr algn="just"/>
            <a:r>
              <a:rPr lang="en-US" sz="1600" dirty="0"/>
              <a:t>In this method, a station monitors the medium after it sends a frame to see if the transmission was successful. If successful, the station is finished, if not, the frame is sent again.</a:t>
            </a:r>
          </a:p>
        </p:txBody>
      </p:sp>
      <p:pic>
        <p:nvPicPr>
          <p:cNvPr id="7" name="Picture 6" descr="https://media.geeksforgeeks.org/wp-content/uploads/22-8.png"/>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85852"/>
            <a:ext cx="6438900" cy="3505200"/>
          </a:xfrm>
          <a:prstGeom prst="rect">
            <a:avLst/>
          </a:prstGeom>
          <a:noFill/>
          <a:ln>
            <a:noFill/>
          </a:ln>
        </p:spPr>
      </p:pic>
      <p:sp>
        <p:nvSpPr>
          <p:cNvPr id="8" name="Rectangle 7"/>
          <p:cNvSpPr/>
          <p:nvPr/>
        </p:nvSpPr>
        <p:spPr>
          <a:xfrm>
            <a:off x="247650" y="5042118"/>
            <a:ext cx="8267700" cy="1815882"/>
          </a:xfrm>
          <a:prstGeom prst="rect">
            <a:avLst/>
          </a:prstGeom>
        </p:spPr>
        <p:txBody>
          <a:bodyPr wrap="square">
            <a:spAutoFit/>
          </a:bodyPr>
          <a:lstStyle/>
          <a:p>
            <a:pPr algn="just"/>
            <a:r>
              <a:rPr lang="en-US" sz="1600" dirty="0"/>
              <a:t>In the diagram, A starts send the first bit of its frame at t1 and since C sees the channel idle at t2, starts sending its frame at t2. C detects A’s frame at t3 and aborts transmission. A detects C’s frame at t4 and aborts its transmission. Transmission time for C’s frame is therefore t3-t2 and for A’s frame is t4-t1.</a:t>
            </a:r>
          </a:p>
          <a:p>
            <a:pPr algn="just"/>
            <a:r>
              <a:rPr lang="en-US" sz="1600" dirty="0"/>
              <a:t>So, the </a:t>
            </a:r>
            <a:r>
              <a:rPr lang="en-US" sz="1600" b="1" dirty="0"/>
              <a:t>frame transmission time (</a:t>
            </a:r>
            <a:r>
              <a:rPr lang="en-US" sz="1600" b="1" dirty="0" err="1"/>
              <a:t>Tfr</a:t>
            </a:r>
            <a:r>
              <a:rPr lang="en-US" sz="1600" b="1" dirty="0"/>
              <a:t>) should be at least twice the maximum propagation time (</a:t>
            </a:r>
            <a:r>
              <a:rPr lang="en-US" sz="1600" b="1" dirty="0" err="1"/>
              <a:t>Tp</a:t>
            </a:r>
            <a:r>
              <a:rPr lang="en-US" sz="1600" b="1" dirty="0"/>
              <a:t>)</a:t>
            </a:r>
            <a:r>
              <a:rPr lang="en-US" sz="1600" dirty="0"/>
              <a:t>. This can be deduced when the two stations involved in collision are maximum distance apart.</a:t>
            </a:r>
          </a:p>
        </p:txBody>
      </p:sp>
      <p:sp>
        <p:nvSpPr>
          <p:cNvPr id="9" name="Rectangle 8"/>
          <p:cNvSpPr/>
          <p:nvPr/>
        </p:nvSpPr>
        <p:spPr>
          <a:xfrm>
            <a:off x="4724400" y="4703564"/>
            <a:ext cx="1768433" cy="338554"/>
          </a:xfrm>
          <a:prstGeom prst="rect">
            <a:avLst/>
          </a:prstGeom>
        </p:spPr>
        <p:txBody>
          <a:bodyPr wrap="none">
            <a:spAutoFit/>
          </a:bodyPr>
          <a:lstStyle/>
          <a:p>
            <a:r>
              <a:rPr lang="en-US" sz="1600" dirty="0" smtClean="0"/>
              <a:t>Fig. 4: </a:t>
            </a:r>
            <a:r>
              <a:rPr lang="en-US" sz="1600" b="1" dirty="0"/>
              <a:t>CSMA/CD</a:t>
            </a:r>
            <a:endParaRPr lang="en-US" sz="1600" dirty="0"/>
          </a:p>
        </p:txBody>
      </p:sp>
    </p:spTree>
    <p:extLst>
      <p:ext uri="{BB962C8B-B14F-4D97-AF65-F5344CB8AC3E}">
        <p14:creationId xmlns:p14="http://schemas.microsoft.com/office/powerpoint/2010/main" val="35150421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47</a:t>
            </a:fld>
            <a:endParaRPr lang="en-US"/>
          </a:p>
        </p:txBody>
      </p:sp>
      <p:sp>
        <p:nvSpPr>
          <p:cNvPr id="5" name="Rectangle 4"/>
          <p:cNvSpPr/>
          <p:nvPr/>
        </p:nvSpPr>
        <p:spPr>
          <a:xfrm>
            <a:off x="152400" y="76200"/>
            <a:ext cx="8534400" cy="369332"/>
          </a:xfrm>
          <a:prstGeom prst="rect">
            <a:avLst/>
          </a:prstGeom>
        </p:spPr>
        <p:txBody>
          <a:bodyPr wrap="square">
            <a:spAutoFit/>
          </a:bodyPr>
          <a:lstStyle/>
          <a:p>
            <a:r>
              <a:rPr lang="en-US" b="1" dirty="0"/>
              <a:t>2. Carrier Sense Multiple Access with Collision Avoidance (CSMA/CA) </a:t>
            </a:r>
            <a:endParaRPr lang="en-US" dirty="0"/>
          </a:p>
        </p:txBody>
      </p:sp>
      <p:sp>
        <p:nvSpPr>
          <p:cNvPr id="6" name="Rectangle 5"/>
          <p:cNvSpPr/>
          <p:nvPr/>
        </p:nvSpPr>
        <p:spPr>
          <a:xfrm>
            <a:off x="152400" y="533400"/>
            <a:ext cx="8610600" cy="5324535"/>
          </a:xfrm>
          <a:prstGeom prst="rect">
            <a:avLst/>
          </a:prstGeom>
        </p:spPr>
        <p:txBody>
          <a:bodyPr wrap="square">
            <a:spAutoFit/>
          </a:bodyPr>
          <a:lstStyle/>
          <a:p>
            <a:pPr algn="just"/>
            <a:r>
              <a:rPr lang="en-US" dirty="0"/>
              <a:t>The basic idea behind CSMA/CA is that the station should be able to receive while transmitting to detect a collision from different stations. In wired networks, if a collision has occurred then the energy of received signal almost doubles and the station can sense the possibility of collision. In case of wireless networks, most of the energy is used for transmission and the energy of received signal increases by only 5-10% if a collision occurs. It can’t be used by the station to sense collision. Therefore </a:t>
            </a:r>
            <a:r>
              <a:rPr lang="en-US" b="1" dirty="0"/>
              <a:t>CSMA/CA has been specially designed for wireless networks</a:t>
            </a:r>
            <a:r>
              <a:rPr lang="en-US" dirty="0"/>
              <a:t>.</a:t>
            </a:r>
          </a:p>
          <a:p>
            <a:pPr algn="just"/>
            <a:endParaRPr lang="en-US" sz="1600" dirty="0" smtClean="0"/>
          </a:p>
          <a:p>
            <a:pPr algn="just"/>
            <a:r>
              <a:rPr lang="en-US" dirty="0" smtClean="0"/>
              <a:t>These </a:t>
            </a:r>
            <a:r>
              <a:rPr lang="en-US" dirty="0"/>
              <a:t>are three types of strategies</a:t>
            </a:r>
            <a:r>
              <a:rPr lang="en-US" dirty="0" smtClean="0"/>
              <a:t>:</a:t>
            </a:r>
          </a:p>
          <a:p>
            <a:pPr marL="285750" lvl="0" indent="-285750" algn="just">
              <a:buFont typeface="Arial" pitchFamily="34" charset="0"/>
              <a:buChar char="•"/>
            </a:pPr>
            <a:r>
              <a:rPr lang="en-US" b="1" dirty="0" smtClean="0"/>
              <a:t>Inter Frame </a:t>
            </a:r>
            <a:r>
              <a:rPr lang="en-US" b="1" dirty="0"/>
              <a:t>Space (IFS) –</a:t>
            </a:r>
            <a:r>
              <a:rPr lang="en-US" dirty="0"/>
              <a:t> When a station finds the channel busy, it waits for a period of time called IFS time. IFS can also be used to define the priority of a station or a frame. Higher the IFS lower is the priority</a:t>
            </a:r>
            <a:r>
              <a:rPr lang="en-US" dirty="0" smtClean="0"/>
              <a:t>.</a:t>
            </a:r>
          </a:p>
          <a:p>
            <a:pPr lvl="0" algn="just"/>
            <a:endParaRPr lang="en-US" dirty="0"/>
          </a:p>
          <a:p>
            <a:pPr marL="285750" lvl="0" indent="-285750" algn="just">
              <a:buFont typeface="Arial" pitchFamily="34" charset="0"/>
              <a:buChar char="•"/>
            </a:pPr>
            <a:r>
              <a:rPr lang="en-US" b="1" dirty="0"/>
              <a:t>Contention Window –</a:t>
            </a:r>
            <a:r>
              <a:rPr lang="en-US" dirty="0"/>
              <a:t> It is the amount of time divided into slots</a:t>
            </a:r>
            <a:r>
              <a:rPr lang="en-US" dirty="0" smtClean="0"/>
              <a:t>. A </a:t>
            </a:r>
            <a:r>
              <a:rPr lang="en-US" dirty="0"/>
              <a:t>station which is ready to send frames chooses random number of slots as </a:t>
            </a:r>
            <a:r>
              <a:rPr lang="en-US" b="1" dirty="0"/>
              <a:t>wait time</a:t>
            </a:r>
            <a:r>
              <a:rPr lang="en-US" dirty="0" smtClean="0"/>
              <a:t>.</a:t>
            </a:r>
          </a:p>
          <a:p>
            <a:pPr lvl="0" algn="just"/>
            <a:endParaRPr lang="en-US" dirty="0"/>
          </a:p>
          <a:p>
            <a:pPr marL="285750" lvl="0" indent="-285750" algn="just">
              <a:buFont typeface="Arial" pitchFamily="34" charset="0"/>
              <a:buChar char="•"/>
            </a:pPr>
            <a:r>
              <a:rPr lang="en-US" b="1" dirty="0"/>
              <a:t>Acknowledgements –</a:t>
            </a:r>
            <a:r>
              <a:rPr lang="en-US" dirty="0"/>
              <a:t> The positive acknowledgements and time-out timer can help guarantee a successful transmission of the frame.</a:t>
            </a:r>
          </a:p>
          <a:p>
            <a:pPr algn="just"/>
            <a:endParaRPr lang="en-US" dirty="0"/>
          </a:p>
        </p:txBody>
      </p:sp>
    </p:spTree>
    <p:extLst>
      <p:ext uri="{BB962C8B-B14F-4D97-AF65-F5344CB8AC3E}">
        <p14:creationId xmlns:p14="http://schemas.microsoft.com/office/powerpoint/2010/main" val="27930008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48</a:t>
            </a:fld>
            <a:endParaRPr lang="en-US"/>
          </a:p>
        </p:txBody>
      </p:sp>
      <p:sp>
        <p:nvSpPr>
          <p:cNvPr id="5" name="Rectangle 4"/>
          <p:cNvSpPr/>
          <p:nvPr/>
        </p:nvSpPr>
        <p:spPr>
          <a:xfrm>
            <a:off x="152400" y="152400"/>
            <a:ext cx="1980029" cy="369332"/>
          </a:xfrm>
          <a:prstGeom prst="rect">
            <a:avLst/>
          </a:prstGeom>
        </p:spPr>
        <p:txBody>
          <a:bodyPr wrap="none">
            <a:spAutoFit/>
          </a:bodyPr>
          <a:lstStyle/>
          <a:p>
            <a:r>
              <a:rPr lang="en-US" b="1" dirty="0"/>
              <a:t>Sharing Medium</a:t>
            </a:r>
          </a:p>
        </p:txBody>
      </p:sp>
      <p:sp>
        <p:nvSpPr>
          <p:cNvPr id="8" name="Rectangle 7"/>
          <p:cNvSpPr/>
          <p:nvPr/>
        </p:nvSpPr>
        <p:spPr>
          <a:xfrm>
            <a:off x="132179" y="762000"/>
            <a:ext cx="8458200" cy="1754326"/>
          </a:xfrm>
          <a:prstGeom prst="rect">
            <a:avLst/>
          </a:prstGeom>
        </p:spPr>
        <p:txBody>
          <a:bodyPr wrap="square">
            <a:spAutoFit/>
          </a:bodyPr>
          <a:lstStyle/>
          <a:p>
            <a:pPr algn="just"/>
            <a:r>
              <a:rPr lang="en-US" b="1" dirty="0" smtClean="0"/>
              <a:t>CSMA (</a:t>
            </a:r>
            <a:r>
              <a:rPr lang="en-US" b="1" i="1" dirty="0" err="1" smtClean="0"/>
              <a:t>nonpersistent</a:t>
            </a:r>
            <a:r>
              <a:rPr lang="en-US" b="1" i="1" dirty="0" smtClean="0"/>
              <a:t>)</a:t>
            </a:r>
            <a:endParaRPr lang="en-US" b="1" dirty="0" smtClean="0"/>
          </a:p>
          <a:p>
            <a:pPr algn="just"/>
            <a:r>
              <a:rPr lang="en-US" dirty="0" smtClean="0"/>
              <a:t>In</a:t>
            </a:r>
            <a:r>
              <a:rPr lang="en-US" dirty="0"/>
              <a:t> </a:t>
            </a:r>
            <a:r>
              <a:rPr lang="en-US" i="1" dirty="0" err="1"/>
              <a:t>nonpersistent</a:t>
            </a:r>
            <a:r>
              <a:rPr lang="en-US" dirty="0"/>
              <a:t> CSMA, a ready terminal senses the channel and operates as follows. If the channel is sensed idle, the terminal transmits the packet. If the channel is sensed busy, then the terminal schedules the retransmission of the packet to some later time according to the retransmission delay distribution. At this new point in time, it senses the channel and repeats the algorithm described.</a:t>
            </a:r>
          </a:p>
        </p:txBody>
      </p:sp>
      <p:pic>
        <p:nvPicPr>
          <p:cNvPr id="9" name="Picture 8" descr="https://media.geeksforgeeks.org/wp-content/uploads/20200704091935/nonpersistent.png"/>
          <p:cNvPicPr/>
          <p:nvPr/>
        </p:nvPicPr>
        <p:blipFill>
          <a:blip r:embed="rId2">
            <a:extLst>
              <a:ext uri="{28A0092B-C50C-407E-A947-70E740481C1C}">
                <a14:useLocalDpi xmlns:a14="http://schemas.microsoft.com/office/drawing/2010/main" val="0"/>
              </a:ext>
            </a:extLst>
          </a:blip>
          <a:srcRect/>
          <a:stretch>
            <a:fillRect/>
          </a:stretch>
        </p:blipFill>
        <p:spPr bwMode="auto">
          <a:xfrm>
            <a:off x="756260" y="2552700"/>
            <a:ext cx="7190987" cy="3810000"/>
          </a:xfrm>
          <a:prstGeom prst="rect">
            <a:avLst/>
          </a:prstGeom>
          <a:noFill/>
          <a:ln>
            <a:noFill/>
          </a:ln>
        </p:spPr>
      </p:pic>
      <p:sp>
        <p:nvSpPr>
          <p:cNvPr id="12" name="Rectangle 11"/>
          <p:cNvSpPr/>
          <p:nvPr/>
        </p:nvSpPr>
        <p:spPr>
          <a:xfrm>
            <a:off x="4648200" y="6231523"/>
            <a:ext cx="2900153" cy="338554"/>
          </a:xfrm>
          <a:prstGeom prst="rect">
            <a:avLst/>
          </a:prstGeom>
        </p:spPr>
        <p:txBody>
          <a:bodyPr wrap="none">
            <a:spAutoFit/>
          </a:bodyPr>
          <a:lstStyle/>
          <a:p>
            <a:r>
              <a:rPr lang="en-US" sz="1600" dirty="0" smtClean="0"/>
              <a:t>Fig. 5:</a:t>
            </a:r>
            <a:r>
              <a:rPr lang="en-US" sz="1600" dirty="0"/>
              <a:t> </a:t>
            </a:r>
            <a:r>
              <a:rPr lang="en-US" sz="1600" dirty="0" smtClean="0"/>
              <a:t>(non-persistent CSMA)</a:t>
            </a:r>
            <a:endParaRPr lang="en-US" sz="1600" dirty="0"/>
          </a:p>
        </p:txBody>
      </p:sp>
    </p:spTree>
    <p:extLst>
      <p:ext uri="{BB962C8B-B14F-4D97-AF65-F5344CB8AC3E}">
        <p14:creationId xmlns:p14="http://schemas.microsoft.com/office/powerpoint/2010/main" val="12939870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49</a:t>
            </a:fld>
            <a:endParaRPr lang="en-US"/>
          </a:p>
        </p:txBody>
      </p:sp>
      <p:sp>
        <p:nvSpPr>
          <p:cNvPr id="5" name="Rectangle 4"/>
          <p:cNvSpPr/>
          <p:nvPr/>
        </p:nvSpPr>
        <p:spPr>
          <a:xfrm>
            <a:off x="76200" y="747474"/>
            <a:ext cx="8534400" cy="2308324"/>
          </a:xfrm>
          <a:prstGeom prst="rect">
            <a:avLst/>
          </a:prstGeom>
        </p:spPr>
        <p:txBody>
          <a:bodyPr wrap="square">
            <a:spAutoFit/>
          </a:bodyPr>
          <a:lstStyle/>
          <a:p>
            <a:pPr algn="just"/>
            <a:r>
              <a:rPr lang="en-US" dirty="0" smtClean="0"/>
              <a:t>In </a:t>
            </a:r>
            <a:r>
              <a:rPr lang="en-US" dirty="0"/>
              <a:t>1-persistent CSMA, station continuously senses channel to check its state i.e., idle or busy so that it can transfer data. In case when channel is busy, station will wait for channel to become idle. When station finds an idle channel, it transmits frame to channel without any delay with probability 1. Due to probability 1, it is called 1-persistent CSMA. The problem with this method is that there is a huge chance of collision, as two or more stations can find channel in idle state and transmit frames at the same time. At the time when a collision occurs the station has to wait for random time for channel to be idle and to start all again.</a:t>
            </a:r>
          </a:p>
        </p:txBody>
      </p:sp>
      <p:sp>
        <p:nvSpPr>
          <p:cNvPr id="6" name="Rectangle 5"/>
          <p:cNvSpPr/>
          <p:nvPr/>
        </p:nvSpPr>
        <p:spPr>
          <a:xfrm>
            <a:off x="76200" y="30093"/>
            <a:ext cx="4382354" cy="369332"/>
          </a:xfrm>
          <a:prstGeom prst="rect">
            <a:avLst/>
          </a:prstGeom>
        </p:spPr>
        <p:txBody>
          <a:bodyPr wrap="none">
            <a:spAutoFit/>
          </a:bodyPr>
          <a:lstStyle/>
          <a:p>
            <a:r>
              <a:rPr lang="en-US" b="1" dirty="0"/>
              <a:t>Carrier Sense Multiple Access (CSMA)</a:t>
            </a:r>
          </a:p>
        </p:txBody>
      </p:sp>
      <p:sp>
        <p:nvSpPr>
          <p:cNvPr id="7" name="Rectangle 6"/>
          <p:cNvSpPr/>
          <p:nvPr/>
        </p:nvSpPr>
        <p:spPr>
          <a:xfrm>
            <a:off x="228600" y="389870"/>
            <a:ext cx="2139112" cy="338554"/>
          </a:xfrm>
          <a:prstGeom prst="rect">
            <a:avLst/>
          </a:prstGeom>
        </p:spPr>
        <p:txBody>
          <a:bodyPr wrap="none">
            <a:spAutoFit/>
          </a:bodyPr>
          <a:lstStyle/>
          <a:p>
            <a:pPr algn="just"/>
            <a:r>
              <a:rPr lang="en-US" sz="1600" b="1" dirty="0"/>
              <a:t>CSMA </a:t>
            </a:r>
            <a:r>
              <a:rPr lang="en-US" sz="1600" b="1" dirty="0" smtClean="0"/>
              <a:t>(</a:t>
            </a:r>
            <a:r>
              <a:rPr lang="en-US" sz="1600" b="1" dirty="0"/>
              <a:t>1-persistent</a:t>
            </a:r>
            <a:r>
              <a:rPr lang="en-US" sz="1600" b="1" i="1" dirty="0" smtClean="0"/>
              <a:t>)</a:t>
            </a:r>
            <a:endParaRPr lang="en-US" sz="1600" b="1" dirty="0"/>
          </a:p>
        </p:txBody>
      </p:sp>
      <p:pic>
        <p:nvPicPr>
          <p:cNvPr id="8" name="Picture 7" descr="https://media.geeksforgeeks.org/wp-content/uploads/20200704091849/UntitledDiagram4.png"/>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23532"/>
            <a:ext cx="5652354" cy="3276600"/>
          </a:xfrm>
          <a:prstGeom prst="rect">
            <a:avLst/>
          </a:prstGeom>
          <a:noFill/>
          <a:ln>
            <a:noFill/>
          </a:ln>
        </p:spPr>
      </p:pic>
      <p:sp>
        <p:nvSpPr>
          <p:cNvPr id="9" name="Rectangle 8"/>
          <p:cNvSpPr/>
          <p:nvPr/>
        </p:nvSpPr>
        <p:spPr>
          <a:xfrm>
            <a:off x="4648200" y="6400800"/>
            <a:ext cx="2832827" cy="338554"/>
          </a:xfrm>
          <a:prstGeom prst="rect">
            <a:avLst/>
          </a:prstGeom>
        </p:spPr>
        <p:txBody>
          <a:bodyPr wrap="none">
            <a:spAutoFit/>
          </a:bodyPr>
          <a:lstStyle/>
          <a:p>
            <a:r>
              <a:rPr lang="en-US" sz="1600" dirty="0" smtClean="0"/>
              <a:t>Fig. 6:</a:t>
            </a:r>
            <a:r>
              <a:rPr lang="en-US" sz="1600" dirty="0"/>
              <a:t> </a:t>
            </a:r>
            <a:r>
              <a:rPr lang="en-US" sz="1600" dirty="0" smtClean="0"/>
              <a:t>(1 </a:t>
            </a:r>
            <a:r>
              <a:rPr lang="en-US" sz="1600" dirty="0"/>
              <a:t>– persistent </a:t>
            </a:r>
            <a:r>
              <a:rPr lang="en-US" sz="1600" dirty="0" smtClean="0"/>
              <a:t>CSMA)</a:t>
            </a:r>
            <a:endParaRPr lang="en-US" sz="1600" dirty="0"/>
          </a:p>
        </p:txBody>
      </p:sp>
    </p:spTree>
    <p:extLst>
      <p:ext uri="{BB962C8B-B14F-4D97-AF65-F5344CB8AC3E}">
        <p14:creationId xmlns:p14="http://schemas.microsoft.com/office/powerpoint/2010/main" val="3181569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5</a:t>
            </a:fld>
            <a:endParaRPr lang="en-US"/>
          </a:p>
        </p:txBody>
      </p:sp>
      <p:sp>
        <p:nvSpPr>
          <p:cNvPr id="7" name="Rectangle 6"/>
          <p:cNvSpPr/>
          <p:nvPr/>
        </p:nvSpPr>
        <p:spPr>
          <a:xfrm>
            <a:off x="485775" y="228600"/>
            <a:ext cx="8001000" cy="2862322"/>
          </a:xfrm>
          <a:prstGeom prst="rect">
            <a:avLst/>
          </a:prstGeom>
        </p:spPr>
        <p:txBody>
          <a:bodyPr wrap="square">
            <a:spAutoFit/>
          </a:bodyPr>
          <a:lstStyle/>
          <a:p>
            <a:pPr algn="just"/>
            <a:r>
              <a:rPr lang="en-US" sz="2000" b="1" dirty="0"/>
              <a:t>3. Ring Topology </a:t>
            </a:r>
            <a:endParaRPr lang="en-US" sz="2000" dirty="0"/>
          </a:p>
          <a:p>
            <a:pPr algn="just"/>
            <a:r>
              <a:rPr lang="en-US" sz="2000" dirty="0"/>
              <a:t>In ring topology each station is attached nearby stations on a point to point basis so that the entire system is in the form of a ring. In this topology data is transmitted in one direction only. Thus the data packets circulate along the ring in either clockwise or anti-clockwise direction. The advantage of this topology is that any signal transmitted on the network passes through all the LAN stations. The disadvantage of ring network is that the breakdown of any one station on the ring can disable the entire system.</a:t>
            </a:r>
          </a:p>
        </p:txBody>
      </p:sp>
      <p:pic>
        <p:nvPicPr>
          <p:cNvPr id="13" name="Picture 12" descr="f11.gif (2872 bytes)"/>
          <p:cNvPicPr/>
          <p:nvPr/>
        </p:nvPicPr>
        <p:blipFill>
          <a:blip r:embed="rId2"/>
          <a:srcRect/>
          <a:stretch>
            <a:fillRect/>
          </a:stretch>
        </p:blipFill>
        <p:spPr bwMode="auto">
          <a:xfrm>
            <a:off x="2819400" y="4861441"/>
            <a:ext cx="3048000" cy="1447800"/>
          </a:xfrm>
          <a:prstGeom prst="rect">
            <a:avLst/>
          </a:prstGeom>
          <a:noFill/>
          <a:ln w="9525">
            <a:noFill/>
            <a:miter lim="800000"/>
            <a:headEnd/>
            <a:tailEnd/>
          </a:ln>
        </p:spPr>
      </p:pic>
      <p:sp>
        <p:nvSpPr>
          <p:cNvPr id="8" name="Rectangle 7"/>
          <p:cNvSpPr/>
          <p:nvPr/>
        </p:nvSpPr>
        <p:spPr>
          <a:xfrm>
            <a:off x="3124200" y="6299716"/>
            <a:ext cx="2347822" cy="369332"/>
          </a:xfrm>
          <a:prstGeom prst="rect">
            <a:avLst/>
          </a:prstGeom>
        </p:spPr>
        <p:txBody>
          <a:bodyPr wrap="none">
            <a:spAutoFit/>
          </a:bodyPr>
          <a:lstStyle/>
          <a:p>
            <a:r>
              <a:rPr lang="en-US" dirty="0"/>
              <a:t>Fig. 3: Ring Topology</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7948" y="3090923"/>
            <a:ext cx="5736653" cy="1551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7107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50</a:t>
            </a:fld>
            <a:endParaRPr lang="en-US"/>
          </a:p>
        </p:txBody>
      </p:sp>
      <p:sp>
        <p:nvSpPr>
          <p:cNvPr id="5" name="Rectangle 4"/>
          <p:cNvSpPr/>
          <p:nvPr/>
        </p:nvSpPr>
        <p:spPr>
          <a:xfrm>
            <a:off x="76200" y="30093"/>
            <a:ext cx="4382354" cy="369332"/>
          </a:xfrm>
          <a:prstGeom prst="rect">
            <a:avLst/>
          </a:prstGeom>
        </p:spPr>
        <p:txBody>
          <a:bodyPr wrap="none">
            <a:spAutoFit/>
          </a:bodyPr>
          <a:lstStyle/>
          <a:p>
            <a:r>
              <a:rPr lang="en-US" b="1" dirty="0"/>
              <a:t>Carrier Sense Multiple Access (CSMA)</a:t>
            </a:r>
          </a:p>
        </p:txBody>
      </p:sp>
      <p:sp>
        <p:nvSpPr>
          <p:cNvPr id="6" name="Rectangle 5"/>
          <p:cNvSpPr/>
          <p:nvPr/>
        </p:nvSpPr>
        <p:spPr>
          <a:xfrm>
            <a:off x="222990" y="389870"/>
            <a:ext cx="2150332" cy="338554"/>
          </a:xfrm>
          <a:prstGeom prst="rect">
            <a:avLst/>
          </a:prstGeom>
        </p:spPr>
        <p:txBody>
          <a:bodyPr wrap="none">
            <a:spAutoFit/>
          </a:bodyPr>
          <a:lstStyle/>
          <a:p>
            <a:pPr algn="just"/>
            <a:r>
              <a:rPr lang="en-US" sz="1600" b="1" dirty="0"/>
              <a:t>CSMA </a:t>
            </a:r>
            <a:r>
              <a:rPr lang="en-US" sz="1600" b="1" dirty="0" smtClean="0"/>
              <a:t>(p-persistent</a:t>
            </a:r>
            <a:r>
              <a:rPr lang="en-US" sz="1600" b="1" i="1" dirty="0" smtClean="0"/>
              <a:t>)</a:t>
            </a:r>
            <a:endParaRPr lang="en-US" sz="1600" b="1" dirty="0"/>
          </a:p>
        </p:txBody>
      </p:sp>
      <p:sp>
        <p:nvSpPr>
          <p:cNvPr id="7" name="Rectangle 6"/>
          <p:cNvSpPr/>
          <p:nvPr/>
        </p:nvSpPr>
        <p:spPr>
          <a:xfrm>
            <a:off x="152400" y="728424"/>
            <a:ext cx="8610600" cy="1754326"/>
          </a:xfrm>
          <a:prstGeom prst="rect">
            <a:avLst/>
          </a:prstGeom>
        </p:spPr>
        <p:txBody>
          <a:bodyPr wrap="square">
            <a:spAutoFit/>
          </a:bodyPr>
          <a:lstStyle/>
          <a:p>
            <a:pPr algn="just"/>
            <a:r>
              <a:rPr lang="en-US" dirty="0"/>
              <a:t>The </a:t>
            </a:r>
            <a:r>
              <a:rPr lang="en-US" i="1" dirty="0"/>
              <a:t>p-persistent</a:t>
            </a:r>
            <a:r>
              <a:rPr lang="en-US" dirty="0"/>
              <a:t> scheme involves including an additional parameter </a:t>
            </a:r>
            <a:r>
              <a:rPr lang="en-US" i="1" dirty="0"/>
              <a:t>p</a:t>
            </a:r>
            <a:r>
              <a:rPr lang="en-US" dirty="0"/>
              <a:t>, the probability that a ready packet persists (1 − </a:t>
            </a:r>
            <a:r>
              <a:rPr lang="en-US" i="1" dirty="0"/>
              <a:t>p</a:t>
            </a:r>
            <a:r>
              <a:rPr lang="en-US" dirty="0"/>
              <a:t> being the probability of delaying transmission by τ seconds, where τ is the maximum propagation delay among all pairs). Parameter </a:t>
            </a:r>
            <a:r>
              <a:rPr lang="en-US" i="1" dirty="0"/>
              <a:t>p</a:t>
            </a:r>
            <a:r>
              <a:rPr lang="en-US" dirty="0"/>
              <a:t> is chosen to reduce the level of interference while keeping the idle periods between any two consecutive </a:t>
            </a:r>
            <a:r>
              <a:rPr lang="en-US" dirty="0" smtClean="0"/>
              <a:t>non-overlapped </a:t>
            </a:r>
            <a:r>
              <a:rPr lang="en-US" dirty="0"/>
              <a:t>transmissions as small as possible.</a:t>
            </a:r>
          </a:p>
        </p:txBody>
      </p:sp>
      <p:pic>
        <p:nvPicPr>
          <p:cNvPr id="8" name="Picture 7" descr="https://media.geeksforgeeks.org/wp-content/uploads/20200705141247/ppersitent.png"/>
          <p:cNvPicPr/>
          <p:nvPr/>
        </p:nvPicPr>
        <p:blipFill>
          <a:blip r:embed="rId2">
            <a:extLst>
              <a:ext uri="{28A0092B-C50C-407E-A947-70E740481C1C}">
                <a14:useLocalDpi xmlns:a14="http://schemas.microsoft.com/office/drawing/2010/main" val="0"/>
              </a:ext>
            </a:extLst>
          </a:blip>
          <a:srcRect/>
          <a:stretch>
            <a:fillRect/>
          </a:stretch>
        </p:blipFill>
        <p:spPr bwMode="auto">
          <a:xfrm>
            <a:off x="1085850" y="2473225"/>
            <a:ext cx="6553200" cy="3838793"/>
          </a:xfrm>
          <a:prstGeom prst="rect">
            <a:avLst/>
          </a:prstGeom>
          <a:noFill/>
          <a:ln>
            <a:noFill/>
          </a:ln>
        </p:spPr>
      </p:pic>
      <p:sp>
        <p:nvSpPr>
          <p:cNvPr id="9" name="Rectangle 8"/>
          <p:cNvSpPr/>
          <p:nvPr/>
        </p:nvSpPr>
        <p:spPr>
          <a:xfrm>
            <a:off x="4648200" y="6400800"/>
            <a:ext cx="2832827" cy="338554"/>
          </a:xfrm>
          <a:prstGeom prst="rect">
            <a:avLst/>
          </a:prstGeom>
        </p:spPr>
        <p:txBody>
          <a:bodyPr wrap="none">
            <a:spAutoFit/>
          </a:bodyPr>
          <a:lstStyle/>
          <a:p>
            <a:r>
              <a:rPr lang="en-US" sz="1600" dirty="0" smtClean="0"/>
              <a:t>Fig. 7:</a:t>
            </a:r>
            <a:r>
              <a:rPr lang="en-US" sz="1600" dirty="0"/>
              <a:t> </a:t>
            </a:r>
            <a:r>
              <a:rPr lang="en-US" sz="1600" dirty="0" smtClean="0"/>
              <a:t>(p </a:t>
            </a:r>
            <a:r>
              <a:rPr lang="en-US" sz="1600" dirty="0"/>
              <a:t>– persistent </a:t>
            </a:r>
            <a:r>
              <a:rPr lang="en-US" sz="1600" dirty="0" smtClean="0"/>
              <a:t>CSMA)</a:t>
            </a:r>
            <a:endParaRPr lang="en-US" sz="1600" dirty="0"/>
          </a:p>
        </p:txBody>
      </p:sp>
    </p:spTree>
    <p:extLst>
      <p:ext uri="{BB962C8B-B14F-4D97-AF65-F5344CB8AC3E}">
        <p14:creationId xmlns:p14="http://schemas.microsoft.com/office/powerpoint/2010/main" val="25946706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51</a:t>
            </a:fld>
            <a:endParaRPr lang="en-US"/>
          </a:p>
        </p:txBody>
      </p:sp>
      <p:sp>
        <p:nvSpPr>
          <p:cNvPr id="2" name="Rectangle 1"/>
          <p:cNvSpPr/>
          <p:nvPr/>
        </p:nvSpPr>
        <p:spPr>
          <a:xfrm>
            <a:off x="152400" y="152400"/>
            <a:ext cx="2993127" cy="369332"/>
          </a:xfrm>
          <a:prstGeom prst="rect">
            <a:avLst/>
          </a:prstGeom>
        </p:spPr>
        <p:txBody>
          <a:bodyPr wrap="none">
            <a:spAutoFit/>
          </a:bodyPr>
          <a:lstStyle/>
          <a:p>
            <a:r>
              <a:rPr lang="en-US" b="1" dirty="0" smtClean="0"/>
              <a:t>Concepts of Multiplexing </a:t>
            </a:r>
            <a:endParaRPr lang="en-US" b="1" dirty="0"/>
          </a:p>
        </p:txBody>
      </p:sp>
      <p:sp>
        <p:nvSpPr>
          <p:cNvPr id="3" name="Rectangle 2"/>
          <p:cNvSpPr/>
          <p:nvPr/>
        </p:nvSpPr>
        <p:spPr>
          <a:xfrm>
            <a:off x="257175" y="521732"/>
            <a:ext cx="8458200" cy="3293209"/>
          </a:xfrm>
          <a:prstGeom prst="rect">
            <a:avLst/>
          </a:prstGeom>
        </p:spPr>
        <p:txBody>
          <a:bodyPr wrap="square">
            <a:spAutoFit/>
          </a:bodyPr>
          <a:lstStyle/>
          <a:p>
            <a:pPr marL="285750" indent="-285750" algn="just">
              <a:buFont typeface="Arial" pitchFamily="34" charset="0"/>
              <a:buChar char="•"/>
            </a:pPr>
            <a:r>
              <a:rPr lang="en-US" sz="1600" b="1" dirty="0"/>
              <a:t>Multiplexing</a:t>
            </a:r>
            <a:r>
              <a:rPr lang="en-US" sz="1600" dirty="0"/>
              <a:t> is the process of combining multiple signals into one signal, over a shared medium. If the analog signals are multiplexed, then it is called as </a:t>
            </a:r>
            <a:r>
              <a:rPr lang="en-US" sz="1600" b="1" dirty="0"/>
              <a:t>analog multiplexing</a:t>
            </a:r>
            <a:r>
              <a:rPr lang="en-US" sz="1600" dirty="0"/>
              <a:t>. Similarly, if the digital signals are multiplexed, then it is called as </a:t>
            </a:r>
            <a:r>
              <a:rPr lang="en-US" sz="1600" b="1" dirty="0"/>
              <a:t>digital multiplexing</a:t>
            </a:r>
            <a:r>
              <a:rPr lang="en-US" sz="1600" dirty="0" smtClean="0"/>
              <a:t>.</a:t>
            </a:r>
          </a:p>
          <a:p>
            <a:pPr algn="just"/>
            <a:endParaRPr lang="en-US" sz="1600" dirty="0"/>
          </a:p>
          <a:p>
            <a:pPr marL="285750" indent="-285750" algn="just">
              <a:buFont typeface="Arial" pitchFamily="34" charset="0"/>
              <a:buChar char="•"/>
            </a:pPr>
            <a:r>
              <a:rPr lang="en-US" sz="1600" dirty="0"/>
              <a:t>Multiplexing was first developed in telephony. A number of signals were combined to send through a single cable. The process of multiplexing divides a communication channel into several number of logical channels, allotting each one for a different message signal or a data stream to be transferred. The device that does multiplexing can be called as </a:t>
            </a:r>
            <a:r>
              <a:rPr lang="en-US" sz="1600" b="1" dirty="0"/>
              <a:t>Multiplexer</a:t>
            </a:r>
            <a:r>
              <a:rPr lang="en-US" sz="1600" dirty="0"/>
              <a:t> or </a:t>
            </a:r>
            <a:r>
              <a:rPr lang="en-US" sz="1600" b="1" dirty="0"/>
              <a:t>MUX</a:t>
            </a:r>
            <a:r>
              <a:rPr lang="en-US" sz="1600" dirty="0" smtClean="0"/>
              <a:t>.</a:t>
            </a:r>
          </a:p>
          <a:p>
            <a:pPr algn="just"/>
            <a:endParaRPr lang="en-US" sz="1600" dirty="0"/>
          </a:p>
          <a:p>
            <a:pPr marL="285750" indent="-285750" algn="just">
              <a:buFont typeface="Arial" pitchFamily="34" charset="0"/>
              <a:buChar char="•"/>
            </a:pPr>
            <a:r>
              <a:rPr lang="en-US" sz="1600" dirty="0"/>
              <a:t>The reverse process, i.e., extracting the number of channels from one, which is done at the receiver is called as </a:t>
            </a:r>
            <a:r>
              <a:rPr lang="en-US" sz="1600" b="1" dirty="0"/>
              <a:t>de-multiplexing</a:t>
            </a:r>
            <a:r>
              <a:rPr lang="en-US" sz="1600" dirty="0"/>
              <a:t>. The device that does de-multiplexing can be called as </a:t>
            </a:r>
            <a:r>
              <a:rPr lang="en-US" sz="1600" b="1" dirty="0"/>
              <a:t>de-multiplexer</a:t>
            </a:r>
            <a:r>
              <a:rPr lang="en-US" sz="1600" dirty="0"/>
              <a:t> or </a:t>
            </a:r>
            <a:r>
              <a:rPr lang="en-US" sz="1600" b="1" dirty="0"/>
              <a:t>DEMUX</a:t>
            </a:r>
            <a:r>
              <a:rPr lang="en-US" sz="1600" dirty="0"/>
              <a:t>.</a:t>
            </a:r>
          </a:p>
        </p:txBody>
      </p:sp>
      <p:sp>
        <p:nvSpPr>
          <p:cNvPr id="5" name="Rectangle 4"/>
          <p:cNvSpPr/>
          <p:nvPr/>
        </p:nvSpPr>
        <p:spPr>
          <a:xfrm>
            <a:off x="257175" y="3814941"/>
            <a:ext cx="8458200" cy="584775"/>
          </a:xfrm>
          <a:prstGeom prst="rect">
            <a:avLst/>
          </a:prstGeom>
        </p:spPr>
        <p:txBody>
          <a:bodyPr wrap="square">
            <a:spAutoFit/>
          </a:bodyPr>
          <a:lstStyle/>
          <a:p>
            <a:r>
              <a:rPr lang="en-US" sz="1600" dirty="0"/>
              <a:t>The following figures illustrates the concept of MUX and DEMUX. Their primary use is in the field of communications.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495800"/>
            <a:ext cx="6096000" cy="1770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4191000" y="6400800"/>
            <a:ext cx="4198585" cy="369332"/>
          </a:xfrm>
          <a:prstGeom prst="rect">
            <a:avLst/>
          </a:prstGeom>
        </p:spPr>
        <p:txBody>
          <a:bodyPr wrap="none">
            <a:spAutoFit/>
          </a:bodyPr>
          <a:lstStyle/>
          <a:p>
            <a:r>
              <a:rPr lang="en-US" dirty="0" smtClean="0"/>
              <a:t>Fig. 1: Multiplexing and </a:t>
            </a:r>
            <a:r>
              <a:rPr lang="en-US" dirty="0" err="1" smtClean="0"/>
              <a:t>Demultiplexing</a:t>
            </a:r>
            <a:r>
              <a:rPr lang="en-US" dirty="0" smtClean="0"/>
              <a:t> </a:t>
            </a:r>
            <a:endParaRPr lang="en-US" dirty="0"/>
          </a:p>
        </p:txBody>
      </p:sp>
    </p:spTree>
    <p:extLst>
      <p:ext uri="{BB962C8B-B14F-4D97-AF65-F5344CB8AC3E}">
        <p14:creationId xmlns:p14="http://schemas.microsoft.com/office/powerpoint/2010/main" val="31985316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1"/>
          <p:cNvSpPr/>
          <p:nvPr/>
        </p:nvSpPr>
        <p:spPr>
          <a:xfrm>
            <a:off x="190500" y="31314"/>
            <a:ext cx="8763000" cy="1477328"/>
          </a:xfrm>
          <a:prstGeom prst="rect">
            <a:avLst/>
          </a:prstGeom>
        </p:spPr>
        <p:txBody>
          <a:bodyPr wrap="square">
            <a:spAutoFit/>
          </a:bodyPr>
          <a:lstStyle/>
          <a:p>
            <a:pPr algn="just"/>
            <a:r>
              <a:rPr lang="en-US" dirty="0"/>
              <a:t>The process of multiplexing divides a communication channel into several number of logical channels, allotting each one for a different message signal or a data stream to be transferred. The device that does multiplexing can be simply called as a MUX while the one that reverses the process which is </a:t>
            </a:r>
            <a:r>
              <a:rPr lang="en-US" dirty="0" err="1"/>
              <a:t>demultiplexing</a:t>
            </a:r>
            <a:r>
              <a:rPr lang="en-US" dirty="0"/>
              <a:t>, is called as DEMUX.</a:t>
            </a:r>
          </a:p>
        </p:txBody>
      </p:sp>
      <p:sp>
        <p:nvSpPr>
          <p:cNvPr id="5" name="Rectangle 4"/>
          <p:cNvSpPr/>
          <p:nvPr/>
        </p:nvSpPr>
        <p:spPr>
          <a:xfrm>
            <a:off x="257175" y="1623686"/>
            <a:ext cx="2527167" cy="369332"/>
          </a:xfrm>
          <a:prstGeom prst="rect">
            <a:avLst/>
          </a:prstGeom>
        </p:spPr>
        <p:txBody>
          <a:bodyPr wrap="none">
            <a:spAutoFit/>
          </a:bodyPr>
          <a:lstStyle/>
          <a:p>
            <a:r>
              <a:rPr lang="en-US" b="1" dirty="0"/>
              <a:t>Types of Multiplexers</a:t>
            </a:r>
          </a:p>
        </p:txBody>
      </p:sp>
      <p:sp>
        <p:nvSpPr>
          <p:cNvPr id="6" name="Rectangle 5"/>
          <p:cNvSpPr/>
          <p:nvPr/>
        </p:nvSpPr>
        <p:spPr>
          <a:xfrm>
            <a:off x="323850" y="1993612"/>
            <a:ext cx="8877300" cy="584775"/>
          </a:xfrm>
          <a:prstGeom prst="rect">
            <a:avLst/>
          </a:prstGeom>
        </p:spPr>
        <p:txBody>
          <a:bodyPr wrap="square">
            <a:spAutoFit/>
          </a:bodyPr>
          <a:lstStyle/>
          <a:p>
            <a:r>
              <a:rPr lang="en-US" sz="1600" dirty="0"/>
              <a:t>There are mainly two types of multiplexers, namely analog and digital. They are further divided into FDM, WDM, and TDM.</a:t>
            </a:r>
          </a:p>
        </p:txBody>
      </p:sp>
      <p:pic>
        <p:nvPicPr>
          <p:cNvPr id="7" name="Picture 6" descr="https://www.tutorialspoint.com/assets/questions/media/17083/types_of_multiplexers.jpg"/>
          <p:cNvPicPr/>
          <p:nvPr/>
        </p:nvPicPr>
        <p:blipFill>
          <a:blip r:embed="rId3">
            <a:extLst>
              <a:ext uri="{28A0092B-C50C-407E-A947-70E740481C1C}">
                <a14:useLocalDpi xmlns:a14="http://schemas.microsoft.com/office/drawing/2010/main" val="0"/>
              </a:ext>
            </a:extLst>
          </a:blip>
          <a:srcRect/>
          <a:stretch>
            <a:fillRect/>
          </a:stretch>
        </p:blipFill>
        <p:spPr bwMode="auto">
          <a:xfrm>
            <a:off x="3000375" y="2286000"/>
            <a:ext cx="4572000" cy="3429000"/>
          </a:xfrm>
          <a:prstGeom prst="rect">
            <a:avLst/>
          </a:prstGeom>
          <a:noFill/>
          <a:ln>
            <a:noFill/>
          </a:ln>
        </p:spPr>
      </p:pic>
      <p:sp>
        <p:nvSpPr>
          <p:cNvPr id="8" name="Rectangle 7"/>
          <p:cNvSpPr/>
          <p:nvPr/>
        </p:nvSpPr>
        <p:spPr>
          <a:xfrm>
            <a:off x="285750" y="5343704"/>
            <a:ext cx="8686800" cy="1200329"/>
          </a:xfrm>
          <a:prstGeom prst="rect">
            <a:avLst/>
          </a:prstGeom>
        </p:spPr>
        <p:txBody>
          <a:bodyPr wrap="square">
            <a:spAutoFit/>
          </a:bodyPr>
          <a:lstStyle/>
          <a:p>
            <a:r>
              <a:rPr lang="en-US" b="1" dirty="0"/>
              <a:t>Analog Multiplexing</a:t>
            </a:r>
          </a:p>
          <a:p>
            <a:pPr algn="just"/>
            <a:r>
              <a:rPr lang="en-US" dirty="0"/>
              <a:t>The analog multiplexing techniques involve signals which are analog in nature. The analog signals are multiplexed according to their frequency (FDM) or wavelength (WDM).</a:t>
            </a:r>
          </a:p>
        </p:txBody>
      </p:sp>
    </p:spTree>
    <p:extLst>
      <p:ext uri="{BB962C8B-B14F-4D97-AF65-F5344CB8AC3E}">
        <p14:creationId xmlns:p14="http://schemas.microsoft.com/office/powerpoint/2010/main" val="2693336170"/>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pPr>
              <a:defRPr/>
            </a:pPr>
            <a:fld id="{EEFB2500-135A-47CC-9A80-343D879EE42D}" type="slidenum">
              <a:rPr lang="en-US" smtClean="0"/>
              <a:pPr>
                <a:defRPr/>
              </a:pPr>
              <a:t>53</a:t>
            </a:fld>
            <a:endParaRPr lang="en-US"/>
          </a:p>
        </p:txBody>
      </p:sp>
      <p:sp>
        <p:nvSpPr>
          <p:cNvPr id="3" name="Rectangle 2"/>
          <p:cNvSpPr/>
          <p:nvPr/>
        </p:nvSpPr>
        <p:spPr>
          <a:xfrm>
            <a:off x="228600" y="533400"/>
            <a:ext cx="8458200" cy="4247317"/>
          </a:xfrm>
          <a:prstGeom prst="rect">
            <a:avLst/>
          </a:prstGeom>
        </p:spPr>
        <p:txBody>
          <a:bodyPr wrap="square">
            <a:spAutoFit/>
          </a:bodyPr>
          <a:lstStyle/>
          <a:p>
            <a:pPr marL="285750" indent="-285750" algn="just">
              <a:buFont typeface="Arial" pitchFamily="34" charset="0"/>
              <a:buChar char="•"/>
            </a:pPr>
            <a:r>
              <a:rPr lang="en-US" b="1" dirty="0"/>
              <a:t>Frequency Division Multiplexing (FDM)</a:t>
            </a:r>
            <a:endParaRPr lang="en-US" dirty="0"/>
          </a:p>
          <a:p>
            <a:pPr algn="just"/>
            <a:r>
              <a:rPr lang="en-US" dirty="0"/>
              <a:t>In analog multiplexing, the most used technique is Frequency Division Multiplexing FDM. This technique uses various frequencies to combine streams of data, for sending them on a communication medium, as a single signal.</a:t>
            </a:r>
          </a:p>
          <a:p>
            <a:pPr algn="just"/>
            <a:endParaRPr lang="en-US" b="1" dirty="0" smtClean="0"/>
          </a:p>
          <a:p>
            <a:pPr marL="285750" indent="-285750" algn="just">
              <a:buFont typeface="Arial" pitchFamily="34" charset="0"/>
              <a:buChar char="•"/>
            </a:pPr>
            <a:r>
              <a:rPr lang="en-US" b="1" dirty="0" smtClean="0"/>
              <a:t>Example</a:t>
            </a:r>
            <a:r>
              <a:rPr lang="en-US" b="1" dirty="0"/>
              <a:t>:</a:t>
            </a:r>
            <a:r>
              <a:rPr lang="en-US" dirty="0"/>
              <a:t> A traditional television transmitter, which sends a number of channels through a single cable, uses FDM</a:t>
            </a:r>
            <a:r>
              <a:rPr lang="en-US" dirty="0" smtClean="0"/>
              <a:t>.</a:t>
            </a:r>
          </a:p>
          <a:p>
            <a:pPr algn="just"/>
            <a:endParaRPr lang="en-US" dirty="0"/>
          </a:p>
          <a:p>
            <a:pPr marL="285750" indent="-285750" algn="just">
              <a:buFont typeface="Arial" pitchFamily="34" charset="0"/>
              <a:buChar char="•"/>
            </a:pPr>
            <a:r>
              <a:rPr lang="en-US" b="1" dirty="0"/>
              <a:t>Wavelength Division Multiplexing (WDM)</a:t>
            </a:r>
            <a:endParaRPr lang="en-US" dirty="0"/>
          </a:p>
          <a:p>
            <a:pPr algn="just"/>
            <a:r>
              <a:rPr lang="en-US" dirty="0"/>
              <a:t>Wavelength Division Multiplexing is an analog technique, in which many data streams of different wavelengths are transmitted in the light spectrum. If the wavelength increases, the frequency of the signal decreases.</a:t>
            </a:r>
          </a:p>
          <a:p>
            <a:pPr algn="just"/>
            <a:endParaRPr lang="en-US" b="1" dirty="0" smtClean="0"/>
          </a:p>
          <a:p>
            <a:pPr marL="285750" indent="-285750" algn="just">
              <a:buFont typeface="Arial" pitchFamily="34" charset="0"/>
              <a:buChar char="•"/>
            </a:pPr>
            <a:r>
              <a:rPr lang="en-US" b="1" dirty="0" smtClean="0"/>
              <a:t>Example</a:t>
            </a:r>
            <a:r>
              <a:rPr lang="en-US" b="1" dirty="0"/>
              <a:t>:</a:t>
            </a:r>
            <a:r>
              <a:rPr lang="en-US" dirty="0"/>
              <a:t> Optical </a:t>
            </a:r>
            <a:r>
              <a:rPr lang="en-US" dirty="0" err="1"/>
              <a:t>fibre</a:t>
            </a:r>
            <a:r>
              <a:rPr lang="en-US" dirty="0"/>
              <a:t> Communications use the WDM technique, to merge different wavelengths into a single light for the communication.</a:t>
            </a:r>
          </a:p>
        </p:txBody>
      </p:sp>
      <p:sp>
        <p:nvSpPr>
          <p:cNvPr id="4" name="Rectangle 3"/>
          <p:cNvSpPr/>
          <p:nvPr/>
        </p:nvSpPr>
        <p:spPr>
          <a:xfrm>
            <a:off x="76200" y="76200"/>
            <a:ext cx="2377574" cy="369332"/>
          </a:xfrm>
          <a:prstGeom prst="rect">
            <a:avLst/>
          </a:prstGeom>
        </p:spPr>
        <p:txBody>
          <a:bodyPr wrap="none">
            <a:spAutoFit/>
          </a:bodyPr>
          <a:lstStyle/>
          <a:p>
            <a:r>
              <a:rPr lang="en-US" b="1" dirty="0"/>
              <a:t>Analog Multiplexing</a:t>
            </a:r>
          </a:p>
        </p:txBody>
      </p:sp>
      <p:sp>
        <p:nvSpPr>
          <p:cNvPr id="5" name="Rectangle 4"/>
          <p:cNvSpPr/>
          <p:nvPr/>
        </p:nvSpPr>
        <p:spPr>
          <a:xfrm>
            <a:off x="152400" y="5105400"/>
            <a:ext cx="8534400" cy="1138773"/>
          </a:xfrm>
          <a:prstGeom prst="rect">
            <a:avLst/>
          </a:prstGeom>
        </p:spPr>
        <p:txBody>
          <a:bodyPr wrap="square">
            <a:spAutoFit/>
          </a:bodyPr>
          <a:lstStyle/>
          <a:p>
            <a:r>
              <a:rPr lang="en-US" b="1" dirty="0"/>
              <a:t>Digital </a:t>
            </a:r>
            <a:r>
              <a:rPr lang="en-US" b="1" dirty="0" smtClean="0"/>
              <a:t>Multiplexing</a:t>
            </a:r>
          </a:p>
          <a:p>
            <a:endParaRPr lang="en-US" sz="1200" b="1" dirty="0"/>
          </a:p>
          <a:p>
            <a:pPr algn="just"/>
            <a:r>
              <a:rPr lang="en-US" dirty="0"/>
              <a:t>The term digital represents the discrete bits of information. Hence the available data is in the form of frames or packets, which are discrete.</a:t>
            </a:r>
          </a:p>
        </p:txBody>
      </p:sp>
    </p:spTree>
    <p:extLst>
      <p:ext uri="{BB962C8B-B14F-4D97-AF65-F5344CB8AC3E}">
        <p14:creationId xmlns:p14="http://schemas.microsoft.com/office/powerpoint/2010/main" val="1557104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54</a:t>
            </a:fld>
            <a:endParaRPr lang="en-US"/>
          </a:p>
        </p:txBody>
      </p:sp>
      <p:sp>
        <p:nvSpPr>
          <p:cNvPr id="2" name="Rectangle 1"/>
          <p:cNvSpPr/>
          <p:nvPr/>
        </p:nvSpPr>
        <p:spPr>
          <a:xfrm>
            <a:off x="228600" y="609600"/>
            <a:ext cx="8534400" cy="5078313"/>
          </a:xfrm>
          <a:prstGeom prst="rect">
            <a:avLst/>
          </a:prstGeom>
        </p:spPr>
        <p:txBody>
          <a:bodyPr wrap="square">
            <a:spAutoFit/>
          </a:bodyPr>
          <a:lstStyle/>
          <a:p>
            <a:pPr marL="285750" indent="-285750">
              <a:buFont typeface="Arial" pitchFamily="34" charset="0"/>
              <a:buChar char="•"/>
            </a:pPr>
            <a:r>
              <a:rPr lang="en-US" b="1" dirty="0"/>
              <a:t>Time Division Multiplexing (TDM)</a:t>
            </a:r>
            <a:endParaRPr lang="en-US" dirty="0"/>
          </a:p>
          <a:p>
            <a:r>
              <a:rPr lang="en-US" dirty="0"/>
              <a:t>In TDM, the time frame is divided into slots. This technique is used to transmit a signal over a single communication channel, with allotting one slot for each message. Of all the types of TDM, the main ones are Synchronous and Asynchronous TDM</a:t>
            </a:r>
            <a:r>
              <a:rPr lang="en-US" dirty="0" smtClean="0"/>
              <a:t>.</a:t>
            </a:r>
          </a:p>
          <a:p>
            <a:endParaRPr lang="en-US" dirty="0"/>
          </a:p>
          <a:p>
            <a:pPr marL="285750" indent="-285750">
              <a:buFont typeface="Arial" pitchFamily="34" charset="0"/>
              <a:buChar char="•"/>
            </a:pPr>
            <a:r>
              <a:rPr lang="en-US" b="1" dirty="0"/>
              <a:t>Synchronous TDM</a:t>
            </a:r>
            <a:endParaRPr lang="en-US" dirty="0"/>
          </a:p>
          <a:p>
            <a:r>
              <a:rPr lang="en-US" dirty="0"/>
              <a:t>In Synchronous TDM, the input is connected to a frame. If there are ‘n’ number of connections, then the frame is divided into ‘n’ time slots. One slot is allocated for each input line. In this technique, the sampling rate is common to all signals and hence same clock input is given. The mux allocates the same slot to each device at all times</a:t>
            </a:r>
            <a:r>
              <a:rPr lang="en-US" dirty="0" smtClean="0"/>
              <a:t>.</a:t>
            </a:r>
          </a:p>
          <a:p>
            <a:endParaRPr lang="en-US" dirty="0"/>
          </a:p>
          <a:p>
            <a:pPr marL="285750" indent="-285750">
              <a:buFont typeface="Arial" pitchFamily="34" charset="0"/>
              <a:buChar char="•"/>
            </a:pPr>
            <a:r>
              <a:rPr lang="en-US" b="1" dirty="0"/>
              <a:t>Asynchronous TDM</a:t>
            </a:r>
            <a:endParaRPr lang="en-US" dirty="0"/>
          </a:p>
          <a:p>
            <a:r>
              <a:rPr lang="en-US" dirty="0"/>
              <a:t>In Asynchronous TDM, the sampling rate is different for each of the signals and the clock signal is also not in common. If the allotted device, for a time-slot, transmits nothing and sits idle, then that slot is allotted to another device, unlike synchronous.</a:t>
            </a:r>
          </a:p>
        </p:txBody>
      </p:sp>
      <p:sp>
        <p:nvSpPr>
          <p:cNvPr id="3" name="Rectangle 2"/>
          <p:cNvSpPr/>
          <p:nvPr/>
        </p:nvSpPr>
        <p:spPr>
          <a:xfrm>
            <a:off x="152400" y="15359"/>
            <a:ext cx="2300630" cy="369332"/>
          </a:xfrm>
          <a:prstGeom prst="rect">
            <a:avLst/>
          </a:prstGeom>
        </p:spPr>
        <p:txBody>
          <a:bodyPr wrap="none">
            <a:spAutoFit/>
          </a:bodyPr>
          <a:lstStyle/>
          <a:p>
            <a:r>
              <a:rPr lang="en-US" b="1" dirty="0"/>
              <a:t>Digital Multiplexing</a:t>
            </a:r>
          </a:p>
        </p:txBody>
      </p:sp>
    </p:spTree>
    <p:extLst>
      <p:ext uri="{BB962C8B-B14F-4D97-AF65-F5344CB8AC3E}">
        <p14:creationId xmlns:p14="http://schemas.microsoft.com/office/powerpoint/2010/main" val="3934481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55</a:t>
            </a:fld>
            <a:endParaRPr lang="en-US"/>
          </a:p>
        </p:txBody>
      </p:sp>
      <p:sp>
        <p:nvSpPr>
          <p:cNvPr id="2" name="Rectangle 1"/>
          <p:cNvSpPr/>
          <p:nvPr/>
        </p:nvSpPr>
        <p:spPr>
          <a:xfrm>
            <a:off x="76200" y="24884"/>
            <a:ext cx="1774845" cy="369332"/>
          </a:xfrm>
          <a:prstGeom prst="rect">
            <a:avLst/>
          </a:prstGeom>
        </p:spPr>
        <p:txBody>
          <a:bodyPr wrap="none">
            <a:spAutoFit/>
          </a:bodyPr>
          <a:lstStyle/>
          <a:p>
            <a:r>
              <a:rPr lang="en-US" b="1" dirty="0"/>
              <a:t>De-Multiplexer</a:t>
            </a:r>
          </a:p>
        </p:txBody>
      </p:sp>
      <p:sp>
        <p:nvSpPr>
          <p:cNvPr id="3" name="Rectangle 2"/>
          <p:cNvSpPr/>
          <p:nvPr/>
        </p:nvSpPr>
        <p:spPr>
          <a:xfrm>
            <a:off x="152400" y="533400"/>
            <a:ext cx="8534400" cy="3416320"/>
          </a:xfrm>
          <a:prstGeom prst="rect">
            <a:avLst/>
          </a:prstGeom>
        </p:spPr>
        <p:txBody>
          <a:bodyPr wrap="square">
            <a:spAutoFit/>
          </a:bodyPr>
          <a:lstStyle/>
          <a:p>
            <a:pPr marL="285750" indent="-285750" algn="just">
              <a:buFont typeface="Arial" pitchFamily="34" charset="0"/>
              <a:buChar char="•"/>
            </a:pPr>
            <a:r>
              <a:rPr lang="en-US" dirty="0"/>
              <a:t>De-multiplexers are used to connect a single source to multiple destinations. This process is the reverse process of multiplexing. As mentioned previously, it is used mostly at the receivers. DEMUX has many applications. It is used in receivers in the communication systems. It is used in arithmetic and logical unit in computers to supply power and to pass on communication, etc</a:t>
            </a:r>
            <a:r>
              <a:rPr lang="en-US" dirty="0" smtClean="0"/>
              <a:t>.</a:t>
            </a:r>
          </a:p>
          <a:p>
            <a:pPr algn="just"/>
            <a:endParaRPr lang="en-US" dirty="0"/>
          </a:p>
          <a:p>
            <a:pPr marL="285750" indent="-285750" algn="just">
              <a:buFont typeface="Arial" pitchFamily="34" charset="0"/>
              <a:buChar char="•"/>
            </a:pPr>
            <a:r>
              <a:rPr lang="en-US" dirty="0"/>
              <a:t>De-multiplexers are used as serial to parallel converters. The serial data is given as input to DEMUX at regular interval and a counter is attached to it to control the output of the de-multiplexer</a:t>
            </a:r>
            <a:r>
              <a:rPr lang="en-US" dirty="0" smtClean="0"/>
              <a:t>.</a:t>
            </a:r>
          </a:p>
          <a:p>
            <a:pPr algn="just"/>
            <a:endParaRPr lang="en-US" dirty="0"/>
          </a:p>
          <a:p>
            <a:pPr marL="285750" indent="-285750" algn="just">
              <a:buFont typeface="Arial" pitchFamily="34" charset="0"/>
              <a:buChar char="•"/>
            </a:pPr>
            <a:r>
              <a:rPr lang="en-US" dirty="0"/>
              <a:t>Both the multiplexers and de-multiplexers play an important role in communication systems, both at the transmitter and the receiver sections.</a:t>
            </a:r>
          </a:p>
        </p:txBody>
      </p:sp>
      <p:sp>
        <p:nvSpPr>
          <p:cNvPr id="5" name="Rectangle 4"/>
          <p:cNvSpPr/>
          <p:nvPr/>
        </p:nvSpPr>
        <p:spPr>
          <a:xfrm>
            <a:off x="228600" y="4800600"/>
            <a:ext cx="8458200" cy="923330"/>
          </a:xfrm>
          <a:prstGeom prst="rect">
            <a:avLst/>
          </a:prstGeom>
        </p:spPr>
        <p:txBody>
          <a:bodyPr wrap="square">
            <a:spAutoFit/>
          </a:bodyPr>
          <a:lstStyle/>
          <a:p>
            <a:pPr algn="just"/>
            <a:r>
              <a:rPr lang="en-US" dirty="0"/>
              <a:t>Statistical Multiplexing is a multiplexing technique that allows information from a number of channels to be combined for transmission over communication networks </a:t>
            </a:r>
          </a:p>
        </p:txBody>
      </p:sp>
      <p:sp>
        <p:nvSpPr>
          <p:cNvPr id="6" name="Rectangle 5"/>
          <p:cNvSpPr/>
          <p:nvPr/>
        </p:nvSpPr>
        <p:spPr>
          <a:xfrm>
            <a:off x="152399" y="4343400"/>
            <a:ext cx="2685351" cy="369332"/>
          </a:xfrm>
          <a:prstGeom prst="rect">
            <a:avLst/>
          </a:prstGeom>
        </p:spPr>
        <p:txBody>
          <a:bodyPr wrap="none">
            <a:spAutoFit/>
          </a:bodyPr>
          <a:lstStyle/>
          <a:p>
            <a:r>
              <a:rPr lang="en-US" b="1" dirty="0"/>
              <a:t>Statistical Multiplexing</a:t>
            </a:r>
          </a:p>
        </p:txBody>
      </p:sp>
      <p:sp>
        <p:nvSpPr>
          <p:cNvPr id="7" name="Rectangle 6"/>
          <p:cNvSpPr/>
          <p:nvPr/>
        </p:nvSpPr>
        <p:spPr>
          <a:xfrm>
            <a:off x="190500" y="5902762"/>
            <a:ext cx="8458200" cy="923330"/>
          </a:xfrm>
          <a:prstGeom prst="rect">
            <a:avLst/>
          </a:prstGeom>
        </p:spPr>
        <p:txBody>
          <a:bodyPr wrap="square">
            <a:spAutoFit/>
          </a:bodyPr>
          <a:lstStyle/>
          <a:p>
            <a:pPr algn="just"/>
            <a:r>
              <a:rPr lang="en-US" dirty="0"/>
              <a:t>Statistical multiplexing is sometimes referred to as statistical time-division multiplexing (STDM) or statistical packet multiplexing (SPM), but the shorter term is used more often.</a:t>
            </a:r>
          </a:p>
        </p:txBody>
      </p:sp>
    </p:spTree>
    <p:extLst>
      <p:ext uri="{BB962C8B-B14F-4D97-AF65-F5344CB8AC3E}">
        <p14:creationId xmlns:p14="http://schemas.microsoft.com/office/powerpoint/2010/main" val="11161880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56</a:t>
            </a:fld>
            <a:endParaRPr lang="en-US"/>
          </a:p>
        </p:txBody>
      </p:sp>
      <p:sp>
        <p:nvSpPr>
          <p:cNvPr id="3" name="Rectangle 2"/>
          <p:cNvSpPr/>
          <p:nvPr/>
        </p:nvSpPr>
        <p:spPr>
          <a:xfrm>
            <a:off x="152399" y="38100"/>
            <a:ext cx="3467616" cy="369332"/>
          </a:xfrm>
          <a:prstGeom prst="rect">
            <a:avLst/>
          </a:prstGeom>
        </p:spPr>
        <p:txBody>
          <a:bodyPr wrap="none">
            <a:spAutoFit/>
          </a:bodyPr>
          <a:lstStyle/>
          <a:p>
            <a:r>
              <a:rPr lang="en-US" b="1" dirty="0"/>
              <a:t>Statistical </a:t>
            </a:r>
            <a:r>
              <a:rPr lang="en-US" b="1" dirty="0" smtClean="0"/>
              <a:t>Multiplexing </a:t>
            </a:r>
            <a:r>
              <a:rPr lang="en-US" b="1" dirty="0" err="1" smtClean="0"/>
              <a:t>cont</a:t>
            </a:r>
            <a:r>
              <a:rPr lang="en-US" b="1" dirty="0" smtClean="0"/>
              <a:t>…</a:t>
            </a:r>
            <a:endParaRPr lang="en-US" b="1" dirty="0"/>
          </a:p>
        </p:txBody>
      </p:sp>
      <p:sp>
        <p:nvSpPr>
          <p:cNvPr id="2" name="Rectangle 1"/>
          <p:cNvSpPr/>
          <p:nvPr/>
        </p:nvSpPr>
        <p:spPr>
          <a:xfrm>
            <a:off x="152399" y="457200"/>
            <a:ext cx="8534401" cy="2585323"/>
          </a:xfrm>
          <a:prstGeom prst="rect">
            <a:avLst/>
          </a:prstGeom>
        </p:spPr>
        <p:txBody>
          <a:bodyPr wrap="square">
            <a:spAutoFit/>
          </a:bodyPr>
          <a:lstStyle/>
          <a:p>
            <a:pPr algn="just"/>
            <a:r>
              <a:rPr lang="en-US" b="1" dirty="0"/>
              <a:t>How Statistical Multiplexing Works?</a:t>
            </a:r>
          </a:p>
          <a:p>
            <a:pPr algn="just"/>
            <a:r>
              <a:rPr lang="en-US" dirty="0"/>
              <a:t>Statistical multiplexing dynamically allocates bandwidth to each channel on an as-needed basis. This is in contrast to time-division multiplexing (TDM) techniques, in which quiet devices use up a portion of the multiplexed data stream, filling it with empty packets. Statistical multiplexing allocates bandwidth only to channels that are currently transmitting. It packages the data from the active channels into packets and dynamically feeds them into the output channel, usually on a FIFO (first in, first out) basis, but it’s also able to allocate extra bandwidth to specific input channels.</a:t>
            </a:r>
          </a:p>
        </p:txBody>
      </p:sp>
      <p:sp>
        <p:nvSpPr>
          <p:cNvPr id="5" name="Rectangle 4"/>
          <p:cNvSpPr/>
          <p:nvPr/>
        </p:nvSpPr>
        <p:spPr>
          <a:xfrm>
            <a:off x="152914" y="3200400"/>
            <a:ext cx="8534401" cy="2031325"/>
          </a:xfrm>
          <a:prstGeom prst="rect">
            <a:avLst/>
          </a:prstGeom>
        </p:spPr>
        <p:txBody>
          <a:bodyPr wrap="square">
            <a:spAutoFit/>
          </a:bodyPr>
          <a:lstStyle/>
          <a:p>
            <a:r>
              <a:rPr lang="en-US" dirty="0"/>
              <a:t>Statistical multiplexing devices usually support other features, such as the following:</a:t>
            </a:r>
          </a:p>
          <a:p>
            <a:pPr marL="285750" lvl="0" indent="-285750">
              <a:buFont typeface="Arial" pitchFamily="34" charset="0"/>
              <a:buChar char="•"/>
            </a:pPr>
            <a:r>
              <a:rPr lang="en-US" dirty="0"/>
              <a:t>Store-and-forward error detection and correction </a:t>
            </a:r>
            <a:r>
              <a:rPr lang="en-US" dirty="0" smtClean="0"/>
              <a:t>capability</a:t>
            </a:r>
          </a:p>
          <a:p>
            <a:pPr marL="742950" lvl="1" indent="-285750">
              <a:buFont typeface="Arial" pitchFamily="34" charset="0"/>
              <a:buChar char="•"/>
            </a:pPr>
            <a:r>
              <a:rPr lang="en-US" dirty="0" smtClean="0"/>
              <a:t>Identifies </a:t>
            </a:r>
            <a:r>
              <a:rPr lang="en-US" dirty="0"/>
              <a:t>which channel sent each packet of data and corrects errors that occur</a:t>
            </a:r>
          </a:p>
          <a:p>
            <a:pPr marL="285750" lvl="0" indent="-285750">
              <a:buFont typeface="Arial" pitchFamily="34" charset="0"/>
              <a:buChar char="•"/>
            </a:pPr>
            <a:r>
              <a:rPr lang="en-US" dirty="0"/>
              <a:t>Data </a:t>
            </a:r>
            <a:r>
              <a:rPr lang="en-US" dirty="0" smtClean="0"/>
              <a:t>compression:</a:t>
            </a:r>
          </a:p>
          <a:p>
            <a:pPr marL="742950" lvl="1" indent="-285750">
              <a:buFont typeface="Arial" pitchFamily="34" charset="0"/>
              <a:buChar char="•"/>
            </a:pPr>
            <a:r>
              <a:rPr lang="en-US" dirty="0" smtClean="0"/>
              <a:t>Increases </a:t>
            </a:r>
            <a:r>
              <a:rPr lang="en-US" dirty="0"/>
              <a:t>the amount of data that can be sent per packet</a:t>
            </a:r>
          </a:p>
        </p:txBody>
      </p:sp>
    </p:spTree>
    <p:extLst>
      <p:ext uri="{BB962C8B-B14F-4D97-AF65-F5344CB8AC3E}">
        <p14:creationId xmlns:p14="http://schemas.microsoft.com/office/powerpoint/2010/main" val="16297562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57</a:t>
            </a:fld>
            <a:endParaRPr lang="en-US"/>
          </a:p>
        </p:txBody>
      </p:sp>
      <p:sp>
        <p:nvSpPr>
          <p:cNvPr id="3" name="Rectangle 2"/>
          <p:cNvSpPr/>
          <p:nvPr/>
        </p:nvSpPr>
        <p:spPr>
          <a:xfrm>
            <a:off x="152399" y="38100"/>
            <a:ext cx="3467616" cy="369332"/>
          </a:xfrm>
          <a:prstGeom prst="rect">
            <a:avLst/>
          </a:prstGeom>
        </p:spPr>
        <p:txBody>
          <a:bodyPr wrap="none">
            <a:spAutoFit/>
          </a:bodyPr>
          <a:lstStyle/>
          <a:p>
            <a:r>
              <a:rPr lang="en-US" b="1" dirty="0"/>
              <a:t>Statistical </a:t>
            </a:r>
            <a:r>
              <a:rPr lang="en-US" b="1" dirty="0" smtClean="0"/>
              <a:t>Multiplexing </a:t>
            </a:r>
            <a:r>
              <a:rPr lang="en-US" b="1" dirty="0" err="1" smtClean="0"/>
              <a:t>cont</a:t>
            </a:r>
            <a:r>
              <a:rPr lang="en-US" b="1" dirty="0" smtClean="0"/>
              <a:t>…</a:t>
            </a:r>
            <a:endParaRPr lang="en-US" b="1" dirty="0"/>
          </a:p>
        </p:txBody>
      </p:sp>
      <p:pic>
        <p:nvPicPr>
          <p:cNvPr id="5" name="Picture 4" descr="Statistical Multiplexing"/>
          <p:cNvPicPr/>
          <p:nvPr/>
        </p:nvPicPr>
        <p:blipFill>
          <a:blip r:embed="rId3">
            <a:extLst>
              <a:ext uri="{28A0092B-C50C-407E-A947-70E740481C1C}">
                <a14:useLocalDpi xmlns:a14="http://schemas.microsoft.com/office/drawing/2010/main" val="0"/>
              </a:ext>
            </a:extLst>
          </a:blip>
          <a:srcRect/>
          <a:stretch>
            <a:fillRect/>
          </a:stretch>
        </p:blipFill>
        <p:spPr bwMode="auto">
          <a:xfrm>
            <a:off x="1181100" y="1981200"/>
            <a:ext cx="5859780" cy="2458085"/>
          </a:xfrm>
          <a:prstGeom prst="rect">
            <a:avLst/>
          </a:prstGeom>
          <a:noFill/>
          <a:ln>
            <a:noFill/>
          </a:ln>
        </p:spPr>
      </p:pic>
      <p:sp>
        <p:nvSpPr>
          <p:cNvPr id="2" name="Rectangle 1"/>
          <p:cNvSpPr/>
          <p:nvPr/>
        </p:nvSpPr>
        <p:spPr>
          <a:xfrm>
            <a:off x="152399" y="407432"/>
            <a:ext cx="8534401" cy="1477328"/>
          </a:xfrm>
          <a:prstGeom prst="rect">
            <a:avLst/>
          </a:prstGeom>
        </p:spPr>
        <p:txBody>
          <a:bodyPr wrap="square">
            <a:spAutoFit/>
          </a:bodyPr>
          <a:lstStyle/>
          <a:p>
            <a:pPr algn="just"/>
            <a:r>
              <a:rPr lang="en-US" dirty="0"/>
              <a:t>A multiplexer that is capable of statistically multiplexing several data streams together is sometimes called a </a:t>
            </a:r>
            <a:r>
              <a:rPr lang="en-US" b="1" i="1" dirty="0" err="1"/>
              <a:t>statmux</a:t>
            </a:r>
            <a:r>
              <a:rPr lang="en-US" dirty="0"/>
              <a:t>. If you have a </a:t>
            </a:r>
            <a:r>
              <a:rPr lang="en-US" dirty="0" err="1"/>
              <a:t>statmux</a:t>
            </a:r>
            <a:r>
              <a:rPr lang="en-US" dirty="0"/>
              <a:t> at each end of a digital line, the receiving </a:t>
            </a:r>
            <a:r>
              <a:rPr lang="en-US" dirty="0" err="1"/>
              <a:t>statmux</a:t>
            </a:r>
            <a:r>
              <a:rPr lang="en-US" dirty="0"/>
              <a:t> can identify the channel of each packet sent by the sending </a:t>
            </a:r>
            <a:r>
              <a:rPr lang="en-US" dirty="0" err="1"/>
              <a:t>statmux</a:t>
            </a:r>
            <a:r>
              <a:rPr lang="en-US" dirty="0"/>
              <a:t> and </a:t>
            </a:r>
            <a:r>
              <a:rPr lang="en-US" dirty="0" err="1"/>
              <a:t>demultiplex</a:t>
            </a:r>
            <a:r>
              <a:rPr lang="en-US" dirty="0"/>
              <a:t> the data stream into its original data channels.</a:t>
            </a:r>
          </a:p>
        </p:txBody>
      </p:sp>
      <p:sp>
        <p:nvSpPr>
          <p:cNvPr id="6" name="Rectangle 5"/>
          <p:cNvSpPr/>
          <p:nvPr/>
        </p:nvSpPr>
        <p:spPr>
          <a:xfrm>
            <a:off x="3600965" y="4254619"/>
            <a:ext cx="2828018" cy="338554"/>
          </a:xfrm>
          <a:prstGeom prst="rect">
            <a:avLst/>
          </a:prstGeom>
        </p:spPr>
        <p:txBody>
          <a:bodyPr wrap="none">
            <a:spAutoFit/>
          </a:bodyPr>
          <a:lstStyle/>
          <a:p>
            <a:r>
              <a:rPr lang="en-US" sz="1600" dirty="0" smtClean="0"/>
              <a:t>Fig. 2: Statistical </a:t>
            </a:r>
            <a:r>
              <a:rPr lang="en-US" sz="1600" dirty="0"/>
              <a:t>Multiplexing</a:t>
            </a:r>
          </a:p>
        </p:txBody>
      </p:sp>
    </p:spTree>
    <p:extLst>
      <p:ext uri="{BB962C8B-B14F-4D97-AF65-F5344CB8AC3E}">
        <p14:creationId xmlns:p14="http://schemas.microsoft.com/office/powerpoint/2010/main" val="380113173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58</a:t>
            </a:fld>
            <a:endParaRPr lang="en-US"/>
          </a:p>
        </p:txBody>
      </p:sp>
      <p:sp>
        <p:nvSpPr>
          <p:cNvPr id="5" name="Rectangle 4"/>
          <p:cNvSpPr/>
          <p:nvPr/>
        </p:nvSpPr>
        <p:spPr>
          <a:xfrm>
            <a:off x="152400" y="152400"/>
            <a:ext cx="4527843" cy="369332"/>
          </a:xfrm>
          <a:prstGeom prst="rect">
            <a:avLst/>
          </a:prstGeom>
        </p:spPr>
        <p:txBody>
          <a:bodyPr wrap="none">
            <a:spAutoFit/>
          </a:bodyPr>
          <a:lstStyle/>
          <a:p>
            <a:r>
              <a:rPr lang="en-US" b="1" dirty="0"/>
              <a:t>Virtual Circuits and Datagram Networks</a:t>
            </a:r>
          </a:p>
        </p:txBody>
      </p:sp>
      <p:sp>
        <p:nvSpPr>
          <p:cNvPr id="7" name="Rectangle 6"/>
          <p:cNvSpPr/>
          <p:nvPr/>
        </p:nvSpPr>
        <p:spPr>
          <a:xfrm>
            <a:off x="152400" y="528846"/>
            <a:ext cx="8534400" cy="1477328"/>
          </a:xfrm>
          <a:prstGeom prst="rect">
            <a:avLst/>
          </a:prstGeom>
        </p:spPr>
        <p:txBody>
          <a:bodyPr wrap="square">
            <a:spAutoFit/>
          </a:bodyPr>
          <a:lstStyle/>
          <a:p>
            <a:pPr algn="just"/>
            <a:r>
              <a:rPr lang="en-US" dirty="0"/>
              <a:t>Computer networks that provide connection-oriented service are called Virtual Circuits while those providing connection-less services are called as Datagram networks. For prior knowledge, the Internet which we use is actually based on Datagram network (connection-less) at the network level as all packets from a source to a destination do not follow the same path.</a:t>
            </a:r>
          </a:p>
        </p:txBody>
      </p:sp>
      <p:sp>
        <p:nvSpPr>
          <p:cNvPr id="9" name="Rectangle 8"/>
          <p:cNvSpPr/>
          <p:nvPr/>
        </p:nvSpPr>
        <p:spPr>
          <a:xfrm>
            <a:off x="285750" y="2286000"/>
            <a:ext cx="8458200" cy="4770537"/>
          </a:xfrm>
          <a:prstGeom prst="rect">
            <a:avLst/>
          </a:prstGeom>
        </p:spPr>
        <p:txBody>
          <a:bodyPr wrap="square">
            <a:spAutoFit/>
          </a:bodyPr>
          <a:lstStyle/>
          <a:p>
            <a:r>
              <a:rPr lang="en-US" b="1" dirty="0"/>
              <a:t>Virtual </a:t>
            </a:r>
            <a:r>
              <a:rPr lang="en-US" b="1" dirty="0" smtClean="0"/>
              <a:t>Circuits</a:t>
            </a:r>
            <a:endParaRPr lang="en-US" dirty="0"/>
          </a:p>
          <a:p>
            <a:pPr marL="285750" lvl="0" indent="-285750" algn="just">
              <a:buFont typeface="Arial" pitchFamily="34" charset="0"/>
              <a:buChar char="•"/>
            </a:pPr>
            <a:r>
              <a:rPr lang="en-US" dirty="0"/>
              <a:t>It is connection-oriented, meaning that there is a reservation of resources like buffers, CPU, bandwidth, etc. for the time in which the newly setup virtual circuit </a:t>
            </a:r>
            <a:r>
              <a:rPr lang="en-US" dirty="0" smtClean="0"/>
              <a:t> </a:t>
            </a:r>
            <a:r>
              <a:rPr lang="en-US" dirty="0"/>
              <a:t>is going to be used by a data transfer session.</a:t>
            </a:r>
          </a:p>
          <a:p>
            <a:pPr marL="285750" lvl="0" indent="-285750" algn="just">
              <a:buFont typeface="Arial" pitchFamily="34" charset="0"/>
              <a:buChar char="•"/>
            </a:pPr>
            <a:r>
              <a:rPr lang="en-US" dirty="0"/>
              <a:t>The first sent packet reserves resources at each server along the path. Subsequent packets will follow the same path as the first sent packet for the connection time.</a:t>
            </a:r>
          </a:p>
          <a:p>
            <a:pPr marL="285750" lvl="0" indent="-285750" algn="just">
              <a:buFont typeface="Arial" pitchFamily="34" charset="0"/>
              <a:buChar char="•"/>
            </a:pPr>
            <a:r>
              <a:rPr lang="en-US" dirty="0"/>
              <a:t>Since all the packets are going to follow the same path, a global header is required. Only the first packet of the connection requires a global header, the remaining packets generally don’t require global headers.</a:t>
            </a:r>
          </a:p>
          <a:p>
            <a:pPr marL="285750" lvl="0" indent="-285750" algn="just">
              <a:buFont typeface="Arial" pitchFamily="34" charset="0"/>
              <a:buChar char="•"/>
            </a:pPr>
            <a:r>
              <a:rPr lang="en-US" dirty="0"/>
              <a:t>Since all packets follow a specific path, packets are received in-order at the destination</a:t>
            </a:r>
            <a:r>
              <a:rPr lang="en-US" dirty="0" smtClean="0"/>
              <a:t>.</a:t>
            </a:r>
          </a:p>
          <a:p>
            <a:pPr marL="285750" lvl="0" indent="-285750" algn="just">
              <a:buFont typeface="Arial" pitchFamily="34" charset="0"/>
              <a:buChar char="•"/>
            </a:pPr>
            <a:r>
              <a:rPr lang="en-US" dirty="0"/>
              <a:t>Virtual Circuit Switching ensures that all packets successfully reach the Destination. No packet will be discarded due to unavailability of resources</a:t>
            </a:r>
            <a:r>
              <a:rPr lang="en-US" dirty="0" smtClean="0"/>
              <a:t>.</a:t>
            </a:r>
          </a:p>
          <a:p>
            <a:pPr marL="285750" indent="-285750" algn="just">
              <a:buFont typeface="Arial" pitchFamily="34" charset="0"/>
              <a:buChar char="•"/>
            </a:pPr>
            <a:r>
              <a:rPr lang="en-US" dirty="0"/>
              <a:t>From the above points, it can be concluded that Virtual Circuits are a highly reliable method of data transfer.</a:t>
            </a:r>
          </a:p>
          <a:p>
            <a:pPr marL="285750" lvl="0" indent="-285750" algn="just">
              <a:buFont typeface="Arial" pitchFamily="34" charset="0"/>
              <a:buChar char="•"/>
            </a:pPr>
            <a:endParaRPr lang="en-US" sz="1600" dirty="0"/>
          </a:p>
        </p:txBody>
      </p:sp>
    </p:spTree>
    <p:extLst>
      <p:ext uri="{BB962C8B-B14F-4D97-AF65-F5344CB8AC3E}">
        <p14:creationId xmlns:p14="http://schemas.microsoft.com/office/powerpoint/2010/main" val="40894540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59</a:t>
            </a:fld>
            <a:endParaRPr lang="en-US"/>
          </a:p>
        </p:txBody>
      </p:sp>
      <p:sp>
        <p:nvSpPr>
          <p:cNvPr id="5" name="Rectangle 4"/>
          <p:cNvSpPr/>
          <p:nvPr/>
        </p:nvSpPr>
        <p:spPr>
          <a:xfrm>
            <a:off x="152400" y="76200"/>
            <a:ext cx="2604239" cy="369332"/>
          </a:xfrm>
          <a:prstGeom prst="rect">
            <a:avLst/>
          </a:prstGeom>
        </p:spPr>
        <p:txBody>
          <a:bodyPr wrap="none">
            <a:spAutoFit/>
          </a:bodyPr>
          <a:lstStyle/>
          <a:p>
            <a:r>
              <a:rPr lang="en-US" b="1" dirty="0"/>
              <a:t>Virtual </a:t>
            </a:r>
            <a:r>
              <a:rPr lang="en-US" b="1" dirty="0" smtClean="0"/>
              <a:t>Circuits </a:t>
            </a:r>
            <a:r>
              <a:rPr lang="en-US" b="1" dirty="0" err="1" smtClean="0"/>
              <a:t>cont</a:t>
            </a:r>
            <a:r>
              <a:rPr lang="en-US" b="1" dirty="0" smtClean="0"/>
              <a:t>…</a:t>
            </a:r>
            <a:endParaRPr lang="en-US" dirty="0"/>
          </a:p>
        </p:txBody>
      </p:sp>
      <p:sp>
        <p:nvSpPr>
          <p:cNvPr id="6" name="Rectangle 5"/>
          <p:cNvSpPr/>
          <p:nvPr/>
        </p:nvSpPr>
        <p:spPr>
          <a:xfrm>
            <a:off x="152400" y="471696"/>
            <a:ext cx="8534400" cy="1323439"/>
          </a:xfrm>
          <a:prstGeom prst="rect">
            <a:avLst/>
          </a:prstGeom>
        </p:spPr>
        <p:txBody>
          <a:bodyPr wrap="square">
            <a:spAutoFit/>
          </a:bodyPr>
          <a:lstStyle/>
          <a:p>
            <a:pPr marL="285750" lvl="0" indent="-285750" algn="just">
              <a:buFont typeface="Arial" pitchFamily="34" charset="0"/>
              <a:buChar char="•"/>
            </a:pPr>
            <a:r>
              <a:rPr lang="en-US" sz="1600" dirty="0"/>
              <a:t>The issue with virtual circuits is that each time a new connection is set up, resources and extra information have to be reserved at every router along the path, which becomes problematic if many clients are trying to reserve a routers resources simultaneously.</a:t>
            </a:r>
          </a:p>
          <a:p>
            <a:pPr marL="285750" lvl="0" indent="-285750" algn="just">
              <a:buFont typeface="Arial" pitchFamily="34" charset="0"/>
              <a:buChar char="•"/>
            </a:pPr>
            <a:r>
              <a:rPr lang="en-US" sz="1600" dirty="0"/>
              <a:t>It is used by the ATM (Asynchronous Transfer Mode) Network, specifically for Telephone calls.</a:t>
            </a:r>
          </a:p>
        </p:txBody>
      </p:sp>
      <p:sp>
        <p:nvSpPr>
          <p:cNvPr id="7" name="Rectangle 6"/>
          <p:cNvSpPr/>
          <p:nvPr/>
        </p:nvSpPr>
        <p:spPr>
          <a:xfrm>
            <a:off x="152400" y="1823710"/>
            <a:ext cx="8610600" cy="4539704"/>
          </a:xfrm>
          <a:prstGeom prst="rect">
            <a:avLst/>
          </a:prstGeom>
        </p:spPr>
        <p:txBody>
          <a:bodyPr wrap="square">
            <a:spAutoFit/>
          </a:bodyPr>
          <a:lstStyle/>
          <a:p>
            <a:pPr algn="just"/>
            <a:r>
              <a:rPr lang="en-US" sz="1700" b="1" dirty="0"/>
              <a:t>Datagram Networks </a:t>
            </a:r>
            <a:endParaRPr lang="en-US" sz="1700" dirty="0"/>
          </a:p>
          <a:p>
            <a:pPr marL="285750" lvl="0" indent="-285750" algn="just">
              <a:buFont typeface="Arial" pitchFamily="34" charset="0"/>
              <a:buChar char="•"/>
            </a:pPr>
            <a:r>
              <a:rPr lang="en-US" sz="1700" dirty="0"/>
              <a:t>It is a connection-less service. There is no need for reservation of resources as there is no dedicated path for a connection session.</a:t>
            </a:r>
          </a:p>
          <a:p>
            <a:pPr marL="285750" lvl="0" indent="-285750" algn="just">
              <a:buFont typeface="Arial" pitchFamily="34" charset="0"/>
              <a:buChar char="•"/>
            </a:pPr>
            <a:r>
              <a:rPr lang="en-US" sz="1700" dirty="0"/>
              <a:t>All packets are free to use any available path. As a result intermediate routers calculate routes on the go due to dynamically changing routing tables on routers.</a:t>
            </a:r>
          </a:p>
          <a:p>
            <a:pPr marL="285750" lvl="0" indent="-285750" algn="just">
              <a:buFont typeface="Arial" pitchFamily="34" charset="0"/>
              <a:buChar char="•"/>
            </a:pPr>
            <a:r>
              <a:rPr lang="en-US" sz="1700" dirty="0"/>
              <a:t>Since every packet is free to choose any path, all packets must be associated with a header with proper information about the source and the upper layer data.</a:t>
            </a:r>
          </a:p>
          <a:p>
            <a:pPr marL="285750" lvl="0" indent="-285750" algn="just">
              <a:buFont typeface="Arial" pitchFamily="34" charset="0"/>
              <a:buChar char="•"/>
            </a:pPr>
            <a:r>
              <a:rPr lang="en-US" sz="1700" dirty="0"/>
              <a:t>The connection-less property makes data packets reach the destination in any order, which means that they can potentially be received out of order at the receivers end.</a:t>
            </a:r>
          </a:p>
          <a:p>
            <a:pPr marL="285750" lvl="0" indent="-285750" algn="just">
              <a:buFont typeface="Arial" pitchFamily="34" charset="0"/>
              <a:buChar char="•"/>
            </a:pPr>
            <a:r>
              <a:rPr lang="en-US" sz="1700" dirty="0"/>
              <a:t>Datagram networks are not as reliable as Virtual Circuits.</a:t>
            </a:r>
          </a:p>
          <a:p>
            <a:pPr marL="285750" lvl="0" indent="-285750" algn="just">
              <a:buFont typeface="Arial" pitchFamily="34" charset="0"/>
              <a:buChar char="•"/>
            </a:pPr>
            <a:r>
              <a:rPr lang="en-US" sz="1700" dirty="0"/>
              <a:t>The major drawback of Datagram Packet switching is that a packet can only be forwarded if resources such as the buffer</a:t>
            </a:r>
            <a:r>
              <a:rPr lang="en-US" sz="1700" dirty="0" smtClean="0"/>
              <a:t>, CPU </a:t>
            </a:r>
            <a:r>
              <a:rPr lang="en-US" sz="1700" dirty="0"/>
              <a:t>and bandwidth are available. Otherwise, the packet will be discarded.</a:t>
            </a:r>
          </a:p>
          <a:p>
            <a:pPr marL="285750" lvl="0" indent="-285750" algn="just">
              <a:buFont typeface="Arial" pitchFamily="34" charset="0"/>
              <a:buChar char="•"/>
            </a:pPr>
            <a:r>
              <a:rPr lang="en-US" sz="1700" dirty="0"/>
              <a:t>But it is always easy and cost-efficient to implement datagram networks as there is no extra headache of reserving resources and making a dedicated each time an application has to communicate.</a:t>
            </a:r>
          </a:p>
          <a:p>
            <a:pPr marL="285750" lvl="0" indent="-285750" algn="just">
              <a:buFont typeface="Arial" pitchFamily="34" charset="0"/>
              <a:buChar char="•"/>
            </a:pPr>
            <a:r>
              <a:rPr lang="en-US" sz="1700" dirty="0"/>
              <a:t>Its is generally used by the IP network, which is used for Data services like Internet.</a:t>
            </a:r>
          </a:p>
        </p:txBody>
      </p:sp>
    </p:spTree>
    <p:extLst>
      <p:ext uri="{BB962C8B-B14F-4D97-AF65-F5344CB8AC3E}">
        <p14:creationId xmlns:p14="http://schemas.microsoft.com/office/powerpoint/2010/main" val="2612622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6</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09600"/>
            <a:ext cx="7813432" cy="4481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82669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60</a:t>
            </a:fld>
            <a:endParaRPr lang="en-US"/>
          </a:p>
        </p:txBody>
      </p:sp>
      <p:sp>
        <p:nvSpPr>
          <p:cNvPr id="5" name="Rectangle 4"/>
          <p:cNvSpPr/>
          <p:nvPr/>
        </p:nvSpPr>
        <p:spPr>
          <a:xfrm>
            <a:off x="180975" y="13841"/>
            <a:ext cx="3048655" cy="369332"/>
          </a:xfrm>
          <a:prstGeom prst="rect">
            <a:avLst/>
          </a:prstGeom>
        </p:spPr>
        <p:txBody>
          <a:bodyPr wrap="none">
            <a:spAutoFit/>
          </a:bodyPr>
          <a:lstStyle/>
          <a:p>
            <a:r>
              <a:rPr lang="en-US" b="1" dirty="0"/>
              <a:t>Multiple Access Protocols</a:t>
            </a:r>
          </a:p>
        </p:txBody>
      </p:sp>
      <p:sp>
        <p:nvSpPr>
          <p:cNvPr id="6" name="Rectangle 5"/>
          <p:cNvSpPr/>
          <p:nvPr/>
        </p:nvSpPr>
        <p:spPr>
          <a:xfrm>
            <a:off x="180975" y="383173"/>
            <a:ext cx="3918445" cy="338554"/>
          </a:xfrm>
          <a:prstGeom prst="rect">
            <a:avLst/>
          </a:prstGeom>
        </p:spPr>
        <p:txBody>
          <a:bodyPr wrap="none">
            <a:spAutoFit/>
          </a:bodyPr>
          <a:lstStyle/>
          <a:p>
            <a:r>
              <a:rPr lang="en-US" sz="1600" b="1" dirty="0"/>
              <a:t>Carrier Sense Multiple Access (CSMA)</a:t>
            </a:r>
          </a:p>
        </p:txBody>
      </p:sp>
      <p:sp>
        <p:nvSpPr>
          <p:cNvPr id="7" name="Rectangle 6"/>
          <p:cNvSpPr/>
          <p:nvPr/>
        </p:nvSpPr>
        <p:spPr>
          <a:xfrm>
            <a:off x="190500" y="721727"/>
            <a:ext cx="8534400" cy="2308324"/>
          </a:xfrm>
          <a:prstGeom prst="rect">
            <a:avLst/>
          </a:prstGeom>
        </p:spPr>
        <p:txBody>
          <a:bodyPr wrap="square">
            <a:spAutoFit/>
          </a:bodyPr>
          <a:lstStyle/>
          <a:p>
            <a:pPr algn="just"/>
            <a:r>
              <a:rPr lang="en-US" sz="1600" dirty="0">
                <a:latin typeface="NexusSans"/>
              </a:rPr>
              <a:t>In the CSMA technique, an attempt is made to avoid collisions by listening to the carrier due to transmission from another user before transmitting, and inhibiting transmission if the channel is sensed busy. This is advantageous when the propagation delay between any source-destination pair is small compared to the packet transmission time. Many CSMA protocols exist; they differ according to the action that a terminal takes to transmit a packet after sensing the channel. In all cases, however, when a terminal learns that its transmission has incurred a collision, it reschedules the transmission of the packet according to a randomly distributed delay. At this new point in time, the transmitter senses the channel again and repeats the algorithm dictated by the protocol.</a:t>
            </a:r>
            <a:endParaRPr lang="en-US" sz="1600" dirty="0"/>
          </a:p>
        </p:txBody>
      </p:sp>
      <p:pic>
        <p:nvPicPr>
          <p:cNvPr id="8" name="Picture 7" descr="https://media.geeksforgeeks.org/wp-content/uploads/11-19.png"/>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58626"/>
            <a:ext cx="6144895" cy="3709035"/>
          </a:xfrm>
          <a:prstGeom prst="rect">
            <a:avLst/>
          </a:prstGeom>
          <a:noFill/>
          <a:ln>
            <a:noFill/>
          </a:ln>
        </p:spPr>
      </p:pic>
      <p:sp>
        <p:nvSpPr>
          <p:cNvPr id="9" name="Rectangle 8"/>
          <p:cNvSpPr/>
          <p:nvPr/>
        </p:nvSpPr>
        <p:spPr>
          <a:xfrm>
            <a:off x="4957260" y="6096000"/>
            <a:ext cx="3137269" cy="338554"/>
          </a:xfrm>
          <a:prstGeom prst="rect">
            <a:avLst/>
          </a:prstGeom>
        </p:spPr>
        <p:txBody>
          <a:bodyPr wrap="none">
            <a:spAutoFit/>
          </a:bodyPr>
          <a:lstStyle/>
          <a:p>
            <a:r>
              <a:rPr lang="en-US" sz="1600" dirty="0" smtClean="0"/>
              <a:t>Fig. 3: </a:t>
            </a:r>
            <a:r>
              <a:rPr lang="en-US" sz="1600" dirty="0"/>
              <a:t>Multiple Access Protocols</a:t>
            </a:r>
          </a:p>
        </p:txBody>
      </p:sp>
    </p:spTree>
    <p:extLst>
      <p:ext uri="{BB962C8B-B14F-4D97-AF65-F5344CB8AC3E}">
        <p14:creationId xmlns:p14="http://schemas.microsoft.com/office/powerpoint/2010/main" val="10740854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61</a:t>
            </a:fld>
            <a:endParaRPr lang="en-US"/>
          </a:p>
        </p:txBody>
      </p:sp>
      <p:sp>
        <p:nvSpPr>
          <p:cNvPr id="5" name="Rectangle 4"/>
          <p:cNvSpPr/>
          <p:nvPr/>
        </p:nvSpPr>
        <p:spPr>
          <a:xfrm>
            <a:off x="152400" y="76200"/>
            <a:ext cx="8458200" cy="369332"/>
          </a:xfrm>
          <a:prstGeom prst="rect">
            <a:avLst/>
          </a:prstGeom>
        </p:spPr>
        <p:txBody>
          <a:bodyPr wrap="square">
            <a:spAutoFit/>
          </a:bodyPr>
          <a:lstStyle/>
          <a:p>
            <a:r>
              <a:rPr lang="en-US" b="1" dirty="0"/>
              <a:t>1. Carrier Sense Multiple Access with Collision Detection (CSMA/CD) –</a:t>
            </a:r>
          </a:p>
        </p:txBody>
      </p:sp>
      <p:sp>
        <p:nvSpPr>
          <p:cNvPr id="6" name="Rectangle 5"/>
          <p:cNvSpPr/>
          <p:nvPr/>
        </p:nvSpPr>
        <p:spPr>
          <a:xfrm>
            <a:off x="114300" y="445532"/>
            <a:ext cx="8534400" cy="830997"/>
          </a:xfrm>
          <a:prstGeom prst="rect">
            <a:avLst/>
          </a:prstGeom>
        </p:spPr>
        <p:txBody>
          <a:bodyPr wrap="square">
            <a:spAutoFit/>
          </a:bodyPr>
          <a:lstStyle/>
          <a:p>
            <a:pPr algn="just"/>
            <a:r>
              <a:rPr lang="en-US" sz="1600" dirty="0"/>
              <a:t>In this method, a station monitors the medium after it sends a frame to see if the transmission was successful. If successful, the station is finished, if not, the frame is sent again.</a:t>
            </a:r>
          </a:p>
        </p:txBody>
      </p:sp>
      <p:pic>
        <p:nvPicPr>
          <p:cNvPr id="7" name="Picture 6" descr="https://media.geeksforgeeks.org/wp-content/uploads/22-8.png"/>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85852"/>
            <a:ext cx="6438900" cy="3505200"/>
          </a:xfrm>
          <a:prstGeom prst="rect">
            <a:avLst/>
          </a:prstGeom>
          <a:noFill/>
          <a:ln>
            <a:noFill/>
          </a:ln>
        </p:spPr>
      </p:pic>
      <p:sp>
        <p:nvSpPr>
          <p:cNvPr id="8" name="Rectangle 7"/>
          <p:cNvSpPr/>
          <p:nvPr/>
        </p:nvSpPr>
        <p:spPr>
          <a:xfrm>
            <a:off x="247650" y="5042118"/>
            <a:ext cx="8267700" cy="1815882"/>
          </a:xfrm>
          <a:prstGeom prst="rect">
            <a:avLst/>
          </a:prstGeom>
        </p:spPr>
        <p:txBody>
          <a:bodyPr wrap="square">
            <a:spAutoFit/>
          </a:bodyPr>
          <a:lstStyle/>
          <a:p>
            <a:pPr algn="just"/>
            <a:r>
              <a:rPr lang="en-US" sz="1600" dirty="0"/>
              <a:t>In the diagram, A starts send the first bit of its frame at t1 and since C sees the channel idle at t2, starts sending its frame at t2. C detects A’s frame at t3 and aborts transmission. A detects C’s frame at t4 and aborts its transmission. Transmission time for C’s frame is therefore t3-t2 and for A’s frame is t4-t1.</a:t>
            </a:r>
          </a:p>
          <a:p>
            <a:pPr algn="just"/>
            <a:r>
              <a:rPr lang="en-US" sz="1600" dirty="0"/>
              <a:t>So, the </a:t>
            </a:r>
            <a:r>
              <a:rPr lang="en-US" sz="1600" b="1" dirty="0"/>
              <a:t>frame transmission time (</a:t>
            </a:r>
            <a:r>
              <a:rPr lang="en-US" sz="1600" b="1" dirty="0" err="1"/>
              <a:t>Tfr</a:t>
            </a:r>
            <a:r>
              <a:rPr lang="en-US" sz="1600" b="1" dirty="0"/>
              <a:t>) should be at least twice the maximum propagation time (</a:t>
            </a:r>
            <a:r>
              <a:rPr lang="en-US" sz="1600" b="1" dirty="0" err="1"/>
              <a:t>Tp</a:t>
            </a:r>
            <a:r>
              <a:rPr lang="en-US" sz="1600" b="1" dirty="0"/>
              <a:t>)</a:t>
            </a:r>
            <a:r>
              <a:rPr lang="en-US" sz="1600" dirty="0"/>
              <a:t>. This can be deduced when the two stations involved in collision are maximum distance apart.</a:t>
            </a:r>
          </a:p>
        </p:txBody>
      </p:sp>
      <p:sp>
        <p:nvSpPr>
          <p:cNvPr id="9" name="Rectangle 8"/>
          <p:cNvSpPr/>
          <p:nvPr/>
        </p:nvSpPr>
        <p:spPr>
          <a:xfrm>
            <a:off x="4724400" y="4703564"/>
            <a:ext cx="1768433" cy="338554"/>
          </a:xfrm>
          <a:prstGeom prst="rect">
            <a:avLst/>
          </a:prstGeom>
        </p:spPr>
        <p:txBody>
          <a:bodyPr wrap="none">
            <a:spAutoFit/>
          </a:bodyPr>
          <a:lstStyle/>
          <a:p>
            <a:r>
              <a:rPr lang="en-US" sz="1600" dirty="0" smtClean="0"/>
              <a:t>Fig. 4: </a:t>
            </a:r>
            <a:r>
              <a:rPr lang="en-US" sz="1600" b="1" dirty="0"/>
              <a:t>CSMA/CD</a:t>
            </a:r>
            <a:endParaRPr lang="en-US" sz="1600" dirty="0"/>
          </a:p>
        </p:txBody>
      </p:sp>
    </p:spTree>
    <p:extLst>
      <p:ext uri="{BB962C8B-B14F-4D97-AF65-F5344CB8AC3E}">
        <p14:creationId xmlns:p14="http://schemas.microsoft.com/office/powerpoint/2010/main" val="36903758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62</a:t>
            </a:fld>
            <a:endParaRPr lang="en-US"/>
          </a:p>
        </p:txBody>
      </p:sp>
      <p:sp>
        <p:nvSpPr>
          <p:cNvPr id="5" name="Rectangle 4"/>
          <p:cNvSpPr/>
          <p:nvPr/>
        </p:nvSpPr>
        <p:spPr>
          <a:xfrm>
            <a:off x="152400" y="76200"/>
            <a:ext cx="8534400" cy="369332"/>
          </a:xfrm>
          <a:prstGeom prst="rect">
            <a:avLst/>
          </a:prstGeom>
        </p:spPr>
        <p:txBody>
          <a:bodyPr wrap="square">
            <a:spAutoFit/>
          </a:bodyPr>
          <a:lstStyle/>
          <a:p>
            <a:r>
              <a:rPr lang="en-US" b="1" dirty="0"/>
              <a:t>2. Carrier Sense Multiple Access with Collision Avoidance (CSMA/CA) </a:t>
            </a:r>
            <a:endParaRPr lang="en-US" dirty="0"/>
          </a:p>
        </p:txBody>
      </p:sp>
      <p:sp>
        <p:nvSpPr>
          <p:cNvPr id="6" name="Rectangle 5"/>
          <p:cNvSpPr/>
          <p:nvPr/>
        </p:nvSpPr>
        <p:spPr>
          <a:xfrm>
            <a:off x="152400" y="533400"/>
            <a:ext cx="8610600" cy="5324535"/>
          </a:xfrm>
          <a:prstGeom prst="rect">
            <a:avLst/>
          </a:prstGeom>
        </p:spPr>
        <p:txBody>
          <a:bodyPr wrap="square">
            <a:spAutoFit/>
          </a:bodyPr>
          <a:lstStyle/>
          <a:p>
            <a:pPr algn="just"/>
            <a:r>
              <a:rPr lang="en-US" dirty="0"/>
              <a:t>The basic idea behind CSMA/CA is that the station should be able to receive while transmitting to detect a collision from different stations. In wired networks, if a collision has occurred then the energy of received signal almost doubles and the station can sense the possibility of collision. In case of wireless networks, most of the energy is used for transmission and the energy of received signal increases by only 5-10% if a collision occurs. It can’t be used by the station to sense collision. Therefore </a:t>
            </a:r>
            <a:r>
              <a:rPr lang="en-US" b="1" dirty="0"/>
              <a:t>CSMA/CA has been specially designed for wireless networks</a:t>
            </a:r>
            <a:r>
              <a:rPr lang="en-US" dirty="0"/>
              <a:t>.</a:t>
            </a:r>
          </a:p>
          <a:p>
            <a:pPr algn="just"/>
            <a:endParaRPr lang="en-US" sz="1600" dirty="0" smtClean="0"/>
          </a:p>
          <a:p>
            <a:pPr algn="just"/>
            <a:r>
              <a:rPr lang="en-US" dirty="0" smtClean="0"/>
              <a:t>These </a:t>
            </a:r>
            <a:r>
              <a:rPr lang="en-US" dirty="0"/>
              <a:t>are three types of strategies</a:t>
            </a:r>
            <a:r>
              <a:rPr lang="en-US" dirty="0" smtClean="0"/>
              <a:t>:</a:t>
            </a:r>
          </a:p>
          <a:p>
            <a:pPr marL="285750" lvl="0" indent="-285750" algn="just">
              <a:buFont typeface="Arial" pitchFamily="34" charset="0"/>
              <a:buChar char="•"/>
            </a:pPr>
            <a:r>
              <a:rPr lang="en-US" b="1" dirty="0" smtClean="0"/>
              <a:t>Inter Frame </a:t>
            </a:r>
            <a:r>
              <a:rPr lang="en-US" b="1" dirty="0"/>
              <a:t>Space (IFS) –</a:t>
            </a:r>
            <a:r>
              <a:rPr lang="en-US" dirty="0"/>
              <a:t> When a station finds the channel busy, it waits for a period of time called IFS time. IFS can also be used to define the priority of a station or a frame. Higher the IFS lower is the priority</a:t>
            </a:r>
            <a:r>
              <a:rPr lang="en-US" dirty="0" smtClean="0"/>
              <a:t>.</a:t>
            </a:r>
          </a:p>
          <a:p>
            <a:pPr lvl="0" algn="just"/>
            <a:endParaRPr lang="en-US" dirty="0"/>
          </a:p>
          <a:p>
            <a:pPr marL="285750" lvl="0" indent="-285750" algn="just">
              <a:buFont typeface="Arial" pitchFamily="34" charset="0"/>
              <a:buChar char="•"/>
            </a:pPr>
            <a:r>
              <a:rPr lang="en-US" b="1" dirty="0"/>
              <a:t>Contention Window –</a:t>
            </a:r>
            <a:r>
              <a:rPr lang="en-US" dirty="0"/>
              <a:t> It is the amount of time divided into slots</a:t>
            </a:r>
            <a:r>
              <a:rPr lang="en-US" dirty="0" smtClean="0"/>
              <a:t>. A </a:t>
            </a:r>
            <a:r>
              <a:rPr lang="en-US" dirty="0"/>
              <a:t>station which is ready to send frames chooses random number of slots as </a:t>
            </a:r>
            <a:r>
              <a:rPr lang="en-US" b="1" dirty="0"/>
              <a:t>wait time</a:t>
            </a:r>
            <a:r>
              <a:rPr lang="en-US" dirty="0" smtClean="0"/>
              <a:t>.</a:t>
            </a:r>
          </a:p>
          <a:p>
            <a:pPr lvl="0" algn="just"/>
            <a:endParaRPr lang="en-US" dirty="0"/>
          </a:p>
          <a:p>
            <a:pPr marL="285750" lvl="0" indent="-285750" algn="just">
              <a:buFont typeface="Arial" pitchFamily="34" charset="0"/>
              <a:buChar char="•"/>
            </a:pPr>
            <a:r>
              <a:rPr lang="en-US" b="1" dirty="0"/>
              <a:t>Acknowledgements –</a:t>
            </a:r>
            <a:r>
              <a:rPr lang="en-US" dirty="0"/>
              <a:t> The positive acknowledgements and time-out timer can help guarantee a successful transmission of the frame.</a:t>
            </a:r>
          </a:p>
          <a:p>
            <a:pPr algn="just"/>
            <a:endParaRPr lang="en-US" dirty="0"/>
          </a:p>
        </p:txBody>
      </p:sp>
    </p:spTree>
    <p:extLst>
      <p:ext uri="{BB962C8B-B14F-4D97-AF65-F5344CB8AC3E}">
        <p14:creationId xmlns:p14="http://schemas.microsoft.com/office/powerpoint/2010/main" val="357170379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63</a:t>
            </a:fld>
            <a:endParaRPr lang="en-US"/>
          </a:p>
        </p:txBody>
      </p:sp>
      <p:sp>
        <p:nvSpPr>
          <p:cNvPr id="5" name="Rectangle 4"/>
          <p:cNvSpPr/>
          <p:nvPr/>
        </p:nvSpPr>
        <p:spPr>
          <a:xfrm>
            <a:off x="152400" y="152400"/>
            <a:ext cx="1980029" cy="369332"/>
          </a:xfrm>
          <a:prstGeom prst="rect">
            <a:avLst/>
          </a:prstGeom>
        </p:spPr>
        <p:txBody>
          <a:bodyPr wrap="none">
            <a:spAutoFit/>
          </a:bodyPr>
          <a:lstStyle/>
          <a:p>
            <a:r>
              <a:rPr lang="en-US" b="1" dirty="0"/>
              <a:t>Sharing Medium</a:t>
            </a:r>
          </a:p>
        </p:txBody>
      </p:sp>
      <p:sp>
        <p:nvSpPr>
          <p:cNvPr id="8" name="Rectangle 7"/>
          <p:cNvSpPr/>
          <p:nvPr/>
        </p:nvSpPr>
        <p:spPr>
          <a:xfrm>
            <a:off x="132179" y="762000"/>
            <a:ext cx="8458200" cy="1754326"/>
          </a:xfrm>
          <a:prstGeom prst="rect">
            <a:avLst/>
          </a:prstGeom>
        </p:spPr>
        <p:txBody>
          <a:bodyPr wrap="square">
            <a:spAutoFit/>
          </a:bodyPr>
          <a:lstStyle/>
          <a:p>
            <a:pPr algn="just"/>
            <a:r>
              <a:rPr lang="en-US" b="1" dirty="0" smtClean="0"/>
              <a:t>CSMA (</a:t>
            </a:r>
            <a:r>
              <a:rPr lang="en-US" b="1" i="1" dirty="0" err="1" smtClean="0"/>
              <a:t>nonpersistent</a:t>
            </a:r>
            <a:r>
              <a:rPr lang="en-US" b="1" i="1" dirty="0" smtClean="0"/>
              <a:t>)</a:t>
            </a:r>
            <a:endParaRPr lang="en-US" b="1" dirty="0" smtClean="0"/>
          </a:p>
          <a:p>
            <a:pPr algn="just"/>
            <a:r>
              <a:rPr lang="en-US" dirty="0" smtClean="0"/>
              <a:t>In</a:t>
            </a:r>
            <a:r>
              <a:rPr lang="en-US" dirty="0"/>
              <a:t> </a:t>
            </a:r>
            <a:r>
              <a:rPr lang="en-US" i="1" dirty="0" err="1"/>
              <a:t>nonpersistent</a:t>
            </a:r>
            <a:r>
              <a:rPr lang="en-US" dirty="0"/>
              <a:t> CSMA, a ready terminal senses the channel and operates as follows. If the channel is sensed idle, the terminal transmits the packet. If the channel is sensed busy, then the terminal schedules the retransmission of the packet to some later time according to the retransmission delay distribution. At this new point in time, it senses the channel and repeats the algorithm described.</a:t>
            </a:r>
          </a:p>
        </p:txBody>
      </p:sp>
      <p:pic>
        <p:nvPicPr>
          <p:cNvPr id="9" name="Picture 8" descr="https://media.geeksforgeeks.org/wp-content/uploads/20200704091935/nonpersistent.png"/>
          <p:cNvPicPr/>
          <p:nvPr/>
        </p:nvPicPr>
        <p:blipFill>
          <a:blip r:embed="rId2">
            <a:extLst>
              <a:ext uri="{28A0092B-C50C-407E-A947-70E740481C1C}">
                <a14:useLocalDpi xmlns:a14="http://schemas.microsoft.com/office/drawing/2010/main" val="0"/>
              </a:ext>
            </a:extLst>
          </a:blip>
          <a:srcRect/>
          <a:stretch>
            <a:fillRect/>
          </a:stretch>
        </p:blipFill>
        <p:spPr bwMode="auto">
          <a:xfrm>
            <a:off x="756260" y="2552700"/>
            <a:ext cx="7190987" cy="3810000"/>
          </a:xfrm>
          <a:prstGeom prst="rect">
            <a:avLst/>
          </a:prstGeom>
          <a:noFill/>
          <a:ln>
            <a:noFill/>
          </a:ln>
        </p:spPr>
      </p:pic>
      <p:sp>
        <p:nvSpPr>
          <p:cNvPr id="12" name="Rectangle 11"/>
          <p:cNvSpPr/>
          <p:nvPr/>
        </p:nvSpPr>
        <p:spPr>
          <a:xfrm>
            <a:off x="4648200" y="6231523"/>
            <a:ext cx="2900153" cy="338554"/>
          </a:xfrm>
          <a:prstGeom prst="rect">
            <a:avLst/>
          </a:prstGeom>
        </p:spPr>
        <p:txBody>
          <a:bodyPr wrap="none">
            <a:spAutoFit/>
          </a:bodyPr>
          <a:lstStyle/>
          <a:p>
            <a:r>
              <a:rPr lang="en-US" sz="1600" dirty="0" smtClean="0"/>
              <a:t>Fig. 5:</a:t>
            </a:r>
            <a:r>
              <a:rPr lang="en-US" sz="1600" dirty="0"/>
              <a:t> </a:t>
            </a:r>
            <a:r>
              <a:rPr lang="en-US" sz="1600" dirty="0" smtClean="0"/>
              <a:t>(non-persistent CSMA)</a:t>
            </a:r>
            <a:endParaRPr lang="en-US" sz="1600" dirty="0"/>
          </a:p>
        </p:txBody>
      </p:sp>
    </p:spTree>
    <p:extLst>
      <p:ext uri="{BB962C8B-B14F-4D97-AF65-F5344CB8AC3E}">
        <p14:creationId xmlns:p14="http://schemas.microsoft.com/office/powerpoint/2010/main" val="21168979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64</a:t>
            </a:fld>
            <a:endParaRPr lang="en-US"/>
          </a:p>
        </p:txBody>
      </p:sp>
      <p:sp>
        <p:nvSpPr>
          <p:cNvPr id="5" name="Rectangle 4"/>
          <p:cNvSpPr/>
          <p:nvPr/>
        </p:nvSpPr>
        <p:spPr>
          <a:xfrm>
            <a:off x="76200" y="747474"/>
            <a:ext cx="8534400" cy="2308324"/>
          </a:xfrm>
          <a:prstGeom prst="rect">
            <a:avLst/>
          </a:prstGeom>
        </p:spPr>
        <p:txBody>
          <a:bodyPr wrap="square">
            <a:spAutoFit/>
          </a:bodyPr>
          <a:lstStyle/>
          <a:p>
            <a:pPr algn="just"/>
            <a:r>
              <a:rPr lang="en-US" dirty="0" smtClean="0"/>
              <a:t>In </a:t>
            </a:r>
            <a:r>
              <a:rPr lang="en-US" dirty="0"/>
              <a:t>1-persistent CSMA, station continuously senses channel to check its state i.e., idle or busy so that it can transfer data. In case when channel is busy, station will wait for channel to become idle. When station finds an idle channel, it transmits frame to channel without any delay with probability 1. Due to probability 1, it is called 1-persistent CSMA. The problem with this method is that there is a huge chance of collision, as two or more stations can find channel in idle state and transmit frames at the same time. At the time when a collision occurs the station has to wait for random time for channel to be idle and to start all again.</a:t>
            </a:r>
          </a:p>
        </p:txBody>
      </p:sp>
      <p:sp>
        <p:nvSpPr>
          <p:cNvPr id="6" name="Rectangle 5"/>
          <p:cNvSpPr/>
          <p:nvPr/>
        </p:nvSpPr>
        <p:spPr>
          <a:xfrm>
            <a:off x="76200" y="30093"/>
            <a:ext cx="4382354" cy="369332"/>
          </a:xfrm>
          <a:prstGeom prst="rect">
            <a:avLst/>
          </a:prstGeom>
        </p:spPr>
        <p:txBody>
          <a:bodyPr wrap="none">
            <a:spAutoFit/>
          </a:bodyPr>
          <a:lstStyle/>
          <a:p>
            <a:r>
              <a:rPr lang="en-US" b="1" dirty="0"/>
              <a:t>Carrier Sense Multiple Access (CSMA)</a:t>
            </a:r>
          </a:p>
        </p:txBody>
      </p:sp>
      <p:sp>
        <p:nvSpPr>
          <p:cNvPr id="7" name="Rectangle 6"/>
          <p:cNvSpPr/>
          <p:nvPr/>
        </p:nvSpPr>
        <p:spPr>
          <a:xfrm>
            <a:off x="228600" y="389870"/>
            <a:ext cx="2139112" cy="338554"/>
          </a:xfrm>
          <a:prstGeom prst="rect">
            <a:avLst/>
          </a:prstGeom>
        </p:spPr>
        <p:txBody>
          <a:bodyPr wrap="none">
            <a:spAutoFit/>
          </a:bodyPr>
          <a:lstStyle/>
          <a:p>
            <a:pPr algn="just"/>
            <a:r>
              <a:rPr lang="en-US" sz="1600" b="1" dirty="0"/>
              <a:t>CSMA </a:t>
            </a:r>
            <a:r>
              <a:rPr lang="en-US" sz="1600" b="1" dirty="0" smtClean="0"/>
              <a:t>(</a:t>
            </a:r>
            <a:r>
              <a:rPr lang="en-US" sz="1600" b="1" dirty="0"/>
              <a:t>1-persistent</a:t>
            </a:r>
            <a:r>
              <a:rPr lang="en-US" sz="1600" b="1" i="1" dirty="0" smtClean="0"/>
              <a:t>)</a:t>
            </a:r>
            <a:endParaRPr lang="en-US" sz="1600" b="1" dirty="0"/>
          </a:p>
        </p:txBody>
      </p:sp>
      <p:pic>
        <p:nvPicPr>
          <p:cNvPr id="8" name="Picture 7" descr="https://media.geeksforgeeks.org/wp-content/uploads/20200704091849/UntitledDiagram4.png"/>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23532"/>
            <a:ext cx="5652354" cy="3276600"/>
          </a:xfrm>
          <a:prstGeom prst="rect">
            <a:avLst/>
          </a:prstGeom>
          <a:noFill/>
          <a:ln>
            <a:noFill/>
          </a:ln>
        </p:spPr>
      </p:pic>
      <p:sp>
        <p:nvSpPr>
          <p:cNvPr id="9" name="Rectangle 8"/>
          <p:cNvSpPr/>
          <p:nvPr/>
        </p:nvSpPr>
        <p:spPr>
          <a:xfrm>
            <a:off x="4648200" y="6400800"/>
            <a:ext cx="2832827" cy="338554"/>
          </a:xfrm>
          <a:prstGeom prst="rect">
            <a:avLst/>
          </a:prstGeom>
        </p:spPr>
        <p:txBody>
          <a:bodyPr wrap="none">
            <a:spAutoFit/>
          </a:bodyPr>
          <a:lstStyle/>
          <a:p>
            <a:r>
              <a:rPr lang="en-US" sz="1600" dirty="0" smtClean="0"/>
              <a:t>Fig. 6:</a:t>
            </a:r>
            <a:r>
              <a:rPr lang="en-US" sz="1600" dirty="0"/>
              <a:t> </a:t>
            </a:r>
            <a:r>
              <a:rPr lang="en-US" sz="1600" dirty="0" smtClean="0"/>
              <a:t>(1 </a:t>
            </a:r>
            <a:r>
              <a:rPr lang="en-US" sz="1600" dirty="0"/>
              <a:t>– persistent </a:t>
            </a:r>
            <a:r>
              <a:rPr lang="en-US" sz="1600" dirty="0" smtClean="0"/>
              <a:t>CSMA)</a:t>
            </a:r>
            <a:endParaRPr lang="en-US" sz="1600" dirty="0"/>
          </a:p>
        </p:txBody>
      </p:sp>
    </p:spTree>
    <p:extLst>
      <p:ext uri="{BB962C8B-B14F-4D97-AF65-F5344CB8AC3E}">
        <p14:creationId xmlns:p14="http://schemas.microsoft.com/office/powerpoint/2010/main" val="130034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65</a:t>
            </a:fld>
            <a:endParaRPr lang="en-US"/>
          </a:p>
        </p:txBody>
      </p:sp>
      <p:sp>
        <p:nvSpPr>
          <p:cNvPr id="5" name="Rectangle 4"/>
          <p:cNvSpPr/>
          <p:nvPr/>
        </p:nvSpPr>
        <p:spPr>
          <a:xfrm>
            <a:off x="76200" y="30093"/>
            <a:ext cx="4382354" cy="369332"/>
          </a:xfrm>
          <a:prstGeom prst="rect">
            <a:avLst/>
          </a:prstGeom>
        </p:spPr>
        <p:txBody>
          <a:bodyPr wrap="none">
            <a:spAutoFit/>
          </a:bodyPr>
          <a:lstStyle/>
          <a:p>
            <a:r>
              <a:rPr lang="en-US" b="1" dirty="0"/>
              <a:t>Carrier Sense Multiple Access (CSMA)</a:t>
            </a:r>
          </a:p>
        </p:txBody>
      </p:sp>
      <p:sp>
        <p:nvSpPr>
          <p:cNvPr id="6" name="Rectangle 5"/>
          <p:cNvSpPr/>
          <p:nvPr/>
        </p:nvSpPr>
        <p:spPr>
          <a:xfrm>
            <a:off x="222990" y="389870"/>
            <a:ext cx="2150332" cy="338554"/>
          </a:xfrm>
          <a:prstGeom prst="rect">
            <a:avLst/>
          </a:prstGeom>
        </p:spPr>
        <p:txBody>
          <a:bodyPr wrap="none">
            <a:spAutoFit/>
          </a:bodyPr>
          <a:lstStyle/>
          <a:p>
            <a:pPr algn="just"/>
            <a:r>
              <a:rPr lang="en-US" sz="1600" b="1" dirty="0"/>
              <a:t>CSMA </a:t>
            </a:r>
            <a:r>
              <a:rPr lang="en-US" sz="1600" b="1" dirty="0" smtClean="0"/>
              <a:t>(p-persistent</a:t>
            </a:r>
            <a:r>
              <a:rPr lang="en-US" sz="1600" b="1" i="1" dirty="0" smtClean="0"/>
              <a:t>)</a:t>
            </a:r>
            <a:endParaRPr lang="en-US" sz="1600" b="1" dirty="0"/>
          </a:p>
        </p:txBody>
      </p:sp>
      <p:sp>
        <p:nvSpPr>
          <p:cNvPr id="7" name="Rectangle 6"/>
          <p:cNvSpPr/>
          <p:nvPr/>
        </p:nvSpPr>
        <p:spPr>
          <a:xfrm>
            <a:off x="152400" y="728424"/>
            <a:ext cx="8610600" cy="1754326"/>
          </a:xfrm>
          <a:prstGeom prst="rect">
            <a:avLst/>
          </a:prstGeom>
        </p:spPr>
        <p:txBody>
          <a:bodyPr wrap="square">
            <a:spAutoFit/>
          </a:bodyPr>
          <a:lstStyle/>
          <a:p>
            <a:pPr algn="just"/>
            <a:r>
              <a:rPr lang="en-US" dirty="0"/>
              <a:t>The </a:t>
            </a:r>
            <a:r>
              <a:rPr lang="en-US" i="1" dirty="0"/>
              <a:t>p-persistent</a:t>
            </a:r>
            <a:r>
              <a:rPr lang="en-US" dirty="0"/>
              <a:t> scheme involves including an additional parameter </a:t>
            </a:r>
            <a:r>
              <a:rPr lang="en-US" i="1" dirty="0"/>
              <a:t>p</a:t>
            </a:r>
            <a:r>
              <a:rPr lang="en-US" dirty="0"/>
              <a:t>, the probability that a ready packet persists (1 − </a:t>
            </a:r>
            <a:r>
              <a:rPr lang="en-US" i="1" dirty="0"/>
              <a:t>p</a:t>
            </a:r>
            <a:r>
              <a:rPr lang="en-US" dirty="0"/>
              <a:t> being the probability of delaying transmission by τ seconds, where τ is the maximum propagation delay among all pairs). Parameter </a:t>
            </a:r>
            <a:r>
              <a:rPr lang="en-US" i="1" dirty="0"/>
              <a:t>p</a:t>
            </a:r>
            <a:r>
              <a:rPr lang="en-US" dirty="0"/>
              <a:t> is chosen to reduce the level of interference while keeping the idle periods between any two consecutive </a:t>
            </a:r>
            <a:r>
              <a:rPr lang="en-US" dirty="0" smtClean="0"/>
              <a:t>non-overlapped </a:t>
            </a:r>
            <a:r>
              <a:rPr lang="en-US" dirty="0"/>
              <a:t>transmissions as small as possible.</a:t>
            </a:r>
          </a:p>
        </p:txBody>
      </p:sp>
      <p:pic>
        <p:nvPicPr>
          <p:cNvPr id="8" name="Picture 7" descr="https://media.geeksforgeeks.org/wp-content/uploads/20200705141247/ppersitent.png"/>
          <p:cNvPicPr/>
          <p:nvPr/>
        </p:nvPicPr>
        <p:blipFill>
          <a:blip r:embed="rId2">
            <a:extLst>
              <a:ext uri="{28A0092B-C50C-407E-A947-70E740481C1C}">
                <a14:useLocalDpi xmlns:a14="http://schemas.microsoft.com/office/drawing/2010/main" val="0"/>
              </a:ext>
            </a:extLst>
          </a:blip>
          <a:srcRect/>
          <a:stretch>
            <a:fillRect/>
          </a:stretch>
        </p:blipFill>
        <p:spPr bwMode="auto">
          <a:xfrm>
            <a:off x="1085850" y="2473225"/>
            <a:ext cx="6553200" cy="3838793"/>
          </a:xfrm>
          <a:prstGeom prst="rect">
            <a:avLst/>
          </a:prstGeom>
          <a:noFill/>
          <a:ln>
            <a:noFill/>
          </a:ln>
        </p:spPr>
      </p:pic>
      <p:sp>
        <p:nvSpPr>
          <p:cNvPr id="9" name="Rectangle 8"/>
          <p:cNvSpPr/>
          <p:nvPr/>
        </p:nvSpPr>
        <p:spPr>
          <a:xfrm>
            <a:off x="4648200" y="6400800"/>
            <a:ext cx="2832827" cy="338554"/>
          </a:xfrm>
          <a:prstGeom prst="rect">
            <a:avLst/>
          </a:prstGeom>
        </p:spPr>
        <p:txBody>
          <a:bodyPr wrap="none">
            <a:spAutoFit/>
          </a:bodyPr>
          <a:lstStyle/>
          <a:p>
            <a:r>
              <a:rPr lang="en-US" sz="1600" dirty="0" smtClean="0"/>
              <a:t>Fig. 7:</a:t>
            </a:r>
            <a:r>
              <a:rPr lang="en-US" sz="1600" dirty="0"/>
              <a:t> </a:t>
            </a:r>
            <a:r>
              <a:rPr lang="en-US" sz="1600" dirty="0" smtClean="0"/>
              <a:t>(p </a:t>
            </a:r>
            <a:r>
              <a:rPr lang="en-US" sz="1600" dirty="0"/>
              <a:t>– persistent </a:t>
            </a:r>
            <a:r>
              <a:rPr lang="en-US" sz="1600" dirty="0" smtClean="0"/>
              <a:t>CSMA)</a:t>
            </a:r>
            <a:endParaRPr lang="en-US" sz="1600" dirty="0"/>
          </a:p>
        </p:txBody>
      </p:sp>
    </p:spTree>
    <p:extLst>
      <p:ext uri="{BB962C8B-B14F-4D97-AF65-F5344CB8AC3E}">
        <p14:creationId xmlns:p14="http://schemas.microsoft.com/office/powerpoint/2010/main" val="340315870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66</a:t>
            </a:fld>
            <a:endParaRPr lang="en-US"/>
          </a:p>
        </p:txBody>
      </p:sp>
      <p:sp>
        <p:nvSpPr>
          <p:cNvPr id="5" name="Content Placeholder 2"/>
          <p:cNvSpPr>
            <a:spLocks noGrp="1"/>
          </p:cNvSpPr>
          <p:nvPr>
            <p:ph idx="1"/>
          </p:nvPr>
        </p:nvSpPr>
        <p:spPr>
          <a:xfrm>
            <a:off x="961256" y="1988840"/>
            <a:ext cx="7139136" cy="3687688"/>
          </a:xfrm>
        </p:spPr>
        <p:txBody>
          <a:bodyPr>
            <a:normAutofit fontScale="85000" lnSpcReduction="10000"/>
          </a:bodyPr>
          <a:lstStyle/>
          <a:p>
            <a:pPr marL="0" indent="0" algn="ctr">
              <a:lnSpc>
                <a:spcPct val="150000"/>
              </a:lnSpc>
              <a:spcAft>
                <a:spcPts val="1000"/>
              </a:spcAft>
              <a:buNone/>
            </a:pPr>
            <a:r>
              <a:rPr lang="en-GB" sz="8800" dirty="0">
                <a:solidFill>
                  <a:schemeClr val="accent2">
                    <a:lumMod val="75000"/>
                  </a:schemeClr>
                </a:solidFill>
                <a:latin typeface="Bodoni MT Black" pitchFamily="18" charset="0"/>
                <a:ea typeface="Calibri"/>
                <a:cs typeface="Times New Roman"/>
              </a:rPr>
              <a:t>Thank </a:t>
            </a:r>
            <a:r>
              <a:rPr lang="en-GB" sz="8800" dirty="0" smtClean="0">
                <a:solidFill>
                  <a:schemeClr val="accent2">
                    <a:lumMod val="75000"/>
                  </a:schemeClr>
                </a:solidFill>
                <a:latin typeface="Bodoni MT Black" pitchFamily="18" charset="0"/>
                <a:ea typeface="Calibri"/>
                <a:cs typeface="Times New Roman"/>
              </a:rPr>
              <a:t>You</a:t>
            </a:r>
          </a:p>
          <a:p>
            <a:pPr marL="0" indent="0" algn="ctr">
              <a:lnSpc>
                <a:spcPct val="150000"/>
              </a:lnSpc>
              <a:spcAft>
                <a:spcPts val="1000"/>
              </a:spcAft>
              <a:buNone/>
            </a:pPr>
            <a:r>
              <a:rPr lang="en-GB" sz="8800" dirty="0" smtClean="0">
                <a:solidFill>
                  <a:schemeClr val="accent2">
                    <a:lumMod val="75000"/>
                  </a:schemeClr>
                </a:solidFill>
                <a:latin typeface="Bodoni MT Black" pitchFamily="18" charset="0"/>
                <a:ea typeface="Calibri"/>
                <a:cs typeface="Times New Roman"/>
              </a:rPr>
              <a:t>For Listening</a:t>
            </a:r>
            <a:endParaRPr lang="en-GB" sz="8800" dirty="0">
              <a:solidFill>
                <a:schemeClr val="accent2">
                  <a:lumMod val="75000"/>
                </a:schemeClr>
              </a:solidFill>
              <a:latin typeface="Bodoni MT Black" pitchFamily="18" charset="0"/>
              <a:ea typeface="Calibri"/>
              <a:cs typeface="Times New Roman"/>
            </a:endParaRPr>
          </a:p>
          <a:p>
            <a:endParaRPr lang="en-GB" dirty="0"/>
          </a:p>
        </p:txBody>
      </p:sp>
    </p:spTree>
    <p:extLst>
      <p:ext uri="{BB962C8B-B14F-4D97-AF65-F5344CB8AC3E}">
        <p14:creationId xmlns:p14="http://schemas.microsoft.com/office/powerpoint/2010/main" val="276959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xit" presetSubtype="0" fill="hold" grpId="0" nodeType="clickEffect">
                                  <p:stCondLst>
                                    <p:cond delay="0"/>
                                  </p:stCondLst>
                                  <p:childTnLst>
                                    <p:animEffect transition="out" filter="fade">
                                      <p:cBhvr>
                                        <p:cTn id="6" dur="2000"/>
                                        <p:tgtEl>
                                          <p:spTgt spid="5">
                                            <p:txEl>
                                              <p:pRg st="0" end="0"/>
                                            </p:txEl>
                                          </p:spTgt>
                                        </p:tgtEl>
                                      </p:cBhvr>
                                    </p:animEffect>
                                    <p:anim calcmode="lin" valueType="num">
                                      <p:cBhvr>
                                        <p:cTn id="7" dur="2000"/>
                                        <p:tgtEl>
                                          <p:spTgt spid="5">
                                            <p:txEl>
                                              <p:pRg st="0" end="0"/>
                                            </p:txEl>
                                          </p:spTgt>
                                        </p:tgtEl>
                                        <p:attrNameLst>
                                          <p:attrName>style.rotation</p:attrName>
                                        </p:attrNameLst>
                                      </p:cBhvr>
                                      <p:tavLst>
                                        <p:tav tm="0">
                                          <p:val>
                                            <p:fltVal val="0"/>
                                          </p:val>
                                        </p:tav>
                                        <p:tav tm="100000">
                                          <p:val>
                                            <p:fltVal val="720"/>
                                          </p:val>
                                        </p:tav>
                                      </p:tavLst>
                                    </p:anim>
                                    <p:anim calcmode="lin" valueType="num">
                                      <p:cBhvr>
                                        <p:cTn id="8" dur="2000"/>
                                        <p:tgtEl>
                                          <p:spTgt spid="5">
                                            <p:txEl>
                                              <p:pRg st="0" end="0"/>
                                            </p:txEl>
                                          </p:spTgt>
                                        </p:tgtEl>
                                        <p:attrNameLst>
                                          <p:attrName>ppt_h</p:attrName>
                                        </p:attrNameLst>
                                      </p:cBhvr>
                                      <p:tavLst>
                                        <p:tav tm="0">
                                          <p:val>
                                            <p:strVal val="ppt_h"/>
                                          </p:val>
                                        </p:tav>
                                        <p:tav tm="100000">
                                          <p:val>
                                            <p:fltVal val="0"/>
                                          </p:val>
                                        </p:tav>
                                      </p:tavLst>
                                    </p:anim>
                                    <p:anim calcmode="lin" valueType="num">
                                      <p:cBhvr>
                                        <p:cTn id="9" dur="2000"/>
                                        <p:tgtEl>
                                          <p:spTgt spid="5">
                                            <p:txEl>
                                              <p:pRg st="0" end="0"/>
                                            </p:txEl>
                                          </p:spTgt>
                                        </p:tgtEl>
                                        <p:attrNameLst>
                                          <p:attrName>ppt_w</p:attrName>
                                        </p:attrNameLst>
                                      </p:cBhvr>
                                      <p:tavLst>
                                        <p:tav tm="0">
                                          <p:val>
                                            <p:strVal val="ppt_w"/>
                                          </p:val>
                                        </p:tav>
                                        <p:tav tm="100000">
                                          <p:val>
                                            <p:fltVal val="0"/>
                                          </p:val>
                                        </p:tav>
                                      </p:tavLst>
                                    </p:anim>
                                    <p:set>
                                      <p:cBhvr>
                                        <p:cTn id="10" dur="1" fill="hold">
                                          <p:stCondLst>
                                            <p:cond delay="1999"/>
                                          </p:stCondLst>
                                        </p:cTn>
                                        <p:tgtEl>
                                          <p:spTgt spid="5">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5" presetClass="exit" presetSubtype="0" fill="hold" grpId="0" nodeType="clickEffect">
                                  <p:stCondLst>
                                    <p:cond delay="0"/>
                                  </p:stCondLst>
                                  <p:childTnLst>
                                    <p:animEffect transition="out" filter="fade">
                                      <p:cBhvr>
                                        <p:cTn id="14" dur="2000"/>
                                        <p:tgtEl>
                                          <p:spTgt spid="5">
                                            <p:txEl>
                                              <p:pRg st="1" end="1"/>
                                            </p:txEl>
                                          </p:spTgt>
                                        </p:tgtEl>
                                      </p:cBhvr>
                                    </p:animEffect>
                                    <p:anim calcmode="lin" valueType="num">
                                      <p:cBhvr>
                                        <p:cTn id="15" dur="2000"/>
                                        <p:tgtEl>
                                          <p:spTgt spid="5">
                                            <p:txEl>
                                              <p:pRg st="1" end="1"/>
                                            </p:txEl>
                                          </p:spTgt>
                                        </p:tgtEl>
                                        <p:attrNameLst>
                                          <p:attrName>style.rotation</p:attrName>
                                        </p:attrNameLst>
                                      </p:cBhvr>
                                      <p:tavLst>
                                        <p:tav tm="0">
                                          <p:val>
                                            <p:fltVal val="0"/>
                                          </p:val>
                                        </p:tav>
                                        <p:tav tm="100000">
                                          <p:val>
                                            <p:fltVal val="720"/>
                                          </p:val>
                                        </p:tav>
                                      </p:tavLst>
                                    </p:anim>
                                    <p:anim calcmode="lin" valueType="num">
                                      <p:cBhvr>
                                        <p:cTn id="16" dur="2000"/>
                                        <p:tgtEl>
                                          <p:spTgt spid="5">
                                            <p:txEl>
                                              <p:pRg st="1" end="1"/>
                                            </p:txEl>
                                          </p:spTgt>
                                        </p:tgtEl>
                                        <p:attrNameLst>
                                          <p:attrName>ppt_h</p:attrName>
                                        </p:attrNameLst>
                                      </p:cBhvr>
                                      <p:tavLst>
                                        <p:tav tm="0">
                                          <p:val>
                                            <p:strVal val="ppt_h"/>
                                          </p:val>
                                        </p:tav>
                                        <p:tav tm="100000">
                                          <p:val>
                                            <p:fltVal val="0"/>
                                          </p:val>
                                        </p:tav>
                                      </p:tavLst>
                                    </p:anim>
                                    <p:anim calcmode="lin" valueType="num">
                                      <p:cBhvr>
                                        <p:cTn id="17" dur="2000"/>
                                        <p:tgtEl>
                                          <p:spTgt spid="5">
                                            <p:txEl>
                                              <p:pRg st="1" end="1"/>
                                            </p:txEl>
                                          </p:spTgt>
                                        </p:tgtEl>
                                        <p:attrNameLst>
                                          <p:attrName>ppt_w</p:attrName>
                                        </p:attrNameLst>
                                      </p:cBhvr>
                                      <p:tavLst>
                                        <p:tav tm="0">
                                          <p:val>
                                            <p:strVal val="ppt_w"/>
                                          </p:val>
                                        </p:tav>
                                        <p:tav tm="100000">
                                          <p:val>
                                            <p:fltVal val="0"/>
                                          </p:val>
                                        </p:tav>
                                      </p:tavLst>
                                    </p:anim>
                                    <p:set>
                                      <p:cBhvr>
                                        <p:cTn id="18" dur="1" fill="hold">
                                          <p:stCondLst>
                                            <p:cond delay="1999"/>
                                          </p:stCondLst>
                                        </p:cTn>
                                        <p:tgtEl>
                                          <p:spTgt spid="5">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7</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7583"/>
            <a:ext cx="6400800" cy="5026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4193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8</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761194"/>
            <a:ext cx="6400800" cy="375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4729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EEFB2500-135A-47CC-9A80-343D879EE42D}" type="slidenum">
              <a:rPr lang="en-US" smtClean="0"/>
              <a:pPr>
                <a:defRPr/>
              </a:pPr>
              <a:t>9</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1752600"/>
            <a:ext cx="6248400" cy="4006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71643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16124</TotalTime>
  <Words>6366</Words>
  <Application>Microsoft Office PowerPoint</Application>
  <PresentationFormat>On-screen Show (4:3)</PresentationFormat>
  <Paragraphs>521</Paragraphs>
  <Slides>66</Slides>
  <Notes>22</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Oriel</vt:lpstr>
      <vt:lpstr>NETWORK TOPOLOGIES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LIFTED</dc:creator>
  <cp:lastModifiedBy>Oloyede</cp:lastModifiedBy>
  <cp:revision>1264</cp:revision>
  <cp:lastPrinted>1601-01-01T00:00:00Z</cp:lastPrinted>
  <dcterms:created xsi:type="dcterms:W3CDTF">1601-01-01T00:00:00Z</dcterms:created>
  <dcterms:modified xsi:type="dcterms:W3CDTF">2020-10-04T10:19:47Z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