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comments/comment1.xml" ContentType="application/vnd.openxmlformats-officedocument.presentationml.comment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62" r:id="rId3"/>
    <p:sldId id="257" r:id="rId4"/>
    <p:sldId id="265" r:id="rId5"/>
    <p:sldId id="260" r:id="rId6"/>
    <p:sldId id="261" r:id="rId7"/>
    <p:sldId id="258" r:id="rId8"/>
    <p:sldId id="259" r:id="rId9"/>
    <p:sldId id="263" r:id="rId10"/>
    <p:sldId id="264" r:id="rId11"/>
    <p:sldId id="266" r:id="rId12"/>
    <p:sldId id="267" r:id="rId13"/>
    <p:sldId id="268" r:id="rId14"/>
    <p:sldId id="270" r:id="rId15"/>
    <p:sldId id="30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Alafia Azeezat O" initials="DAAO" lastIdx="1" clrIdx="0">
    <p:extLst>
      <p:ext uri="{19B8F6BF-5375-455C-9EA6-DF929625EA0E}">
        <p15:presenceInfo xmlns:p15="http://schemas.microsoft.com/office/powerpoint/2012/main" xmlns="" userId="Dr Alafia Azeezat 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94660"/>
  </p:normalViewPr>
  <p:slideViewPr>
    <p:cSldViewPr snapToGrid="0">
      <p:cViewPr varScale="1">
        <p:scale>
          <a:sx n="68" d="100"/>
          <a:sy n="68" d="100"/>
        </p:scale>
        <p:origin x="-792"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1-31T18:49:16.742" idx="1">
    <p:pos x="10" y="10"/>
    <p:text/>
    <p:extLst>
      <p:ext uri="{C676402C-5697-4E1C-873F-D02D1690AC5C}">
        <p15:threadingInfo xmlns:p15="http://schemas.microsoft.com/office/powerpoint/2012/main" xmlns=""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B6DA91-5A8F-4151-875A-EDBB19826EC0}" type="datetimeFigureOut">
              <a:rPr lang="en-GB" smtClean="0"/>
              <a:pPr/>
              <a:t>20/04/2018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7158E-52C9-4704-82F2-59E48C460C3F}" type="slidenum">
              <a:rPr lang="en-GB" smtClean="0"/>
              <a:pPr/>
              <a:t>‹#›</a:t>
            </a:fld>
            <a:endParaRPr lang="en-GB"/>
          </a:p>
        </p:txBody>
      </p:sp>
    </p:spTree>
    <p:extLst>
      <p:ext uri="{BB962C8B-B14F-4D97-AF65-F5344CB8AC3E}">
        <p14:creationId xmlns:p14="http://schemas.microsoft.com/office/powerpoint/2010/main" xmlns="" val="3064365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Charles</a:t>
            </a:r>
            <a:r>
              <a:rPr lang="en-GB" baseline="0" dirty="0" smtClean="0"/>
              <a:t> Darwin was a naturalist who devoted his time to collecting plants and animals . He was </a:t>
            </a:r>
            <a:r>
              <a:rPr lang="en-GB" baseline="0" dirty="0" err="1" smtClean="0"/>
              <a:t>opportuned</a:t>
            </a:r>
            <a:r>
              <a:rPr lang="en-GB" baseline="0" dirty="0" smtClean="0"/>
              <a:t> to go a journey for map-making survey on HMS Beagle, the voyage which lasted for almost five years availed him the opportunity to explore the flora and fauna in different parts of the world. In the Pacific Ocean, he was at the Galapagos Island. </a:t>
            </a:r>
            <a:endParaRPr lang="en-GB" dirty="0"/>
          </a:p>
        </p:txBody>
      </p:sp>
      <p:sp>
        <p:nvSpPr>
          <p:cNvPr id="4" name="Slide Number Placeholder 3"/>
          <p:cNvSpPr>
            <a:spLocks noGrp="1"/>
          </p:cNvSpPr>
          <p:nvPr>
            <p:ph type="sldNum" sz="quarter" idx="10"/>
          </p:nvPr>
        </p:nvSpPr>
        <p:spPr/>
        <p:txBody>
          <a:bodyPr/>
          <a:lstStyle/>
          <a:p>
            <a:fld id="{9CF7158E-52C9-4704-82F2-59E48C460C3F}" type="slidenum">
              <a:rPr lang="en-GB" smtClean="0"/>
              <a:pPr/>
              <a:t>5</a:t>
            </a:fld>
            <a:endParaRPr lang="en-GB"/>
          </a:p>
        </p:txBody>
      </p:sp>
    </p:spTree>
    <p:extLst>
      <p:ext uri="{BB962C8B-B14F-4D97-AF65-F5344CB8AC3E}">
        <p14:creationId xmlns:p14="http://schemas.microsoft.com/office/powerpoint/2010/main" xmlns="" val="2452749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A7AB7C5-9F7B-4602-B804-F0A86C6C9433}" type="datetimeFigureOut">
              <a:rPr lang="en-GB" smtClean="0"/>
              <a:pPr/>
              <a:t>20/04/2018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061787-80DE-46E2-BC56-19D15B169712}" type="slidenum">
              <a:rPr lang="en-GB" smtClean="0"/>
              <a:pPr/>
              <a:t>‹#›</a:t>
            </a:fld>
            <a:endParaRPr lang="en-GB"/>
          </a:p>
        </p:txBody>
      </p:sp>
    </p:spTree>
    <p:extLst>
      <p:ext uri="{BB962C8B-B14F-4D97-AF65-F5344CB8AC3E}">
        <p14:creationId xmlns:p14="http://schemas.microsoft.com/office/powerpoint/2010/main" xmlns="" val="1086844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7AB7C5-9F7B-4602-B804-F0A86C6C9433}" type="datetimeFigureOut">
              <a:rPr lang="en-GB" smtClean="0"/>
              <a:pPr/>
              <a:t>20/04/2018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061787-80DE-46E2-BC56-19D15B169712}" type="slidenum">
              <a:rPr lang="en-GB" smtClean="0"/>
              <a:pPr/>
              <a:t>‹#›</a:t>
            </a:fld>
            <a:endParaRPr lang="en-GB"/>
          </a:p>
        </p:txBody>
      </p:sp>
    </p:spTree>
    <p:extLst>
      <p:ext uri="{BB962C8B-B14F-4D97-AF65-F5344CB8AC3E}">
        <p14:creationId xmlns:p14="http://schemas.microsoft.com/office/powerpoint/2010/main" xmlns="" val="665379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7AB7C5-9F7B-4602-B804-F0A86C6C9433}" type="datetimeFigureOut">
              <a:rPr lang="en-GB" smtClean="0"/>
              <a:pPr/>
              <a:t>20/04/2018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061787-80DE-46E2-BC56-19D15B169712}" type="slidenum">
              <a:rPr lang="en-GB" smtClean="0"/>
              <a:pPr/>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1810256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7AB7C5-9F7B-4602-B804-F0A86C6C9433}" type="datetimeFigureOut">
              <a:rPr lang="en-GB" smtClean="0"/>
              <a:pPr/>
              <a:t>20/04/2018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061787-80DE-46E2-BC56-19D15B169712}" type="slidenum">
              <a:rPr lang="en-GB" smtClean="0"/>
              <a:pPr/>
              <a:t>‹#›</a:t>
            </a:fld>
            <a:endParaRPr lang="en-GB"/>
          </a:p>
        </p:txBody>
      </p:sp>
    </p:spTree>
    <p:extLst>
      <p:ext uri="{BB962C8B-B14F-4D97-AF65-F5344CB8AC3E}">
        <p14:creationId xmlns:p14="http://schemas.microsoft.com/office/powerpoint/2010/main" xmlns="" val="3095503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7AB7C5-9F7B-4602-B804-F0A86C6C9433}" type="datetimeFigureOut">
              <a:rPr lang="en-GB" smtClean="0"/>
              <a:pPr/>
              <a:t>20/04/2018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061787-80DE-46E2-BC56-19D15B169712}" type="slidenum">
              <a:rPr lang="en-GB" smtClean="0"/>
              <a:pPr/>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421741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7AB7C5-9F7B-4602-B804-F0A86C6C9433}" type="datetimeFigureOut">
              <a:rPr lang="en-GB" smtClean="0"/>
              <a:pPr/>
              <a:t>20/04/2018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061787-80DE-46E2-BC56-19D15B169712}" type="slidenum">
              <a:rPr lang="en-GB" smtClean="0"/>
              <a:pPr/>
              <a:t>‹#›</a:t>
            </a:fld>
            <a:endParaRPr lang="en-GB"/>
          </a:p>
        </p:txBody>
      </p:sp>
    </p:spTree>
    <p:extLst>
      <p:ext uri="{BB962C8B-B14F-4D97-AF65-F5344CB8AC3E}">
        <p14:creationId xmlns:p14="http://schemas.microsoft.com/office/powerpoint/2010/main" xmlns="" val="3570535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7AB7C5-9F7B-4602-B804-F0A86C6C9433}" type="datetimeFigureOut">
              <a:rPr lang="en-GB" smtClean="0"/>
              <a:pPr/>
              <a:t>20/04/2018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061787-80DE-46E2-BC56-19D15B169712}" type="slidenum">
              <a:rPr lang="en-GB" smtClean="0"/>
              <a:pPr/>
              <a:t>‹#›</a:t>
            </a:fld>
            <a:endParaRPr lang="en-GB"/>
          </a:p>
        </p:txBody>
      </p:sp>
    </p:spTree>
    <p:extLst>
      <p:ext uri="{BB962C8B-B14F-4D97-AF65-F5344CB8AC3E}">
        <p14:creationId xmlns:p14="http://schemas.microsoft.com/office/powerpoint/2010/main" xmlns="" val="3640206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7AB7C5-9F7B-4602-B804-F0A86C6C9433}" type="datetimeFigureOut">
              <a:rPr lang="en-GB" smtClean="0"/>
              <a:pPr/>
              <a:t>20/04/2018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061787-80DE-46E2-BC56-19D15B169712}" type="slidenum">
              <a:rPr lang="en-GB" smtClean="0"/>
              <a:pPr/>
              <a:t>‹#›</a:t>
            </a:fld>
            <a:endParaRPr lang="en-GB"/>
          </a:p>
        </p:txBody>
      </p:sp>
    </p:spTree>
    <p:extLst>
      <p:ext uri="{BB962C8B-B14F-4D97-AF65-F5344CB8AC3E}">
        <p14:creationId xmlns:p14="http://schemas.microsoft.com/office/powerpoint/2010/main" xmlns="" val="4195767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7AB7C5-9F7B-4602-B804-F0A86C6C9433}" type="datetimeFigureOut">
              <a:rPr lang="en-GB" smtClean="0"/>
              <a:pPr/>
              <a:t>20/04/2018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061787-80DE-46E2-BC56-19D15B169712}" type="slidenum">
              <a:rPr lang="en-GB" smtClean="0"/>
              <a:pPr/>
              <a:t>‹#›</a:t>
            </a:fld>
            <a:endParaRPr lang="en-GB"/>
          </a:p>
        </p:txBody>
      </p:sp>
    </p:spTree>
    <p:extLst>
      <p:ext uri="{BB962C8B-B14F-4D97-AF65-F5344CB8AC3E}">
        <p14:creationId xmlns:p14="http://schemas.microsoft.com/office/powerpoint/2010/main" xmlns="" val="1388258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7AB7C5-9F7B-4602-B804-F0A86C6C9433}" type="datetimeFigureOut">
              <a:rPr lang="en-GB" smtClean="0"/>
              <a:pPr/>
              <a:t>20/04/2018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061787-80DE-46E2-BC56-19D15B169712}" type="slidenum">
              <a:rPr lang="en-GB" smtClean="0"/>
              <a:pPr/>
              <a:t>‹#›</a:t>
            </a:fld>
            <a:endParaRPr lang="en-GB"/>
          </a:p>
        </p:txBody>
      </p:sp>
    </p:spTree>
    <p:extLst>
      <p:ext uri="{BB962C8B-B14F-4D97-AF65-F5344CB8AC3E}">
        <p14:creationId xmlns:p14="http://schemas.microsoft.com/office/powerpoint/2010/main" xmlns="" val="1505880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7AB7C5-9F7B-4602-B804-F0A86C6C9433}" type="datetimeFigureOut">
              <a:rPr lang="en-GB" smtClean="0"/>
              <a:pPr/>
              <a:t>20/04/2018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061787-80DE-46E2-BC56-19D15B169712}" type="slidenum">
              <a:rPr lang="en-GB" smtClean="0"/>
              <a:pPr/>
              <a:t>‹#›</a:t>
            </a:fld>
            <a:endParaRPr lang="en-GB"/>
          </a:p>
        </p:txBody>
      </p:sp>
    </p:spTree>
    <p:extLst>
      <p:ext uri="{BB962C8B-B14F-4D97-AF65-F5344CB8AC3E}">
        <p14:creationId xmlns:p14="http://schemas.microsoft.com/office/powerpoint/2010/main" xmlns="" val="2383979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7AB7C5-9F7B-4602-B804-F0A86C6C9433}" type="datetimeFigureOut">
              <a:rPr lang="en-GB" smtClean="0"/>
              <a:pPr/>
              <a:t>20/04/2018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4061787-80DE-46E2-BC56-19D15B169712}" type="slidenum">
              <a:rPr lang="en-GB" smtClean="0"/>
              <a:pPr/>
              <a:t>‹#›</a:t>
            </a:fld>
            <a:endParaRPr lang="en-GB"/>
          </a:p>
        </p:txBody>
      </p:sp>
    </p:spTree>
    <p:extLst>
      <p:ext uri="{BB962C8B-B14F-4D97-AF65-F5344CB8AC3E}">
        <p14:creationId xmlns:p14="http://schemas.microsoft.com/office/powerpoint/2010/main" xmlns="" val="2463896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7AB7C5-9F7B-4602-B804-F0A86C6C9433}" type="datetimeFigureOut">
              <a:rPr lang="en-GB" smtClean="0"/>
              <a:pPr/>
              <a:t>20/04/2018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4061787-80DE-46E2-BC56-19D15B169712}" type="slidenum">
              <a:rPr lang="en-GB" smtClean="0"/>
              <a:pPr/>
              <a:t>‹#›</a:t>
            </a:fld>
            <a:endParaRPr lang="en-GB"/>
          </a:p>
        </p:txBody>
      </p:sp>
    </p:spTree>
    <p:extLst>
      <p:ext uri="{BB962C8B-B14F-4D97-AF65-F5344CB8AC3E}">
        <p14:creationId xmlns:p14="http://schemas.microsoft.com/office/powerpoint/2010/main" xmlns="" val="401249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7AB7C5-9F7B-4602-B804-F0A86C6C9433}" type="datetimeFigureOut">
              <a:rPr lang="en-GB" smtClean="0"/>
              <a:pPr/>
              <a:t>20/04/2018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4061787-80DE-46E2-BC56-19D15B169712}" type="slidenum">
              <a:rPr lang="en-GB" smtClean="0"/>
              <a:pPr/>
              <a:t>‹#›</a:t>
            </a:fld>
            <a:endParaRPr lang="en-GB"/>
          </a:p>
        </p:txBody>
      </p:sp>
    </p:spTree>
    <p:extLst>
      <p:ext uri="{BB962C8B-B14F-4D97-AF65-F5344CB8AC3E}">
        <p14:creationId xmlns:p14="http://schemas.microsoft.com/office/powerpoint/2010/main" xmlns="" val="149408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7AB7C5-9F7B-4602-B804-F0A86C6C9433}" type="datetimeFigureOut">
              <a:rPr lang="en-GB" smtClean="0"/>
              <a:pPr/>
              <a:t>20/04/2018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061787-80DE-46E2-BC56-19D15B169712}" type="slidenum">
              <a:rPr lang="en-GB" smtClean="0"/>
              <a:pPr/>
              <a:t>‹#›</a:t>
            </a:fld>
            <a:endParaRPr lang="en-GB"/>
          </a:p>
        </p:txBody>
      </p:sp>
    </p:spTree>
    <p:extLst>
      <p:ext uri="{BB962C8B-B14F-4D97-AF65-F5344CB8AC3E}">
        <p14:creationId xmlns:p14="http://schemas.microsoft.com/office/powerpoint/2010/main" xmlns="" val="87524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7AB7C5-9F7B-4602-B804-F0A86C6C9433}" type="datetimeFigureOut">
              <a:rPr lang="en-GB" smtClean="0"/>
              <a:pPr/>
              <a:t>20/04/2018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061787-80DE-46E2-BC56-19D15B169712}" type="slidenum">
              <a:rPr lang="en-GB" smtClean="0"/>
              <a:pPr/>
              <a:t>‹#›</a:t>
            </a:fld>
            <a:endParaRPr lang="en-GB"/>
          </a:p>
        </p:txBody>
      </p:sp>
    </p:spTree>
    <p:extLst>
      <p:ext uri="{BB962C8B-B14F-4D97-AF65-F5344CB8AC3E}">
        <p14:creationId xmlns:p14="http://schemas.microsoft.com/office/powerpoint/2010/main" xmlns="" val="952703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A7AB7C5-9F7B-4602-B804-F0A86C6C9433}" type="datetimeFigureOut">
              <a:rPr lang="en-GB" smtClean="0"/>
              <a:pPr/>
              <a:t>20/04/2018</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61787-80DE-46E2-BC56-19D15B169712}" type="slidenum">
              <a:rPr lang="en-GB" smtClean="0"/>
              <a:pPr/>
              <a:t>‹#›</a:t>
            </a:fld>
            <a:endParaRPr lang="en-GB"/>
          </a:p>
        </p:txBody>
      </p:sp>
    </p:spTree>
    <p:extLst>
      <p:ext uri="{BB962C8B-B14F-4D97-AF65-F5344CB8AC3E}">
        <p14:creationId xmlns:p14="http://schemas.microsoft.com/office/powerpoint/2010/main" xmlns="" val="1730346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2.wav"/><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42.xml.rels><?xml version="1.0" encoding="UTF-8" standalone="yes"?>
<Relationships xmlns="http://schemas.openxmlformats.org/package/2006/relationships"><Relationship Id="rId3" Type="http://schemas.openxmlformats.org/officeDocument/2006/relationships/hyperlink" Target="http://en.wikipedia.org/wiki/Plant" TargetMode="External"/><Relationship Id="rId2" Type="http://schemas.openxmlformats.org/officeDocument/2006/relationships/hyperlink" Target="http://en.wikipedia.org/wiki/Animal" TargetMode="External"/><Relationship Id="rId1" Type="http://schemas.openxmlformats.org/officeDocument/2006/relationships/slideLayout" Target="../slideLayouts/slideLayout2.xml"/><Relationship Id="rId4" Type="http://schemas.openxmlformats.org/officeDocument/2006/relationships/hyperlink" Target="http://en.wikipedia.org/wiki/Body_plan"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012460"/>
            <a:ext cx="7766936" cy="1646302"/>
          </a:xfrm>
        </p:spPr>
        <p:txBody>
          <a:bodyPr/>
          <a:lstStyle/>
          <a:p>
            <a:r>
              <a:rPr lang="en-GB" dirty="0" smtClean="0"/>
              <a:t>Evolutionary Trends</a:t>
            </a:r>
            <a:endParaRPr lang="en-GB" dirty="0"/>
          </a:p>
        </p:txBody>
      </p:sp>
      <p:sp>
        <p:nvSpPr>
          <p:cNvPr id="3" name="Subtitle 2"/>
          <p:cNvSpPr>
            <a:spLocks noGrp="1"/>
          </p:cNvSpPr>
          <p:nvPr>
            <p:ph type="subTitle" idx="1"/>
          </p:nvPr>
        </p:nvSpPr>
        <p:spPr/>
        <p:txBody>
          <a:bodyPr>
            <a:normAutofit lnSpcReduction="10000"/>
          </a:bodyPr>
          <a:lstStyle/>
          <a:p>
            <a:r>
              <a:rPr lang="en-GB" dirty="0" smtClean="0"/>
              <a:t>BIO 101</a:t>
            </a:r>
          </a:p>
          <a:p>
            <a:r>
              <a:rPr lang="en-GB" dirty="0" smtClean="0"/>
              <a:t>By</a:t>
            </a:r>
          </a:p>
          <a:p>
            <a:r>
              <a:rPr lang="en-GB" dirty="0" smtClean="0"/>
              <a:t>Alafia, A.O. (</a:t>
            </a:r>
            <a:r>
              <a:rPr lang="en-GB" dirty="0" err="1" smtClean="0"/>
              <a:t>Ph.D</a:t>
            </a:r>
            <a:r>
              <a:rPr lang="en-GB" dirty="0" smtClean="0"/>
              <a:t>)</a:t>
            </a:r>
            <a:endParaRPr lang="en-GB" dirty="0"/>
          </a:p>
        </p:txBody>
      </p:sp>
      <p:pic>
        <p:nvPicPr>
          <p:cNvPr id="4" name="Picture 2" descr="C:\Users\ALAFIA\Downloads\evolutionary trends.gif"/>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37230" y="2841223"/>
            <a:ext cx="5950424" cy="366875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145918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r>
              <a:rPr lang="en-US" dirty="0"/>
              <a:t>The process of evolution can be summarized in three sentences: </a:t>
            </a:r>
          </a:p>
          <a:p>
            <a:pPr lvl="1">
              <a:buFont typeface="Wingdings" pitchFamily="2" charset="2"/>
              <a:buChar char="v"/>
            </a:pPr>
            <a:r>
              <a:rPr lang="en-US" sz="2800" dirty="0"/>
              <a:t>Genes mutate.</a:t>
            </a:r>
          </a:p>
          <a:p>
            <a:pPr lvl="1">
              <a:buFont typeface="Wingdings" pitchFamily="2" charset="2"/>
              <a:buChar char="v"/>
            </a:pPr>
            <a:r>
              <a:rPr lang="en-US" sz="2800" dirty="0"/>
              <a:t>Individuals are selected. </a:t>
            </a:r>
          </a:p>
          <a:p>
            <a:pPr lvl="1">
              <a:buFont typeface="Wingdings" pitchFamily="2" charset="2"/>
              <a:buChar char="v"/>
            </a:pPr>
            <a:r>
              <a:rPr lang="en-US" sz="2800" dirty="0"/>
              <a:t>Populations evolve. </a:t>
            </a:r>
          </a:p>
          <a:p>
            <a:r>
              <a:rPr lang="en-US" dirty="0"/>
              <a:t>Note: individuals do not evolve but populations evolve </a:t>
            </a:r>
            <a:r>
              <a:rPr lang="en-US" dirty="0" err="1"/>
              <a:t>e.g</a:t>
            </a:r>
            <a:r>
              <a:rPr lang="en-US" dirty="0"/>
              <a:t> </a:t>
            </a:r>
            <a:r>
              <a:rPr lang="en-US" i="1" dirty="0" err="1"/>
              <a:t>Biston</a:t>
            </a:r>
            <a:r>
              <a:rPr lang="en-US" i="1" dirty="0"/>
              <a:t> </a:t>
            </a:r>
            <a:r>
              <a:rPr lang="en-US" i="1" dirty="0" err="1"/>
              <a:t>betularia</a:t>
            </a:r>
            <a:r>
              <a:rPr lang="en-US" i="1" dirty="0"/>
              <a:t> (</a:t>
            </a:r>
            <a:r>
              <a:rPr lang="en-US" dirty="0"/>
              <a:t>English moth), </a:t>
            </a:r>
            <a:r>
              <a:rPr lang="en-US" i="1" dirty="0" err="1"/>
              <a:t>Geospiza</a:t>
            </a:r>
            <a:r>
              <a:rPr lang="en-US" i="1" dirty="0"/>
              <a:t> </a:t>
            </a:r>
            <a:r>
              <a:rPr lang="en-US" i="1" dirty="0" err="1"/>
              <a:t>fortis</a:t>
            </a:r>
            <a:r>
              <a:rPr lang="en-US" dirty="0"/>
              <a:t>. </a:t>
            </a:r>
          </a:p>
          <a:p>
            <a:endParaRPr lang="en-GB" dirty="0"/>
          </a:p>
        </p:txBody>
      </p:sp>
    </p:spTree>
    <p:extLst>
      <p:ext uri="{BB962C8B-B14F-4D97-AF65-F5344CB8AC3E}">
        <p14:creationId xmlns:p14="http://schemas.microsoft.com/office/powerpoint/2010/main" xmlns="" val="546180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t>
            </a:r>
            <a:endParaRPr lang="en-US" dirty="0"/>
          </a:p>
        </p:txBody>
      </p:sp>
      <p:sp>
        <p:nvSpPr>
          <p:cNvPr id="3" name="Content Placeholder 2"/>
          <p:cNvSpPr>
            <a:spLocks noGrp="1"/>
          </p:cNvSpPr>
          <p:nvPr>
            <p:ph idx="1"/>
          </p:nvPr>
        </p:nvSpPr>
        <p:spPr>
          <a:xfrm>
            <a:off x="677334" y="1473959"/>
            <a:ext cx="8596668" cy="4567404"/>
          </a:xfrm>
        </p:spPr>
        <p:txBody>
          <a:bodyPr>
            <a:normAutofit/>
          </a:bodyPr>
          <a:lstStyle/>
          <a:p>
            <a:r>
              <a:rPr lang="en-US" dirty="0" smtClean="0"/>
              <a:t>Evolution can be viewed in two related but different ways</a:t>
            </a:r>
          </a:p>
          <a:p>
            <a:pPr lvl="3">
              <a:buFont typeface="Wingdings" pitchFamily="2" charset="2"/>
              <a:buChar char="Ø"/>
            </a:pPr>
            <a:r>
              <a:rPr lang="en-US" sz="1800" dirty="0" smtClean="0">
                <a:latin typeface="Arial" panose="020B0604020202020204" pitchFamily="34" charset="0"/>
                <a:cs typeface="Arial" panose="020B0604020202020204" pitchFamily="34" charset="0"/>
              </a:rPr>
              <a:t>As a pattern</a:t>
            </a:r>
          </a:p>
          <a:p>
            <a:pPr lvl="3">
              <a:buFont typeface="Wingdings" pitchFamily="2" charset="2"/>
              <a:buChar char="Ø"/>
            </a:pPr>
            <a:r>
              <a:rPr lang="en-US" sz="1800" dirty="0" smtClean="0">
                <a:latin typeface="Arial" panose="020B0604020202020204" pitchFamily="34" charset="0"/>
                <a:cs typeface="Arial" panose="020B0604020202020204" pitchFamily="34" charset="0"/>
              </a:rPr>
              <a:t>As a process</a:t>
            </a:r>
          </a:p>
          <a:p>
            <a:pPr marL="466344" lvl="3" indent="0">
              <a:buNone/>
            </a:pPr>
            <a:r>
              <a:rPr lang="en-US" sz="2000" dirty="0" smtClean="0">
                <a:latin typeface="Arial Black" panose="020B0A04020102020204" pitchFamily="34" charset="0"/>
              </a:rPr>
              <a:t>One way to assess whether natural selection or other factors are causing evolution at a particular locus is to determine what the genetic makeup of a population would be if it were not evolving at that locus, and then compare with the real scenario. If there are no difference we can conclude that the real population is not evolving.</a:t>
            </a:r>
          </a:p>
          <a:p>
            <a:pPr marL="466344" lvl="3" indent="0">
              <a:buNone/>
            </a:pPr>
            <a:r>
              <a:rPr lang="en-US" sz="2000" dirty="0">
                <a:latin typeface="Arial Black" panose="020B0A04020102020204" pitchFamily="34" charset="0"/>
              </a:rPr>
              <a:t>	</a:t>
            </a:r>
            <a:r>
              <a:rPr lang="en-US" sz="2000" dirty="0" smtClean="0">
                <a:latin typeface="Arial Black" panose="020B0A04020102020204" pitchFamily="34" charset="0"/>
              </a:rPr>
              <a:t>	</a:t>
            </a:r>
            <a:endParaRPr lang="en-US" sz="2000" dirty="0">
              <a:latin typeface="Arial Black" panose="020B0A04020102020204" pitchFamily="34" charset="0"/>
            </a:endParaRPr>
          </a:p>
        </p:txBody>
      </p:sp>
    </p:spTree>
    <p:extLst>
      <p:ext uri="{BB962C8B-B14F-4D97-AF65-F5344CB8AC3E}">
        <p14:creationId xmlns:p14="http://schemas.microsoft.com/office/powerpoint/2010/main" xmlns="" val="9350285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Hardy-Weinberg EQUILIBRUM</a:t>
            </a:r>
            <a:endParaRPr lang="en-US"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677334" y="1569493"/>
                <a:ext cx="8596668" cy="4471869"/>
              </a:xfrm>
            </p:spPr>
            <p:txBody>
              <a:bodyPr>
                <a:noAutofit/>
              </a:bodyPr>
              <a:lstStyle/>
              <a:p>
                <a:r>
                  <a:rPr lang="en-US" sz="2400" dirty="0"/>
                  <a:t>This principle allows us to know if evolution is </a:t>
                </a:r>
                <a:r>
                  <a:rPr lang="en-US" sz="2400" dirty="0" smtClean="0"/>
                  <a:t>occurring </a:t>
                </a:r>
                <a:r>
                  <a:rPr lang="en-US" sz="2400" dirty="0"/>
                  <a:t>in a population</a:t>
                </a:r>
                <a:endParaRPr lang="en-US" sz="2400" i="1" dirty="0"/>
              </a:p>
              <a:p>
                <a:pPr lvl="1"/>
                <a:r>
                  <a:rPr lang="en-US" sz="2400" i="1" dirty="0"/>
                  <a:t>The frequencies of alleles and genotypes in a population will remain constant from generation to generation, provided there are no </a:t>
                </a:r>
                <a:r>
                  <a:rPr lang="en-US" sz="2400" i="1" dirty="0" smtClean="0"/>
                  <a:t>disruptive </a:t>
                </a:r>
                <a:r>
                  <a:rPr lang="en-US" sz="2400" i="1" dirty="0"/>
                  <a:t>influences such as mutation and selection </a:t>
                </a:r>
              </a:p>
              <a:p>
                <a:pPr lvl="1"/>
                <a:r>
                  <a:rPr lang="en-US" sz="2400" i="1" dirty="0" err="1"/>
                  <a:t>i.e</a:t>
                </a:r>
                <a:r>
                  <a:rPr lang="en-US" sz="2400" i="1" dirty="0"/>
                  <a:t> Genetic </a:t>
                </a:r>
                <a:r>
                  <a:rPr lang="en-US" sz="2400" i="1" dirty="0" smtClean="0"/>
                  <a:t>equilibrium </a:t>
                </a:r>
                <a:r>
                  <a:rPr lang="en-US" sz="2400" i="1" dirty="0"/>
                  <a:t>is maintained.</a:t>
                </a:r>
              </a:p>
              <a:p>
                <a:r>
                  <a:rPr lang="en-US" sz="2400" dirty="0"/>
                  <a:t>Godfrey </a:t>
                </a:r>
                <a:r>
                  <a:rPr lang="en-US" sz="2400" dirty="0"/>
                  <a:t>H, Hardy and Wilhelm Weinberg (1908) </a:t>
                </a:r>
              </a:p>
              <a:p>
                <a:pPr marL="457200" lvl="1" indent="0">
                  <a:buNone/>
                </a:pPr>
                <a14:m>
                  <m:oMath xmlns:m="http://schemas.openxmlformats.org/officeDocument/2006/math">
                    <m:sSup>
                      <m:sSupPr>
                        <m:ctrlPr>
                          <a:rPr lang="en-US" sz="2400" i="1">
                            <a:latin typeface="Cambria Math" panose="02040503050406030204" pitchFamily="18" charset="0"/>
                          </a:rPr>
                        </m:ctrlPr>
                      </m:sSupPr>
                      <m:e>
                        <m:r>
                          <a:rPr lang="en-US" sz="2400" i="1">
                            <a:latin typeface="Cambria Math"/>
                          </a:rPr>
                          <m:t>𝑝</m:t>
                        </m:r>
                      </m:e>
                      <m:sup>
                        <m:r>
                          <a:rPr lang="en-US" sz="2400" i="1">
                            <a:latin typeface="Cambria Math"/>
                          </a:rPr>
                          <m:t>2</m:t>
                        </m:r>
                      </m:sup>
                    </m:sSup>
                    <m:r>
                      <a:rPr lang="en-US" sz="2400" i="1">
                        <a:latin typeface="Cambria Math"/>
                      </a:rPr>
                      <m:t>+</m:t>
                    </m:r>
                    <m:sSup>
                      <m:sSupPr>
                        <m:ctrlPr>
                          <a:rPr lang="en-US" sz="2400" i="1">
                            <a:latin typeface="Cambria Math" panose="02040503050406030204" pitchFamily="18" charset="0"/>
                          </a:rPr>
                        </m:ctrlPr>
                      </m:sSupPr>
                      <m:e>
                        <m:r>
                          <a:rPr lang="en-US" sz="2400" i="1">
                            <a:latin typeface="Cambria Math"/>
                          </a:rPr>
                          <m:t>2</m:t>
                        </m:r>
                        <m:r>
                          <a:rPr lang="en-US" sz="2400" i="1">
                            <a:latin typeface="Cambria Math"/>
                          </a:rPr>
                          <m:t>𝑝𝑞</m:t>
                        </m:r>
                      </m:e>
                      <m:sup>
                        <m:r>
                          <a:rPr lang="en-US" sz="2400" i="1">
                            <a:latin typeface="Cambria Math"/>
                          </a:rPr>
                          <m:t>2</m:t>
                        </m:r>
                      </m:sup>
                    </m:sSup>
                    <m:r>
                      <a:rPr lang="en-US" sz="2400" i="1">
                        <a:latin typeface="Cambria Math"/>
                      </a:rPr>
                      <m:t>+</m:t>
                    </m:r>
                    <m:sSup>
                      <m:sSupPr>
                        <m:ctrlPr>
                          <a:rPr lang="en-US" sz="2400" i="1">
                            <a:latin typeface="Cambria Math" panose="02040503050406030204" pitchFamily="18" charset="0"/>
                          </a:rPr>
                        </m:ctrlPr>
                      </m:sSupPr>
                      <m:e>
                        <m:r>
                          <a:rPr lang="en-US" sz="2400" i="1">
                            <a:latin typeface="Cambria Math"/>
                          </a:rPr>
                          <m:t>𝑞</m:t>
                        </m:r>
                      </m:e>
                      <m:sup>
                        <m:r>
                          <a:rPr lang="en-US" sz="2400" i="1">
                            <a:latin typeface="Cambria Math"/>
                          </a:rPr>
                          <m:t>2   </m:t>
                        </m:r>
                      </m:sup>
                    </m:sSup>
                  </m:oMath>
                </a14:m>
                <a:r>
                  <a:rPr lang="en-US" sz="2400" dirty="0"/>
                  <a:t>= 1 </a:t>
                </a:r>
              </a:p>
              <a:p>
                <a:r>
                  <a:rPr lang="en-US" sz="2400" dirty="0"/>
                  <a:t>The equation can be used to calculate the proportion of genotype and phenotypes in a population</a:t>
                </a:r>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569493"/>
                <a:ext cx="8596668" cy="4471869"/>
              </a:xfrm>
              <a:blipFill rotWithShape="0">
                <a:blip r:embed="rId2"/>
                <a:stretch>
                  <a:fillRect l="-567" t="-1090" r="-1844" b="-9264"/>
                </a:stretch>
              </a:blipFill>
            </p:spPr>
            <p:txBody>
              <a:bodyPr/>
              <a:lstStyle/>
              <a:p>
                <a:r>
                  <a:rPr lang="en-GB">
                    <a:noFill/>
                  </a:rPr>
                  <a:t> </a:t>
                </a:r>
              </a:p>
            </p:txBody>
          </p:sp>
        </mc:Fallback>
      </mc:AlternateContent>
    </p:spTree>
    <p:extLst>
      <p:ext uri="{BB962C8B-B14F-4D97-AF65-F5344CB8AC3E}">
        <p14:creationId xmlns:p14="http://schemas.microsoft.com/office/powerpoint/2010/main" xmlns="" val="25723831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Hardy-Weinberg Theorem</a:t>
            </a:r>
            <a:endParaRPr lang="en-US" dirty="0"/>
          </a:p>
        </p:txBody>
      </p:sp>
      <p:sp>
        <p:nvSpPr>
          <p:cNvPr id="3" name="Content Placeholder 2"/>
          <p:cNvSpPr>
            <a:spLocks noGrp="1"/>
          </p:cNvSpPr>
          <p:nvPr>
            <p:ph idx="1"/>
          </p:nvPr>
        </p:nvSpPr>
        <p:spPr>
          <a:xfrm>
            <a:off x="2362200" y="1066801"/>
            <a:ext cx="7520940" cy="3579849"/>
          </a:xfrm>
        </p:spPr>
        <p:txBody>
          <a:bodyPr>
            <a:noAutofit/>
          </a:bodyPr>
          <a:lstStyle/>
          <a:p>
            <a:r>
              <a:rPr lang="en-US" sz="2800" dirty="0"/>
              <a:t>Assumptions</a:t>
            </a:r>
          </a:p>
          <a:p>
            <a:pPr lvl="1"/>
            <a:r>
              <a:rPr lang="en-US" sz="2800" dirty="0"/>
              <a:t>Size must be extremely  large (frequency will not change by chance)</a:t>
            </a:r>
          </a:p>
          <a:p>
            <a:pPr lvl="1"/>
            <a:r>
              <a:rPr lang="en-US" sz="2800" dirty="0"/>
              <a:t>Random Mating</a:t>
            </a:r>
          </a:p>
          <a:p>
            <a:pPr lvl="1"/>
            <a:r>
              <a:rPr lang="en-US" sz="2800" dirty="0"/>
              <a:t>No Migration / No gene flow</a:t>
            </a:r>
          </a:p>
          <a:p>
            <a:pPr lvl="1"/>
            <a:r>
              <a:rPr lang="en-US" sz="2800" dirty="0"/>
              <a:t>No Mutation</a:t>
            </a:r>
          </a:p>
          <a:p>
            <a:pPr lvl="1"/>
            <a:r>
              <a:rPr lang="en-US" sz="2800" dirty="0"/>
              <a:t>No natural selection</a:t>
            </a:r>
          </a:p>
          <a:p>
            <a:pPr lvl="1"/>
            <a:endParaRPr lang="en-US" sz="2800" dirty="0"/>
          </a:p>
          <a:p>
            <a:pPr marL="515937" lvl="1" indent="-457200">
              <a:buFont typeface="Arial" pitchFamily="34" charset="0"/>
              <a:buChar char="•"/>
            </a:pPr>
            <a:r>
              <a:rPr lang="en-US" sz="2800" dirty="0"/>
              <a:t>If they are met, they EVOLUTION will not occur.</a:t>
            </a:r>
          </a:p>
          <a:p>
            <a:pPr marL="457200" lvl="1" indent="0">
              <a:buNone/>
            </a:pPr>
            <a:endParaRPr lang="en-US" sz="2800" dirty="0"/>
          </a:p>
        </p:txBody>
      </p:sp>
    </p:spTree>
    <p:extLst>
      <p:ext uri="{BB962C8B-B14F-4D97-AF65-F5344CB8AC3E}">
        <p14:creationId xmlns:p14="http://schemas.microsoft.com/office/powerpoint/2010/main" xmlns="" val="22260546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662" y="284796"/>
            <a:ext cx="8596668" cy="1320800"/>
          </a:xfrm>
        </p:spPr>
        <p:txBody>
          <a:bodyPr>
            <a:normAutofit/>
          </a:bodyPr>
          <a:lstStyle/>
          <a:p>
            <a:r>
              <a:rPr lang="en-US" dirty="0" smtClean="0"/>
              <a:t>FACTORS THAT BRING ABOUT EVOLUTION</a:t>
            </a:r>
            <a:endParaRPr lang="en-US" dirty="0"/>
          </a:p>
        </p:txBody>
      </p:sp>
      <p:sp>
        <p:nvSpPr>
          <p:cNvPr id="3" name="Content Placeholder 2"/>
          <p:cNvSpPr>
            <a:spLocks noGrp="1"/>
          </p:cNvSpPr>
          <p:nvPr>
            <p:ph idx="1"/>
          </p:nvPr>
        </p:nvSpPr>
        <p:spPr>
          <a:xfrm>
            <a:off x="846161" y="1605596"/>
            <a:ext cx="9921923" cy="4931681"/>
          </a:xfrm>
        </p:spPr>
        <p:txBody>
          <a:bodyPr>
            <a:normAutofit fontScale="92500" lnSpcReduction="10000"/>
          </a:bodyPr>
          <a:lstStyle/>
          <a:p>
            <a:r>
              <a:rPr lang="en-US" sz="2800" dirty="0"/>
              <a:t>Violations of the conditions in the Hardy-Weinberg equilibrium can bring about EVOLUTION</a:t>
            </a:r>
          </a:p>
          <a:p>
            <a:r>
              <a:rPr lang="en-US" sz="2800" dirty="0"/>
              <a:t>	New mutations brings about alteration in allele frequencies , but mutations are rare.</a:t>
            </a:r>
          </a:p>
          <a:p>
            <a:r>
              <a:rPr lang="en-US" sz="2800" dirty="0"/>
              <a:t>Non random mating can affect frequency of homozygous and heterozygous genotypes but these may have no effect on allele frequencies in the gene pool. </a:t>
            </a:r>
          </a:p>
          <a:p>
            <a:r>
              <a:rPr lang="en-US" sz="2800" dirty="0"/>
              <a:t>The three mechanisms that alter allele frequencies directly and cause most evolutionary change are natural selection, genetic drift and gene flow.</a:t>
            </a:r>
          </a:p>
          <a:p>
            <a:r>
              <a:rPr lang="en-US" sz="2800" dirty="0"/>
              <a:t>These three mechanisms cause decrease in genetic variation. </a:t>
            </a:r>
          </a:p>
        </p:txBody>
      </p:sp>
    </p:spTree>
    <p:extLst>
      <p:ext uri="{BB962C8B-B14F-4D97-AF65-F5344CB8AC3E}">
        <p14:creationId xmlns:p14="http://schemas.microsoft.com/office/powerpoint/2010/main" xmlns="" val="37169917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GENETIC VARIATION</a:t>
            </a:r>
            <a:endParaRPr lang="en-GB" dirty="0"/>
          </a:p>
        </p:txBody>
      </p:sp>
      <p:sp>
        <p:nvSpPr>
          <p:cNvPr id="3" name="Content Placeholder 2"/>
          <p:cNvSpPr>
            <a:spLocks noGrp="1"/>
          </p:cNvSpPr>
          <p:nvPr>
            <p:ph idx="1"/>
          </p:nvPr>
        </p:nvSpPr>
        <p:spPr/>
        <p:txBody>
          <a:bodyPr/>
          <a:lstStyle/>
          <a:p>
            <a:r>
              <a:rPr lang="en-GB" altLang="en-US" dirty="0">
                <a:latin typeface="Times New Roman" panose="02020603050405020304" pitchFamily="18" charset="0"/>
              </a:rPr>
              <a:t>Variation is the range of differences that there are between individual organisms</a:t>
            </a:r>
            <a:r>
              <a:rPr lang="en-GB" altLang="en-US" dirty="0">
                <a:solidFill>
                  <a:srgbClr val="A379BB"/>
                </a:solidFill>
                <a:latin typeface="Times New Roman" panose="02020603050405020304" pitchFamily="18" charset="0"/>
              </a:rPr>
              <a:t>.</a:t>
            </a:r>
            <a:endParaRPr lang="en-GB" altLang="en-US" dirty="0"/>
          </a:p>
          <a:p>
            <a:r>
              <a:rPr lang="en-GB" dirty="0" smtClean="0"/>
              <a:t>Variation in traits  has a heritable basis</a:t>
            </a:r>
          </a:p>
          <a:p>
            <a:pPr marL="547688" indent="-411163">
              <a:buNone/>
            </a:pPr>
            <a:r>
              <a:rPr lang="en-GB" altLang="en-US" dirty="0">
                <a:latin typeface="Times New Roman" panose="02020603050405020304" pitchFamily="18" charset="0"/>
              </a:rPr>
              <a:t>Variation can be </a:t>
            </a:r>
            <a:r>
              <a:rPr lang="en-GB" altLang="en-US" i="1" dirty="0">
                <a:solidFill>
                  <a:srgbClr val="FF3300"/>
                </a:solidFill>
                <a:latin typeface="Times New Roman" panose="02020603050405020304" pitchFamily="18" charset="0"/>
              </a:rPr>
              <a:t>within</a:t>
            </a:r>
            <a:r>
              <a:rPr lang="en-GB" altLang="en-US" dirty="0">
                <a:latin typeface="Times New Roman" panose="02020603050405020304" pitchFamily="18" charset="0"/>
              </a:rPr>
              <a:t> species</a:t>
            </a:r>
          </a:p>
          <a:p>
            <a:pPr marL="547688" indent="-411163">
              <a:buNone/>
            </a:pPr>
            <a:r>
              <a:rPr lang="en-GB" altLang="en-US" dirty="0">
                <a:latin typeface="Times New Roman" panose="02020603050405020304" pitchFamily="18" charset="0"/>
              </a:rPr>
              <a:t>(Think of all the differences between individual humans)</a:t>
            </a:r>
          </a:p>
          <a:p>
            <a:pPr marL="547688" indent="-411163">
              <a:buNone/>
            </a:pPr>
            <a:r>
              <a:rPr lang="en-GB" altLang="en-US" dirty="0">
                <a:latin typeface="Times New Roman" panose="02020603050405020304" pitchFamily="18" charset="0"/>
              </a:rPr>
              <a:t>These are different </a:t>
            </a:r>
            <a:r>
              <a:rPr lang="en-GB" altLang="en-US" sz="2000" dirty="0">
                <a:latin typeface="Times New Roman" panose="02020603050405020304" pitchFamily="18" charset="0"/>
              </a:rPr>
              <a:t>varieties of the same </a:t>
            </a:r>
            <a:r>
              <a:rPr lang="en-GB" altLang="en-US" sz="2000" dirty="0" smtClean="0">
                <a:latin typeface="Times New Roman" panose="02020603050405020304" pitchFamily="18" charset="0"/>
              </a:rPr>
              <a:t>species Or </a:t>
            </a:r>
            <a:r>
              <a:rPr lang="en-GB" altLang="en-US" sz="2000" i="1" dirty="0">
                <a:solidFill>
                  <a:srgbClr val="FF3300"/>
                </a:solidFill>
                <a:latin typeface="Times New Roman" panose="02020603050405020304" pitchFamily="18" charset="0"/>
              </a:rPr>
              <a:t>between</a:t>
            </a:r>
            <a:r>
              <a:rPr lang="en-GB" altLang="en-US" sz="2000" i="1" dirty="0">
                <a:solidFill>
                  <a:srgbClr val="FFFF00"/>
                </a:solidFill>
                <a:latin typeface="Times New Roman" panose="02020603050405020304" pitchFamily="18" charset="0"/>
              </a:rPr>
              <a:t> </a:t>
            </a:r>
            <a:r>
              <a:rPr lang="en-GB" altLang="en-US" sz="2000" dirty="0">
                <a:latin typeface="Times New Roman" panose="02020603050405020304" pitchFamily="18" charset="0"/>
              </a:rPr>
              <a:t>species: </a:t>
            </a:r>
          </a:p>
          <a:p>
            <a:pPr marL="547688" indent="-411163">
              <a:buNone/>
            </a:pPr>
            <a:endParaRPr lang="en-GB" altLang="en-US" sz="2000" dirty="0">
              <a:latin typeface="Times New Roman" panose="02020603050405020304" pitchFamily="18" charset="0"/>
            </a:endParaRPr>
          </a:p>
          <a:p>
            <a:endParaRPr lang="en-GB" dirty="0"/>
          </a:p>
        </p:txBody>
      </p:sp>
      <p:pic>
        <p:nvPicPr>
          <p:cNvPr id="4" name="Picture 4" descr="variation.jp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1285876" y="4544704"/>
            <a:ext cx="3219412" cy="1889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2" descr="05_F00"/>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b="10214"/>
          <a:stretch/>
        </p:blipFill>
        <p:spPr bwMode="auto">
          <a:xfrm>
            <a:off x="4975668" y="4361206"/>
            <a:ext cx="4295450" cy="20259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760508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716" y="457201"/>
            <a:ext cx="10006084" cy="5668963"/>
          </a:xfrm>
        </p:spPr>
        <p:txBody>
          <a:bodyPr>
            <a:normAutofit lnSpcReduction="10000"/>
          </a:bodyPr>
          <a:lstStyle/>
          <a:p>
            <a:pPr lvl="1"/>
            <a:r>
              <a:rPr lang="en-US" sz="2400" b="1" dirty="0"/>
              <a:t>Natural Selection</a:t>
            </a:r>
            <a:r>
              <a:rPr lang="en-US" sz="2400" dirty="0"/>
              <a:t> is defined as differential reproductive success of pre- existing classes of genetic variants in the gene pool. </a:t>
            </a:r>
          </a:p>
          <a:p>
            <a:pPr lvl="1"/>
            <a:r>
              <a:rPr lang="en-US" sz="2400" b="1" dirty="0"/>
              <a:t> This is the process by which biological evolutionary changes take place. It is based on the following concepts</a:t>
            </a:r>
          </a:p>
          <a:p>
            <a:pPr marL="1371600" lvl="2" indent="-457200">
              <a:buFont typeface="+mj-lt"/>
              <a:buAutoNum type="arabicPeriod"/>
            </a:pPr>
            <a:r>
              <a:rPr lang="en-US" sz="2400" b="1" dirty="0"/>
              <a:t>Individuals in a population have different traits which can be inherited</a:t>
            </a:r>
          </a:p>
          <a:p>
            <a:pPr marL="1371600" lvl="2" indent="-457200">
              <a:buFont typeface="+mj-lt"/>
              <a:buAutoNum type="arabicPeriod"/>
            </a:pPr>
            <a:r>
              <a:rPr lang="en-US" sz="2400" b="1" dirty="0"/>
              <a:t>These individuals produce more young than the environment can support</a:t>
            </a:r>
          </a:p>
          <a:p>
            <a:pPr marL="1371600" lvl="2" indent="-457200">
              <a:buFont typeface="+mj-lt"/>
              <a:buAutoNum type="arabicPeriod"/>
            </a:pPr>
            <a:r>
              <a:rPr lang="en-US" sz="2400" b="1" dirty="0"/>
              <a:t>The </a:t>
            </a:r>
            <a:r>
              <a:rPr lang="en-US" sz="2400" b="1" dirty="0" smtClean="0"/>
              <a:t>individuals </a:t>
            </a:r>
            <a:r>
              <a:rPr lang="en-US" sz="2400" b="1" dirty="0"/>
              <a:t>best suited to their environment </a:t>
            </a:r>
            <a:r>
              <a:rPr lang="en-US" sz="2400" b="1" dirty="0" smtClean="0"/>
              <a:t>will </a:t>
            </a:r>
            <a:r>
              <a:rPr lang="en-US" sz="2400" b="1" dirty="0"/>
              <a:t>leave more </a:t>
            </a:r>
            <a:r>
              <a:rPr lang="en-US" sz="2400" b="1" dirty="0" smtClean="0"/>
              <a:t>offspring's, </a:t>
            </a:r>
            <a:r>
              <a:rPr lang="en-US" sz="2400" b="1" dirty="0"/>
              <a:t>resulting in a change in the genetic make up of that population.</a:t>
            </a:r>
            <a:endParaRPr lang="en-US" sz="2400" dirty="0"/>
          </a:p>
          <a:p>
            <a:r>
              <a:rPr lang="en-US" sz="2400" dirty="0"/>
              <a:t>The most common action of natural selection is to remove unfit variants as they arise via mutation.  In other words, natural selection usually prevents new alleles from increasing in frequency. </a:t>
            </a:r>
          </a:p>
          <a:p>
            <a:endParaRPr lang="en-US" sz="2400" dirty="0"/>
          </a:p>
        </p:txBody>
      </p:sp>
    </p:spTree>
    <p:extLst>
      <p:ext uri="{BB962C8B-B14F-4D97-AF65-F5344CB8AC3E}">
        <p14:creationId xmlns:p14="http://schemas.microsoft.com/office/powerpoint/2010/main" xmlns="" val="26470574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r>
              <a:rPr lang="en-US" dirty="0"/>
              <a:t>Natural selection can maintain or deplete genetic variation depending on how it </a:t>
            </a:r>
            <a:r>
              <a:rPr lang="en-US" dirty="0" smtClean="0"/>
              <a:t>acts</a:t>
            </a:r>
          </a:p>
          <a:p>
            <a:r>
              <a:rPr lang="en-US" dirty="0" smtClean="0"/>
              <a:t>Mechanisms that increase genetic variation are mutation, recombination and gene flow.</a:t>
            </a:r>
            <a:endParaRPr lang="en-US" dirty="0"/>
          </a:p>
        </p:txBody>
      </p:sp>
    </p:spTree>
    <p:extLst>
      <p:ext uri="{BB962C8B-B14F-4D97-AF65-F5344CB8AC3E}">
        <p14:creationId xmlns:p14="http://schemas.microsoft.com/office/powerpoint/2010/main" xmlns="" val="17461098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normAutofit/>
          </a:bodyPr>
          <a:lstStyle/>
          <a:p>
            <a:r>
              <a:rPr lang="en-US" sz="2800" i="1" dirty="0"/>
              <a:t>Fruit fly (Drosophila melanogaster) has an allele that confers resistance to several insecticides. The allele has a frequency of 0%  in flies collected in the wild  in early 1930’s , before the introduction of </a:t>
            </a:r>
            <a:r>
              <a:rPr lang="en-US" sz="2800" i="1" dirty="0" smtClean="0"/>
              <a:t>DDT. </a:t>
            </a:r>
            <a:r>
              <a:rPr lang="en-US" sz="2800" i="1" dirty="0"/>
              <a:t>However, strains of flies collected after 1960 , the allele frequency is 37%. </a:t>
            </a:r>
          </a:p>
          <a:p>
            <a:r>
              <a:rPr lang="en-US" sz="2800" i="1" dirty="0"/>
              <a:t>This type of evolution is called   ADAPTIVE EVOLUTION</a:t>
            </a:r>
          </a:p>
        </p:txBody>
      </p:sp>
    </p:spTree>
    <p:extLst>
      <p:ext uri="{BB962C8B-B14F-4D97-AF65-F5344CB8AC3E}">
        <p14:creationId xmlns:p14="http://schemas.microsoft.com/office/powerpoint/2010/main" xmlns="" val="35853671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GENETIC DRIFT</a:t>
            </a:r>
            <a:endParaRPr lang="en-US" dirty="0"/>
          </a:p>
        </p:txBody>
      </p:sp>
      <p:sp>
        <p:nvSpPr>
          <p:cNvPr id="3" name="Content Placeholder 2"/>
          <p:cNvSpPr>
            <a:spLocks noGrp="1"/>
          </p:cNvSpPr>
          <p:nvPr>
            <p:ph idx="1"/>
          </p:nvPr>
        </p:nvSpPr>
        <p:spPr/>
        <p:txBody>
          <a:bodyPr>
            <a:noAutofit/>
          </a:bodyPr>
          <a:lstStyle/>
          <a:p>
            <a:r>
              <a:rPr lang="en-US" sz="2800" dirty="0"/>
              <a:t>Chance events can cause allele frequencies to fluctuate unpredictably from one generation to the next, especially in small populations . </a:t>
            </a:r>
          </a:p>
          <a:p>
            <a:r>
              <a:rPr lang="en-US" sz="2800" dirty="0"/>
              <a:t>This process is called GENETIC DRIFT.</a:t>
            </a:r>
          </a:p>
          <a:p>
            <a:r>
              <a:rPr lang="en-US" sz="2800" dirty="0"/>
              <a:t>Certain circumstances can result in genetic drift having a significant impact on a population. Two examples are the founder effect and the bottleneck effect.</a:t>
            </a:r>
          </a:p>
          <a:p>
            <a:endParaRPr lang="en-US" sz="2800" dirty="0"/>
          </a:p>
        </p:txBody>
      </p:sp>
    </p:spTree>
    <p:extLst>
      <p:ext uri="{BB962C8B-B14F-4D97-AF65-F5344CB8AC3E}">
        <p14:creationId xmlns:p14="http://schemas.microsoft.com/office/powerpoint/2010/main" xmlns="" val="16455488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Evolutionary trend</a:t>
            </a:r>
            <a:endParaRPr lang="en-GB" dirty="0"/>
          </a:p>
        </p:txBody>
      </p:sp>
      <p:sp>
        <p:nvSpPr>
          <p:cNvPr id="3" name="Content Placeholder 2"/>
          <p:cNvSpPr>
            <a:spLocks noGrp="1"/>
          </p:cNvSpPr>
          <p:nvPr>
            <p:ph idx="1"/>
          </p:nvPr>
        </p:nvSpPr>
        <p:spPr/>
        <p:txBody>
          <a:bodyPr>
            <a:normAutofit fontScale="92500"/>
          </a:bodyPr>
          <a:lstStyle/>
          <a:p>
            <a:r>
              <a:rPr lang="en-US" b="1" dirty="0"/>
              <a:t>Evolutionary biology</a:t>
            </a:r>
            <a:r>
              <a:rPr lang="en-US" dirty="0"/>
              <a:t> is a subfield of </a:t>
            </a:r>
            <a:r>
              <a:rPr lang="en-US" b="1" dirty="0"/>
              <a:t>biology</a:t>
            </a:r>
            <a:r>
              <a:rPr lang="en-US" dirty="0"/>
              <a:t> concerned with the study of the </a:t>
            </a:r>
            <a:r>
              <a:rPr lang="en-US" b="1" dirty="0"/>
              <a:t>evolutionary</a:t>
            </a:r>
            <a:r>
              <a:rPr lang="en-US" dirty="0"/>
              <a:t> processes that produced the diversity of life on Earth. </a:t>
            </a:r>
            <a:endParaRPr lang="en-US" dirty="0" smtClean="0"/>
          </a:p>
          <a:p>
            <a:r>
              <a:rPr lang="en-US" b="1" dirty="0" smtClean="0"/>
              <a:t>Evolutionary </a:t>
            </a:r>
            <a:r>
              <a:rPr lang="en-US" b="1" dirty="0"/>
              <a:t>biologists</a:t>
            </a:r>
            <a:r>
              <a:rPr lang="en-US" dirty="0"/>
              <a:t> study the descent of species, and the origin of new species.</a:t>
            </a:r>
          </a:p>
          <a:p>
            <a:r>
              <a:rPr lang="en-US" b="1" dirty="0"/>
              <a:t>Evolution</a:t>
            </a:r>
            <a:r>
              <a:rPr lang="en-US" dirty="0"/>
              <a:t> is a scientific theory proposed by Charles Darwin. It occurs at the population level, It is made possible by genetic </a:t>
            </a:r>
            <a:r>
              <a:rPr lang="en-US" dirty="0" smtClean="0"/>
              <a:t>variations</a:t>
            </a:r>
          </a:p>
          <a:p>
            <a:r>
              <a:rPr lang="en-US" dirty="0" smtClean="0"/>
              <a:t>EVIDENCES THAT SPECIES EVOLVE COMES FROM THREE LINES OF  INVESTIGATION</a:t>
            </a:r>
          </a:p>
          <a:p>
            <a:pPr lvl="1"/>
            <a:r>
              <a:rPr lang="en-US" dirty="0" smtClean="0"/>
              <a:t>Relationship were discerned among major groups of animals (Comparative anatomy)</a:t>
            </a:r>
          </a:p>
          <a:p>
            <a:pPr lvl="1"/>
            <a:r>
              <a:rPr lang="en-US" dirty="0" smtClean="0"/>
              <a:t>Explorers discovered difference in the world distribution of species (Biogeography)</a:t>
            </a:r>
          </a:p>
          <a:p>
            <a:pPr lvl="1"/>
            <a:r>
              <a:rPr lang="en-US" dirty="0" smtClean="0"/>
              <a:t>Geologist discovered apparent sequence of changing fossils in distinct layers of the earth</a:t>
            </a:r>
            <a:endParaRPr lang="en-GB" dirty="0"/>
          </a:p>
        </p:txBody>
      </p:sp>
    </p:spTree>
    <p:extLst>
      <p:ext uri="{BB962C8B-B14F-4D97-AF65-F5344CB8AC3E}">
        <p14:creationId xmlns:p14="http://schemas.microsoft.com/office/powerpoint/2010/main" xmlns="" val="3290361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founder effect</a:t>
            </a:r>
            <a:endParaRPr lang="en-US" dirty="0"/>
          </a:p>
        </p:txBody>
      </p:sp>
      <p:sp>
        <p:nvSpPr>
          <p:cNvPr id="3" name="Content Placeholder 2"/>
          <p:cNvSpPr>
            <a:spLocks noGrp="1"/>
          </p:cNvSpPr>
          <p:nvPr>
            <p:ph idx="1"/>
          </p:nvPr>
        </p:nvSpPr>
        <p:spPr/>
        <p:txBody>
          <a:bodyPr>
            <a:noAutofit/>
          </a:bodyPr>
          <a:lstStyle/>
          <a:p>
            <a:r>
              <a:rPr lang="en-US" sz="2400" dirty="0"/>
              <a:t>Founder effect occur when a few individuals become isolated from a larger population, this smaller group may establish a new population whose gene pool may establish a new  population whose gene pool differ from the source population.</a:t>
            </a:r>
          </a:p>
          <a:p>
            <a:r>
              <a:rPr lang="en-US" sz="2400" dirty="0"/>
              <a:t>This can occur when storm indiscriminately transports some individuals (and their alleles ) but not others, from the source population.</a:t>
            </a:r>
          </a:p>
          <a:p>
            <a:r>
              <a:rPr lang="en-US" sz="2400" dirty="0"/>
              <a:t> Now, lets look at some examples</a:t>
            </a:r>
          </a:p>
        </p:txBody>
      </p:sp>
    </p:spTree>
    <p:extLst>
      <p:ext uri="{BB962C8B-B14F-4D97-AF65-F5344CB8AC3E}">
        <p14:creationId xmlns:p14="http://schemas.microsoft.com/office/powerpoint/2010/main" xmlns="" val="24296348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British colonist founded a settlement (Tristan de Cunha). One of the colonists carried a recessive allele for retinitis </a:t>
            </a:r>
            <a:r>
              <a:rPr lang="en-US" sz="2400" dirty="0" err="1"/>
              <a:t>pigmentosa</a:t>
            </a:r>
            <a:r>
              <a:rPr lang="en-US" sz="2400" dirty="0"/>
              <a:t>, a progressive form of blindness that afflicts homozygous individuals. Of the 240 descendants of the founders, 4 had retinitis </a:t>
            </a:r>
            <a:r>
              <a:rPr lang="en-US" sz="2400" dirty="0" err="1"/>
              <a:t>pigmentosa</a:t>
            </a:r>
            <a:r>
              <a:rPr lang="en-US" sz="2400" dirty="0"/>
              <a:t>.</a:t>
            </a:r>
          </a:p>
          <a:p>
            <a:r>
              <a:rPr lang="en-US" sz="2400" dirty="0"/>
              <a:t>The frequency of the allele that causes this disease is ten times higher on Tristan de Cunha than in the population in which the founders came.</a:t>
            </a:r>
          </a:p>
          <a:p>
            <a:endParaRPr lang="en-US" sz="2400" dirty="0"/>
          </a:p>
        </p:txBody>
      </p:sp>
    </p:spTree>
    <p:extLst>
      <p:ext uri="{BB962C8B-B14F-4D97-AF65-F5344CB8AC3E}">
        <p14:creationId xmlns:p14="http://schemas.microsoft.com/office/powerpoint/2010/main" xmlns="" val="40081725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bottleneck effect</a:t>
            </a:r>
            <a:endParaRPr lang="en-US" dirty="0"/>
          </a:p>
        </p:txBody>
      </p:sp>
      <p:sp>
        <p:nvSpPr>
          <p:cNvPr id="3" name="Content Placeholder 2"/>
          <p:cNvSpPr>
            <a:spLocks noGrp="1"/>
          </p:cNvSpPr>
          <p:nvPr>
            <p:ph idx="1"/>
          </p:nvPr>
        </p:nvSpPr>
        <p:spPr/>
        <p:txBody>
          <a:bodyPr>
            <a:normAutofit/>
          </a:bodyPr>
          <a:lstStyle/>
          <a:p>
            <a:r>
              <a:rPr lang="en-US" sz="2400" dirty="0"/>
              <a:t>A  sudden change in the environment e.g. drought , fire or flood may drastically reduce the size of a population.</a:t>
            </a:r>
          </a:p>
          <a:p>
            <a:r>
              <a:rPr lang="en-US" sz="2400" dirty="0"/>
              <a:t>A severe drop in population size can cause BOTTLENECK EFFECT. </a:t>
            </a:r>
          </a:p>
          <a:p>
            <a:r>
              <a:rPr lang="en-US" sz="2400" dirty="0"/>
              <a:t>By chance, certain alleles may be overrepresented , underrepresented or totally absent.</a:t>
            </a:r>
          </a:p>
          <a:p>
            <a:r>
              <a:rPr lang="en-US" sz="2400" dirty="0"/>
              <a:t>Even if a population that has passed through  a bottleneck ultimately recovers in size, it may have low levels of genetic variation for a long period of time.</a:t>
            </a:r>
          </a:p>
        </p:txBody>
      </p:sp>
    </p:spTree>
    <p:extLst>
      <p:ext uri="{BB962C8B-B14F-4D97-AF65-F5344CB8AC3E}">
        <p14:creationId xmlns:p14="http://schemas.microsoft.com/office/powerpoint/2010/main" xmlns="" val="9457558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effects of genetic drift</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sz="2800" dirty="0"/>
              <a:t>Genetic drift is significant in small populations</a:t>
            </a:r>
          </a:p>
          <a:p>
            <a:pPr>
              <a:buFont typeface="Wingdings" pitchFamily="2" charset="2"/>
              <a:buChar char="Ø"/>
            </a:pPr>
            <a:r>
              <a:rPr lang="en-US" sz="2800" dirty="0"/>
              <a:t>It can cause allele frequencies to change at random over time</a:t>
            </a:r>
          </a:p>
          <a:p>
            <a:pPr>
              <a:buFont typeface="Wingdings" pitchFamily="2" charset="2"/>
              <a:buChar char="Ø"/>
            </a:pPr>
            <a:r>
              <a:rPr lang="en-US" sz="2800" dirty="0"/>
              <a:t>It can lead to a loss of genetic variation within populations</a:t>
            </a:r>
          </a:p>
          <a:p>
            <a:pPr>
              <a:buFont typeface="Wingdings" pitchFamily="2" charset="2"/>
              <a:buChar char="Ø"/>
            </a:pPr>
            <a:r>
              <a:rPr lang="en-US" sz="2800" dirty="0"/>
              <a:t>It can cause harmful alleles to become fixed</a:t>
            </a:r>
          </a:p>
          <a:p>
            <a:pPr>
              <a:buFont typeface="Wingdings" pitchFamily="2" charset="2"/>
              <a:buChar char="Ø"/>
            </a:pPr>
            <a:endParaRPr lang="en-US" sz="2800" dirty="0"/>
          </a:p>
        </p:txBody>
      </p:sp>
    </p:spTree>
    <p:extLst>
      <p:ext uri="{BB962C8B-B14F-4D97-AF65-F5344CB8AC3E}">
        <p14:creationId xmlns:p14="http://schemas.microsoft.com/office/powerpoint/2010/main" xmlns="" val="9844492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 FLOW</a:t>
            </a:r>
            <a:endParaRPr lang="en-US" dirty="0"/>
          </a:p>
        </p:txBody>
      </p:sp>
      <p:sp>
        <p:nvSpPr>
          <p:cNvPr id="3" name="Content Placeholder 2"/>
          <p:cNvSpPr>
            <a:spLocks noGrp="1"/>
          </p:cNvSpPr>
          <p:nvPr>
            <p:ph idx="1"/>
          </p:nvPr>
        </p:nvSpPr>
        <p:spPr/>
        <p:txBody>
          <a:bodyPr/>
          <a:lstStyle/>
          <a:p>
            <a:r>
              <a:rPr lang="en-US" sz="2400" dirty="0"/>
              <a:t>This is the transfer of alleles into or out of a population due to the movement of fertile individuals or their gametes                                                                                   </a:t>
            </a:r>
          </a:p>
        </p:txBody>
      </p:sp>
    </p:spTree>
    <p:extLst>
      <p:ext uri="{BB962C8B-B14F-4D97-AF65-F5344CB8AC3E}">
        <p14:creationId xmlns:p14="http://schemas.microsoft.com/office/powerpoint/2010/main" xmlns="" val="16602131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MECHANISM OF MACROEVOLUTION</a:t>
            </a:r>
            <a:endParaRPr lang="en-US" dirty="0"/>
          </a:p>
        </p:txBody>
      </p:sp>
      <p:sp>
        <p:nvSpPr>
          <p:cNvPr id="3" name="Content Placeholder 2"/>
          <p:cNvSpPr>
            <a:spLocks noGrp="1"/>
          </p:cNvSpPr>
          <p:nvPr>
            <p:ph idx="1"/>
          </p:nvPr>
        </p:nvSpPr>
        <p:spPr>
          <a:xfrm>
            <a:off x="983774" y="2055129"/>
            <a:ext cx="7520940" cy="3772468"/>
          </a:xfrm>
        </p:spPr>
        <p:txBody>
          <a:bodyPr/>
          <a:lstStyle/>
          <a:p>
            <a:r>
              <a:rPr lang="en-US" sz="2400" dirty="0"/>
              <a:t>Speciation -- Increasing Biological Diversity </a:t>
            </a:r>
          </a:p>
          <a:p>
            <a:r>
              <a:rPr lang="en-US" sz="2400" dirty="0"/>
              <a:t>Extinction – reducing Biological Diversity</a:t>
            </a:r>
          </a:p>
          <a:p>
            <a:r>
              <a:rPr lang="en-US" sz="2400" dirty="0"/>
              <a:t>	Speciation is the process of a single species becoming two or more species.</a:t>
            </a:r>
          </a:p>
          <a:p>
            <a:endParaRPr lang="en-US" sz="2400" dirty="0"/>
          </a:p>
        </p:txBody>
      </p:sp>
    </p:spTree>
    <p:extLst>
      <p:ext uri="{BB962C8B-B14F-4D97-AF65-F5344CB8AC3E}">
        <p14:creationId xmlns:p14="http://schemas.microsoft.com/office/powerpoint/2010/main" xmlns="" val="12675686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 OF SPECIES: Mode of Speciation</a:t>
            </a:r>
            <a:endParaRPr lang="en-US" dirty="0"/>
          </a:p>
        </p:txBody>
      </p:sp>
      <p:sp>
        <p:nvSpPr>
          <p:cNvPr id="3" name="Content Placeholder 2"/>
          <p:cNvSpPr>
            <a:spLocks noGrp="1"/>
          </p:cNvSpPr>
          <p:nvPr>
            <p:ph idx="1"/>
          </p:nvPr>
        </p:nvSpPr>
        <p:spPr>
          <a:xfrm>
            <a:off x="1050878" y="1282890"/>
            <a:ext cx="8817022" cy="4872250"/>
          </a:xfrm>
        </p:spPr>
        <p:txBody>
          <a:bodyPr>
            <a:normAutofit fontScale="92500" lnSpcReduction="20000"/>
          </a:bodyPr>
          <a:lstStyle/>
          <a:p>
            <a:endParaRPr lang="en-US" dirty="0"/>
          </a:p>
          <a:p>
            <a:r>
              <a:rPr lang="en-US" sz="2400" dirty="0"/>
              <a:t>A species is a group of populations whose members have the potential to interbreed in nature and produce viable, fertile  offspring </a:t>
            </a:r>
          </a:p>
          <a:p>
            <a:r>
              <a:rPr lang="en-US" sz="2400" dirty="0"/>
              <a:t>There are two types of speciation: allopatric and sympatric speciation. </a:t>
            </a:r>
          </a:p>
          <a:p>
            <a:r>
              <a:rPr lang="en-US" sz="2400" dirty="0"/>
              <a:t>The two differ in geographical distribution of the populations in question. </a:t>
            </a:r>
          </a:p>
          <a:p>
            <a:r>
              <a:rPr lang="en-US" sz="2400" dirty="0"/>
              <a:t>Allopatric speciation is  the most common form of speciation. It occurs when a population is split into two (or more) geographically isolated subdivisions that organisms cannot bridge. Eventually, the two populations' gene pools change independently until they could not interbreed even if they were brought back together. In other words, they have </a:t>
            </a:r>
            <a:r>
              <a:rPr lang="en-US" sz="2400" dirty="0" err="1"/>
              <a:t>speciated</a:t>
            </a:r>
            <a:r>
              <a:rPr lang="en-US" sz="2400" dirty="0"/>
              <a:t>. </a:t>
            </a:r>
          </a:p>
          <a:p>
            <a:r>
              <a:rPr lang="en-US" dirty="0" smtClean="0"/>
              <a:t>.</a:t>
            </a:r>
            <a:endParaRPr lang="en-US" dirty="0"/>
          </a:p>
        </p:txBody>
      </p:sp>
    </p:spTree>
    <p:extLst>
      <p:ext uri="{BB962C8B-B14F-4D97-AF65-F5344CB8AC3E}">
        <p14:creationId xmlns:p14="http://schemas.microsoft.com/office/powerpoint/2010/main" xmlns="" val="23112730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 OF SPECIES</a:t>
            </a:r>
            <a:endParaRPr lang="en-US" dirty="0"/>
          </a:p>
        </p:txBody>
      </p:sp>
      <p:sp>
        <p:nvSpPr>
          <p:cNvPr id="3" name="Content Placeholder 2"/>
          <p:cNvSpPr>
            <a:spLocks noGrp="1"/>
          </p:cNvSpPr>
          <p:nvPr>
            <p:ph idx="1"/>
          </p:nvPr>
        </p:nvSpPr>
        <p:spPr>
          <a:xfrm>
            <a:off x="900752" y="1296536"/>
            <a:ext cx="8967148" cy="5180463"/>
          </a:xfrm>
        </p:spPr>
        <p:txBody>
          <a:bodyPr>
            <a:normAutofit/>
          </a:bodyPr>
          <a:lstStyle/>
          <a:p>
            <a:r>
              <a:rPr lang="en-US" sz="2400" dirty="0"/>
              <a:t>Sympatric speciation occurs when two subpopulations become reproductively isolated without first becoming geographically isolated. </a:t>
            </a:r>
          </a:p>
          <a:p>
            <a:r>
              <a:rPr lang="en-US" sz="2400" dirty="0"/>
              <a:t>Insects that live on a single host plant provide a model for sympatric speciation. If a group of insects switched host plants they would not breed with other members of their species still living on their former host plant. The two subpopulations could diverge and </a:t>
            </a:r>
            <a:r>
              <a:rPr lang="en-US" sz="2400" dirty="0" err="1"/>
              <a:t>speciate</a:t>
            </a:r>
            <a:r>
              <a:rPr lang="en-US" sz="2400" dirty="0"/>
              <a:t>.</a:t>
            </a:r>
          </a:p>
          <a:p>
            <a:r>
              <a:rPr lang="en-US" sz="2400" dirty="0"/>
              <a:t>. Agricultural records show that a strain of the apple maggot fly </a:t>
            </a:r>
            <a:r>
              <a:rPr lang="en-US" sz="2400" i="1" dirty="0" err="1"/>
              <a:t>Rhagolettis</a:t>
            </a:r>
            <a:r>
              <a:rPr lang="en-US" sz="2400" i="1" dirty="0"/>
              <a:t> </a:t>
            </a:r>
            <a:r>
              <a:rPr lang="en-US" sz="2400" i="1" dirty="0" err="1"/>
              <a:t>pomenella</a:t>
            </a:r>
            <a:r>
              <a:rPr lang="en-US" sz="2400" dirty="0"/>
              <a:t> began infesting apples in the 1860's. Formerly it had only infested hawthorn fruit.</a:t>
            </a:r>
          </a:p>
        </p:txBody>
      </p:sp>
    </p:spTree>
    <p:extLst>
      <p:ext uri="{BB962C8B-B14F-4D97-AF65-F5344CB8AC3E}">
        <p14:creationId xmlns:p14="http://schemas.microsoft.com/office/powerpoint/2010/main" xmlns="" val="13352631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 OF SPECIES</a:t>
            </a:r>
            <a:endParaRPr lang="en-US" dirty="0"/>
          </a:p>
        </p:txBody>
      </p:sp>
      <p:sp>
        <p:nvSpPr>
          <p:cNvPr id="3" name="Content Placeholder 2"/>
          <p:cNvSpPr>
            <a:spLocks noGrp="1"/>
          </p:cNvSpPr>
          <p:nvPr>
            <p:ph idx="1"/>
          </p:nvPr>
        </p:nvSpPr>
        <p:spPr>
          <a:xfrm>
            <a:off x="2286000" y="1382977"/>
            <a:ext cx="7520940" cy="3579849"/>
          </a:xfrm>
        </p:spPr>
        <p:txBody>
          <a:bodyPr>
            <a:normAutofit fontScale="92500" lnSpcReduction="10000"/>
          </a:bodyPr>
          <a:lstStyle/>
          <a:p>
            <a:r>
              <a:rPr lang="en-US" dirty="0"/>
              <a:t> </a:t>
            </a:r>
          </a:p>
          <a:p>
            <a:r>
              <a:rPr lang="en-US" dirty="0" smtClean="0"/>
              <a:t>	</a:t>
            </a:r>
            <a:r>
              <a:rPr lang="en-US" sz="2800" dirty="0"/>
              <a:t>Speciation has been observed. In the plant genus </a:t>
            </a:r>
            <a:r>
              <a:rPr lang="en-US" sz="2800" i="1" dirty="0" err="1"/>
              <a:t>Tragopogon</a:t>
            </a:r>
            <a:r>
              <a:rPr lang="en-US" sz="2800" dirty="0"/>
              <a:t>, two new species </a:t>
            </a:r>
            <a:r>
              <a:rPr lang="en-US" sz="2400" dirty="0"/>
              <a:t>have evolved within the past 50-60 years. They are </a:t>
            </a:r>
            <a:r>
              <a:rPr lang="en-US" sz="2400" i="1" dirty="0"/>
              <a:t>T. </a:t>
            </a:r>
            <a:r>
              <a:rPr lang="en-US" sz="2400" i="1" dirty="0" err="1"/>
              <a:t>mirus</a:t>
            </a:r>
            <a:r>
              <a:rPr lang="en-US" sz="2400" dirty="0"/>
              <a:t> and </a:t>
            </a:r>
            <a:r>
              <a:rPr lang="en-US" sz="2400" i="1" dirty="0"/>
              <a:t>T. </a:t>
            </a:r>
            <a:r>
              <a:rPr lang="en-US" sz="2400" i="1" dirty="0" err="1"/>
              <a:t>miscellus</a:t>
            </a:r>
            <a:r>
              <a:rPr lang="en-US" sz="2400" dirty="0"/>
              <a:t>. The new species were formed when one diploid species fertilized a different diploid species and produced a </a:t>
            </a:r>
            <a:r>
              <a:rPr lang="en-US" sz="2400" dirty="0" err="1"/>
              <a:t>tetraploid</a:t>
            </a:r>
            <a:r>
              <a:rPr lang="en-US" sz="2400" dirty="0"/>
              <a:t> offspring. This </a:t>
            </a:r>
            <a:r>
              <a:rPr lang="en-US" sz="2400" dirty="0" err="1"/>
              <a:t>tetraploid</a:t>
            </a:r>
            <a:r>
              <a:rPr lang="en-US" sz="2400" dirty="0"/>
              <a:t> offspring could not fertilize or be fertilized by either of its two parent species types. It is reproductively isolated, the definition of a species. </a:t>
            </a:r>
          </a:p>
          <a:p>
            <a:pPr algn="just"/>
            <a:endParaRPr lang="en-US" sz="2400" dirty="0"/>
          </a:p>
        </p:txBody>
      </p:sp>
    </p:spTree>
    <p:extLst>
      <p:ext uri="{BB962C8B-B14F-4D97-AF65-F5344CB8AC3E}">
        <p14:creationId xmlns:p14="http://schemas.microsoft.com/office/powerpoint/2010/main" xmlns="" val="35784235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Factors that promote sympatric speciation</a:t>
            </a:r>
          </a:p>
          <a:p>
            <a:r>
              <a:rPr lang="en-US" dirty="0" smtClean="0"/>
              <a:t>	1. Polyploidy</a:t>
            </a:r>
          </a:p>
          <a:p>
            <a:r>
              <a:rPr lang="en-US" dirty="0" smtClean="0"/>
              <a:t>	2. Habitat differentiation</a:t>
            </a:r>
          </a:p>
          <a:p>
            <a:r>
              <a:rPr lang="en-US" dirty="0" smtClean="0"/>
              <a:t>	3. Sexual selection</a:t>
            </a:r>
            <a:endParaRPr lang="en-US" dirty="0"/>
          </a:p>
        </p:txBody>
      </p:sp>
    </p:spTree>
    <p:extLst>
      <p:ext uri="{BB962C8B-B14F-4D97-AF65-F5344CB8AC3E}">
        <p14:creationId xmlns:p14="http://schemas.microsoft.com/office/powerpoint/2010/main" xmlns="" val="38611748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History of Life on Earth</a:t>
            </a:r>
            <a:endParaRPr lang="en-GB" dirty="0"/>
          </a:p>
        </p:txBody>
      </p:sp>
      <p:sp>
        <p:nvSpPr>
          <p:cNvPr id="3" name="Content Placeholder 2"/>
          <p:cNvSpPr>
            <a:spLocks noGrp="1"/>
          </p:cNvSpPr>
          <p:nvPr>
            <p:ph idx="1"/>
          </p:nvPr>
        </p:nvSpPr>
        <p:spPr>
          <a:xfrm>
            <a:off x="677334" y="1296537"/>
            <a:ext cx="8596668" cy="5145206"/>
          </a:xfrm>
        </p:spPr>
        <p:txBody>
          <a:bodyPr/>
          <a:lstStyle/>
          <a:p>
            <a:r>
              <a:rPr lang="en-GB" dirty="0" smtClean="0"/>
              <a:t>BILLIONS OF YEARS AGO EXPLOSION OF DYING STARS RIPPED THROUGH OUR GALAXY AND LEFT BEHIND A DENSE CLOUD OF DUST AND GAS</a:t>
            </a:r>
          </a:p>
          <a:p>
            <a:r>
              <a:rPr lang="en-GB" dirty="0" smtClean="0"/>
              <a:t>AS THE CLOUD COOLED</a:t>
            </a:r>
          </a:p>
          <a:p>
            <a:r>
              <a:rPr lang="en-GB" dirty="0" smtClean="0"/>
              <a:t>There are scientific evidence that earth and the other planets of the solar system formed about 4.6 billion years ago.</a:t>
            </a:r>
          </a:p>
          <a:p>
            <a:r>
              <a:rPr lang="en-GB" dirty="0" smtClean="0"/>
              <a:t>Evidences have shown that conditions on early Earth made the origin of life possible </a:t>
            </a:r>
            <a:r>
              <a:rPr lang="en-GB" dirty="0" err="1" smtClean="0"/>
              <a:t>e.g</a:t>
            </a:r>
            <a:r>
              <a:rPr lang="en-GB" dirty="0" smtClean="0"/>
              <a:t> is the fossils of microorganisms that are about  3.5 billion years old. </a:t>
            </a:r>
          </a:p>
          <a:p>
            <a:r>
              <a:rPr lang="en-GB" dirty="0" smtClean="0"/>
              <a:t>There are approximately two million species of animals and plants living today, </a:t>
            </a:r>
          </a:p>
          <a:p>
            <a:r>
              <a:rPr lang="en-GB" dirty="0" smtClean="0"/>
              <a:t>How did this diversity of life come to exist? </a:t>
            </a:r>
            <a:endParaRPr lang="en-GB" dirty="0"/>
          </a:p>
        </p:txBody>
      </p:sp>
    </p:spTree>
    <p:extLst>
      <p:ext uri="{BB962C8B-B14F-4D97-AF65-F5344CB8AC3E}">
        <p14:creationId xmlns:p14="http://schemas.microsoft.com/office/powerpoint/2010/main" xmlns="" val="32540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Extinction</a:t>
            </a:r>
            <a:endParaRPr lang="en-US" dirty="0"/>
          </a:p>
        </p:txBody>
      </p:sp>
      <p:sp>
        <p:nvSpPr>
          <p:cNvPr id="3" name="Content Placeholder 2"/>
          <p:cNvSpPr>
            <a:spLocks noGrp="1"/>
          </p:cNvSpPr>
          <p:nvPr>
            <p:ph idx="1"/>
          </p:nvPr>
        </p:nvSpPr>
        <p:spPr/>
        <p:txBody>
          <a:bodyPr/>
          <a:lstStyle/>
          <a:p>
            <a:r>
              <a:rPr lang="en-US" sz="2000" dirty="0"/>
              <a:t>Extinction is the ultimate fate of all species. </a:t>
            </a:r>
          </a:p>
          <a:p>
            <a:r>
              <a:rPr lang="en-US" sz="2000" dirty="0"/>
              <a:t>The reasons for extinction are numerous. </a:t>
            </a:r>
          </a:p>
          <a:p>
            <a:r>
              <a:rPr lang="en-US" sz="2000" dirty="0"/>
              <a:t>A species can be competitively excluded by a closely related species, the habitat a species lives in can disappear and/or the organisms that the species exploits could come up with an unbeatable defense. </a:t>
            </a:r>
          </a:p>
          <a:p>
            <a:endParaRPr lang="en-US" dirty="0"/>
          </a:p>
        </p:txBody>
      </p:sp>
    </p:spTree>
    <p:extLst>
      <p:ext uri="{BB962C8B-B14F-4D97-AF65-F5344CB8AC3E}">
        <p14:creationId xmlns:p14="http://schemas.microsoft.com/office/powerpoint/2010/main" xmlns="" val="19817041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EARTH</a:t>
            </a:r>
            <a:br>
              <a:rPr lang="en-US" dirty="0" smtClean="0"/>
            </a:br>
            <a:endParaRPr lang="en-US" dirty="0"/>
          </a:p>
        </p:txBody>
      </p:sp>
      <p:sp>
        <p:nvSpPr>
          <p:cNvPr id="3" name="Content Placeholder 2"/>
          <p:cNvSpPr>
            <a:spLocks noGrp="1"/>
          </p:cNvSpPr>
          <p:nvPr>
            <p:ph idx="1"/>
          </p:nvPr>
        </p:nvSpPr>
        <p:spPr/>
        <p:txBody>
          <a:bodyPr/>
          <a:lstStyle/>
          <a:p>
            <a:r>
              <a:rPr lang="en-US" dirty="0" smtClean="0"/>
              <a:t>Geologic records has told us that Earths time can be divided into three Eons, </a:t>
            </a:r>
          </a:p>
          <a:p>
            <a:r>
              <a:rPr lang="en-US" dirty="0" smtClean="0"/>
              <a:t>The first two Eons – the </a:t>
            </a:r>
            <a:r>
              <a:rPr lang="en-US" dirty="0" err="1" smtClean="0"/>
              <a:t>Archean</a:t>
            </a:r>
            <a:r>
              <a:rPr lang="en-US" dirty="0" smtClean="0"/>
              <a:t> and </a:t>
            </a:r>
            <a:r>
              <a:rPr lang="en-US" dirty="0" err="1" smtClean="0"/>
              <a:t>Protoezoic</a:t>
            </a:r>
            <a:r>
              <a:rPr lang="en-US" dirty="0" smtClean="0"/>
              <a:t>  together lasted approximately 4 billion years. The </a:t>
            </a:r>
            <a:r>
              <a:rPr lang="en-US" dirty="0" err="1" smtClean="0"/>
              <a:t>Phanerozoic</a:t>
            </a:r>
            <a:r>
              <a:rPr lang="en-US" dirty="0" smtClean="0"/>
              <a:t>  eon, the last half billion years ago encompasses most of the time that animals have existed on earth.</a:t>
            </a:r>
          </a:p>
          <a:p>
            <a:r>
              <a:rPr lang="en-US" dirty="0" smtClean="0"/>
              <a:t>It is divided into three Eras : the Paleozoic, Mesozoic and Cenozoic. </a:t>
            </a:r>
          </a:p>
          <a:p>
            <a:r>
              <a:rPr lang="en-US" dirty="0" smtClean="0"/>
              <a:t>Each era represents a distinct age in history of Earth and its life.</a:t>
            </a:r>
          </a:p>
          <a:p>
            <a:r>
              <a:rPr lang="en-US" dirty="0" smtClean="0"/>
              <a:t> The first evidence of life dates back to 3.5 billion </a:t>
            </a:r>
            <a:r>
              <a:rPr lang="en-US" dirty="0" err="1" smtClean="0"/>
              <a:t>yaers</a:t>
            </a:r>
            <a:r>
              <a:rPr lang="en-US" dirty="0" smtClean="0"/>
              <a:t> ago and the record comes from fossilized </a:t>
            </a:r>
            <a:r>
              <a:rPr lang="en-US" dirty="0" err="1" smtClean="0"/>
              <a:t>stromatolites</a:t>
            </a:r>
            <a:r>
              <a:rPr lang="en-US" dirty="0" smtClean="0"/>
              <a:t>, formed by </a:t>
            </a:r>
            <a:r>
              <a:rPr lang="en-US" dirty="0" err="1" smtClean="0"/>
              <a:t>Prokayotes</a:t>
            </a:r>
            <a:endParaRPr lang="en-US" dirty="0" smtClean="0"/>
          </a:p>
        </p:txBody>
      </p:sp>
    </p:spTree>
    <p:extLst>
      <p:ext uri="{BB962C8B-B14F-4D97-AF65-F5344CB8AC3E}">
        <p14:creationId xmlns:p14="http://schemas.microsoft.com/office/powerpoint/2010/main" xmlns="" val="15550463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Evolutionary trends in ANIMALS</a:t>
            </a:r>
            <a:endParaRPr lang="en-US" dirty="0"/>
          </a:p>
        </p:txBody>
      </p:sp>
      <p:sp>
        <p:nvSpPr>
          <p:cNvPr id="7" name="Content Placeholder 6"/>
          <p:cNvSpPr>
            <a:spLocks noGrp="1"/>
          </p:cNvSpPr>
          <p:nvPr>
            <p:ph idx="1"/>
          </p:nvPr>
        </p:nvSpPr>
        <p:spPr/>
        <p:txBody>
          <a:bodyPr>
            <a:normAutofit/>
          </a:bodyPr>
          <a:lstStyle/>
          <a:p>
            <a:r>
              <a:rPr lang="en-US" sz="2800" dirty="0">
                <a:solidFill>
                  <a:srgbClr val="FF0000"/>
                </a:solidFill>
              </a:rPr>
              <a:t>1. Trends in Symmetry</a:t>
            </a:r>
            <a:endParaRPr lang="en-US" sz="2800" dirty="0"/>
          </a:p>
          <a:p>
            <a:r>
              <a:rPr lang="en-US" sz="2800" dirty="0">
                <a:solidFill>
                  <a:schemeClr val="bg2"/>
                </a:solidFill>
              </a:rPr>
              <a:t>2. Trends in Digestive Tracts</a:t>
            </a:r>
            <a:endParaRPr lang="en-US" sz="2800" dirty="0"/>
          </a:p>
          <a:p>
            <a:r>
              <a:rPr lang="en-US" sz="2800" dirty="0">
                <a:solidFill>
                  <a:srgbClr val="333300"/>
                </a:solidFill>
              </a:rPr>
              <a:t>3. Trends in Body Cavities</a:t>
            </a:r>
          </a:p>
          <a:p>
            <a:r>
              <a:rPr lang="en-US" sz="2800" dirty="0"/>
              <a:t>4. Trends in Cephalization </a:t>
            </a:r>
          </a:p>
          <a:p>
            <a:r>
              <a:rPr lang="en-US" sz="2800" dirty="0">
                <a:solidFill>
                  <a:srgbClr val="FFFF00"/>
                </a:solidFill>
              </a:rPr>
              <a:t>5. Trends in Segmentation</a:t>
            </a:r>
          </a:p>
          <a:p>
            <a:r>
              <a:rPr lang="en-US" sz="2800" dirty="0">
                <a:solidFill>
                  <a:srgbClr val="FFFF00"/>
                </a:solidFill>
              </a:rPr>
              <a:t>6. Trends in Skeletal modification</a:t>
            </a:r>
          </a:p>
          <a:p>
            <a:endParaRPr lang="en-US" sz="2800" dirty="0"/>
          </a:p>
        </p:txBody>
      </p:sp>
    </p:spTree>
    <p:extLst>
      <p:ext uri="{BB962C8B-B14F-4D97-AF65-F5344CB8AC3E}">
        <p14:creationId xmlns:p14="http://schemas.microsoft.com/office/powerpoint/2010/main" xmlns="" val="21464568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a:solidFill>
                  <a:srgbClr val="FF0000"/>
                </a:solidFill>
              </a:rPr>
              <a:t>Asymmetry ( No Symmetry )</a:t>
            </a:r>
            <a:endParaRPr lang="en-US" dirty="0"/>
          </a:p>
          <a:p>
            <a:r>
              <a:rPr lang="en-US" dirty="0">
                <a:solidFill>
                  <a:schemeClr val="bg2"/>
                </a:solidFill>
              </a:rPr>
              <a:t>Radial Symmetry</a:t>
            </a:r>
            <a:endParaRPr lang="en-US" dirty="0"/>
          </a:p>
          <a:p>
            <a:r>
              <a:rPr lang="en-US" dirty="0"/>
              <a:t>Bilateral Symmetry</a:t>
            </a:r>
          </a:p>
          <a:p>
            <a:endParaRPr lang="en-US" dirty="0"/>
          </a:p>
        </p:txBody>
      </p:sp>
      <p:sp>
        <p:nvSpPr>
          <p:cNvPr id="4" name="Title 3"/>
          <p:cNvSpPr>
            <a:spLocks noGrp="1"/>
          </p:cNvSpPr>
          <p:nvPr>
            <p:ph type="title"/>
          </p:nvPr>
        </p:nvSpPr>
        <p:spPr/>
        <p:txBody>
          <a:bodyPr/>
          <a:lstStyle/>
          <a:p>
            <a:r>
              <a:rPr lang="en-US" dirty="0" smtClean="0"/>
              <a:t>EVOLTUTIONARY TREND IN SYMMETRY</a:t>
            </a:r>
            <a:endParaRPr lang="en-US" dirty="0"/>
          </a:p>
        </p:txBody>
      </p:sp>
      <p:pic>
        <p:nvPicPr>
          <p:cNvPr id="5" name="Content Placeholder 4" descr="Symmetry"/>
          <p:cNvPicPr>
            <a:picLocks noGrp="1" noChangeAspect="1" noChangeArrowheads="1"/>
          </p:cNvPicPr>
          <p:nvPr>
            <p:ph sz="half" idx="2"/>
          </p:nvPr>
        </p:nvPicPr>
        <p:blipFill>
          <a:blip r:embed="rId3">
            <a:extLst>
              <a:ext uri="{28A0092B-C50C-407E-A947-70E740481C1C}">
                <a14:useLocalDpi xmlns:a14="http://schemas.microsoft.com/office/drawing/2010/main" xmlns="" val="0"/>
              </a:ext>
            </a:extLst>
          </a:blip>
          <a:srcRect/>
          <a:stretch>
            <a:fillRect/>
          </a:stretch>
        </p:blipFill>
        <p:spPr bwMode="auto">
          <a:xfrm>
            <a:off x="5785298" y="990600"/>
            <a:ext cx="4425502" cy="4724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43458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a:solidFill>
                  <a:srgbClr val="FF0000"/>
                </a:solidFill>
              </a:rPr>
              <a:t>Incomplete</a:t>
            </a:r>
            <a:endParaRPr lang="en-US" dirty="0"/>
          </a:p>
          <a:p>
            <a:r>
              <a:rPr lang="en-US" dirty="0">
                <a:solidFill>
                  <a:schemeClr val="bg2"/>
                </a:solidFill>
              </a:rPr>
              <a:t>Complete</a:t>
            </a:r>
            <a:endParaRPr lang="en-US" dirty="0"/>
          </a:p>
          <a:p>
            <a:endParaRPr lang="en-US" dirty="0"/>
          </a:p>
        </p:txBody>
      </p:sp>
      <p:sp>
        <p:nvSpPr>
          <p:cNvPr id="4" name="Title 3"/>
          <p:cNvSpPr>
            <a:spLocks noGrp="1"/>
          </p:cNvSpPr>
          <p:nvPr>
            <p:ph type="title"/>
          </p:nvPr>
        </p:nvSpPr>
        <p:spPr/>
        <p:txBody>
          <a:bodyPr/>
          <a:lstStyle/>
          <a:p>
            <a:r>
              <a:rPr lang="en-US" dirty="0" smtClean="0"/>
              <a:t>Digestive system			complete</a:t>
            </a:r>
            <a:endParaRPr lang="en-US" dirty="0"/>
          </a:p>
        </p:txBody>
      </p:sp>
      <p:pic>
        <p:nvPicPr>
          <p:cNvPr id="5" name="Content Placeholder 4" descr="Ascaris"/>
          <p:cNvPicPr>
            <a:picLocks noGrp="1" noChangeAspect="1" noChangeArrowheads="1"/>
          </p:cNvPicPr>
          <p:nvPr>
            <p:ph sz="half" idx="2"/>
          </p:nvPr>
        </p:nvPicPr>
        <p:blipFill>
          <a:blip r:embed="rId3">
            <a:extLst>
              <a:ext uri="{28A0092B-C50C-407E-A947-70E740481C1C}">
                <a14:useLocalDpi xmlns:a14="http://schemas.microsoft.com/office/drawing/2010/main" xmlns="" val="0"/>
              </a:ext>
            </a:extLst>
          </a:blip>
          <a:srcRect/>
          <a:stretch>
            <a:fillRect/>
          </a:stretch>
        </p:blipFill>
        <p:spPr bwMode="auto">
          <a:xfrm>
            <a:off x="6871702" y="1291883"/>
            <a:ext cx="3200400" cy="3962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4728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r"/>
            <a:r>
              <a:rPr lang="en-US" dirty="0"/>
              <a:t>      </a:t>
            </a:r>
            <a:r>
              <a:rPr lang="en-US" dirty="0">
                <a:solidFill>
                  <a:srgbClr val="FFFF00"/>
                </a:solidFill>
              </a:rPr>
              <a:t>Incomplete</a:t>
            </a:r>
            <a:endParaRPr lang="en-US" dirty="0"/>
          </a:p>
        </p:txBody>
      </p:sp>
      <p:sp>
        <p:nvSpPr>
          <p:cNvPr id="5123" name="Rectangle 3"/>
          <p:cNvSpPr>
            <a:spLocks noGrp="1" noChangeArrowheads="1"/>
          </p:cNvSpPr>
          <p:nvPr>
            <p:ph type="body" idx="1"/>
          </p:nvPr>
        </p:nvSpPr>
        <p:spPr/>
        <p:txBody>
          <a:bodyPr/>
          <a:lstStyle/>
          <a:p>
            <a:endParaRPr lang="en-US" dirty="0"/>
          </a:p>
        </p:txBody>
      </p:sp>
      <p:pic>
        <p:nvPicPr>
          <p:cNvPr id="5124" name="Picture 4" descr="CLOSIN"/>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14179" y="0"/>
            <a:ext cx="2921390" cy="2204823"/>
          </a:xfrm>
          <a:prstGeom prst="rect">
            <a:avLst/>
          </a:prstGeom>
          <a:noFill/>
          <a:extLst>
            <a:ext uri="{909E8E84-426E-40DD-AFC4-6F175D3DCCD1}">
              <a14:hiddenFill xmlns:a14="http://schemas.microsoft.com/office/drawing/2010/main" xmlns="">
                <a:solidFill>
                  <a:srgbClr val="FFFFFF"/>
                </a:solidFill>
              </a14:hiddenFill>
            </a:ext>
          </a:extLst>
        </p:spPr>
      </p:pic>
      <p:pic>
        <p:nvPicPr>
          <p:cNvPr id="5125" name="Picture 5" descr="CLOSIN1"/>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363373" y="2188698"/>
            <a:ext cx="2700996" cy="1299854"/>
          </a:xfrm>
          <a:prstGeom prst="rect">
            <a:avLst/>
          </a:prstGeom>
          <a:noFill/>
          <a:extLst>
            <a:ext uri="{909E8E84-426E-40DD-AFC4-6F175D3DCCD1}">
              <a14:hiddenFill xmlns:a14="http://schemas.microsoft.com/office/drawing/2010/main" xmlns="">
                <a:solidFill>
                  <a:srgbClr val="FFFFFF"/>
                </a:solidFill>
              </a14:hiddenFill>
            </a:ext>
          </a:extLst>
        </p:spPr>
      </p:pic>
      <p:pic>
        <p:nvPicPr>
          <p:cNvPr id="5126" name="Picture 6" descr="CLOSIN2"/>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3383280" y="3527474"/>
            <a:ext cx="2722098" cy="159316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4377524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additive="base">
                                        <p:cTn id="7" dur="500" fill="hold"/>
                                        <p:tgtEl>
                                          <p:spTgt spid="5124"/>
                                        </p:tgtEl>
                                        <p:attrNameLst>
                                          <p:attrName>ppt_x</p:attrName>
                                        </p:attrNameLst>
                                      </p:cBhvr>
                                      <p:tavLst>
                                        <p:tav tm="0">
                                          <p:val>
                                            <p:strVal val="#ppt_x"/>
                                          </p:val>
                                        </p:tav>
                                        <p:tav tm="100000">
                                          <p:val>
                                            <p:strVal val="#ppt_x"/>
                                          </p:val>
                                        </p:tav>
                                      </p:tavLst>
                                    </p:anim>
                                    <p:anim calcmode="lin" valueType="num">
                                      <p:cBhvr additive="base">
                                        <p:cTn id="8" dur="500" fill="hold"/>
                                        <p:tgtEl>
                                          <p:spTgt spid="512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125"/>
                                        </p:tgtEl>
                                        <p:attrNameLst>
                                          <p:attrName>style.visibility</p:attrName>
                                        </p:attrNameLst>
                                      </p:cBhvr>
                                      <p:to>
                                        <p:strVal val="visible"/>
                                      </p:to>
                                    </p:set>
                                    <p:anim calcmode="lin" valueType="num">
                                      <p:cBhvr additive="base">
                                        <p:cTn id="13" dur="500" fill="hold"/>
                                        <p:tgtEl>
                                          <p:spTgt spid="5125"/>
                                        </p:tgtEl>
                                        <p:attrNameLst>
                                          <p:attrName>ppt_x</p:attrName>
                                        </p:attrNameLst>
                                      </p:cBhvr>
                                      <p:tavLst>
                                        <p:tav tm="0">
                                          <p:val>
                                            <p:strVal val="0-#ppt_w/2"/>
                                          </p:val>
                                        </p:tav>
                                        <p:tav tm="100000">
                                          <p:val>
                                            <p:strVal val="#ppt_x"/>
                                          </p:val>
                                        </p:tav>
                                      </p:tavLst>
                                    </p:anim>
                                    <p:anim calcmode="lin" valueType="num">
                                      <p:cBhvr additive="base">
                                        <p:cTn id="14" dur="500" fill="hold"/>
                                        <p:tgtEl>
                                          <p:spTgt spid="512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5126"/>
                                        </p:tgtEl>
                                        <p:attrNameLst>
                                          <p:attrName>style.visibility</p:attrName>
                                        </p:attrNameLst>
                                      </p:cBhvr>
                                      <p:to>
                                        <p:strVal val="visible"/>
                                      </p:to>
                                    </p:set>
                                    <p:anim calcmode="lin" valueType="num">
                                      <p:cBhvr additive="base">
                                        <p:cTn id="19" dur="500" fill="hold"/>
                                        <p:tgtEl>
                                          <p:spTgt spid="5126"/>
                                        </p:tgtEl>
                                        <p:attrNameLst>
                                          <p:attrName>ppt_x</p:attrName>
                                        </p:attrNameLst>
                                      </p:cBhvr>
                                      <p:tavLst>
                                        <p:tav tm="0">
                                          <p:val>
                                            <p:strVal val="1+#ppt_w/2"/>
                                          </p:val>
                                        </p:tav>
                                        <p:tav tm="100000">
                                          <p:val>
                                            <p:strVal val="#ppt_x"/>
                                          </p:val>
                                        </p:tav>
                                      </p:tavLst>
                                    </p:anim>
                                    <p:anim calcmode="lin" valueType="num">
                                      <p:cBhvr additive="base">
                                        <p:cTn id="20" dur="500" fill="hold"/>
                                        <p:tgtEl>
                                          <p:spTgt spid="512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122">
                                            <p:txEl>
                                              <p:pRg st="0" end="0"/>
                                            </p:txEl>
                                          </p:spTgt>
                                        </p:tgtEl>
                                        <p:attrNameLst>
                                          <p:attrName>style.visibility</p:attrName>
                                        </p:attrNameLst>
                                      </p:cBhvr>
                                      <p:to>
                                        <p:strVal val="visible"/>
                                      </p:to>
                                    </p:set>
                                    <p:anim calcmode="lin" valueType="num">
                                      <p:cBhvr additive="base">
                                        <p:cTn id="25" dur="500" fill="hold"/>
                                        <p:tgtEl>
                                          <p:spTgt spid="5122">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12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uiExpand="1"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Evolutionary Trend in Body cavity</a:t>
            </a:r>
            <a:endParaRPr lang="en-US" dirty="0"/>
          </a:p>
        </p:txBody>
      </p:sp>
      <p:sp>
        <p:nvSpPr>
          <p:cNvPr id="3" name="Content Placeholder 2"/>
          <p:cNvSpPr>
            <a:spLocks noGrp="1"/>
          </p:cNvSpPr>
          <p:nvPr>
            <p:ph idx="1"/>
          </p:nvPr>
        </p:nvSpPr>
        <p:spPr/>
        <p:txBody>
          <a:bodyPr>
            <a:normAutofit/>
          </a:bodyPr>
          <a:lstStyle/>
          <a:p>
            <a:r>
              <a:rPr lang="en-US" sz="2400" dirty="0" err="1">
                <a:solidFill>
                  <a:schemeClr val="bg2"/>
                </a:solidFill>
              </a:rPr>
              <a:t>Acoelom</a:t>
            </a:r>
            <a:r>
              <a:rPr lang="en-US" sz="2400" dirty="0">
                <a:solidFill>
                  <a:schemeClr val="bg2"/>
                </a:solidFill>
              </a:rPr>
              <a:t> (No Coelom )</a:t>
            </a:r>
            <a:r>
              <a:rPr lang="en-US" sz="2400" dirty="0" err="1">
                <a:solidFill>
                  <a:schemeClr val="bg2"/>
                </a:solidFill>
              </a:rPr>
              <a:t>e.g</a:t>
            </a:r>
            <a:r>
              <a:rPr lang="en-US" sz="2400" dirty="0">
                <a:solidFill>
                  <a:schemeClr val="bg2"/>
                </a:solidFill>
              </a:rPr>
              <a:t> </a:t>
            </a:r>
            <a:r>
              <a:rPr lang="en-US" sz="2400" dirty="0" err="1">
                <a:solidFill>
                  <a:schemeClr val="bg2"/>
                </a:solidFill>
              </a:rPr>
              <a:t>platyhelminthes</a:t>
            </a:r>
            <a:r>
              <a:rPr lang="en-US" sz="2400" dirty="0">
                <a:solidFill>
                  <a:schemeClr val="bg2"/>
                </a:solidFill>
              </a:rPr>
              <a:t>  Flatworms</a:t>
            </a:r>
          </a:p>
          <a:p>
            <a:r>
              <a:rPr lang="en-US" sz="2400" dirty="0" err="1"/>
              <a:t>Pseudocoelom</a:t>
            </a:r>
            <a:r>
              <a:rPr lang="en-US" sz="2400" dirty="0"/>
              <a:t> (False Body Cavity) </a:t>
            </a:r>
            <a:r>
              <a:rPr lang="en-US" sz="2400" dirty="0" err="1"/>
              <a:t>e.g</a:t>
            </a:r>
            <a:r>
              <a:rPr lang="en-US" sz="2400" dirty="0"/>
              <a:t> Round worm (</a:t>
            </a:r>
            <a:r>
              <a:rPr lang="en-US" sz="2400" dirty="0" err="1"/>
              <a:t>Ascaris</a:t>
            </a:r>
            <a:r>
              <a:rPr lang="en-US" sz="2400" dirty="0"/>
              <a:t>)</a:t>
            </a:r>
          </a:p>
          <a:p>
            <a:r>
              <a:rPr lang="en-US" sz="2400" dirty="0">
                <a:solidFill>
                  <a:srgbClr val="FFFF00"/>
                </a:solidFill>
              </a:rPr>
              <a:t>Coelom (True Coelom) </a:t>
            </a:r>
            <a:r>
              <a:rPr lang="en-US" sz="2400" dirty="0" err="1">
                <a:solidFill>
                  <a:srgbClr val="FFFF00"/>
                </a:solidFill>
              </a:rPr>
              <a:t>e.g</a:t>
            </a:r>
            <a:r>
              <a:rPr lang="en-US" sz="2400" dirty="0">
                <a:solidFill>
                  <a:srgbClr val="FFFF00"/>
                </a:solidFill>
              </a:rPr>
              <a:t> Earthworm </a:t>
            </a:r>
          </a:p>
          <a:p>
            <a:endParaRPr lang="en-US" sz="2400" dirty="0"/>
          </a:p>
        </p:txBody>
      </p:sp>
    </p:spTree>
    <p:extLst>
      <p:ext uri="{BB962C8B-B14F-4D97-AF65-F5344CB8AC3E}">
        <p14:creationId xmlns:p14="http://schemas.microsoft.com/office/powerpoint/2010/main" xmlns="" val="32052316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coelom and </a:t>
            </a:r>
            <a:r>
              <a:rPr lang="en-US" dirty="0" err="1" smtClean="0"/>
              <a:t>psuedocoelom</a:t>
            </a:r>
            <a:r>
              <a:rPr lang="en-US" dirty="0" smtClean="0"/>
              <a:t> </a:t>
            </a:r>
            <a:endParaRPr lang="en-US" dirty="0"/>
          </a:p>
        </p:txBody>
      </p:sp>
      <p:sp>
        <p:nvSpPr>
          <p:cNvPr id="3" name="Content Placeholder 2"/>
          <p:cNvSpPr>
            <a:spLocks noGrp="1"/>
          </p:cNvSpPr>
          <p:nvPr>
            <p:ph sz="half" idx="2"/>
          </p:nvPr>
        </p:nvSpPr>
        <p:spPr>
          <a:xfrm>
            <a:off x="1905000" y="1701848"/>
            <a:ext cx="4114800" cy="4394152"/>
          </a:xfrm>
        </p:spPr>
        <p:txBody>
          <a:bodyPr>
            <a:normAutofit fontScale="25000" lnSpcReduction="20000"/>
          </a:bodyPr>
          <a:lstStyle/>
          <a:p>
            <a:pPr>
              <a:lnSpc>
                <a:spcPct val="90000"/>
              </a:lnSpc>
            </a:pPr>
            <a:r>
              <a:rPr lang="en-US" sz="8000" dirty="0">
                <a:solidFill>
                  <a:srgbClr val="FF0000"/>
                </a:solidFill>
              </a:rPr>
              <a:t>The reproductive and digestive organs can evolve more complex shapes and functions.</a:t>
            </a:r>
          </a:p>
          <a:p>
            <a:pPr>
              <a:lnSpc>
                <a:spcPct val="90000"/>
              </a:lnSpc>
            </a:pPr>
            <a:r>
              <a:rPr lang="en-US" sz="8000" dirty="0"/>
              <a:t>The gut tube and other organs are cushioned and thus better protected.</a:t>
            </a:r>
          </a:p>
          <a:p>
            <a:pPr>
              <a:lnSpc>
                <a:spcPct val="90000"/>
              </a:lnSpc>
            </a:pPr>
            <a:r>
              <a:rPr lang="en-US" sz="8000" dirty="0">
                <a:solidFill>
                  <a:srgbClr val="669900"/>
                </a:solidFill>
              </a:rPr>
              <a:t>Can act as </a:t>
            </a:r>
            <a:r>
              <a:rPr lang="en-US" sz="8000" dirty="0" err="1">
                <a:solidFill>
                  <a:srgbClr val="669900"/>
                </a:solidFill>
              </a:rPr>
              <a:t>hydroskeleton</a:t>
            </a:r>
            <a:r>
              <a:rPr lang="en-US" sz="8000" dirty="0">
                <a:solidFill>
                  <a:srgbClr val="669900"/>
                </a:solidFill>
              </a:rPr>
              <a:t> providing </a:t>
            </a:r>
            <a:r>
              <a:rPr lang="en-US" sz="8000" dirty="0">
                <a:solidFill>
                  <a:srgbClr val="FFFF00"/>
                </a:solidFill>
              </a:rPr>
              <a:t>support</a:t>
            </a:r>
            <a:r>
              <a:rPr lang="en-US" sz="8000" dirty="0">
                <a:solidFill>
                  <a:srgbClr val="669900"/>
                </a:solidFill>
              </a:rPr>
              <a:t> and </a:t>
            </a:r>
            <a:r>
              <a:rPr lang="en-US" sz="8000" dirty="0">
                <a:solidFill>
                  <a:srgbClr val="FFFF00"/>
                </a:solidFill>
              </a:rPr>
              <a:t>rigidity</a:t>
            </a:r>
            <a:r>
              <a:rPr lang="en-US" sz="8000" dirty="0">
                <a:solidFill>
                  <a:srgbClr val="669900"/>
                </a:solidFill>
              </a:rPr>
              <a:t> for the soft animal.</a:t>
            </a:r>
            <a:endParaRPr lang="en-US" sz="8000" dirty="0">
              <a:solidFill>
                <a:srgbClr val="FF33CC"/>
              </a:solidFill>
            </a:endParaRPr>
          </a:p>
          <a:p>
            <a:pPr>
              <a:lnSpc>
                <a:spcPct val="90000"/>
              </a:lnSpc>
            </a:pPr>
            <a:r>
              <a:rPr lang="en-US" sz="8000" dirty="0">
                <a:solidFill>
                  <a:schemeClr val="bg2"/>
                </a:solidFill>
              </a:rPr>
              <a:t>The activities of the suspended gut can take place undisturbed by the activity of the animal’s outer</a:t>
            </a:r>
          </a:p>
          <a:p>
            <a:pPr>
              <a:lnSpc>
                <a:spcPct val="90000"/>
              </a:lnSpc>
            </a:pPr>
            <a:endParaRPr lang="en-US" dirty="0"/>
          </a:p>
        </p:txBody>
      </p:sp>
      <p:pic>
        <p:nvPicPr>
          <p:cNvPr id="4" name="Picture 4" descr="Body plan"/>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955784" y="269631"/>
            <a:ext cx="5236216" cy="4953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3154727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052" descr="P469-01"/>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a:xfrm>
            <a:off x="3276600" y="457200"/>
            <a:ext cx="6400800" cy="6314332"/>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extLst>
      <p:ext uri="{BB962C8B-B14F-4D97-AF65-F5344CB8AC3E}">
        <p14:creationId xmlns:p14="http://schemas.microsoft.com/office/powerpoint/2010/main" xmlns="" val="19823531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6960" y="594360"/>
            <a:ext cx="7520940" cy="777240"/>
          </a:xfrm>
        </p:spPr>
        <p:txBody>
          <a:bodyPr>
            <a:normAutofit fontScale="90000"/>
          </a:bodyPr>
          <a:lstStyle/>
          <a:p>
            <a:r>
              <a:rPr lang="en-US" sz="3200" dirty="0"/>
              <a:t>EVOLUTIONARY TREND IN CEPHALIZATION</a:t>
            </a:r>
          </a:p>
        </p:txBody>
      </p:sp>
      <p:sp>
        <p:nvSpPr>
          <p:cNvPr id="3" name="Content Placeholder 2"/>
          <p:cNvSpPr>
            <a:spLocks noGrp="1"/>
          </p:cNvSpPr>
          <p:nvPr>
            <p:ph idx="1"/>
          </p:nvPr>
        </p:nvSpPr>
        <p:spPr>
          <a:xfrm>
            <a:off x="2346960" y="1758424"/>
            <a:ext cx="7520940" cy="3804177"/>
          </a:xfrm>
        </p:spPr>
        <p:txBody>
          <a:bodyPr>
            <a:normAutofit/>
          </a:bodyPr>
          <a:lstStyle/>
          <a:p>
            <a:r>
              <a:rPr lang="en-US" sz="2800" b="1" dirty="0"/>
              <a:t>Cephalization</a:t>
            </a:r>
            <a:r>
              <a:rPr lang="en-US" sz="2800" dirty="0"/>
              <a:t> is considered an evolutionary trend, whereby nervous tissue, over many generations, becomes concentrated toward one end of an organism. </a:t>
            </a:r>
          </a:p>
          <a:p>
            <a:r>
              <a:rPr lang="en-US" sz="2800" dirty="0"/>
              <a:t>This process eventually produces a head region with sensory organs.</a:t>
            </a:r>
          </a:p>
        </p:txBody>
      </p:sp>
    </p:spTree>
    <p:extLst>
      <p:ext uri="{BB962C8B-B14F-4D97-AF65-F5344CB8AC3E}">
        <p14:creationId xmlns:p14="http://schemas.microsoft.com/office/powerpoint/2010/main" xmlns="" val="9364954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Voyage of the Beagle</a:t>
            </a:r>
            <a:endParaRPr lang="en-US" dirty="0"/>
          </a:p>
        </p:txBody>
      </p:sp>
      <p:sp>
        <p:nvSpPr>
          <p:cNvPr id="3" name="Content Placeholder 2"/>
          <p:cNvSpPr>
            <a:spLocks noGrp="1"/>
          </p:cNvSpPr>
          <p:nvPr>
            <p:ph idx="1"/>
          </p:nvPr>
        </p:nvSpPr>
        <p:spPr>
          <a:xfrm>
            <a:off x="1086131" y="1687482"/>
            <a:ext cx="8534400" cy="4004772"/>
          </a:xfrm>
        </p:spPr>
        <p:txBody>
          <a:bodyPr>
            <a:normAutofit fontScale="92500" lnSpcReduction="20000"/>
          </a:bodyPr>
          <a:lstStyle/>
          <a:p>
            <a:r>
              <a:rPr lang="en-US" sz="2200" dirty="0"/>
              <a:t>Charles Darwin  (1809-1882)</a:t>
            </a:r>
          </a:p>
          <a:p>
            <a:r>
              <a:rPr lang="en-US" sz="2200" dirty="0"/>
              <a:t>He went on a voyage from England with the aim of drawing a chart of the South American coastline</a:t>
            </a:r>
          </a:p>
          <a:p>
            <a:r>
              <a:rPr lang="en-US" sz="2200" dirty="0"/>
              <a:t>But while on the journey, he  observed and collected samples of South American plants and animals.</a:t>
            </a:r>
          </a:p>
          <a:p>
            <a:r>
              <a:rPr lang="en-US" sz="2200" dirty="0"/>
              <a:t>He noted their adaptive characteristics to their environment.</a:t>
            </a:r>
          </a:p>
          <a:p>
            <a:r>
              <a:rPr lang="en-US" sz="2200" dirty="0"/>
              <a:t>They had a stop  at the Galapagos , a group of Islands located close to the equator about 900km west of South America. </a:t>
            </a:r>
          </a:p>
          <a:p>
            <a:r>
              <a:rPr lang="en-US" sz="2200" dirty="0"/>
              <a:t>There he observed some unusual animals.</a:t>
            </a:r>
          </a:p>
          <a:p>
            <a:r>
              <a:rPr lang="en-US" sz="2200" dirty="0" err="1"/>
              <a:t>e.g</a:t>
            </a:r>
            <a:r>
              <a:rPr lang="en-US" sz="2200" dirty="0"/>
              <a:t> Birds with different beak sizes  and different species, some were unique to individual islands while others lives on two or more adjacent island</a:t>
            </a:r>
          </a:p>
          <a:p>
            <a:endParaRPr lang="en-US" dirty="0"/>
          </a:p>
        </p:txBody>
      </p:sp>
    </p:spTree>
    <p:extLst>
      <p:ext uri="{BB962C8B-B14F-4D97-AF65-F5344CB8AC3E}">
        <p14:creationId xmlns:p14="http://schemas.microsoft.com/office/powerpoint/2010/main" xmlns="" val="40538521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b="1" u="sng" dirty="0">
                <a:solidFill>
                  <a:schemeClr val="bg2"/>
                </a:solidFill>
              </a:rPr>
              <a:t>Protostomes</a:t>
            </a:r>
            <a:r>
              <a:rPr lang="en-US" sz="2400" dirty="0">
                <a:solidFill>
                  <a:schemeClr val="bg2"/>
                </a:solidFill>
              </a:rPr>
              <a:t> or “First Mouth Animals”</a:t>
            </a:r>
          </a:p>
          <a:p>
            <a:pPr>
              <a:buFontTx/>
              <a:buNone/>
            </a:pPr>
            <a:r>
              <a:rPr lang="en-US" sz="2400" dirty="0"/>
              <a:t>   During their embryonic development the mouth forms first and the anus second.</a:t>
            </a:r>
            <a:endParaRPr lang="en-US" sz="2400" dirty="0">
              <a:solidFill>
                <a:schemeClr val="bg2"/>
              </a:solidFill>
            </a:endParaRPr>
          </a:p>
          <a:p>
            <a:r>
              <a:rPr lang="en-US" sz="2400" b="1" u="sng" dirty="0" err="1">
                <a:solidFill>
                  <a:srgbClr val="FFFF00"/>
                </a:solidFill>
              </a:rPr>
              <a:t>Deuterostomes</a:t>
            </a:r>
            <a:r>
              <a:rPr lang="en-US" sz="2400" dirty="0">
                <a:solidFill>
                  <a:srgbClr val="FFFF00"/>
                </a:solidFill>
              </a:rPr>
              <a:t>: “Second Mouth Animals”</a:t>
            </a:r>
          </a:p>
          <a:p>
            <a:pPr>
              <a:buFontTx/>
              <a:buNone/>
            </a:pPr>
            <a:r>
              <a:rPr lang="en-US" sz="2400" dirty="0"/>
              <a:t>   During their embryonic development the anus forms first and the mouth second.</a:t>
            </a:r>
          </a:p>
          <a:p>
            <a:endParaRPr lang="en-US" sz="2400" dirty="0"/>
          </a:p>
        </p:txBody>
      </p:sp>
    </p:spTree>
    <p:extLst>
      <p:ext uri="{BB962C8B-B14F-4D97-AF65-F5344CB8AC3E}">
        <p14:creationId xmlns:p14="http://schemas.microsoft.com/office/powerpoint/2010/main" xmlns="" val="30077619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solidFill>
                  <a:srgbClr val="FFFF00"/>
                </a:solidFill>
              </a:rPr>
              <a:t>Larva </a:t>
            </a:r>
            <a:endParaRPr lang="en-US"/>
          </a:p>
        </p:txBody>
      </p:sp>
      <p:pic>
        <p:nvPicPr>
          <p:cNvPr id="28677" name="Picture 5" descr="Larva"/>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tretch>
            <a:fillRect/>
          </a:stretch>
        </p:blipFill>
        <p:spPr>
          <a:xfrm>
            <a:off x="7010400" y="2667001"/>
            <a:ext cx="2098824" cy="2724789"/>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28676" name="Picture 4" descr="Larva 1"/>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905000" y="2530476"/>
            <a:ext cx="3030538" cy="3667125"/>
          </a:xfrm>
          <a:prstGeom prst="rect">
            <a:avLst/>
          </a:prstGeom>
          <a:noFill/>
          <a:extLst>
            <a:ext uri="{909E8E84-426E-40DD-AFC4-6F175D3DCCD1}">
              <a14:hiddenFill xmlns:a14="http://schemas.microsoft.com/office/drawing/2010/main" xmlns="">
                <a:solidFill>
                  <a:srgbClr val="FFFFFF"/>
                </a:solidFill>
              </a14:hiddenFill>
            </a:ext>
          </a:extLst>
        </p:spPr>
      </p:pic>
      <p:sp>
        <p:nvSpPr>
          <p:cNvPr id="28680" name="Rectangle 8"/>
          <p:cNvSpPr>
            <a:spLocks noChangeArrowheads="1"/>
          </p:cNvSpPr>
          <p:nvPr/>
        </p:nvSpPr>
        <p:spPr bwMode="auto">
          <a:xfrm>
            <a:off x="2819401" y="2209800"/>
            <a:ext cx="163698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effectLst>
                  <a:outerShdw blurRad="38100" dist="38100" dir="2700000" algn="tl">
                    <a:srgbClr val="000000"/>
                  </a:outerShdw>
                </a:effectLst>
              </a:rPr>
              <a:t>Deuterostome</a:t>
            </a:r>
          </a:p>
        </p:txBody>
      </p:sp>
      <p:sp>
        <p:nvSpPr>
          <p:cNvPr id="28683" name="Rectangle 11"/>
          <p:cNvSpPr>
            <a:spLocks noChangeArrowheads="1"/>
          </p:cNvSpPr>
          <p:nvPr/>
        </p:nvSpPr>
        <p:spPr bwMode="auto">
          <a:xfrm>
            <a:off x="7239000" y="2209800"/>
            <a:ext cx="135684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effectLst>
                  <a:outerShdw blurRad="38100" dist="38100" dir="2700000" algn="tl">
                    <a:srgbClr val="000000"/>
                  </a:outerShdw>
                </a:effectLst>
              </a:rPr>
              <a:t>Protostome</a:t>
            </a:r>
          </a:p>
        </p:txBody>
      </p:sp>
    </p:spTree>
    <p:extLst>
      <p:ext uri="{BB962C8B-B14F-4D97-AF65-F5344CB8AC3E}">
        <p14:creationId xmlns:p14="http://schemas.microsoft.com/office/powerpoint/2010/main" xmlns="" val="272968478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animEffect transition="in" filter="box(out)">
                                      <p:cBhvr>
                                        <p:cTn id="7" dur="500"/>
                                        <p:tgtEl>
                                          <p:spTgt spid="2867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 fill="hold" nodeType="clickEffect">
                                  <p:stCondLst>
                                    <p:cond delay="0"/>
                                  </p:stCondLst>
                                  <p:childTnLst>
                                    <p:set>
                                      <p:cBhvr>
                                        <p:cTn id="11" dur="1" fill="hold">
                                          <p:stCondLst>
                                            <p:cond delay="0"/>
                                          </p:stCondLst>
                                        </p:cTn>
                                        <p:tgtEl>
                                          <p:spTgt spid="28676"/>
                                        </p:tgtEl>
                                        <p:attrNameLst>
                                          <p:attrName>style.visibility</p:attrName>
                                        </p:attrNameLst>
                                      </p:cBhvr>
                                      <p:to>
                                        <p:strVal val="visible"/>
                                      </p:to>
                                    </p:set>
                                    <p:anim calcmode="lin" valueType="num">
                                      <p:cBhvr additive="base">
                                        <p:cTn id="12" dur="500" fill="hold"/>
                                        <p:tgtEl>
                                          <p:spTgt spid="28676"/>
                                        </p:tgtEl>
                                        <p:attrNameLst>
                                          <p:attrName>ppt_x</p:attrName>
                                        </p:attrNameLst>
                                      </p:cBhvr>
                                      <p:tavLst>
                                        <p:tav tm="0">
                                          <p:val>
                                            <p:strVal val="#ppt_x"/>
                                          </p:val>
                                        </p:tav>
                                        <p:tav tm="100000">
                                          <p:val>
                                            <p:strVal val="#ppt_x"/>
                                          </p:val>
                                        </p:tav>
                                      </p:tavLst>
                                    </p:anim>
                                    <p:anim calcmode="lin" valueType="num">
                                      <p:cBhvr additive="base">
                                        <p:cTn id="13" dur="500" fill="hold"/>
                                        <p:tgtEl>
                                          <p:spTgt spid="28676"/>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1" fill="hold" nodeType="clickEffect">
                                  <p:stCondLst>
                                    <p:cond delay="0"/>
                                  </p:stCondLst>
                                  <p:childTnLst>
                                    <p:set>
                                      <p:cBhvr>
                                        <p:cTn id="17" dur="1" fill="hold">
                                          <p:stCondLst>
                                            <p:cond delay="0"/>
                                          </p:stCondLst>
                                        </p:cTn>
                                        <p:tgtEl>
                                          <p:spTgt spid="28677"/>
                                        </p:tgtEl>
                                        <p:attrNameLst>
                                          <p:attrName>style.visibility</p:attrName>
                                        </p:attrNameLst>
                                      </p:cBhvr>
                                      <p:to>
                                        <p:strVal val="visible"/>
                                      </p:to>
                                    </p:set>
                                    <p:anim calcmode="lin" valueType="num">
                                      <p:cBhvr additive="base">
                                        <p:cTn id="18" dur="500" fill="hold"/>
                                        <p:tgtEl>
                                          <p:spTgt spid="28677"/>
                                        </p:tgtEl>
                                        <p:attrNameLst>
                                          <p:attrName>ppt_x</p:attrName>
                                        </p:attrNameLst>
                                      </p:cBhvr>
                                      <p:tavLst>
                                        <p:tav tm="0">
                                          <p:val>
                                            <p:strVal val="#ppt_x"/>
                                          </p:val>
                                        </p:tav>
                                        <p:tav tm="100000">
                                          <p:val>
                                            <p:strVal val="#ppt_x"/>
                                          </p:val>
                                        </p:tav>
                                      </p:tavLst>
                                    </p:anim>
                                    <p:anim calcmode="lin" valueType="num">
                                      <p:cBhvr additive="base">
                                        <p:cTn id="19" dur="500" fill="hold"/>
                                        <p:tgtEl>
                                          <p:spTgt spid="2867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Evolutionary Trend in Segmentation</a:t>
            </a:r>
            <a:endParaRPr lang="en-US" dirty="0"/>
          </a:p>
        </p:txBody>
      </p:sp>
      <p:sp>
        <p:nvSpPr>
          <p:cNvPr id="3" name="Content Placeholder 2"/>
          <p:cNvSpPr>
            <a:spLocks noGrp="1"/>
          </p:cNvSpPr>
          <p:nvPr>
            <p:ph idx="1"/>
          </p:nvPr>
        </p:nvSpPr>
        <p:spPr/>
        <p:txBody>
          <a:bodyPr/>
          <a:lstStyle/>
          <a:p>
            <a:r>
              <a:rPr lang="en-US" b="1" dirty="0" smtClean="0"/>
              <a:t>Segmentation</a:t>
            </a:r>
            <a:r>
              <a:rPr lang="en-US" dirty="0" smtClean="0"/>
              <a:t> in biology refers to the division of some </a:t>
            </a:r>
            <a:r>
              <a:rPr lang="en-US" dirty="0" smtClean="0">
                <a:hlinkClick r:id="rId2" tooltip="Animal"/>
              </a:rPr>
              <a:t>animal</a:t>
            </a:r>
            <a:r>
              <a:rPr lang="en-US" dirty="0" smtClean="0"/>
              <a:t> and </a:t>
            </a:r>
            <a:r>
              <a:rPr lang="en-US" dirty="0" smtClean="0">
                <a:hlinkClick r:id="rId3" tooltip="Plant"/>
              </a:rPr>
              <a:t>plant</a:t>
            </a:r>
            <a:r>
              <a:rPr lang="en-US" dirty="0" smtClean="0"/>
              <a:t> </a:t>
            </a:r>
            <a:r>
              <a:rPr lang="en-US" dirty="0" smtClean="0">
                <a:hlinkClick r:id="rId4" tooltip="Body plan"/>
              </a:rPr>
              <a:t>body plans</a:t>
            </a:r>
            <a:r>
              <a:rPr lang="en-US" dirty="0" smtClean="0"/>
              <a:t> into a series of repetitive segments.   </a:t>
            </a:r>
          </a:p>
          <a:p>
            <a:r>
              <a:rPr lang="en-US" sz="2400" dirty="0"/>
              <a:t>i. this similar repeated units permit larger organisms</a:t>
            </a:r>
          </a:p>
          <a:p>
            <a:r>
              <a:rPr lang="en-US" sz="2400" dirty="0"/>
              <a:t>ii. in annelids (segmented worms), segments are similar</a:t>
            </a:r>
          </a:p>
          <a:p>
            <a:r>
              <a:rPr lang="en-US" sz="2400" dirty="0"/>
              <a:t>-- form fluid filled compartments that can be stretched or compressed separately-- worm locomotion</a:t>
            </a:r>
          </a:p>
          <a:p>
            <a:r>
              <a:rPr lang="en-US" sz="2400" dirty="0"/>
              <a:t>iii. segmentation permits specialization of different segments </a:t>
            </a:r>
          </a:p>
          <a:p>
            <a:endParaRPr lang="en-US" sz="2400" dirty="0"/>
          </a:p>
        </p:txBody>
      </p:sp>
    </p:spTree>
    <p:extLst>
      <p:ext uri="{BB962C8B-B14F-4D97-AF65-F5344CB8AC3E}">
        <p14:creationId xmlns:p14="http://schemas.microsoft.com/office/powerpoint/2010/main" xmlns="" val="1052166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65760"/>
            <a:ext cx="8534400" cy="548640"/>
          </a:xfrm>
        </p:spPr>
        <p:txBody>
          <a:bodyPr>
            <a:normAutofit fontScale="90000"/>
          </a:bodyPr>
          <a:lstStyle/>
          <a:p>
            <a:r>
              <a:rPr lang="en-US" dirty="0"/>
              <a:t>Evolutionary Trend in </a:t>
            </a:r>
            <a:r>
              <a:rPr lang="en-US" dirty="0" smtClean="0"/>
              <a:t>SKELETAL MODIFICATION</a:t>
            </a:r>
            <a:endParaRPr lang="en-GB" dirty="0"/>
          </a:p>
        </p:txBody>
      </p:sp>
      <p:sp>
        <p:nvSpPr>
          <p:cNvPr id="3" name="Content Placeholder 2"/>
          <p:cNvSpPr>
            <a:spLocks noGrp="1"/>
          </p:cNvSpPr>
          <p:nvPr>
            <p:ph idx="1"/>
          </p:nvPr>
        </p:nvSpPr>
        <p:spPr>
          <a:xfrm>
            <a:off x="483356" y="1866333"/>
            <a:ext cx="8763000" cy="4397989"/>
          </a:xfrm>
        </p:spPr>
        <p:txBody>
          <a:bodyPr>
            <a:normAutofit/>
          </a:bodyPr>
          <a:lstStyle/>
          <a:p>
            <a:r>
              <a:rPr lang="en-GB" dirty="0" smtClean="0"/>
              <a:t>TREND AMONG PRIMATE</a:t>
            </a:r>
          </a:p>
          <a:p>
            <a:pPr>
              <a:buFont typeface="Arial" panose="020B0604020202020204" pitchFamily="34" charset="0"/>
              <a:buChar char="•"/>
            </a:pPr>
            <a:r>
              <a:rPr lang="en-GB" dirty="0" smtClean="0"/>
              <a:t>FROM LEGGED GAITS TO SPECIALIZED MODE OF LOCOMOTION E.G BIPEDALISM (TWO LEGGED GAIT)</a:t>
            </a:r>
          </a:p>
          <a:p>
            <a:pPr lvl="2">
              <a:buFont typeface="Arial" panose="020B0604020202020204" pitchFamily="34" charset="0"/>
              <a:buChar char="•"/>
            </a:pPr>
            <a:r>
              <a:rPr lang="en-GB" dirty="0"/>
              <a:t>CHANGES IN THE SHOULDERS, BACKBONE, PELVIC GIRDLE, LEGS AND </a:t>
            </a:r>
          </a:p>
          <a:p>
            <a:pPr lvl="2">
              <a:buFont typeface="Arial" panose="020B0604020202020204" pitchFamily="34" charset="0"/>
              <a:buChar char="•"/>
            </a:pPr>
            <a:endParaRPr lang="en-GB" dirty="0" smtClean="0"/>
          </a:p>
          <a:p>
            <a:pPr>
              <a:buFont typeface="Arial" panose="020B0604020202020204" pitchFamily="34" charset="0"/>
              <a:buChar char="•"/>
            </a:pPr>
            <a:r>
              <a:rPr lang="en-GB" dirty="0" smtClean="0"/>
              <a:t>CHANGE IN DENTITION</a:t>
            </a:r>
          </a:p>
          <a:p>
            <a:pPr>
              <a:buFont typeface="Arial" panose="020B0604020202020204" pitchFamily="34" charset="0"/>
              <a:buChar char="•"/>
            </a:pPr>
            <a:r>
              <a:rPr lang="en-GB" dirty="0" smtClean="0"/>
              <a:t>MODIFICATION </a:t>
            </a:r>
            <a:r>
              <a:rPr lang="en-GB" dirty="0"/>
              <a:t>OF HANDS LEADING TO INCREASED MANIPULATIVE </a:t>
            </a:r>
            <a:r>
              <a:rPr lang="en-GB" dirty="0" smtClean="0"/>
              <a:t>SKILLS</a:t>
            </a:r>
          </a:p>
          <a:p>
            <a:pPr>
              <a:buFont typeface="Arial" panose="020B0604020202020204" pitchFamily="34" charset="0"/>
              <a:buChar char="•"/>
            </a:pPr>
            <a:r>
              <a:rPr lang="en-GB" dirty="0" smtClean="0"/>
              <a:t>LESS RELIANCE ON SENSE OF SMELL, MORE RELIANCE ON ENHANCED DAYTIME VISION</a:t>
            </a:r>
          </a:p>
          <a:p>
            <a:pPr>
              <a:buFont typeface="Arial" panose="020B0604020202020204" pitchFamily="34" charset="0"/>
              <a:buChar char="•"/>
            </a:pPr>
            <a:r>
              <a:rPr lang="en-GB" dirty="0" smtClean="0"/>
              <a:t>FROM SPECIALIZED TO OMNVOROUS EATING HABITS</a:t>
            </a:r>
          </a:p>
          <a:p>
            <a:pPr>
              <a:buFont typeface="Arial" panose="020B0604020202020204" pitchFamily="34" charset="0"/>
              <a:buChar char="•"/>
            </a:pPr>
            <a:r>
              <a:rPr lang="en-GB" dirty="0" smtClean="0"/>
              <a:t>BRAIN EXPANSION AND REORGANIZATION.- THIS TREND BEGAN WITHAMONG MAMMALS GENERALLY BUT ACCELERATED DURING HOMONID EVOLUTION</a:t>
            </a:r>
          </a:p>
          <a:p>
            <a:pPr>
              <a:buFont typeface="Arial" panose="020B0604020202020204" pitchFamily="34" charset="0"/>
              <a:buChar char="•"/>
            </a:pPr>
            <a:endParaRPr lang="en-GB" dirty="0"/>
          </a:p>
        </p:txBody>
      </p:sp>
    </p:spTree>
    <p:extLst>
      <p:ext uri="{BB962C8B-B14F-4D97-AF65-F5344CB8AC3E}">
        <p14:creationId xmlns:p14="http://schemas.microsoft.com/office/powerpoint/2010/main" xmlns="" val="22008133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TREND IN BEHAIVOURAL MODIFICATION</a:t>
            </a:r>
          </a:p>
          <a:p>
            <a:pPr lvl="1"/>
            <a:r>
              <a:rPr lang="en-GB" dirty="0" smtClean="0"/>
              <a:t>LONGER LIFE SPAN</a:t>
            </a:r>
          </a:p>
          <a:p>
            <a:pPr lvl="1"/>
            <a:r>
              <a:rPr lang="en-GB" dirty="0" smtClean="0"/>
              <a:t>LONGER PERIODS BETWEEN PREGNANCY</a:t>
            </a:r>
          </a:p>
          <a:p>
            <a:pPr lvl="1"/>
            <a:r>
              <a:rPr lang="en-GB" dirty="0" smtClean="0"/>
              <a:t>SINGLE BIRTHS RATHER THAN LITTERS</a:t>
            </a:r>
          </a:p>
          <a:p>
            <a:pPr lvl="1"/>
            <a:r>
              <a:rPr lang="en-GB" dirty="0" smtClean="0"/>
              <a:t>EXTENDED PERIOD OF INFANCY DEPENDENCY</a:t>
            </a:r>
            <a:endParaRPr lang="en-GB" dirty="0"/>
          </a:p>
        </p:txBody>
      </p:sp>
    </p:spTree>
    <p:extLst>
      <p:ext uri="{BB962C8B-B14F-4D97-AF65-F5344CB8AC3E}">
        <p14:creationId xmlns:p14="http://schemas.microsoft.com/office/powerpoint/2010/main" xmlns="" val="1617188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0344"/>
          </a:xfrm>
        </p:spPr>
        <p:txBody>
          <a:bodyPr/>
          <a:lstStyle/>
          <a:p>
            <a:r>
              <a:rPr lang="en-GB" dirty="0" smtClean="0"/>
              <a:t>Darwin and the theory of Evolution </a:t>
            </a:r>
            <a:endParaRPr lang="en-GB" dirty="0"/>
          </a:p>
        </p:txBody>
      </p:sp>
      <p:sp>
        <p:nvSpPr>
          <p:cNvPr id="3" name="Content Placeholder 2"/>
          <p:cNvSpPr>
            <a:spLocks noGrp="1"/>
          </p:cNvSpPr>
          <p:nvPr>
            <p:ph idx="1"/>
          </p:nvPr>
        </p:nvSpPr>
        <p:spPr>
          <a:xfrm>
            <a:off x="838200" y="1351128"/>
            <a:ext cx="10515600" cy="5336275"/>
          </a:xfrm>
        </p:spPr>
        <p:txBody>
          <a:bodyPr>
            <a:normAutofit/>
          </a:bodyPr>
          <a:lstStyle/>
          <a:p>
            <a:pPr marL="0" indent="0">
              <a:buNone/>
            </a:pPr>
            <a:r>
              <a:rPr lang="en-US" dirty="0">
                <a:latin typeface="Arial" pitchFamily="34" charset="0"/>
                <a:cs typeface="Arial" pitchFamily="34" charset="0"/>
              </a:rPr>
              <a:t>Darwin developed two main ideas from four observations</a:t>
            </a:r>
          </a:p>
          <a:p>
            <a:pPr>
              <a:buFont typeface="Wingdings" panose="05000000000000000000" pitchFamily="2" charset="2"/>
              <a:buChar char="v"/>
            </a:pPr>
            <a:r>
              <a:rPr lang="en-US" dirty="0" smtClean="0">
                <a:latin typeface="Arial" pitchFamily="34" charset="0"/>
                <a:cs typeface="Arial" pitchFamily="34" charset="0"/>
              </a:rPr>
              <a:t>       Observations </a:t>
            </a:r>
            <a:endParaRPr lang="en-US" dirty="0">
              <a:latin typeface="Arial" pitchFamily="34" charset="0"/>
              <a:cs typeface="Arial" pitchFamily="34" charset="0"/>
            </a:endParaRPr>
          </a:p>
          <a:p>
            <a:pPr marL="0" indent="0">
              <a:buNone/>
            </a:pPr>
            <a:r>
              <a:rPr lang="en-US" dirty="0">
                <a:latin typeface="Arial" pitchFamily="34" charset="0"/>
                <a:cs typeface="Arial" pitchFamily="34" charset="0"/>
              </a:rPr>
              <a:t>	1: Members of a population vary greatly in their traits</a:t>
            </a:r>
          </a:p>
          <a:p>
            <a:pPr marL="0" indent="0">
              <a:buNone/>
            </a:pPr>
            <a:r>
              <a:rPr lang="en-US" dirty="0">
                <a:latin typeface="Arial" pitchFamily="34" charset="0"/>
                <a:cs typeface="Arial" pitchFamily="34" charset="0"/>
              </a:rPr>
              <a:t>	2; Traits are inherited from parents to offspring</a:t>
            </a:r>
          </a:p>
          <a:p>
            <a:pPr marL="0" indent="0">
              <a:buNone/>
            </a:pPr>
            <a:r>
              <a:rPr lang="en-US" dirty="0" smtClean="0">
                <a:latin typeface="Arial" pitchFamily="34" charset="0"/>
                <a:cs typeface="Arial" pitchFamily="34" charset="0"/>
              </a:rPr>
              <a:t>       3</a:t>
            </a:r>
            <a:r>
              <a:rPr lang="en-US" dirty="0">
                <a:latin typeface="Arial" pitchFamily="34" charset="0"/>
                <a:cs typeface="Arial" pitchFamily="34" charset="0"/>
              </a:rPr>
              <a:t>: All species are capable of producing more offspring than </a:t>
            </a:r>
            <a:r>
              <a:rPr lang="en-US" dirty="0" smtClean="0">
                <a:latin typeface="Arial" pitchFamily="34" charset="0"/>
                <a:cs typeface="Arial" pitchFamily="34" charset="0"/>
              </a:rPr>
              <a:t>their environment </a:t>
            </a:r>
            <a:r>
              <a:rPr lang="en-US" dirty="0">
                <a:latin typeface="Arial" pitchFamily="34" charset="0"/>
                <a:cs typeface="Arial" pitchFamily="34" charset="0"/>
              </a:rPr>
              <a:t>can </a:t>
            </a:r>
            <a:r>
              <a:rPr lang="en-US" dirty="0" smtClean="0">
                <a:latin typeface="Arial" pitchFamily="34" charset="0"/>
                <a:cs typeface="Arial" pitchFamily="34" charset="0"/>
              </a:rPr>
              <a:t>support</a:t>
            </a:r>
          </a:p>
          <a:p>
            <a:pPr marL="0" indent="0">
              <a:buNone/>
            </a:pPr>
            <a:r>
              <a:rPr lang="en-US" dirty="0">
                <a:latin typeface="Arial" pitchFamily="34" charset="0"/>
                <a:cs typeface="Arial" pitchFamily="34" charset="0"/>
              </a:rPr>
              <a:t> </a:t>
            </a:r>
            <a:r>
              <a:rPr lang="en-US" dirty="0" smtClean="0">
                <a:latin typeface="Arial" pitchFamily="34" charset="0"/>
                <a:cs typeface="Arial" pitchFamily="34" charset="0"/>
              </a:rPr>
              <a:t>      4</a:t>
            </a:r>
            <a:r>
              <a:rPr lang="en-US" dirty="0">
                <a:latin typeface="Arial" pitchFamily="34" charset="0"/>
                <a:cs typeface="Arial" pitchFamily="34" charset="0"/>
              </a:rPr>
              <a:t>: Owing to lack of food or other resources, many of these offspring do </a:t>
            </a:r>
            <a:r>
              <a:rPr lang="en-US" dirty="0" smtClean="0">
                <a:latin typeface="Arial" pitchFamily="34" charset="0"/>
                <a:cs typeface="Arial" pitchFamily="34" charset="0"/>
              </a:rPr>
              <a:t>not survive</a:t>
            </a:r>
            <a:endParaRPr lang="en-US" dirty="0">
              <a:latin typeface="Arial" pitchFamily="34" charset="0"/>
              <a:cs typeface="Arial" pitchFamily="34" charset="0"/>
            </a:endParaRPr>
          </a:p>
          <a:p>
            <a:pPr>
              <a:buFont typeface="Wingdings" panose="05000000000000000000" pitchFamily="2" charset="2"/>
              <a:buChar char="v"/>
            </a:pPr>
            <a:r>
              <a:rPr lang="en-US" dirty="0">
                <a:latin typeface="Arial" pitchFamily="34" charset="0"/>
                <a:cs typeface="Arial" pitchFamily="34" charset="0"/>
              </a:rPr>
              <a:t> </a:t>
            </a:r>
            <a:r>
              <a:rPr lang="en-US" dirty="0" smtClean="0">
                <a:latin typeface="Arial" pitchFamily="34" charset="0"/>
                <a:cs typeface="Arial" pitchFamily="34" charset="0"/>
              </a:rPr>
              <a:t>       Ideas</a:t>
            </a:r>
          </a:p>
          <a:p>
            <a:pPr lvl="1">
              <a:buFont typeface="Wingdings" panose="05000000000000000000" pitchFamily="2" charset="2"/>
              <a:buChar char="v"/>
            </a:pPr>
            <a:r>
              <a:rPr lang="en-US" dirty="0" smtClean="0">
                <a:latin typeface="Arial Black" pitchFamily="34" charset="0"/>
              </a:rPr>
              <a:t>That </a:t>
            </a:r>
            <a:r>
              <a:rPr lang="en-US" dirty="0">
                <a:latin typeface="Arial Black" pitchFamily="34" charset="0"/>
              </a:rPr>
              <a:t>descent with modification explains </a:t>
            </a:r>
            <a:r>
              <a:rPr lang="en-US" dirty="0" smtClean="0">
                <a:latin typeface="Arial Black" pitchFamily="34" charset="0"/>
              </a:rPr>
              <a:t>life’s </a:t>
            </a:r>
            <a:r>
              <a:rPr lang="en-US" dirty="0">
                <a:latin typeface="Arial Black" pitchFamily="34" charset="0"/>
              </a:rPr>
              <a:t>unity and </a:t>
            </a:r>
            <a:r>
              <a:rPr lang="en-US" dirty="0" smtClean="0">
                <a:latin typeface="Arial Black" pitchFamily="34" charset="0"/>
              </a:rPr>
              <a:t>diversity</a:t>
            </a:r>
          </a:p>
          <a:p>
            <a:pPr lvl="1">
              <a:buFont typeface="Wingdings" panose="05000000000000000000" pitchFamily="2" charset="2"/>
              <a:buChar char="v"/>
            </a:pPr>
            <a:r>
              <a:rPr lang="en-US" dirty="0" smtClean="0">
                <a:latin typeface="Arial Black" pitchFamily="34" charset="0"/>
              </a:rPr>
              <a:t>That </a:t>
            </a:r>
            <a:r>
              <a:rPr lang="en-US" dirty="0">
                <a:latin typeface="Arial Black" pitchFamily="34" charset="0"/>
              </a:rPr>
              <a:t>natural selection brings about the match between organisms and their environment</a:t>
            </a:r>
            <a:endParaRPr lang="en-US" dirty="0">
              <a:latin typeface="Arial Black" pitchFamily="34" charset="0"/>
              <a:cs typeface="Arial" pitchFamily="34" charset="0"/>
            </a:endParaRPr>
          </a:p>
          <a:p>
            <a:endParaRPr lang="en-GB" dirty="0"/>
          </a:p>
        </p:txBody>
      </p:sp>
    </p:spTree>
    <p:extLst>
      <p:ext uri="{BB962C8B-B14F-4D97-AF65-F5344CB8AC3E}">
        <p14:creationId xmlns:p14="http://schemas.microsoft.com/office/powerpoint/2010/main" xmlns="" val="747111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08332"/>
          </a:xfrm>
        </p:spPr>
        <p:txBody>
          <a:bodyPr>
            <a:normAutofit fontScale="90000"/>
          </a:bodyPr>
          <a:lstStyle/>
          <a:p>
            <a:r>
              <a:rPr lang="en-GB" dirty="0"/>
              <a:t>Darwin and the theory of Evolution </a:t>
            </a:r>
          </a:p>
        </p:txBody>
      </p:sp>
      <p:sp>
        <p:nvSpPr>
          <p:cNvPr id="3" name="Content Placeholder 2"/>
          <p:cNvSpPr>
            <a:spLocks noGrp="1"/>
          </p:cNvSpPr>
          <p:nvPr>
            <p:ph idx="1"/>
          </p:nvPr>
        </p:nvSpPr>
        <p:spPr>
          <a:xfrm>
            <a:off x="838200" y="968992"/>
            <a:ext cx="10515600" cy="5677468"/>
          </a:xfrm>
        </p:spPr>
        <p:txBody>
          <a:bodyPr>
            <a:normAutofit/>
          </a:bodyPr>
          <a:lstStyle/>
          <a:p>
            <a:r>
              <a:rPr lang="en-GB" dirty="0"/>
              <a:t>Darwin conclusion therefore means that Animals and Plants have arisen by a process of slow and gradual change over successive generations.</a:t>
            </a:r>
          </a:p>
          <a:p>
            <a:r>
              <a:rPr lang="en-GB" dirty="0"/>
              <a:t>This gradual change is brought about by NATURAL SELECTION  </a:t>
            </a:r>
            <a:endParaRPr lang="en-GB" dirty="0" smtClean="0"/>
          </a:p>
          <a:p>
            <a:pPr marL="0" indent="0">
              <a:buNone/>
            </a:pPr>
            <a:endParaRPr lang="en-GB" dirty="0" smtClean="0"/>
          </a:p>
          <a:p>
            <a:pPr marL="0" indent="0">
              <a:buNone/>
            </a:pPr>
            <a:r>
              <a:rPr lang="en-GB" dirty="0" smtClean="0"/>
              <a:t>We can therefore infer that</a:t>
            </a:r>
            <a:endParaRPr lang="en-GB" dirty="0"/>
          </a:p>
          <a:p>
            <a:pPr marL="400050" indent="-400050">
              <a:buAutoNum type="romanLcPeriod"/>
            </a:pPr>
            <a:r>
              <a:rPr lang="en-US" dirty="0"/>
              <a:t>Individuals whose </a:t>
            </a:r>
            <a:r>
              <a:rPr lang="en-US" dirty="0" smtClean="0"/>
              <a:t>inherited </a:t>
            </a:r>
            <a:r>
              <a:rPr lang="en-US" dirty="0"/>
              <a:t>traits give them a higher probability of surviving and reproducing in a given environment tend to leave more offspring than other individuals</a:t>
            </a:r>
          </a:p>
          <a:p>
            <a:pPr marL="400050" indent="-400050">
              <a:buAutoNum type="romanLcPeriod"/>
            </a:pPr>
            <a:r>
              <a:rPr lang="en-US" dirty="0"/>
              <a:t>This unequal ability of individuals to survive and reproduce will lead to accumulation of favorable traits in the population over generations</a:t>
            </a:r>
          </a:p>
          <a:p>
            <a:endParaRPr lang="en-GB" dirty="0"/>
          </a:p>
        </p:txBody>
      </p:sp>
    </p:spTree>
    <p:extLst>
      <p:ext uri="{BB962C8B-B14F-4D97-AF65-F5344CB8AC3E}">
        <p14:creationId xmlns:p14="http://schemas.microsoft.com/office/powerpoint/2010/main" xmlns="" val="1844495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Fossils </a:t>
            </a:r>
            <a:endParaRPr lang="en-GB" dirty="0"/>
          </a:p>
        </p:txBody>
      </p:sp>
      <p:sp>
        <p:nvSpPr>
          <p:cNvPr id="3" name="Content Placeholder 2"/>
          <p:cNvSpPr>
            <a:spLocks noGrp="1"/>
          </p:cNvSpPr>
          <p:nvPr>
            <p:ph idx="1"/>
          </p:nvPr>
        </p:nvSpPr>
        <p:spPr/>
        <p:txBody>
          <a:bodyPr/>
          <a:lstStyle/>
          <a:p>
            <a:r>
              <a:rPr lang="en-GB" dirty="0" smtClean="0"/>
              <a:t>Fossils are the remains of animals and plants that died a very long time ago and became preserved in rocks. These remains are our ‘window to the past’ .</a:t>
            </a:r>
          </a:p>
          <a:p>
            <a:r>
              <a:rPr lang="en-GB" dirty="0" smtClean="0"/>
              <a:t>In general, it takes at least 10,000 years but usually millions, for fossils to form.</a:t>
            </a:r>
          </a:p>
          <a:p>
            <a:r>
              <a:rPr lang="en-GB" dirty="0" smtClean="0"/>
              <a:t>Fossil evidences shows that past organisms were very different from those now alive.</a:t>
            </a:r>
          </a:p>
          <a:p>
            <a:r>
              <a:rPr lang="en-GB" dirty="0" smtClean="0"/>
              <a:t>.</a:t>
            </a:r>
            <a:endParaRPr lang="en-GB" dirty="0"/>
          </a:p>
        </p:txBody>
      </p:sp>
    </p:spTree>
    <p:extLst>
      <p:ext uri="{BB962C8B-B14F-4D97-AF65-F5344CB8AC3E}">
        <p14:creationId xmlns:p14="http://schemas.microsoft.com/office/powerpoint/2010/main" xmlns="" val="1786133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LEVELS OF EVOLUTION</a:t>
            </a:r>
            <a:endParaRPr lang="en-GB" dirty="0"/>
          </a:p>
        </p:txBody>
      </p:sp>
      <p:sp>
        <p:nvSpPr>
          <p:cNvPr id="3" name="Content Placeholder 2"/>
          <p:cNvSpPr>
            <a:spLocks noGrp="1"/>
          </p:cNvSpPr>
          <p:nvPr>
            <p:ph idx="1"/>
          </p:nvPr>
        </p:nvSpPr>
        <p:spPr>
          <a:xfrm>
            <a:off x="264994" y="1511726"/>
            <a:ext cx="10515600" cy="4351338"/>
          </a:xfrm>
        </p:spPr>
        <p:txBody>
          <a:bodyPr>
            <a:normAutofit fontScale="92500" lnSpcReduction="10000"/>
          </a:bodyPr>
          <a:lstStyle/>
          <a:p>
            <a:r>
              <a:rPr lang="en-GB" dirty="0" smtClean="0"/>
              <a:t>There are two levels of evolution </a:t>
            </a:r>
          </a:p>
          <a:p>
            <a:pPr lvl="1"/>
            <a:r>
              <a:rPr lang="en-GB" dirty="0" smtClean="0"/>
              <a:t>Microevolution</a:t>
            </a:r>
          </a:p>
          <a:p>
            <a:pPr lvl="1"/>
            <a:r>
              <a:rPr lang="en-GB" dirty="0" smtClean="0"/>
              <a:t>Macroevolution</a:t>
            </a:r>
          </a:p>
          <a:p>
            <a:pPr marL="457200" lvl="1" indent="0">
              <a:buNone/>
            </a:pPr>
            <a:endParaRPr lang="en-GB" dirty="0" smtClean="0"/>
          </a:p>
          <a:p>
            <a:r>
              <a:rPr lang="en-GB" dirty="0" smtClean="0"/>
              <a:t> </a:t>
            </a:r>
            <a:r>
              <a:rPr lang="en-US" sz="2400" dirty="0"/>
              <a:t>Microevolution- changes in allele frequencies in a population over generations, it occurs at the genetic level. Small scale changes.</a:t>
            </a:r>
          </a:p>
          <a:p>
            <a:pPr lvl="1">
              <a:buFont typeface="Wingdings" panose="05000000000000000000" pitchFamily="2" charset="2"/>
              <a:buChar char="Ø"/>
            </a:pPr>
            <a:r>
              <a:rPr lang="en-US" sz="2000" dirty="0"/>
              <a:t>	What causes allele frequency to change</a:t>
            </a:r>
          </a:p>
          <a:p>
            <a:pPr lvl="4"/>
            <a:r>
              <a:rPr lang="en-US" sz="2400" dirty="0" smtClean="0"/>
              <a:t>Natural </a:t>
            </a:r>
            <a:r>
              <a:rPr lang="en-US" sz="2400" dirty="0"/>
              <a:t>selection</a:t>
            </a:r>
          </a:p>
          <a:p>
            <a:pPr lvl="4"/>
            <a:r>
              <a:rPr lang="en-US" sz="2400" dirty="0"/>
              <a:t>Genetic drift – chance events that alters allele frequencies</a:t>
            </a:r>
          </a:p>
          <a:p>
            <a:pPr lvl="4"/>
            <a:r>
              <a:rPr lang="en-US" sz="2400" dirty="0"/>
              <a:t>Gene flow – the transfer of alleles between </a:t>
            </a:r>
            <a:r>
              <a:rPr lang="en-US" sz="2400" dirty="0" smtClean="0"/>
              <a:t>populations.</a:t>
            </a:r>
          </a:p>
          <a:p>
            <a:pPr marL="1828800" lvl="4" indent="0">
              <a:buNone/>
            </a:pPr>
            <a:r>
              <a:rPr lang="en-US" sz="2400" dirty="0" smtClean="0"/>
              <a:t>Only </a:t>
            </a:r>
            <a:r>
              <a:rPr lang="en-US" sz="2400" dirty="0"/>
              <a:t>natural selection can cause ADAPTIVE RADIATION</a:t>
            </a:r>
          </a:p>
          <a:p>
            <a:endParaRPr lang="en-US" sz="2400" dirty="0"/>
          </a:p>
          <a:p>
            <a:endParaRPr lang="en-GB" dirty="0"/>
          </a:p>
        </p:txBody>
      </p:sp>
    </p:spTree>
    <p:extLst>
      <p:ext uri="{BB962C8B-B14F-4D97-AF65-F5344CB8AC3E}">
        <p14:creationId xmlns:p14="http://schemas.microsoft.com/office/powerpoint/2010/main" xmlns="" val="9663085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LEVELS OF EVOLUTION</a:t>
            </a:r>
            <a:endParaRPr lang="en-GB" dirty="0"/>
          </a:p>
        </p:txBody>
      </p:sp>
      <p:sp>
        <p:nvSpPr>
          <p:cNvPr id="3" name="Content Placeholder 2"/>
          <p:cNvSpPr>
            <a:spLocks noGrp="1"/>
          </p:cNvSpPr>
          <p:nvPr>
            <p:ph idx="1"/>
          </p:nvPr>
        </p:nvSpPr>
        <p:spPr/>
        <p:txBody>
          <a:bodyPr/>
          <a:lstStyle/>
          <a:p>
            <a:r>
              <a:rPr lang="en-US" dirty="0"/>
              <a:t>Macroevolution-Larger changes, such as when a new species is formed. It includes the idea that all life forms is connected and can be traced back to one common ancestor. </a:t>
            </a:r>
          </a:p>
          <a:p>
            <a:r>
              <a:rPr lang="en-US" dirty="0"/>
              <a:t>Macroevolution is cumulative </a:t>
            </a:r>
            <a:r>
              <a:rPr lang="en-US" dirty="0" smtClean="0"/>
              <a:t>microevolution</a:t>
            </a:r>
          </a:p>
          <a:p>
            <a:r>
              <a:rPr lang="en-GB" dirty="0"/>
              <a:t>The sweeping changes in life on Earth revealed by fossils illustrates MACROEVOLUTION</a:t>
            </a:r>
            <a:endParaRPr lang="en-US" dirty="0"/>
          </a:p>
          <a:p>
            <a:endParaRPr lang="en-GB" dirty="0"/>
          </a:p>
        </p:txBody>
      </p:sp>
    </p:spTree>
    <p:extLst>
      <p:ext uri="{BB962C8B-B14F-4D97-AF65-F5344CB8AC3E}">
        <p14:creationId xmlns:p14="http://schemas.microsoft.com/office/powerpoint/2010/main" xmlns="" val="369984525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3213</TotalTime>
  <Words>2242</Words>
  <Application>Microsoft Office PowerPoint</Application>
  <PresentationFormat>Custom</PresentationFormat>
  <Paragraphs>221</Paragraphs>
  <Slides>44</Slides>
  <Notes>1</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Facet</vt:lpstr>
      <vt:lpstr>Evolutionary Trends</vt:lpstr>
      <vt:lpstr>Evolutionary trend</vt:lpstr>
      <vt:lpstr>History of Life on Earth</vt:lpstr>
      <vt:lpstr>The Voyage of the Beagle</vt:lpstr>
      <vt:lpstr>Darwin and the theory of Evolution </vt:lpstr>
      <vt:lpstr>Darwin and the theory of Evolution </vt:lpstr>
      <vt:lpstr>Fossils </vt:lpstr>
      <vt:lpstr>LEVELS OF EVOLUTION</vt:lpstr>
      <vt:lpstr>LEVELS OF EVOLUTION</vt:lpstr>
      <vt:lpstr>Slide 10</vt:lpstr>
      <vt:lpstr>Evolution</vt:lpstr>
      <vt:lpstr>Hardy-Weinberg EQUILIBRUM</vt:lpstr>
      <vt:lpstr>The Hardy-Weinberg Theorem</vt:lpstr>
      <vt:lpstr>FACTORS THAT BRING ABOUT EVOLUTION</vt:lpstr>
      <vt:lpstr>GENETIC VARIATION</vt:lpstr>
      <vt:lpstr>Slide 16</vt:lpstr>
      <vt:lpstr>Slide 17</vt:lpstr>
      <vt:lpstr>Example </vt:lpstr>
      <vt:lpstr>GENETIC DRIFT</vt:lpstr>
      <vt:lpstr>The founder effect</vt:lpstr>
      <vt:lpstr>Slide 21</vt:lpstr>
      <vt:lpstr>The bottleneck effect</vt:lpstr>
      <vt:lpstr>Summary of effects of genetic drift</vt:lpstr>
      <vt:lpstr>GENE FLOW</vt:lpstr>
      <vt:lpstr>MECHANISM OF MACROEVOLUTION</vt:lpstr>
      <vt:lpstr>ORIGIN OF SPECIES: Mode of Speciation</vt:lpstr>
      <vt:lpstr>ORIGIN OF SPECIES</vt:lpstr>
      <vt:lpstr>ORIGIN OF SPECIES</vt:lpstr>
      <vt:lpstr>Slide 29</vt:lpstr>
      <vt:lpstr>Extinction</vt:lpstr>
      <vt:lpstr>HISTORY OF EARTH </vt:lpstr>
      <vt:lpstr>Evolutionary trends in ANIMALS</vt:lpstr>
      <vt:lpstr>EVOLTUTIONARY TREND IN SYMMETRY</vt:lpstr>
      <vt:lpstr>Digestive system   complete</vt:lpstr>
      <vt:lpstr>      Incomplete</vt:lpstr>
      <vt:lpstr>Evolutionary Trend in Body cavity</vt:lpstr>
      <vt:lpstr>Advantages of coelom and psuedocoelom </vt:lpstr>
      <vt:lpstr>Slide 38</vt:lpstr>
      <vt:lpstr>EVOLUTIONARY TREND IN CEPHALIZATION</vt:lpstr>
      <vt:lpstr>Slide 40</vt:lpstr>
      <vt:lpstr>Larva </vt:lpstr>
      <vt:lpstr>Evolutionary Trend in Segmentation</vt:lpstr>
      <vt:lpstr>Evolutionary Trend in SKELETAL MODIFICATION</vt:lpstr>
      <vt:lpstr>Slide 44</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Evolutionary Trends</dc:title>
  <dc:creator>Dr Alafia Azeezat O</dc:creator>
  <cp:lastModifiedBy>Abdulhakeem Ahmad</cp:lastModifiedBy>
  <cp:revision>37</cp:revision>
  <dcterms:created xsi:type="dcterms:W3CDTF">2018-01-31T14:20:38Z</dcterms:created>
  <dcterms:modified xsi:type="dcterms:W3CDTF">2018-04-20T11:39:08Z</dcterms:modified>
</cp:coreProperties>
</file>