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0" r:id="rId5"/>
    <p:sldId id="281" r:id="rId6"/>
    <p:sldId id="259" r:id="rId7"/>
    <p:sldId id="260" r:id="rId8"/>
    <p:sldId id="267" r:id="rId9"/>
    <p:sldId id="268" r:id="rId10"/>
    <p:sldId id="269" r:id="rId11"/>
    <p:sldId id="270" r:id="rId12"/>
    <p:sldId id="274" r:id="rId13"/>
    <p:sldId id="275"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5" autoAdjust="0"/>
    <p:restoredTop sz="94660"/>
  </p:normalViewPr>
  <p:slideViewPr>
    <p:cSldViewPr snapToGrid="0">
      <p:cViewPr varScale="1">
        <p:scale>
          <a:sx n="73" d="100"/>
          <a:sy n="73" d="100"/>
        </p:scale>
        <p:origin x="5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4BA519-9184-480E-B6C0-116D2FB28FF2}"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50289-7DD8-4DBB-A0D2-D8339AE65694}" type="slidenum">
              <a:rPr lang="en-US" smtClean="0"/>
              <a:t>‹#›</a:t>
            </a:fld>
            <a:endParaRPr lang="en-US"/>
          </a:p>
        </p:txBody>
      </p:sp>
    </p:spTree>
    <p:extLst>
      <p:ext uri="{BB962C8B-B14F-4D97-AF65-F5344CB8AC3E}">
        <p14:creationId xmlns:p14="http://schemas.microsoft.com/office/powerpoint/2010/main" val="2888366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4BA519-9184-480E-B6C0-116D2FB28FF2}"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50289-7DD8-4DBB-A0D2-D8339AE65694}" type="slidenum">
              <a:rPr lang="en-US" smtClean="0"/>
              <a:t>‹#›</a:t>
            </a:fld>
            <a:endParaRPr lang="en-US"/>
          </a:p>
        </p:txBody>
      </p:sp>
    </p:spTree>
    <p:extLst>
      <p:ext uri="{BB962C8B-B14F-4D97-AF65-F5344CB8AC3E}">
        <p14:creationId xmlns:p14="http://schemas.microsoft.com/office/powerpoint/2010/main" val="724112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4BA519-9184-480E-B6C0-116D2FB28FF2}"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50289-7DD8-4DBB-A0D2-D8339AE65694}" type="slidenum">
              <a:rPr lang="en-US" smtClean="0"/>
              <a:t>‹#›</a:t>
            </a:fld>
            <a:endParaRPr lang="en-US"/>
          </a:p>
        </p:txBody>
      </p:sp>
    </p:spTree>
    <p:extLst>
      <p:ext uri="{BB962C8B-B14F-4D97-AF65-F5344CB8AC3E}">
        <p14:creationId xmlns:p14="http://schemas.microsoft.com/office/powerpoint/2010/main" val="4112372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4BA519-9184-480E-B6C0-116D2FB28FF2}"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50289-7DD8-4DBB-A0D2-D8339AE65694}" type="slidenum">
              <a:rPr lang="en-US" smtClean="0"/>
              <a:t>‹#›</a:t>
            </a:fld>
            <a:endParaRPr lang="en-US"/>
          </a:p>
        </p:txBody>
      </p:sp>
    </p:spTree>
    <p:extLst>
      <p:ext uri="{BB962C8B-B14F-4D97-AF65-F5344CB8AC3E}">
        <p14:creationId xmlns:p14="http://schemas.microsoft.com/office/powerpoint/2010/main" val="1419942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4BA519-9184-480E-B6C0-116D2FB28FF2}"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50289-7DD8-4DBB-A0D2-D8339AE65694}" type="slidenum">
              <a:rPr lang="en-US" smtClean="0"/>
              <a:t>‹#›</a:t>
            </a:fld>
            <a:endParaRPr lang="en-US"/>
          </a:p>
        </p:txBody>
      </p:sp>
    </p:spTree>
    <p:extLst>
      <p:ext uri="{BB962C8B-B14F-4D97-AF65-F5344CB8AC3E}">
        <p14:creationId xmlns:p14="http://schemas.microsoft.com/office/powerpoint/2010/main" val="3110343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4BA519-9184-480E-B6C0-116D2FB28FF2}"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50289-7DD8-4DBB-A0D2-D8339AE65694}" type="slidenum">
              <a:rPr lang="en-US" smtClean="0"/>
              <a:t>‹#›</a:t>
            </a:fld>
            <a:endParaRPr lang="en-US"/>
          </a:p>
        </p:txBody>
      </p:sp>
    </p:spTree>
    <p:extLst>
      <p:ext uri="{BB962C8B-B14F-4D97-AF65-F5344CB8AC3E}">
        <p14:creationId xmlns:p14="http://schemas.microsoft.com/office/powerpoint/2010/main" val="115951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4BA519-9184-480E-B6C0-116D2FB28FF2}" type="datetimeFigureOut">
              <a:rPr lang="en-US" smtClean="0"/>
              <a:t>8/25/2021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950289-7DD8-4DBB-A0D2-D8339AE65694}" type="slidenum">
              <a:rPr lang="en-US" smtClean="0"/>
              <a:t>‹#›</a:t>
            </a:fld>
            <a:endParaRPr lang="en-US"/>
          </a:p>
        </p:txBody>
      </p:sp>
    </p:spTree>
    <p:extLst>
      <p:ext uri="{BB962C8B-B14F-4D97-AF65-F5344CB8AC3E}">
        <p14:creationId xmlns:p14="http://schemas.microsoft.com/office/powerpoint/2010/main" val="365022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4BA519-9184-480E-B6C0-116D2FB28FF2}" type="datetimeFigureOut">
              <a:rPr lang="en-US" smtClean="0"/>
              <a:t>8/25/2021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950289-7DD8-4DBB-A0D2-D8339AE65694}" type="slidenum">
              <a:rPr lang="en-US" smtClean="0"/>
              <a:t>‹#›</a:t>
            </a:fld>
            <a:endParaRPr lang="en-US"/>
          </a:p>
        </p:txBody>
      </p:sp>
    </p:spTree>
    <p:extLst>
      <p:ext uri="{BB962C8B-B14F-4D97-AF65-F5344CB8AC3E}">
        <p14:creationId xmlns:p14="http://schemas.microsoft.com/office/powerpoint/2010/main" val="2302626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4BA519-9184-480E-B6C0-116D2FB28FF2}" type="datetimeFigureOut">
              <a:rPr lang="en-US" smtClean="0"/>
              <a:t>8/25/2021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950289-7DD8-4DBB-A0D2-D8339AE65694}" type="slidenum">
              <a:rPr lang="en-US" smtClean="0"/>
              <a:t>‹#›</a:t>
            </a:fld>
            <a:endParaRPr lang="en-US"/>
          </a:p>
        </p:txBody>
      </p:sp>
    </p:spTree>
    <p:extLst>
      <p:ext uri="{BB962C8B-B14F-4D97-AF65-F5344CB8AC3E}">
        <p14:creationId xmlns:p14="http://schemas.microsoft.com/office/powerpoint/2010/main" val="2601349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4BA519-9184-480E-B6C0-116D2FB28FF2}"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50289-7DD8-4DBB-A0D2-D8339AE65694}" type="slidenum">
              <a:rPr lang="en-US" smtClean="0"/>
              <a:t>‹#›</a:t>
            </a:fld>
            <a:endParaRPr lang="en-US"/>
          </a:p>
        </p:txBody>
      </p:sp>
    </p:spTree>
    <p:extLst>
      <p:ext uri="{BB962C8B-B14F-4D97-AF65-F5344CB8AC3E}">
        <p14:creationId xmlns:p14="http://schemas.microsoft.com/office/powerpoint/2010/main" val="1416041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4BA519-9184-480E-B6C0-116D2FB28FF2}"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50289-7DD8-4DBB-A0D2-D8339AE65694}" type="slidenum">
              <a:rPr lang="en-US" smtClean="0"/>
              <a:t>‹#›</a:t>
            </a:fld>
            <a:endParaRPr lang="en-US"/>
          </a:p>
        </p:txBody>
      </p:sp>
    </p:spTree>
    <p:extLst>
      <p:ext uri="{BB962C8B-B14F-4D97-AF65-F5344CB8AC3E}">
        <p14:creationId xmlns:p14="http://schemas.microsoft.com/office/powerpoint/2010/main" val="298282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4BA519-9184-480E-B6C0-116D2FB28FF2}" type="datetimeFigureOut">
              <a:rPr lang="en-US" smtClean="0"/>
              <a:t>8/25/2021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950289-7DD8-4DBB-A0D2-D8339AE65694}" type="slidenum">
              <a:rPr lang="en-US" smtClean="0"/>
              <a:t>‹#›</a:t>
            </a:fld>
            <a:endParaRPr lang="en-US"/>
          </a:p>
        </p:txBody>
      </p:sp>
    </p:spTree>
    <p:extLst>
      <p:ext uri="{BB962C8B-B14F-4D97-AF65-F5344CB8AC3E}">
        <p14:creationId xmlns:p14="http://schemas.microsoft.com/office/powerpoint/2010/main" val="4225547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BOT 101</a:t>
            </a:r>
            <a:br>
              <a:rPr lang="en-US" b="1" dirty="0" smtClean="0"/>
            </a:br>
            <a:r>
              <a:rPr lang="en-US" b="1" dirty="0" smtClean="0"/>
              <a:t>DIVERSITY OF PLANTS</a:t>
            </a:r>
            <a:endParaRPr lang="en-US" b="1" dirty="0"/>
          </a:p>
        </p:txBody>
      </p:sp>
      <p:sp>
        <p:nvSpPr>
          <p:cNvPr id="3" name="Subtitle 2"/>
          <p:cNvSpPr>
            <a:spLocks noGrp="1"/>
          </p:cNvSpPr>
          <p:nvPr>
            <p:ph type="subTitle" idx="1"/>
          </p:nvPr>
        </p:nvSpPr>
        <p:spPr/>
        <p:txBody>
          <a:bodyPr>
            <a:normAutofit/>
          </a:bodyPr>
          <a:lstStyle/>
          <a:p>
            <a:r>
              <a:rPr lang="en-US" sz="4400" dirty="0" smtClean="0"/>
              <a:t>TOPIC:</a:t>
            </a:r>
          </a:p>
          <a:p>
            <a:r>
              <a:rPr lang="en-US" sz="4400" dirty="0" smtClean="0"/>
              <a:t>VIRUSES</a:t>
            </a:r>
            <a:endParaRPr lang="en-US" sz="4400" dirty="0"/>
          </a:p>
        </p:txBody>
      </p:sp>
      <p:sp>
        <p:nvSpPr>
          <p:cNvPr id="4" name="TextBox 3"/>
          <p:cNvSpPr txBox="1"/>
          <p:nvPr/>
        </p:nvSpPr>
        <p:spPr>
          <a:xfrm>
            <a:off x="8033657" y="5349875"/>
            <a:ext cx="4010298" cy="954107"/>
          </a:xfrm>
          <a:prstGeom prst="rect">
            <a:avLst/>
          </a:prstGeom>
          <a:noFill/>
        </p:spPr>
        <p:txBody>
          <a:bodyPr wrap="square" rtlCol="0">
            <a:spAutoFit/>
          </a:bodyPr>
          <a:lstStyle/>
          <a:p>
            <a:pPr algn="ctr"/>
            <a:r>
              <a:rPr lang="en-US" sz="2800" dirty="0" smtClean="0"/>
              <a:t>BY</a:t>
            </a:r>
          </a:p>
          <a:p>
            <a:pPr algn="ctr"/>
            <a:r>
              <a:rPr lang="en-US" sz="2800" dirty="0" smtClean="0"/>
              <a:t>OYETUNJI, O.S.</a:t>
            </a:r>
            <a:endParaRPr lang="en-US" sz="2800" dirty="0"/>
          </a:p>
        </p:txBody>
      </p:sp>
    </p:spTree>
    <p:extLst>
      <p:ext uri="{BB962C8B-B14F-4D97-AF65-F5344CB8AC3E}">
        <p14:creationId xmlns:p14="http://schemas.microsoft.com/office/powerpoint/2010/main" val="2833218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Shapes / Structure of Viruses</a:t>
            </a:r>
            <a:endParaRPr lang="en-US" b="1" dirty="0"/>
          </a:p>
        </p:txBody>
      </p:sp>
      <p:sp>
        <p:nvSpPr>
          <p:cNvPr id="3" name="Content Placeholder 2"/>
          <p:cNvSpPr>
            <a:spLocks noGrp="1"/>
          </p:cNvSpPr>
          <p:nvPr>
            <p:ph idx="1"/>
          </p:nvPr>
        </p:nvSpPr>
        <p:spPr/>
        <p:txBody>
          <a:bodyPr/>
          <a:lstStyle/>
          <a:p>
            <a:r>
              <a:rPr lang="en-US" dirty="0" smtClean="0"/>
              <a:t>Shape of </a:t>
            </a:r>
            <a:r>
              <a:rPr lang="en-US" dirty="0"/>
              <a:t>v</a:t>
            </a:r>
            <a:r>
              <a:rPr lang="en-US" dirty="0" smtClean="0"/>
              <a:t>iruses can be:</a:t>
            </a:r>
          </a:p>
          <a:p>
            <a:r>
              <a:rPr lang="en-US" dirty="0" smtClean="0"/>
              <a:t>Helical</a:t>
            </a:r>
          </a:p>
          <a:p>
            <a:r>
              <a:rPr lang="en-US" dirty="0" smtClean="0"/>
              <a:t>Icosahedral</a:t>
            </a:r>
          </a:p>
          <a:p>
            <a:r>
              <a:rPr lang="en-US" dirty="0" err="1" smtClean="0"/>
              <a:t>Prolate</a:t>
            </a:r>
            <a:endParaRPr lang="en-US" dirty="0" smtClean="0"/>
          </a:p>
          <a:p>
            <a:r>
              <a:rPr lang="en-US" dirty="0" smtClean="0"/>
              <a:t>Enveloped</a:t>
            </a:r>
          </a:p>
          <a:p>
            <a:r>
              <a:rPr lang="en-US" dirty="0"/>
              <a:t>Complex</a:t>
            </a:r>
          </a:p>
        </p:txBody>
      </p:sp>
    </p:spTree>
    <p:extLst>
      <p:ext uri="{BB962C8B-B14F-4D97-AF65-F5344CB8AC3E}">
        <p14:creationId xmlns:p14="http://schemas.microsoft.com/office/powerpoint/2010/main" val="3937857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Classification of Viruses</a:t>
            </a:r>
            <a:endParaRPr lang="en-US" b="1" dirty="0"/>
          </a:p>
        </p:txBody>
      </p:sp>
      <p:sp>
        <p:nvSpPr>
          <p:cNvPr id="3" name="Content Placeholder 2"/>
          <p:cNvSpPr>
            <a:spLocks noGrp="1"/>
          </p:cNvSpPr>
          <p:nvPr>
            <p:ph idx="1"/>
          </p:nvPr>
        </p:nvSpPr>
        <p:spPr/>
        <p:txBody>
          <a:bodyPr>
            <a:normAutofit lnSpcReduction="10000"/>
          </a:bodyPr>
          <a:lstStyle/>
          <a:p>
            <a:pPr algn="just"/>
            <a:r>
              <a:rPr lang="en-US" dirty="0"/>
              <a:t>In 1962, André Lwoff, Robert Horne, and Paul </a:t>
            </a:r>
            <a:r>
              <a:rPr lang="en-US" dirty="0" err="1"/>
              <a:t>Tournier</a:t>
            </a:r>
            <a:r>
              <a:rPr lang="en-US" dirty="0"/>
              <a:t> were the first to develop a means of virus classification, based on the Linnaean hierarchical </a:t>
            </a:r>
            <a:r>
              <a:rPr lang="en-US" dirty="0" smtClean="0"/>
              <a:t>system. This </a:t>
            </a:r>
            <a:r>
              <a:rPr lang="en-US" dirty="0"/>
              <a:t>system based classification on phylum, class, order, family, genus, and species. Viruses were grouped according to their shared properties (not those of their hosts) and the type of nucleic acid forming their genomes</a:t>
            </a:r>
            <a:r>
              <a:rPr lang="en-US" dirty="0" smtClean="0"/>
              <a:t>. </a:t>
            </a:r>
            <a:r>
              <a:rPr lang="en-US" dirty="0"/>
              <a:t>In 1966, the International Committee on Taxonomy of Viruses (ICTV) was formed. </a:t>
            </a:r>
            <a:endParaRPr lang="en-US" dirty="0" smtClean="0"/>
          </a:p>
          <a:p>
            <a:pPr algn="just"/>
            <a:r>
              <a:rPr lang="en-US" dirty="0"/>
              <a:t>Only a small part of the total diversity of viruses has been studied</a:t>
            </a:r>
            <a:r>
              <a:rPr lang="en-US" dirty="0" smtClean="0"/>
              <a:t>. </a:t>
            </a:r>
            <a:r>
              <a:rPr lang="en-US" dirty="0"/>
              <a:t>As of 2020, 6 realms, 10 kingdoms, 17 phyla, 2 subphyla, 39 classes, 59 orders, 8 suborders, 189 families, 136 subfamilies, 2,224 genera, 70 subgenera, and 9,110 species of viruses have been defined by the ICTV.</a:t>
            </a:r>
            <a:endParaRPr lang="en-US" dirty="0" smtClean="0"/>
          </a:p>
        </p:txBody>
      </p:sp>
    </p:spTree>
    <p:extLst>
      <p:ext uri="{BB962C8B-B14F-4D97-AF65-F5344CB8AC3E}">
        <p14:creationId xmlns:p14="http://schemas.microsoft.com/office/powerpoint/2010/main" val="1128073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20"/>
            <a:ext cx="10515600" cy="1325563"/>
          </a:xfrm>
        </p:spPr>
        <p:txBody>
          <a:bodyPr/>
          <a:lstStyle/>
          <a:p>
            <a:pPr algn="ctr"/>
            <a:r>
              <a:rPr lang="en-US" b="1" dirty="0"/>
              <a:t>Steps of Virus Infections</a:t>
            </a:r>
          </a:p>
        </p:txBody>
      </p:sp>
      <p:sp>
        <p:nvSpPr>
          <p:cNvPr id="3" name="Content Placeholder 2"/>
          <p:cNvSpPr>
            <a:spLocks noGrp="1"/>
          </p:cNvSpPr>
          <p:nvPr>
            <p:ph idx="1"/>
          </p:nvPr>
        </p:nvSpPr>
        <p:spPr>
          <a:xfrm>
            <a:off x="838200" y="1384662"/>
            <a:ext cx="10515600" cy="5473337"/>
          </a:xfrm>
        </p:spPr>
        <p:txBody>
          <a:bodyPr>
            <a:normAutofit fontScale="85000" lnSpcReduction="20000"/>
          </a:bodyPr>
          <a:lstStyle/>
          <a:p>
            <a:pPr algn="just"/>
            <a:r>
              <a:rPr lang="en-US" dirty="0"/>
              <a:t>Viral infection involves the incorporation of viral DNA into a host cell, replication of that material, and the release of the new </a:t>
            </a:r>
            <a:r>
              <a:rPr lang="en-US" dirty="0" smtClean="0"/>
              <a:t>viruses.</a:t>
            </a:r>
            <a:r>
              <a:rPr lang="en-US" dirty="0"/>
              <a:t> </a:t>
            </a:r>
            <a:r>
              <a:rPr lang="en-US" dirty="0" smtClean="0"/>
              <a:t>This is done in 6 steps: Attachment</a:t>
            </a:r>
            <a:r>
              <a:rPr lang="en-US" dirty="0"/>
              <a:t>, </a:t>
            </a:r>
            <a:r>
              <a:rPr lang="en-US" dirty="0" smtClean="0"/>
              <a:t>Penetration, </a:t>
            </a:r>
            <a:r>
              <a:rPr lang="en-US" dirty="0" err="1"/>
              <a:t>U</a:t>
            </a:r>
            <a:r>
              <a:rPr lang="en-US" dirty="0" err="1" smtClean="0"/>
              <a:t>ncoating</a:t>
            </a:r>
            <a:r>
              <a:rPr lang="en-US" dirty="0"/>
              <a:t>, </a:t>
            </a:r>
            <a:r>
              <a:rPr lang="en-US" dirty="0" smtClean="0"/>
              <a:t>Replication</a:t>
            </a:r>
            <a:r>
              <a:rPr lang="en-US" dirty="0"/>
              <a:t>, </a:t>
            </a:r>
            <a:r>
              <a:rPr lang="en-US" dirty="0" smtClean="0"/>
              <a:t>Assembly </a:t>
            </a:r>
            <a:r>
              <a:rPr lang="en-US" dirty="0"/>
              <a:t>and </a:t>
            </a:r>
            <a:r>
              <a:rPr lang="en-US" dirty="0" smtClean="0"/>
              <a:t>Release</a:t>
            </a:r>
            <a:r>
              <a:rPr lang="en-US" dirty="0"/>
              <a:t>.</a:t>
            </a:r>
          </a:p>
          <a:p>
            <a:pPr algn="just"/>
            <a:r>
              <a:rPr lang="en-US" b="1" dirty="0"/>
              <a:t>Attachment</a:t>
            </a:r>
            <a:r>
              <a:rPr lang="en-US" dirty="0"/>
              <a:t> is a specific binding between viral capsid proteins and specific receptors on the host cellular surface. </a:t>
            </a:r>
            <a:endParaRPr lang="en-US" dirty="0" smtClean="0"/>
          </a:p>
          <a:p>
            <a:pPr algn="just"/>
            <a:r>
              <a:rPr lang="en-US" b="1" dirty="0"/>
              <a:t>Penetration</a:t>
            </a:r>
            <a:r>
              <a:rPr lang="en-US" dirty="0"/>
              <a:t> or viral entry follows attachment: </a:t>
            </a:r>
            <a:r>
              <a:rPr lang="en-US" dirty="0" err="1"/>
              <a:t>Virions</a:t>
            </a:r>
            <a:r>
              <a:rPr lang="en-US" dirty="0"/>
              <a:t> enter the host cell through </a:t>
            </a:r>
            <a:r>
              <a:rPr lang="en-US" dirty="0" smtClean="0"/>
              <a:t>membrane </a:t>
            </a:r>
            <a:r>
              <a:rPr lang="en-US" dirty="0"/>
              <a:t>fusion. The infection of plant and fungal cells is different from that of animal cells. Plants have a rigid cell wall made of </a:t>
            </a:r>
            <a:r>
              <a:rPr lang="en-US" dirty="0" smtClean="0"/>
              <a:t>cellulose, so </a:t>
            </a:r>
            <a:r>
              <a:rPr lang="en-US" dirty="0"/>
              <a:t>most viruses can get inside these cells only after trauma to the cell wall</a:t>
            </a:r>
            <a:r>
              <a:rPr lang="en-US" dirty="0" smtClean="0"/>
              <a:t>.</a:t>
            </a:r>
          </a:p>
          <a:p>
            <a:pPr algn="just"/>
            <a:r>
              <a:rPr lang="en-US" b="1" dirty="0" err="1"/>
              <a:t>Uncoating</a:t>
            </a:r>
            <a:r>
              <a:rPr lang="en-US" dirty="0"/>
              <a:t> is a process in which the viral capsid is </a:t>
            </a:r>
            <a:r>
              <a:rPr lang="en-US" dirty="0" smtClean="0"/>
              <a:t>removed.</a:t>
            </a:r>
          </a:p>
          <a:p>
            <a:pPr algn="just"/>
            <a:r>
              <a:rPr lang="en-US" b="1" dirty="0"/>
              <a:t>Replication</a:t>
            </a:r>
            <a:r>
              <a:rPr lang="en-US" dirty="0"/>
              <a:t> of viruses involves primarily multiplication of the genome</a:t>
            </a:r>
            <a:r>
              <a:rPr lang="en-US" dirty="0" smtClean="0"/>
              <a:t>.</a:t>
            </a:r>
          </a:p>
          <a:p>
            <a:pPr algn="just"/>
            <a:r>
              <a:rPr lang="en-US" b="1" dirty="0"/>
              <a:t>Assembly </a:t>
            </a:r>
            <a:r>
              <a:rPr lang="en-US" dirty="0" smtClean="0"/>
              <a:t>occurs following </a:t>
            </a:r>
            <a:r>
              <a:rPr lang="en-US" dirty="0"/>
              <a:t>the structure-mediated self-assembly of the virus particles, some modification of the proteins often occurs.</a:t>
            </a:r>
          </a:p>
          <a:p>
            <a:pPr algn="just"/>
            <a:r>
              <a:rPr lang="en-US" b="1" dirty="0"/>
              <a:t>Release</a:t>
            </a:r>
            <a:r>
              <a:rPr lang="en-US" dirty="0"/>
              <a:t> </a:t>
            </a:r>
            <a:r>
              <a:rPr lang="en-US" dirty="0" smtClean="0"/>
              <a:t>of viruses </a:t>
            </a:r>
            <a:r>
              <a:rPr lang="en-US" dirty="0"/>
              <a:t>from the host cell </a:t>
            </a:r>
            <a:r>
              <a:rPr lang="en-US" dirty="0" smtClean="0"/>
              <a:t>is by </a:t>
            </a:r>
            <a:r>
              <a:rPr lang="en-US" dirty="0"/>
              <a:t>lysis, a process that kills the cell by bursting its membrane and cell wall if present: this is a feature of many bacterial and some animal viruses.</a:t>
            </a:r>
          </a:p>
        </p:txBody>
      </p:sp>
    </p:spTree>
    <p:extLst>
      <p:ext uri="{BB962C8B-B14F-4D97-AF65-F5344CB8AC3E}">
        <p14:creationId xmlns:p14="http://schemas.microsoft.com/office/powerpoint/2010/main" val="382895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9"/>
            <a:ext cx="10515600" cy="1325563"/>
          </a:xfrm>
        </p:spPr>
        <p:txBody>
          <a:bodyPr/>
          <a:lstStyle/>
          <a:p>
            <a:pPr algn="ctr"/>
            <a:r>
              <a:rPr lang="en-US" b="1" dirty="0" smtClean="0"/>
              <a:t>Plant</a:t>
            </a:r>
            <a:r>
              <a:rPr lang="en-US" dirty="0" smtClean="0"/>
              <a:t> </a:t>
            </a:r>
            <a:r>
              <a:rPr lang="en-US" b="1" dirty="0" smtClean="0"/>
              <a:t>Viruses</a:t>
            </a:r>
            <a:endParaRPr lang="en-US" b="1" dirty="0"/>
          </a:p>
        </p:txBody>
      </p:sp>
      <p:sp>
        <p:nvSpPr>
          <p:cNvPr id="3" name="Content Placeholder 2"/>
          <p:cNvSpPr>
            <a:spLocks noGrp="1"/>
          </p:cNvSpPr>
          <p:nvPr>
            <p:ph idx="1"/>
          </p:nvPr>
        </p:nvSpPr>
        <p:spPr>
          <a:xfrm>
            <a:off x="838200" y="1358537"/>
            <a:ext cx="10515600" cy="5055326"/>
          </a:xfrm>
        </p:spPr>
        <p:txBody>
          <a:bodyPr>
            <a:normAutofit/>
          </a:bodyPr>
          <a:lstStyle/>
          <a:p>
            <a:pPr algn="just"/>
            <a:r>
              <a:rPr lang="en-US" dirty="0"/>
              <a:t>Plant viruses are viruses that affect plants. Like all other viruses, plant viruses are obligate intracellular parasites that do not have the molecular machinery to replicate without a host. Plant viruses can be pathogenic to higher plants</a:t>
            </a:r>
            <a:r>
              <a:rPr lang="en-US" dirty="0" smtClean="0"/>
              <a:t>.</a:t>
            </a:r>
          </a:p>
          <a:p>
            <a:pPr algn="just"/>
            <a:r>
              <a:rPr lang="en-US" dirty="0"/>
              <a:t>Most plant viruses are rod-shaped, with protein discs forming a tube surrounding the viral </a:t>
            </a:r>
            <a:r>
              <a:rPr lang="en-US" dirty="0" smtClean="0"/>
              <a:t>genome. </a:t>
            </a:r>
            <a:r>
              <a:rPr lang="en-US" dirty="0"/>
              <a:t>They rarely have an envelope. </a:t>
            </a:r>
            <a:endParaRPr lang="en-US" dirty="0" smtClean="0"/>
          </a:p>
          <a:p>
            <a:pPr algn="just"/>
            <a:r>
              <a:rPr lang="en-US" dirty="0" smtClean="0"/>
              <a:t>Examples of plant viruses are Tobacco </a:t>
            </a:r>
            <a:r>
              <a:rPr lang="en-US" dirty="0"/>
              <a:t>Mosaic Virus (TMV), </a:t>
            </a:r>
            <a:r>
              <a:rPr lang="en-US" dirty="0" smtClean="0"/>
              <a:t>Potato viruses, Cucumber </a:t>
            </a:r>
            <a:r>
              <a:rPr lang="en-US" dirty="0"/>
              <a:t>mosaic </a:t>
            </a:r>
            <a:r>
              <a:rPr lang="en-US" dirty="0" smtClean="0"/>
              <a:t>viruses, </a:t>
            </a:r>
            <a:r>
              <a:rPr lang="en-US" dirty="0"/>
              <a:t>Tomato spotted wilt virus (TSWV</a:t>
            </a:r>
            <a:r>
              <a:rPr lang="en-US" dirty="0" smtClean="0"/>
              <a:t>), Tobacco </a:t>
            </a:r>
            <a:r>
              <a:rPr lang="en-US" dirty="0"/>
              <a:t>ringspot </a:t>
            </a:r>
            <a:r>
              <a:rPr lang="en-US" dirty="0" smtClean="0"/>
              <a:t>virus, Tobacco </a:t>
            </a:r>
            <a:r>
              <a:rPr lang="en-US" dirty="0"/>
              <a:t>rattle </a:t>
            </a:r>
            <a:r>
              <a:rPr lang="en-US" dirty="0" smtClean="0"/>
              <a:t>virus and </a:t>
            </a:r>
            <a:r>
              <a:rPr lang="en-US" dirty="0"/>
              <a:t>Bean common mosaic </a:t>
            </a:r>
            <a:r>
              <a:rPr lang="en-US" dirty="0" smtClean="0"/>
              <a:t>virus.</a:t>
            </a:r>
            <a:endParaRPr lang="en-US" dirty="0"/>
          </a:p>
        </p:txBody>
      </p:sp>
    </p:spTree>
    <p:extLst>
      <p:ext uri="{BB962C8B-B14F-4D97-AF65-F5344CB8AC3E}">
        <p14:creationId xmlns:p14="http://schemas.microsoft.com/office/powerpoint/2010/main" val="4069044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fontAlgn="base"/>
            <a:r>
              <a:rPr lang="en-US" b="1" dirty="0"/>
              <a:t>Economic importance of </a:t>
            </a:r>
            <a:r>
              <a:rPr lang="en-US" b="1" dirty="0" smtClean="0"/>
              <a:t>viruses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Viruses are used in the preparation of vaccine for different diseases such as: jaundice, pox, mumps, etc</a:t>
            </a:r>
            <a:r>
              <a:rPr lang="en-US" dirty="0" smtClean="0"/>
              <a:t>.</a:t>
            </a:r>
          </a:p>
          <a:p>
            <a:r>
              <a:rPr lang="en-US" dirty="0"/>
              <a:t>T2 bacteriophage helps humans from the harmful effects of dysentery by destroying harmful bacteria such as: E coli</a:t>
            </a:r>
            <a:r>
              <a:rPr lang="en-US" dirty="0" smtClean="0"/>
              <a:t>.</a:t>
            </a:r>
          </a:p>
          <a:p>
            <a:r>
              <a:rPr lang="en-US" dirty="0"/>
              <a:t>They are used in the genetic </a:t>
            </a:r>
            <a:r>
              <a:rPr lang="en-US" dirty="0" smtClean="0"/>
              <a:t>engineering.</a:t>
            </a:r>
          </a:p>
          <a:p>
            <a:r>
              <a:rPr lang="en-US" dirty="0"/>
              <a:t>Bacteriophages are used in the preservation of water and they are capable of destroying bacteria and </a:t>
            </a:r>
            <a:r>
              <a:rPr lang="en-US" dirty="0" smtClean="0"/>
              <a:t>keeping </a:t>
            </a:r>
            <a:r>
              <a:rPr lang="en-US" dirty="0"/>
              <a:t>water </a:t>
            </a:r>
            <a:r>
              <a:rPr lang="en-US" dirty="0" smtClean="0"/>
              <a:t>fresh.</a:t>
            </a:r>
          </a:p>
          <a:p>
            <a:r>
              <a:rPr lang="en-US" dirty="0"/>
              <a:t>They can also be used for biological warfare for human societies</a:t>
            </a:r>
            <a:r>
              <a:rPr lang="en-US" dirty="0" smtClean="0"/>
              <a:t>.</a:t>
            </a:r>
          </a:p>
          <a:p>
            <a:r>
              <a:rPr lang="en-US" dirty="0"/>
              <a:t>They plays a very important role in the treatment of cancer and also in gene therapy</a:t>
            </a:r>
            <a:r>
              <a:rPr lang="en-US" dirty="0" smtClean="0"/>
              <a:t>.</a:t>
            </a:r>
          </a:p>
          <a:p>
            <a:r>
              <a:rPr lang="en-US" dirty="0"/>
              <a:t>Weed biocontrol.</a:t>
            </a:r>
          </a:p>
          <a:p>
            <a:r>
              <a:rPr lang="en-US" dirty="0"/>
              <a:t>Pest biocontrol.</a:t>
            </a:r>
          </a:p>
          <a:p>
            <a:endParaRPr lang="en-US" dirty="0" smtClean="0"/>
          </a:p>
          <a:p>
            <a:endParaRPr lang="en-US" dirty="0"/>
          </a:p>
        </p:txBody>
      </p:sp>
    </p:spTree>
    <p:extLst>
      <p:ext uri="{BB962C8B-B14F-4D97-AF65-F5344CB8AC3E}">
        <p14:creationId xmlns:p14="http://schemas.microsoft.com/office/powerpoint/2010/main" val="1938533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A Virus is an </a:t>
            </a:r>
            <a:r>
              <a:rPr lang="en-US" dirty="0"/>
              <a:t>infectious agent of small size and simple composition that can multiply only in living cells of animals, plants, or </a:t>
            </a:r>
            <a:r>
              <a:rPr lang="en-US" dirty="0" smtClean="0"/>
              <a:t>bacteria.</a:t>
            </a:r>
          </a:p>
          <a:p>
            <a:pPr algn="just"/>
            <a:r>
              <a:rPr lang="en-US" dirty="0" smtClean="0"/>
              <a:t>Viruses infect all life forms, from animals and plants to microorganisms, including bacteria and archaea.</a:t>
            </a:r>
          </a:p>
          <a:p>
            <a:pPr algn="just"/>
            <a:r>
              <a:rPr lang="en-US" dirty="0"/>
              <a:t>Viruses are the smallest of all the microbes. They are capable of passing through bacterial filter.</a:t>
            </a:r>
            <a:endParaRPr lang="en-US" dirty="0" smtClean="0"/>
          </a:p>
          <a:p>
            <a:pPr algn="just"/>
            <a:r>
              <a:rPr lang="en-US" dirty="0"/>
              <a:t>They are unique because they are only alive and able to multiply inside the cells of other living things. The cell they multiply in is called the host cell</a:t>
            </a:r>
            <a:r>
              <a:rPr lang="en-US" dirty="0" smtClean="0"/>
              <a:t>.</a:t>
            </a:r>
          </a:p>
          <a:p>
            <a:pPr algn="just"/>
            <a:r>
              <a:rPr lang="en-US" dirty="0"/>
              <a:t>In the </a:t>
            </a:r>
            <a:r>
              <a:rPr lang="en-US" dirty="0" smtClean="0"/>
              <a:t>1940s, </a:t>
            </a:r>
            <a:r>
              <a:rPr lang="en-US" dirty="0"/>
              <a:t>the development of the electron microscope permitted individual virus particles to be seen for the first time, leading to the classification of viruses and giving insight into their structure.</a:t>
            </a:r>
          </a:p>
          <a:p>
            <a:pPr algn="just"/>
            <a:endParaRPr lang="en-US" dirty="0"/>
          </a:p>
        </p:txBody>
      </p:sp>
    </p:spTree>
    <p:extLst>
      <p:ext uri="{BB962C8B-B14F-4D97-AF65-F5344CB8AC3E}">
        <p14:creationId xmlns:p14="http://schemas.microsoft.com/office/powerpoint/2010/main" val="20195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 (cont’d)</a:t>
            </a:r>
            <a:endParaRPr lang="en-US" dirty="0"/>
          </a:p>
        </p:txBody>
      </p:sp>
      <p:sp>
        <p:nvSpPr>
          <p:cNvPr id="3" name="Content Placeholder 2"/>
          <p:cNvSpPr>
            <a:spLocks noGrp="1"/>
          </p:cNvSpPr>
          <p:nvPr>
            <p:ph idx="1"/>
          </p:nvPr>
        </p:nvSpPr>
        <p:spPr/>
        <p:txBody>
          <a:bodyPr>
            <a:normAutofit fontScale="92500"/>
          </a:bodyPr>
          <a:lstStyle/>
          <a:p>
            <a:pPr algn="just"/>
            <a:r>
              <a:rPr lang="en-US" dirty="0"/>
              <a:t>A virus is made up of a core of genetic material, either DNA or RNA, surrounded by a protective coat called a capsid which is made up of protein</a:t>
            </a:r>
            <a:r>
              <a:rPr lang="en-US" dirty="0" smtClean="0"/>
              <a:t>.</a:t>
            </a:r>
          </a:p>
          <a:p>
            <a:pPr algn="just"/>
            <a:r>
              <a:rPr lang="en-US" dirty="0" smtClean="0"/>
              <a:t>Viruses are found in almost every ecosystem on Earth.</a:t>
            </a:r>
          </a:p>
          <a:p>
            <a:pPr algn="just"/>
            <a:r>
              <a:rPr lang="en-US" dirty="0" smtClean="0"/>
              <a:t>The study of viruses is known as virology.</a:t>
            </a:r>
          </a:p>
          <a:p>
            <a:pPr algn="just"/>
            <a:r>
              <a:rPr lang="en-US" dirty="0" smtClean="0"/>
              <a:t>Viruses were discovered by Dmitri </a:t>
            </a:r>
            <a:r>
              <a:rPr lang="en-US" dirty="0" err="1" smtClean="0"/>
              <a:t>Ivanovsky</a:t>
            </a:r>
            <a:r>
              <a:rPr lang="en-US" dirty="0" smtClean="0"/>
              <a:t> in 1892.</a:t>
            </a:r>
          </a:p>
          <a:p>
            <a:pPr algn="just"/>
            <a:r>
              <a:rPr lang="en-US" dirty="0" smtClean="0"/>
              <a:t>In </a:t>
            </a:r>
            <a:r>
              <a:rPr lang="en-US" dirty="0"/>
              <a:t>its infective form, outside the cell, a virus particle is called a </a:t>
            </a:r>
            <a:r>
              <a:rPr lang="en-US" dirty="0" err="1" smtClean="0"/>
              <a:t>virion</a:t>
            </a:r>
            <a:r>
              <a:rPr lang="en-US" dirty="0" smtClean="0"/>
              <a:t>.</a:t>
            </a:r>
          </a:p>
          <a:p>
            <a:pPr algn="just"/>
            <a:r>
              <a:rPr lang="en-US" dirty="0"/>
              <a:t>All viruses contain nucleic acid, either DNA or RNA (but not both), and a protein </a:t>
            </a:r>
            <a:r>
              <a:rPr lang="en-US" dirty="0" smtClean="0"/>
              <a:t>coat called Capsid, </a:t>
            </a:r>
            <a:r>
              <a:rPr lang="en-US" dirty="0"/>
              <a:t>which encases the nucleic acid. Some viruses are also enclosed by an envelope of </a:t>
            </a:r>
            <a:r>
              <a:rPr lang="en-US" dirty="0" smtClean="0"/>
              <a:t>lipid </a:t>
            </a:r>
            <a:r>
              <a:rPr lang="en-US" dirty="0"/>
              <a:t>and protein molecules.</a:t>
            </a:r>
          </a:p>
        </p:txBody>
      </p:sp>
    </p:spTree>
    <p:extLst>
      <p:ext uri="{BB962C8B-B14F-4D97-AF65-F5344CB8AC3E}">
        <p14:creationId xmlns:p14="http://schemas.microsoft.com/office/powerpoint/2010/main" val="1971057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 </a:t>
            </a:r>
            <a:r>
              <a:rPr lang="en-US" b="1" dirty="0"/>
              <a:t>(</a:t>
            </a:r>
            <a:r>
              <a:rPr lang="en-US" b="1" dirty="0" smtClean="0"/>
              <a:t>cont’d</a:t>
            </a:r>
            <a:r>
              <a:rPr lang="en-US" b="1" dirty="0"/>
              <a:t>)</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Viruses depend on the host cell for almost all of their life-sustaining functions. </a:t>
            </a:r>
          </a:p>
          <a:p>
            <a:pPr algn="just"/>
            <a:r>
              <a:rPr lang="en-US" dirty="0"/>
              <a:t>Existence of their life is completely dependent upon any other living cells</a:t>
            </a:r>
            <a:r>
              <a:rPr lang="en-US" dirty="0" smtClean="0"/>
              <a:t>.</a:t>
            </a:r>
          </a:p>
          <a:p>
            <a:pPr algn="just"/>
            <a:r>
              <a:rPr lang="en-US" dirty="0"/>
              <a:t>O</a:t>
            </a:r>
            <a:r>
              <a:rPr lang="en-US" dirty="0" smtClean="0"/>
              <a:t>utside </a:t>
            </a:r>
            <a:r>
              <a:rPr lang="en-US" dirty="0"/>
              <a:t>the living cell they </a:t>
            </a:r>
            <a:r>
              <a:rPr lang="en-US" dirty="0" smtClean="0"/>
              <a:t>remain </a:t>
            </a:r>
            <a:r>
              <a:rPr lang="en-US" dirty="0"/>
              <a:t>inactive </a:t>
            </a:r>
            <a:r>
              <a:rPr lang="en-US" dirty="0" smtClean="0"/>
              <a:t>and look dead.</a:t>
            </a:r>
          </a:p>
          <a:p>
            <a:pPr algn="just"/>
            <a:r>
              <a:rPr lang="en-US" dirty="0" smtClean="0"/>
              <a:t>As </a:t>
            </a:r>
            <a:r>
              <a:rPr lang="en-US" dirty="0"/>
              <a:t>soon as they enter the living cell they destroy the normal functioning and mechanism of the living cell and then starts replicating and multiply their numbers</a:t>
            </a:r>
            <a:r>
              <a:rPr lang="en-US" dirty="0" smtClean="0"/>
              <a:t>.</a:t>
            </a:r>
            <a:r>
              <a:rPr lang="en-US" dirty="0"/>
              <a:t> </a:t>
            </a:r>
            <a:endParaRPr lang="en-US" dirty="0" smtClean="0"/>
          </a:p>
          <a:p>
            <a:pPr algn="just"/>
            <a:r>
              <a:rPr lang="en-US" dirty="0" smtClean="0"/>
              <a:t>They </a:t>
            </a:r>
            <a:r>
              <a:rPr lang="en-US" dirty="0"/>
              <a:t>does not fall under any type of cellular grade of body </a:t>
            </a:r>
            <a:r>
              <a:rPr lang="en-US" dirty="0" err="1"/>
              <a:t>organisation</a:t>
            </a:r>
            <a:r>
              <a:rPr lang="en-US" dirty="0"/>
              <a:t> (either unicellular or multicellular)</a:t>
            </a:r>
          </a:p>
        </p:txBody>
      </p:sp>
    </p:spTree>
    <p:extLst>
      <p:ext uri="{BB962C8B-B14F-4D97-AF65-F5344CB8AC3E}">
        <p14:creationId xmlns:p14="http://schemas.microsoft.com/office/powerpoint/2010/main" val="2245337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 </a:t>
            </a:r>
            <a:r>
              <a:rPr lang="en-US" b="1" dirty="0"/>
              <a:t>(</a:t>
            </a:r>
            <a:r>
              <a:rPr lang="en-US" b="1" dirty="0" smtClean="0"/>
              <a:t>cont’d</a:t>
            </a:r>
            <a:r>
              <a:rPr lang="en-US" b="1" dirty="0"/>
              <a:t>)</a:t>
            </a:r>
            <a:endParaRPr lang="en-US" dirty="0"/>
          </a:p>
        </p:txBody>
      </p:sp>
      <p:sp>
        <p:nvSpPr>
          <p:cNvPr id="3" name="Content Placeholder 2"/>
          <p:cNvSpPr>
            <a:spLocks noGrp="1"/>
          </p:cNvSpPr>
          <p:nvPr>
            <p:ph idx="1"/>
          </p:nvPr>
        </p:nvSpPr>
        <p:spPr/>
        <p:txBody>
          <a:bodyPr/>
          <a:lstStyle/>
          <a:p>
            <a:pPr algn="just"/>
            <a:r>
              <a:rPr lang="en-US" dirty="0" smtClean="0"/>
              <a:t>Viruses are also energy parasites; unlike cells, they cannot generate or store energy in the form of adenosine triphosphate (ATP). </a:t>
            </a:r>
          </a:p>
          <a:p>
            <a:pPr algn="just"/>
            <a:r>
              <a:rPr lang="en-US" dirty="0" smtClean="0"/>
              <a:t>The virus derives energy, as well as all other metabolic functions, from the host cell. </a:t>
            </a:r>
          </a:p>
          <a:p>
            <a:pPr algn="just"/>
            <a:r>
              <a:rPr lang="en-US" dirty="0" smtClean="0"/>
              <a:t>The invading virus uses the nucleotides and amino acids of the host cell to synthesize its nucleic acids and proteins, respectively. </a:t>
            </a:r>
          </a:p>
          <a:p>
            <a:pPr algn="just"/>
            <a:r>
              <a:rPr lang="en-US" dirty="0" smtClean="0"/>
              <a:t>Some viruses use the lipids and sugar chains of the host cell to form their membranes and glycoproteins (proteins linked to short polymers consisting of several sugars).</a:t>
            </a:r>
            <a:endParaRPr lang="en-US" dirty="0"/>
          </a:p>
        </p:txBody>
      </p:sp>
    </p:spTree>
    <p:extLst>
      <p:ext uri="{BB962C8B-B14F-4D97-AF65-F5344CB8AC3E}">
        <p14:creationId xmlns:p14="http://schemas.microsoft.com/office/powerpoint/2010/main" val="2208224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1434"/>
            <a:ext cx="10515600" cy="1325563"/>
          </a:xfrm>
        </p:spPr>
        <p:txBody>
          <a:bodyPr/>
          <a:lstStyle/>
          <a:p>
            <a:pPr algn="ctr"/>
            <a:r>
              <a:rPr lang="en-US" b="1" dirty="0" smtClean="0"/>
              <a:t>History of Viruses</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dirty="0"/>
              <a:t>T</a:t>
            </a:r>
            <a:r>
              <a:rPr lang="en-US" dirty="0" smtClean="0"/>
              <a:t>he scientific study of viruses and the infections they cause began in the closing years of the 19th century. </a:t>
            </a:r>
          </a:p>
          <a:p>
            <a:pPr algn="just"/>
            <a:r>
              <a:rPr lang="en-US" dirty="0" smtClean="0"/>
              <a:t>Although Louis Pasteur and Edward Jenner developed the first vaccines to protect against viral infections, they did not know that viruses existed. </a:t>
            </a:r>
          </a:p>
          <a:p>
            <a:pPr algn="just"/>
            <a:r>
              <a:rPr lang="en-US" dirty="0" smtClean="0"/>
              <a:t>The first evidence of the existence of viruses came from experiments with filters that had pores small enough to retain bacteria. </a:t>
            </a:r>
          </a:p>
          <a:p>
            <a:pPr algn="just"/>
            <a:r>
              <a:rPr lang="en-US" dirty="0" smtClean="0"/>
              <a:t>In 1892, Dmitri </a:t>
            </a:r>
            <a:r>
              <a:rPr lang="en-US" dirty="0" err="1" smtClean="0"/>
              <a:t>Ivanovsky</a:t>
            </a:r>
            <a:r>
              <a:rPr lang="en-US" dirty="0" smtClean="0"/>
              <a:t> used one of these filters to show that sap from a diseased tobacco plant remained infectious to healthy tobacco plants despite having been filtered. </a:t>
            </a:r>
          </a:p>
          <a:p>
            <a:pPr algn="just"/>
            <a:r>
              <a:rPr lang="en-US" dirty="0" err="1" smtClean="0"/>
              <a:t>Martinus</a:t>
            </a:r>
            <a:r>
              <a:rPr lang="en-US" dirty="0" smtClean="0"/>
              <a:t> </a:t>
            </a:r>
            <a:r>
              <a:rPr lang="en-US" dirty="0" err="1" smtClean="0"/>
              <a:t>Beijerinck</a:t>
            </a:r>
            <a:r>
              <a:rPr lang="en-US" dirty="0" smtClean="0"/>
              <a:t> called the filtered, infectious substance a "virus" and this discovery is considered to be the beginning of virology.</a:t>
            </a:r>
            <a:endParaRPr lang="en-US" dirty="0"/>
          </a:p>
        </p:txBody>
      </p:sp>
    </p:spTree>
    <p:extLst>
      <p:ext uri="{BB962C8B-B14F-4D97-AF65-F5344CB8AC3E}">
        <p14:creationId xmlns:p14="http://schemas.microsoft.com/office/powerpoint/2010/main" val="2568391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History of </a:t>
            </a:r>
            <a:r>
              <a:rPr lang="en-US" b="1" dirty="0" smtClean="0"/>
              <a:t>Viruses (cont’d) </a:t>
            </a:r>
            <a:endParaRPr lang="en-US" b="1" dirty="0"/>
          </a:p>
        </p:txBody>
      </p:sp>
      <p:sp>
        <p:nvSpPr>
          <p:cNvPr id="3" name="Content Placeholder 2"/>
          <p:cNvSpPr>
            <a:spLocks noGrp="1"/>
          </p:cNvSpPr>
          <p:nvPr>
            <p:ph idx="1"/>
          </p:nvPr>
        </p:nvSpPr>
        <p:spPr/>
        <p:txBody>
          <a:bodyPr/>
          <a:lstStyle/>
          <a:p>
            <a:pPr algn="just"/>
            <a:r>
              <a:rPr lang="en-US" dirty="0" err="1" smtClean="0"/>
              <a:t>Beijerinck</a:t>
            </a:r>
            <a:r>
              <a:rPr lang="en-US" dirty="0" smtClean="0"/>
              <a:t> first surmised that the virus under study was a new kind of infectious agent, which he designated </a:t>
            </a:r>
            <a:r>
              <a:rPr lang="en-US" i="1" dirty="0" err="1" smtClean="0"/>
              <a:t>contagium</a:t>
            </a:r>
            <a:r>
              <a:rPr lang="en-US" i="1" dirty="0" smtClean="0"/>
              <a:t> </a:t>
            </a:r>
            <a:r>
              <a:rPr lang="en-US" i="1" dirty="0" err="1" smtClean="0"/>
              <a:t>vivum</a:t>
            </a:r>
            <a:r>
              <a:rPr lang="en-US" i="1" dirty="0" smtClean="0"/>
              <a:t> </a:t>
            </a:r>
            <a:r>
              <a:rPr lang="en-US" i="1" dirty="0" err="1" smtClean="0"/>
              <a:t>fluidum</a:t>
            </a:r>
            <a:r>
              <a:rPr lang="en-US" dirty="0" smtClean="0"/>
              <a:t>, meaning that it was a live, reproducing organism that differed from other organisms. </a:t>
            </a:r>
          </a:p>
          <a:p>
            <a:pPr algn="just"/>
            <a:r>
              <a:rPr lang="en-US" dirty="0" smtClean="0"/>
              <a:t>Both of these investigators found that a disease of tobacco plants could be transmitted by an agent, later called tobacco mosaic virus, passing through a minute filter that would not allow the passage of bacteria.</a:t>
            </a:r>
          </a:p>
          <a:p>
            <a:pPr algn="just"/>
            <a:r>
              <a:rPr lang="en-US" dirty="0"/>
              <a:t>This virus and those subsequently isolated would not grow on an artificial medium and were not visible under the light microscope. </a:t>
            </a:r>
          </a:p>
        </p:txBody>
      </p:sp>
    </p:spTree>
    <p:extLst>
      <p:ext uri="{BB962C8B-B14F-4D97-AF65-F5344CB8AC3E}">
        <p14:creationId xmlns:p14="http://schemas.microsoft.com/office/powerpoint/2010/main" val="964561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Host range and </a:t>
            </a:r>
            <a:r>
              <a:rPr lang="en-US" b="1" dirty="0" smtClean="0"/>
              <a:t>distribution of Virus</a:t>
            </a:r>
            <a:endParaRPr lang="en-US" b="1" dirty="0"/>
          </a:p>
        </p:txBody>
      </p:sp>
      <p:sp>
        <p:nvSpPr>
          <p:cNvPr id="3" name="Content Placeholder 2"/>
          <p:cNvSpPr>
            <a:spLocks noGrp="1"/>
          </p:cNvSpPr>
          <p:nvPr>
            <p:ph idx="1"/>
          </p:nvPr>
        </p:nvSpPr>
        <p:spPr/>
        <p:txBody>
          <a:bodyPr>
            <a:normAutofit fontScale="85000" lnSpcReduction="20000"/>
          </a:bodyPr>
          <a:lstStyle/>
          <a:p>
            <a:pPr algn="just"/>
            <a:r>
              <a:rPr lang="en-US" dirty="0"/>
              <a:t>Viruses are by far the most abundant biological entities on Earth and they outnumber all the others put </a:t>
            </a:r>
            <a:r>
              <a:rPr lang="en-US" dirty="0" smtClean="0"/>
              <a:t>together. They </a:t>
            </a:r>
            <a:r>
              <a:rPr lang="en-US" dirty="0"/>
              <a:t>infect all types of cellular life including animals, plants, bacteria and fungi</a:t>
            </a:r>
            <a:r>
              <a:rPr lang="en-US" dirty="0" smtClean="0"/>
              <a:t>.</a:t>
            </a:r>
          </a:p>
          <a:p>
            <a:pPr algn="just"/>
            <a:r>
              <a:rPr lang="en-US" dirty="0" smtClean="0"/>
              <a:t>Virtually </a:t>
            </a:r>
            <a:r>
              <a:rPr lang="en-US" dirty="0"/>
              <a:t>all plant viruses are transmitted by insects or other organisms (vectors) that feed on plants. The hosts of animal viruses vary from protozoans (single-celled animal organisms) to humans. Many viruses infect either invertebrate animals or vertebrates, and some infect both. Certain viruses that cause serious diseases of animals and humans are carried by arthropods. These vector-borne viruses multiply in both the invertebrate vector and the vertebrate host.</a:t>
            </a:r>
          </a:p>
          <a:p>
            <a:pPr algn="just"/>
            <a:r>
              <a:rPr lang="en-US" dirty="0" smtClean="0"/>
              <a:t>Certain </a:t>
            </a:r>
            <a:r>
              <a:rPr lang="en-US" dirty="0"/>
              <a:t>viruses are limited in their host range to the various orders of vertebrates. Some viruses appear to be adapted for growth only in </a:t>
            </a:r>
            <a:r>
              <a:rPr lang="en-US" dirty="0" smtClean="0"/>
              <a:t>ectothermic </a:t>
            </a:r>
            <a:r>
              <a:rPr lang="en-US" dirty="0"/>
              <a:t>vertebrates (animals commonly referred to as cold-blooded, such as fishes and reptiles), possibly because they can reproduce only at low temperatures. Other viruses are limited in their host range to endothermic vertebrates (animals commonly referred to as warm-blooded, such as mammals).</a:t>
            </a:r>
          </a:p>
          <a:p>
            <a:endParaRPr lang="en-US" dirty="0"/>
          </a:p>
        </p:txBody>
      </p:sp>
    </p:spTree>
    <p:extLst>
      <p:ext uri="{BB962C8B-B14F-4D97-AF65-F5344CB8AC3E}">
        <p14:creationId xmlns:p14="http://schemas.microsoft.com/office/powerpoint/2010/main" val="89507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Size of Viruses</a:t>
            </a:r>
            <a:endParaRPr lang="en-US" b="1" dirty="0"/>
          </a:p>
        </p:txBody>
      </p:sp>
      <p:sp>
        <p:nvSpPr>
          <p:cNvPr id="3" name="Content Placeholder 2"/>
          <p:cNvSpPr>
            <a:spLocks noGrp="1"/>
          </p:cNvSpPr>
          <p:nvPr>
            <p:ph idx="1"/>
          </p:nvPr>
        </p:nvSpPr>
        <p:spPr/>
        <p:txBody>
          <a:bodyPr>
            <a:normAutofit/>
          </a:bodyPr>
          <a:lstStyle/>
          <a:p>
            <a:r>
              <a:rPr lang="en-US" dirty="0" smtClean="0"/>
              <a:t>The amount and arrangement of the proteins and nucleic acid of viruses determine their size and shape.</a:t>
            </a:r>
          </a:p>
          <a:p>
            <a:r>
              <a:rPr lang="en-US" dirty="0"/>
              <a:t>In general, viruses are much smaller than </a:t>
            </a:r>
            <a:r>
              <a:rPr lang="en-US" dirty="0" smtClean="0"/>
              <a:t>bacteria.</a:t>
            </a:r>
          </a:p>
          <a:p>
            <a:r>
              <a:rPr lang="en-US" dirty="0"/>
              <a:t>Most viruses vary in diameter from 20 </a:t>
            </a:r>
            <a:r>
              <a:rPr lang="en-US" dirty="0" err="1"/>
              <a:t>nanometres</a:t>
            </a:r>
            <a:r>
              <a:rPr lang="en-US" dirty="0"/>
              <a:t> </a:t>
            </a:r>
            <a:r>
              <a:rPr lang="en-US" dirty="0" smtClean="0"/>
              <a:t>to </a:t>
            </a:r>
            <a:r>
              <a:rPr lang="en-US" dirty="0"/>
              <a:t>250–400 nm; the largest, however, measure about 500 nm in diameter and are about 700–1,000 nm in length</a:t>
            </a:r>
            <a:r>
              <a:rPr lang="en-US" dirty="0" smtClean="0"/>
              <a:t>.</a:t>
            </a:r>
          </a:p>
          <a:p>
            <a:r>
              <a:rPr lang="en-US" dirty="0" smtClean="0"/>
              <a:t>Only </a:t>
            </a:r>
            <a:r>
              <a:rPr lang="en-US" dirty="0"/>
              <a:t>the largest and most complex viruses can be seen under the light microscope at the highest resolution. Any determination of the size of a virus also must take into account its shape, since different classes of viruses have distinctive shapes.</a:t>
            </a:r>
          </a:p>
        </p:txBody>
      </p:sp>
    </p:spTree>
    <p:extLst>
      <p:ext uri="{BB962C8B-B14F-4D97-AF65-F5344CB8AC3E}">
        <p14:creationId xmlns:p14="http://schemas.microsoft.com/office/powerpoint/2010/main" val="4174277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278</TotalTime>
  <Words>1589</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BOT 101 DIVERSITY OF PLANTS</vt:lpstr>
      <vt:lpstr>INTRODUCTION</vt:lpstr>
      <vt:lpstr>INTRODUCTION (cont’d)</vt:lpstr>
      <vt:lpstr>INTRODUCTION (cont’d)</vt:lpstr>
      <vt:lpstr>INTRODUCTION (cont’d)</vt:lpstr>
      <vt:lpstr>History of Viruses</vt:lpstr>
      <vt:lpstr>History of Viruses (cont’d) </vt:lpstr>
      <vt:lpstr>Host range and distribution of Virus</vt:lpstr>
      <vt:lpstr>Size of Viruses</vt:lpstr>
      <vt:lpstr>Shapes / Structure of Viruses</vt:lpstr>
      <vt:lpstr>Classification of Viruses</vt:lpstr>
      <vt:lpstr>Steps of Virus Infections</vt:lpstr>
      <vt:lpstr>Plant Viruses</vt:lpstr>
      <vt:lpstr>Economic importance of viruses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 101 DIVERSITY OF PLANTS</dc:title>
  <dc:creator>Olori</dc:creator>
  <cp:lastModifiedBy>Olori</cp:lastModifiedBy>
  <cp:revision>61</cp:revision>
  <dcterms:created xsi:type="dcterms:W3CDTF">2021-08-24T18:25:45Z</dcterms:created>
  <dcterms:modified xsi:type="dcterms:W3CDTF">2021-08-25T14:46:19Z</dcterms:modified>
</cp:coreProperties>
</file>