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b219003d8_1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b219003d8_1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219003d8_1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219003d8_1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b219003d8_1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b219003d8_1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b219003d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b219003d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b219003d8_1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b219003d8_1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219003d8_1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219003d8_1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219003d8_1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219003d8_1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b219003d8_1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b219003d8_1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b219003d8_1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b219003d8_1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219003d8_1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219003d8_1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50e29a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b50e29a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nnidhi470/SPM-Projec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forms/d/1NIQuTBE_qRT4lw0G3Dopm1NJth3uUdRoI1LPszs3syM/viewform?ts=65c6d4f3&amp;edit_requested=true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75950"/>
            <a:ext cx="8123100" cy="19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Literacy App</a:t>
            </a:r>
            <a:br>
              <a:rPr lang="en"/>
            </a:br>
            <a:r>
              <a:rPr lang="en" sz="3300"/>
              <a:t>SOEN 6841 Software Project Management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09950" y="3172725"/>
            <a:ext cx="31236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Presentation by -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4 </a:t>
            </a:r>
            <a:br>
              <a:rPr lang="en"/>
            </a:br>
            <a:r>
              <a:rPr lang="en"/>
              <a:t>Sannidhi Shetty </a:t>
            </a:r>
            <a:r>
              <a:rPr lang="en" sz="2114"/>
              <a:t>40276709</a:t>
            </a:r>
            <a:endParaRPr sz="211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Priyanshu Adhikari </a:t>
            </a:r>
            <a:r>
              <a:rPr lang="en" sz="2114"/>
              <a:t>40262789</a:t>
            </a:r>
            <a:endParaRPr sz="211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Himanshu Rathod </a:t>
            </a:r>
            <a:r>
              <a:rPr lang="en" sz="2114"/>
              <a:t>40234325</a:t>
            </a:r>
            <a:endParaRPr sz="211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Simran Simran </a:t>
            </a:r>
            <a:r>
              <a:rPr lang="en" sz="2114"/>
              <a:t>40269778</a:t>
            </a:r>
            <a:endParaRPr sz="211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2172875"/>
            <a:ext cx="6633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https://github.com/sannidhi470/SPM-Project</a:t>
            </a:r>
            <a:r>
              <a:rPr lang="en"/>
              <a:t> </a:t>
            </a:r>
            <a:endParaRPr sz="211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09125"/>
            <a:ext cx="1669189" cy="213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625" y="2845750"/>
            <a:ext cx="698325" cy="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 &amp; Mitigation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Approach:</a:t>
            </a:r>
            <a:r>
              <a:rPr lang="en">
                <a:solidFill>
                  <a:srgbClr val="212121"/>
                </a:solidFill>
              </a:rPr>
              <a:t> Identify, Analyze, Mitigate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Key Risks:</a:t>
            </a:r>
            <a:r>
              <a:rPr lang="en">
                <a:solidFill>
                  <a:srgbClr val="212121"/>
                </a:solidFill>
              </a:rPr>
              <a:t> Technical, Resource, Timeline, Financial, Market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Mitigation:</a:t>
            </a:r>
            <a:r>
              <a:rPr lang="en">
                <a:solidFill>
                  <a:srgbClr val="212121"/>
                </a:solidFill>
              </a:rPr>
              <a:t> Tailored Strategies such as robust encryption for data security vulnerabilities</a:t>
            </a:r>
            <a:r>
              <a:rPr lang="en">
                <a:solidFill>
                  <a:srgbClr val="212121"/>
                </a:solidFill>
              </a:rPr>
              <a:t> and conducting skills assessments </a:t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75" y="174125"/>
            <a:ext cx="1713725" cy="208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12121"/>
                </a:solidFill>
              </a:rPr>
              <a:t>T</a:t>
            </a:r>
            <a:r>
              <a:rPr lang="en">
                <a:solidFill>
                  <a:srgbClr val="212121"/>
                </a:solidFill>
              </a:rPr>
              <a:t>he Financial Literacy App stands as a beacon of financial empowerment. Its impact resonates beyond numbers, fostering confidence and independence in users. With gratitude, we embark on a journey of continuous improvement, dedicated to shaping brighter financial futures.</a:t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075" y="3554875"/>
            <a:ext cx="1548924" cy="1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408425" y="2922850"/>
            <a:ext cx="8123100" cy="17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!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424350" y="3914125"/>
            <a:ext cx="22953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Any Questions?!</a:t>
            </a:r>
            <a:endParaRPr sz="211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350" y="682575"/>
            <a:ext cx="2741300" cy="2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93225" y="1167250"/>
            <a:ext cx="9050100" cy="370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3023">
                <a:solidFill>
                  <a:srgbClr val="212121"/>
                </a:solidFill>
                <a:highlight>
                  <a:srgbClr val="FFFFFF"/>
                </a:highlight>
              </a:rPr>
              <a:t>Why?</a:t>
            </a:r>
            <a:endParaRPr b="1" sz="3023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In today's complex economy, financial literacy is essential.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However, bridging financial institutions with widely used financial apps remains a challenge.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Existing apps often lack real-time data, limiting their ability to offer personalized guidance.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Our presentation explores these challenges and presents a comprehensive software solution.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602">
                <a:solidFill>
                  <a:srgbClr val="212121"/>
                </a:solidFill>
                <a:highlight>
                  <a:srgbClr val="FFFFFF"/>
                </a:highlight>
              </a:rPr>
              <a:t>Bridging Financial Institutions and Apps</a:t>
            </a:r>
            <a:endParaRPr b="1"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We want to transform financial literacy by connecting banks and popular financial apps.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Right now, users struggle to get real-time transaction data, which makes smart money decisions tough.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710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lang="en" sz="2602">
                <a:solidFill>
                  <a:srgbClr val="212121"/>
                </a:solidFill>
                <a:highlight>
                  <a:srgbClr val="FFFFFF"/>
                </a:highlight>
              </a:rPr>
              <a:t>Our project aims to seamlessly integrate financial institutions with our software solution, providing users with personalized insights and educational tools.</a:t>
            </a:r>
            <a:endParaRPr sz="26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2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684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     </a:t>
            </a:r>
            <a:r>
              <a:rPr b="1" lang="en" sz="2644">
                <a:solidFill>
                  <a:srgbClr val="212121"/>
                </a:solidFill>
                <a:highlight>
                  <a:srgbClr val="FFFFFF"/>
                </a:highlight>
              </a:rPr>
              <a:t>"Money talks... mine says goodbye too quickly!"</a:t>
            </a:r>
            <a:endParaRPr b="1" sz="2644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-990" r="989" t="0"/>
          <a:stretch/>
        </p:blipFill>
        <p:spPr>
          <a:xfrm>
            <a:off x="5481050" y="265953"/>
            <a:ext cx="3137150" cy="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and Stakeholder Analysis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572700"/>
            <a:ext cx="5812500" cy="441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Market Trends: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AI in Finance:</a:t>
            </a:r>
            <a:r>
              <a:rPr lang="en" sz="1100">
                <a:solidFill>
                  <a:schemeClr val="dk1"/>
                </a:solidFill>
              </a:rPr>
              <a:t> Personalized advice and fraud detection.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Blockchain:</a:t>
            </a:r>
            <a:r>
              <a:rPr lang="en" sz="1100">
                <a:solidFill>
                  <a:schemeClr val="dk1"/>
                </a:solidFill>
              </a:rPr>
              <a:t> Faster, more secure, and transparent transactions.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Mobile Payments:</a:t>
            </a:r>
            <a:r>
              <a:rPr lang="en" sz="1100">
                <a:solidFill>
                  <a:schemeClr val="dk1"/>
                </a:solidFill>
              </a:rPr>
              <a:t> Convenient, secure, and integrated with banking services.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Regulation:</a:t>
            </a:r>
            <a:r>
              <a:rPr lang="en" sz="1100">
                <a:solidFill>
                  <a:schemeClr val="dk1"/>
                </a:solidFill>
              </a:rPr>
              <a:t> Constantly evolving to ensure transparency and protect consumers.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Competitors’ Metrics</a:t>
            </a:r>
            <a:r>
              <a:rPr b="1" lang="en" sz="1100" u="sng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525" y="442250"/>
            <a:ext cx="1287824" cy="14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4575"/>
            <a:ext cx="4147649" cy="22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57450" y="2194500"/>
            <a:ext cx="4350900" cy="279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rgbClr val="212121"/>
                </a:solidFill>
              </a:rPr>
              <a:t>Stakeholder Analysis:</a:t>
            </a:r>
            <a:endParaRPr b="1" sz="1750" u="sng">
              <a:solidFill>
                <a:srgbClr val="212121"/>
              </a:solidFill>
            </a:endParaRPr>
          </a:p>
          <a:p>
            <a:pPr indent="-298053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i="1" lang="en" sz="1750">
                <a:solidFill>
                  <a:srgbClr val="212121"/>
                </a:solidFill>
              </a:rPr>
              <a:t>Users:</a:t>
            </a:r>
            <a:r>
              <a:rPr lang="en" sz="1750">
                <a:solidFill>
                  <a:srgbClr val="212121"/>
                </a:solidFill>
              </a:rPr>
              <a:t> Primary beneficiaries interested in a seamless financial management and educational experience.</a:t>
            </a:r>
            <a:endParaRPr sz="1750">
              <a:solidFill>
                <a:srgbClr val="212121"/>
              </a:solidFill>
            </a:endParaRPr>
          </a:p>
          <a:p>
            <a:pPr indent="-2980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i="1" lang="en" sz="1750">
                <a:solidFill>
                  <a:srgbClr val="212121"/>
                </a:solidFill>
              </a:rPr>
              <a:t>Financial Institutions:</a:t>
            </a:r>
            <a:r>
              <a:rPr lang="en" sz="1750">
                <a:solidFill>
                  <a:srgbClr val="212121"/>
                </a:solidFill>
              </a:rPr>
              <a:t> Provide essential data and prioritize data security and regulatory compliance.</a:t>
            </a:r>
            <a:endParaRPr sz="1750">
              <a:solidFill>
                <a:srgbClr val="212121"/>
              </a:solidFill>
            </a:endParaRPr>
          </a:p>
          <a:p>
            <a:pPr indent="-2980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i="1" lang="en" sz="1750">
                <a:solidFill>
                  <a:srgbClr val="212121"/>
                </a:solidFill>
              </a:rPr>
              <a:t>App Developers/Project Team: </a:t>
            </a:r>
            <a:r>
              <a:rPr lang="en" sz="1750">
                <a:solidFill>
                  <a:srgbClr val="212121"/>
                </a:solidFill>
              </a:rPr>
              <a:t>Responsible for development, aiming for a user-friendly, secure, and effective application.</a:t>
            </a:r>
            <a:endParaRPr sz="1750">
              <a:solidFill>
                <a:srgbClr val="212121"/>
              </a:solidFill>
            </a:endParaRPr>
          </a:p>
          <a:p>
            <a:pPr indent="-2980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i="1" lang="en" sz="1750">
                <a:solidFill>
                  <a:srgbClr val="212121"/>
                </a:solidFill>
              </a:rPr>
              <a:t>Regulatory Bodies and Compliance Authorities:</a:t>
            </a:r>
            <a:r>
              <a:rPr lang="en" sz="1750">
                <a:solidFill>
                  <a:srgbClr val="212121"/>
                </a:solidFill>
              </a:rPr>
              <a:t> Oversee data security, privacy, and compliance; ensure legal adherence.</a:t>
            </a:r>
            <a:endParaRPr sz="1750">
              <a:solidFill>
                <a:srgbClr val="212121"/>
              </a:solidFill>
            </a:endParaRPr>
          </a:p>
          <a:p>
            <a:pPr indent="-2980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i="1" lang="en" sz="1750">
                <a:solidFill>
                  <a:srgbClr val="212121"/>
                </a:solidFill>
              </a:rPr>
              <a:t>Financial Experts and Educators:</a:t>
            </a:r>
            <a:r>
              <a:rPr lang="en" sz="1750">
                <a:solidFill>
                  <a:srgbClr val="212121"/>
                </a:solidFill>
              </a:rPr>
              <a:t> Contribute educational content and promote financial literacy.</a:t>
            </a:r>
            <a:endParaRPr sz="1750">
              <a:solidFill>
                <a:srgbClr val="212121"/>
              </a:solidFill>
            </a:endParaRPr>
          </a:p>
          <a:p>
            <a:pPr indent="-2980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Proxima Nova"/>
              <a:buChar char="●"/>
            </a:pPr>
            <a:r>
              <a:rPr i="1" lang="en" sz="1750">
                <a:solidFill>
                  <a:srgbClr val="212121"/>
                </a:solidFill>
              </a:rPr>
              <a:t>Investors or Funding Organizations:</a:t>
            </a:r>
            <a:r>
              <a:rPr lang="en" sz="1750">
                <a:solidFill>
                  <a:srgbClr val="212121"/>
                </a:solidFill>
              </a:rPr>
              <a:t> Provide financial support and expect a return on investment.</a:t>
            </a:r>
            <a:endParaRPr sz="175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681250"/>
            <a:ext cx="6004800" cy="281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212121"/>
                </a:solidFill>
              </a:rPr>
              <a:t>Demographics:</a:t>
            </a:r>
            <a:r>
              <a:rPr lang="en" sz="1100">
                <a:solidFill>
                  <a:srgbClr val="212121"/>
                </a:solidFill>
              </a:rPr>
              <a:t> Income-earning individuals aged 18-60.</a:t>
            </a:r>
            <a:endParaRPr sz="11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212121"/>
                </a:solidFill>
              </a:rPr>
              <a:t>Financial Knowledge:</a:t>
            </a:r>
            <a:r>
              <a:rPr lang="en" sz="1100">
                <a:solidFill>
                  <a:srgbClr val="212121"/>
                </a:solidFill>
              </a:rPr>
              <a:t> Tailored content for varying levels, from novice to advanced.</a:t>
            </a:r>
            <a:endParaRPr sz="11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Key Age Groups:</a:t>
            </a:r>
            <a:endParaRPr b="1" sz="1100">
              <a:solidFill>
                <a:srgbClr val="21212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</a:pPr>
            <a:r>
              <a:rPr b="1" i="1" lang="en" sz="1100">
                <a:solidFill>
                  <a:srgbClr val="212121"/>
                </a:solidFill>
              </a:rPr>
              <a:t>Young Adults (18-30):</a:t>
            </a:r>
            <a:r>
              <a:rPr lang="en" sz="1100">
                <a:solidFill>
                  <a:srgbClr val="212121"/>
                </a:solidFill>
              </a:rPr>
              <a:t> Need foundational financial education.</a:t>
            </a:r>
            <a:endParaRPr sz="1100">
              <a:solidFill>
                <a:srgbClr val="21212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</a:pPr>
            <a:r>
              <a:rPr b="1" i="1" lang="en" sz="1100">
                <a:solidFill>
                  <a:srgbClr val="212121"/>
                </a:solidFill>
              </a:rPr>
              <a:t>Parents and Families (25-45):</a:t>
            </a:r>
            <a:r>
              <a:rPr lang="en" sz="1100">
                <a:solidFill>
                  <a:srgbClr val="212121"/>
                </a:solidFill>
              </a:rPr>
              <a:t> Seek user-friendly platforms with time-efficient features.</a:t>
            </a:r>
            <a:endParaRPr sz="1100">
              <a:solidFill>
                <a:srgbClr val="21212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</a:pPr>
            <a:r>
              <a:rPr b="1" i="1" lang="en" sz="1100">
                <a:solidFill>
                  <a:srgbClr val="212121"/>
                </a:solidFill>
              </a:rPr>
              <a:t>Millennials (22-40):</a:t>
            </a:r>
            <a:r>
              <a:rPr lang="en" sz="1100">
                <a:solidFill>
                  <a:srgbClr val="212121"/>
                </a:solidFill>
              </a:rPr>
              <a:t> Diverse financial goals across different life stages.</a:t>
            </a:r>
            <a:endParaRPr sz="1100">
              <a:solidFill>
                <a:srgbClr val="21212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</a:pPr>
            <a:r>
              <a:rPr b="1" i="1" lang="en" sz="1100">
                <a:solidFill>
                  <a:srgbClr val="212121"/>
                </a:solidFill>
              </a:rPr>
              <a:t>Gen X (35-55):</a:t>
            </a:r>
            <a:r>
              <a:rPr lang="en" sz="1100">
                <a:solidFill>
                  <a:srgbClr val="212121"/>
                </a:solidFill>
              </a:rPr>
              <a:t> Focus on retirement planning and income security.</a:t>
            </a:r>
            <a:endParaRPr sz="1100">
              <a:solidFill>
                <a:srgbClr val="21212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</a:pPr>
            <a:r>
              <a:rPr b="1" i="1" lang="en" sz="1100">
                <a:solidFill>
                  <a:srgbClr val="212121"/>
                </a:solidFill>
              </a:rPr>
              <a:t>Seniors/Retirees (55+):</a:t>
            </a:r>
            <a:r>
              <a:rPr lang="en" sz="1100">
                <a:solidFill>
                  <a:srgbClr val="212121"/>
                </a:solidFill>
              </a:rPr>
              <a:t> Emphasis on retirement income and financial management.</a:t>
            </a:r>
            <a:endParaRPr sz="11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User Survey Insights: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Conducted via Google survey.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Survey link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Highlighted user interest in investment and shaped project focus.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1656" y="1633175"/>
            <a:ext cx="132234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750" y="3479450"/>
            <a:ext cx="2288751" cy="1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800" y="3500650"/>
            <a:ext cx="2624626" cy="14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3663" y="3479450"/>
            <a:ext cx="2681099" cy="1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6850" y="137400"/>
            <a:ext cx="2929300" cy="1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3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18250"/>
            <a:ext cx="8520600" cy="375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Work Breakdown Structure (WBS) for Project Planning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525" y="1152475"/>
            <a:ext cx="61047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00" y="1324575"/>
            <a:ext cx="7316249" cy="3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 - Key Features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13725" y="1205600"/>
            <a:ext cx="90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Seamless Integration with Financial Institutions: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API Integration, OAuth 2.0, Data Encryption, Error Handling.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Real-Time Transaction Analysis: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Data Streaming, Machine Learning Algorithms, Data Visualization, Event-Driven Architecture.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Individualized Budgeting Guidance: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Data Analysis, Budgeting Algorithms, Financial Optimization, Personalized Recommendations.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Customized Financial Goal Monitoring: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Database Management, Progress Tracking, Actionable Steps, Notifications.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Interactive Learning Tools: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Content Management System, Interactive Components, Gamification, Analytics.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Financial Coaching Services: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Appointment Scheduling, User Profile Management, Communication Tools, Financial Planning Software.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                                                                                                BENEFITS: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</a:rPr>
              <a:t>Empowers users with real-time insights and personalized guidance.</a:t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</a:rPr>
              <a:t>Enhances financial literacy through interactive learning tools.</a:t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</a:rPr>
              <a:t>Facilitates goal achievement with customized financial monitoring and coaching services.</a:t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25" y="138150"/>
            <a:ext cx="1380325" cy="1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309300" y="3339750"/>
            <a:ext cx="8525400" cy="132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and Alignment with Industry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Limited Access to Personalised Financial Education: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Personalised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Educational modules enhance financial literacy effectively.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Inefficient Budgeting and Expense Tracking: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Real-time analysis helps budgeting efficiently.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Lack of Integration with Financial Institutions: Integration provides comprehensive financial data access.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Low user Eng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agement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 with Traditional Financial Apps: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Hassle free addition of numbers and community features boost user engagement.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Inadequate Real-Time Financial Insights: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Real-time insights enable proactive financial decisions.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Data Security and Privacy Concerns: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Robust security measures address data privacy effectively.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950" y="3818298"/>
            <a:ext cx="2343351" cy="12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and Effort Estimation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Let’s talk numbers!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numbers are as follows -: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Project Scope and Requirements Analysis: $10,000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 Development Costs: $70,000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Technology Infrastructure:$33,000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Design and User Experience:$20,000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Quality Assurance and Testing:$20,000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Marketing and Promotion:$25,000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Training and Support:$25,000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 Legal and Compliance:$12,000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10% buffer : $24,000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Maintenance:$20,000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Estimated Cost : $200K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900" y="1597752"/>
            <a:ext cx="2179400" cy="21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00" y="370088"/>
            <a:ext cx="7587000" cy="44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