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396" r:id="rId10"/>
    <p:sldId id="518" r:id="rId11"/>
    <p:sldId id="519" r:id="rId12"/>
    <p:sldId id="520" r:id="rId13"/>
    <p:sldId id="521" r:id="rId14"/>
    <p:sldId id="263" r:id="rId15"/>
    <p:sldId id="264" r:id="rId16"/>
    <p:sldId id="265" r:id="rId17"/>
    <p:sldId id="266" r:id="rId18"/>
    <p:sldId id="267" r:id="rId19"/>
    <p:sldId id="461" r:id="rId20"/>
    <p:sldId id="397" r:id="rId21"/>
    <p:sldId id="398" r:id="rId22"/>
    <p:sldId id="463" r:id="rId23"/>
    <p:sldId id="270" r:id="rId24"/>
    <p:sldId id="271" r:id="rId25"/>
    <p:sldId id="272" r:id="rId26"/>
    <p:sldId id="399" r:id="rId27"/>
    <p:sldId id="400" r:id="rId28"/>
    <p:sldId id="334" r:id="rId29"/>
    <p:sldId id="401" r:id="rId30"/>
    <p:sldId id="276" r:id="rId31"/>
    <p:sldId id="335" r:id="rId32"/>
    <p:sldId id="277" r:id="rId33"/>
    <p:sldId id="278" r:id="rId34"/>
    <p:sldId id="402" r:id="rId35"/>
    <p:sldId id="329" r:id="rId36"/>
    <p:sldId id="280" r:id="rId37"/>
    <p:sldId id="281" r:id="rId38"/>
    <p:sldId id="282" r:id="rId39"/>
    <p:sldId id="283" r:id="rId40"/>
    <p:sldId id="522" r:id="rId41"/>
    <p:sldId id="403" r:id="rId42"/>
    <p:sldId id="523" r:id="rId43"/>
    <p:sldId id="464" r:id="rId44"/>
    <p:sldId id="285" r:id="rId45"/>
    <p:sldId id="286" r:id="rId46"/>
    <p:sldId id="287" r:id="rId47"/>
    <p:sldId id="288" r:id="rId48"/>
    <p:sldId id="289" r:id="rId49"/>
    <p:sldId id="290" r:id="rId50"/>
    <p:sldId id="524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3" r:id="rId62"/>
    <p:sldId id="306" r:id="rId63"/>
    <p:sldId id="307" r:id="rId64"/>
    <p:sldId id="308" r:id="rId65"/>
    <p:sldId id="310" r:id="rId66"/>
    <p:sldId id="404" r:id="rId67"/>
    <p:sldId id="313" r:id="rId68"/>
    <p:sldId id="405" r:id="rId69"/>
    <p:sldId id="318" r:id="rId70"/>
    <p:sldId id="320" r:id="rId71"/>
    <p:sldId id="321" r:id="rId72"/>
    <p:sldId id="322" r:id="rId73"/>
    <p:sldId id="323" r:id="rId74"/>
    <p:sldId id="324" r:id="rId75"/>
    <p:sldId id="301" r:id="rId76"/>
  </p:sldIdLst>
  <p:sldSz cx="9144000" cy="5143500"/>
  <p:notesSz cx="6858000" cy="9144000"/>
  <p:embeddedFontLst>
    <p:embeddedFont>
      <p:font typeface="Work Sans"/>
      <p:regular r:id="rId80"/>
      <p:bold r:id="rId81"/>
      <p:boldItalic r:id="rId82"/>
    </p:embeddedFont>
    <p:embeddedFont>
      <p:font typeface="Arial Black" panose="020B0A04020102020204" pitchFamily="34" charset="0"/>
      <p:bold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3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font" Target="fonts/font4.fntdata"/><Relationship Id="rId82" Type="http://schemas.openxmlformats.org/officeDocument/2006/relationships/font" Target="fonts/font3.fntdata"/><Relationship Id="rId81" Type="http://schemas.openxmlformats.org/officeDocument/2006/relationships/font" Target="fonts/font2.fntdata"/><Relationship Id="rId80" Type="http://schemas.openxmlformats.org/officeDocument/2006/relationships/font" Target="fonts/font1.fntdata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4db839a64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4db839a64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356f1aff2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356f1aff2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356f1aff2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356f1aff2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56f1aff2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356f1aff2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356f1aff2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356f1aff2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56f1aff2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356f1aff2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9574DA8-CE9B-4109-89FE-3308C2C529C0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56f1aff2_0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356f1aff2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56f1aff2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356f1aff2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356f1aff2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356f1aff2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6df06fb03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6df06fb03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56f1aff2_0_1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356f1aff2_0_1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14A6692-7579-43BE-8B37-7CE1DCE06BC1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536AF2AE-E7D2-46EF-AFD4-8A2B1107D191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5E29736-3D3A-4EA6-9D3D-11461CE58488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356f1aff2_0_1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356f1aff2_0_1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356f1aff2_0_2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356f1aff2_0_2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356f1aff2_0_2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356f1aff2_0_2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356f1aff2_0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356f1aff2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356f1aff2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356f1aff2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356f1aff2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356f1aff2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356f1aff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356f1aff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356f1aff2_0_1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356f1aff2_0_1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38c7e87e3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38c7e87e3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38c7e87e3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38c7e87e3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356f1aff2_0_2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356f1aff2_0_2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356f1aff2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356f1aff2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356f1aff2_0_2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356f1aff2_0_2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356f1aff2_0_2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356f1aff2_0_2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356f1aff2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356f1aff2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356f1aff2_0_2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356f1aff2_0_2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c4b002d832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c4b002d832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32ebf3a0f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32ebf3a0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356f1aff2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356f1aff2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356f1aff2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356f1aff2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356f1aff2_0_1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356f1aff2_0_1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356f1aff2_0_1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356f1aff2_0_1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356f1aff2_0_1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356f1aff2_0_1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356f1aff2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356f1aff2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356f1aff2_0_1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356f1aff2_0_1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356f1aff2_0_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356f1aff2_0_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356f1aff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356f1aff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356f1aff2_0_2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356f1aff2_0_2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df06fb03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6df06fb03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AI- artificial Intelligence is a huge set of tools for making computers                                                            behave intelligently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ML- </a:t>
            </a:r>
            <a:r>
              <a:rPr lang="en-US" dirty="0">
                <a:solidFill>
                  <a:schemeClr val="tx1"/>
                </a:solidFill>
                <a:sym typeface="+mn-ea"/>
              </a:rPr>
              <a:t>M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achine Learning is the most prevalent subset of AI followed by                                                  Robotics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DS- Data Science deals with discovery and creating insights from data. ML is often an important data science tool.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DL- Deep Learning ,aka neural networks is a special area of ML and is best when inputs are images or text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Regression- when goal is to predict a numerical variable like House Price </a:t>
            </a:r>
            <a:endParaRPr lang="en-IN" altLang="en-US"/>
          </a:p>
          <a:p>
            <a:r>
              <a:rPr lang="en-IN" altLang="en-US">
                <a:sym typeface="+mn-ea"/>
              </a:rPr>
              <a:t>Classification- when goal is to predict a class like Fraud/Not Fraud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6df06fb03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6df06fb03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56f1aff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56f1aff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1779A-D23C-436C-A1A8-7562E6DD926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db839a64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4db839a64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35c7fba59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35c7fba59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2622BBD-26B4-4A1A-8B9C-213FC1383D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81A8-281E-438F-879D-2115CC65BB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3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3CBC8-5227-43FE-806C-DA9C57672EA9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3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6ABC-9B14-41FD-8413-24C85598C754}" type="slidenum">
              <a:rPr lang="en-US"/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931785" y="50165"/>
            <a:ext cx="1138555" cy="596265"/>
          </a:xfrm>
          <a:prstGeom prst="rect">
            <a:avLst/>
          </a:prstGeom>
        </p:spPr>
      </p:pic>
      <p:grpSp>
        <p:nvGrpSpPr>
          <p:cNvPr id="58" name="Google Shape;58;p13"/>
          <p:cNvGrpSpPr/>
          <p:nvPr userDrawn="1"/>
        </p:nvGrpSpPr>
        <p:grpSpPr>
          <a:xfrm>
            <a:off x="0" y="0"/>
            <a:ext cx="244200" cy="669000"/>
            <a:chOff x="10548200" y="1363625"/>
            <a:chExt cx="244200" cy="669000"/>
          </a:xfrm>
        </p:grpSpPr>
        <p:sp>
          <p:nvSpPr>
            <p:cNvPr id="59" name="Google Shape;59;p13"/>
            <p:cNvSpPr/>
            <p:nvPr/>
          </p:nvSpPr>
          <p:spPr>
            <a:xfrm>
              <a:off x="10548200" y="1698125"/>
              <a:ext cx="244200" cy="334500"/>
            </a:xfrm>
            <a:prstGeom prst="rect">
              <a:avLst/>
            </a:prstGeom>
            <a:solidFill>
              <a:srgbClr val="1A27BF">
                <a:alpha val="9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0548200" y="1363625"/>
              <a:ext cx="244200" cy="334500"/>
            </a:xfrm>
            <a:prstGeom prst="rect">
              <a:avLst/>
            </a:prstGeom>
            <a:solidFill>
              <a:srgbClr val="338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" name="Google Shape;58;p13"/>
          <p:cNvGrpSpPr/>
          <p:nvPr userDrawn="1"/>
        </p:nvGrpSpPr>
        <p:grpSpPr>
          <a:xfrm>
            <a:off x="8899525" y="4486275"/>
            <a:ext cx="244200" cy="669000"/>
            <a:chOff x="10548200" y="1363625"/>
            <a:chExt cx="244200" cy="669000"/>
          </a:xfrm>
        </p:grpSpPr>
        <p:sp>
          <p:nvSpPr>
            <p:cNvPr id="4" name="Google Shape;59;p13"/>
            <p:cNvSpPr/>
            <p:nvPr/>
          </p:nvSpPr>
          <p:spPr>
            <a:xfrm>
              <a:off x="10548200" y="1698125"/>
              <a:ext cx="244200" cy="334500"/>
            </a:xfrm>
            <a:prstGeom prst="rect">
              <a:avLst/>
            </a:prstGeom>
            <a:solidFill>
              <a:srgbClr val="1A27BF">
                <a:alpha val="9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60;p13"/>
            <p:cNvSpPr/>
            <p:nvPr/>
          </p:nvSpPr>
          <p:spPr>
            <a:xfrm>
              <a:off x="10548200" y="1363625"/>
              <a:ext cx="244200" cy="334500"/>
            </a:xfrm>
            <a:prstGeom prst="rect">
              <a:avLst/>
            </a:prstGeom>
            <a:solidFill>
              <a:srgbClr val="338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eb.stanford.edu/~hastie/Papers/ESLII.pdf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1"/>
          <a:srcRect b="27140"/>
          <a:stretch>
            <a:fillRect/>
          </a:stretch>
        </p:blipFill>
        <p:spPr>
          <a:xfrm>
            <a:off x="7812450" y="1"/>
            <a:ext cx="1331549" cy="50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8906080" y="4482755"/>
            <a:ext cx="244200" cy="669000"/>
            <a:chOff x="10548200" y="1363625"/>
            <a:chExt cx="244200" cy="669000"/>
          </a:xfrm>
        </p:grpSpPr>
        <p:sp>
          <p:nvSpPr>
            <p:cNvPr id="56" name="Google Shape;56;p13"/>
            <p:cNvSpPr/>
            <p:nvPr/>
          </p:nvSpPr>
          <p:spPr>
            <a:xfrm>
              <a:off x="10548200" y="1698125"/>
              <a:ext cx="244200" cy="334500"/>
            </a:xfrm>
            <a:prstGeom prst="rect">
              <a:avLst/>
            </a:prstGeom>
            <a:solidFill>
              <a:srgbClr val="1A27BF">
                <a:alpha val="9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0548200" y="1363625"/>
              <a:ext cx="244200" cy="334500"/>
            </a:xfrm>
            <a:prstGeom prst="rect">
              <a:avLst/>
            </a:prstGeom>
            <a:solidFill>
              <a:srgbClr val="338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0" y="0"/>
            <a:ext cx="244200" cy="669000"/>
            <a:chOff x="10548200" y="1363625"/>
            <a:chExt cx="244200" cy="669000"/>
          </a:xfrm>
        </p:grpSpPr>
        <p:sp>
          <p:nvSpPr>
            <p:cNvPr id="59" name="Google Shape;59;p13"/>
            <p:cNvSpPr/>
            <p:nvPr/>
          </p:nvSpPr>
          <p:spPr>
            <a:xfrm>
              <a:off x="10548200" y="1698125"/>
              <a:ext cx="244200" cy="334500"/>
            </a:xfrm>
            <a:prstGeom prst="rect">
              <a:avLst/>
            </a:prstGeom>
            <a:solidFill>
              <a:srgbClr val="1A27BF">
                <a:alpha val="9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0548200" y="1363625"/>
              <a:ext cx="244200" cy="334500"/>
            </a:xfrm>
            <a:prstGeom prst="rect">
              <a:avLst/>
            </a:prstGeom>
            <a:solidFill>
              <a:srgbClr val="338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1" name="Google Shape;61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09875" y="4962526"/>
            <a:ext cx="33242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629675" y="428100"/>
            <a:ext cx="169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rgbClr val="338ADC"/>
                </a:solidFill>
                <a:latin typeface="Work Sans"/>
                <a:ea typeface="Work Sans"/>
                <a:cs typeface="Work Sans"/>
                <a:sym typeface="Work Sans"/>
              </a:rPr>
              <a:t>TRAINING</a:t>
            </a:r>
            <a:r>
              <a:rPr lang="en-GB" sz="600" b="1">
                <a:solidFill>
                  <a:srgbClr val="1A27BF"/>
                </a:solidFill>
                <a:latin typeface="Work Sans"/>
                <a:ea typeface="Work Sans"/>
                <a:cs typeface="Work Sans"/>
                <a:sym typeface="Work Sans"/>
              </a:rPr>
              <a:t> AND DEVELOPMENT</a:t>
            </a:r>
            <a:endParaRPr sz="600" b="1">
              <a:solidFill>
                <a:srgbClr val="1A27B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3975" y="1623425"/>
            <a:ext cx="9144000" cy="1477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/>
              <a:t>STATISTICS </a:t>
            </a:r>
            <a:endParaRPr sz="2800"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/>
              <a:t>&amp;</a:t>
            </a:r>
            <a:endParaRPr sz="2800"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/>
              <a:t>MACHINE LEARNING INTRO </a:t>
            </a:r>
            <a:endParaRPr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 whether descriptive or inferential statistics is used</a:t>
            </a:r>
            <a:endParaRPr lang="en-GB"/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Given SAT score for 50 randomly selected students in a school what is the average SAT score for all students of the school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Given data on all purchases what is the average amount spent per customer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Given data on all projects completed what percentage were delivered in time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Given the sleep hours per night in 100 randomly selected </a:t>
            </a:r>
            <a:r>
              <a:rPr lang="en-GB"/>
              <a:t>adults, what percentage all adults sleep at least 6 hours per day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What does EDA entail?</a:t>
            </a:r>
            <a:r>
              <a:rPr lang="en-GB"/>
              <a:t> </a:t>
            </a:r>
            <a:endParaRPr lang="en-GB"/>
          </a:p>
        </p:txBody>
      </p:sp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Organize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Descri</a:t>
            </a:r>
            <a:r>
              <a:rPr lang="en-IN" altLang="en-GB"/>
              <a:t>be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Visualize </a:t>
            </a:r>
            <a:r>
              <a:rPr lang="en-IN" altLang="en-GB"/>
              <a:t> Data to get interesting patterns and insights </a:t>
            </a:r>
            <a:endParaRPr lang="en-IN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8925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 </a:t>
            </a:r>
            <a:endParaRPr lang="en-GB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="1">
                <a:solidFill>
                  <a:schemeClr val="tx1"/>
                </a:solidFill>
              </a:rPr>
              <a:t>CATEGORICAL DATA</a:t>
            </a:r>
            <a:endParaRPr lang="en-GB" b="1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olidFill>
                  <a:schemeClr val="tx1"/>
                </a:solidFill>
              </a:rPr>
              <a:t>Twenty-five army students were given a blood test to determine their blood type.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olidFill>
                  <a:schemeClr val="tx1"/>
                </a:solidFill>
              </a:rPr>
              <a:t>Raw Data:    A,B,B,AB,O , O,O,B,AB,B ,  B,B,O,A,O ,  A,O,O,O,AB , AB,A,O,B,A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="1">
                <a:solidFill>
                  <a:schemeClr val="tx1"/>
                </a:solidFill>
              </a:rPr>
              <a:t>NUMERICAL DATA </a:t>
            </a:r>
            <a:endParaRPr lang="en-GB" b="1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olidFill>
                  <a:schemeClr val="tx1"/>
                </a:solidFill>
              </a:rPr>
              <a:t>The following data represent the record high temperatures for each of the 50 states.   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olidFill>
                  <a:schemeClr val="tx1"/>
                </a:solidFill>
              </a:rPr>
              <a:t>112   100   127   120   134   118   105   110   109   112    110   118   117   116   118   122   114   114   105   109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olidFill>
                  <a:schemeClr val="tx1"/>
                </a:solidFill>
              </a:rPr>
              <a:t>107   112   114   115   118   117   118   122   106   110 116   108   110   121   113   120   119   111   104   111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olidFill>
                  <a:schemeClr val="tx1"/>
                </a:solidFill>
              </a:rPr>
              <a:t>120   113   120   117   105   110   118   112   114   114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689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00675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Summarizing Data–Measures of Center</a:t>
            </a:r>
            <a:endParaRPr lang="en-GB"/>
          </a:p>
        </p:txBody>
      </p:sp>
      <p:sp>
        <p:nvSpPr>
          <p:cNvPr id="124" name="Google Shape;124;p24"/>
          <p:cNvSpPr txBox="1"/>
          <p:nvPr>
            <p:ph type="body" idx="1"/>
          </p:nvPr>
        </p:nvSpPr>
        <p:spPr>
          <a:xfrm>
            <a:off x="311700" y="1213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–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Mean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Median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altLang="en-GB" b="1"/>
              <a:t>                                </a:t>
            </a:r>
            <a:r>
              <a:rPr lang="en-GB" b="1"/>
              <a:t>Do you want to get average marks ?</a:t>
            </a:r>
            <a:endParaRPr lang="en-GB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Calculating Mean ,Median and Mode 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152525"/>
            <a:ext cx="8520430" cy="3779520"/>
          </a:xfrm>
        </p:spPr>
        <p:txBody>
          <a:bodyPr>
            <a:normAutofit fontScale="90000" lnSpcReduction="10000"/>
          </a:bodyPr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ym typeface="+mn-ea"/>
              </a:rPr>
              <a:t>Find the</a:t>
            </a:r>
            <a:r>
              <a:rPr lang="en-IN" altLang="en-US" sz="1800" dirty="0" smtClean="0">
                <a:sym typeface="+mn-ea"/>
              </a:rPr>
              <a:t> mean, median and </a:t>
            </a:r>
            <a:r>
              <a:rPr lang="en-US" sz="1800" dirty="0" smtClean="0">
                <a:sym typeface="+mn-ea"/>
              </a:rPr>
              <a:t> mode of the signing bonuses of eight </a:t>
            </a:r>
            <a:r>
              <a:rPr lang="en-IN" altLang="en-US" sz="1800" dirty="0" smtClean="0">
                <a:sym typeface="+mn-ea"/>
              </a:rPr>
              <a:t>IPL</a:t>
            </a:r>
            <a:r>
              <a:rPr lang="en-US" sz="1800" dirty="0" smtClean="0">
                <a:sym typeface="+mn-ea"/>
              </a:rPr>
              <a:t> players for a specific year.  The bonuses in</a:t>
            </a:r>
            <a:r>
              <a:rPr lang="en-IN" altLang="en-US" sz="1800" dirty="0" smtClean="0">
                <a:sym typeface="+mn-ea"/>
              </a:rPr>
              <a:t> millions of rupees</a:t>
            </a:r>
            <a:r>
              <a:rPr lang="en-US" sz="1800" dirty="0" smtClean="0">
                <a:sym typeface="+mn-ea"/>
              </a:rPr>
              <a:t> are</a:t>
            </a:r>
            <a:endParaRPr lang="en-US" sz="1800" dirty="0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  <a:sym typeface="+mn-ea"/>
              </a:rPr>
              <a:t>18.0, 14.0, 34.5, 10, 11.3, 10, 12.4, 10</a:t>
            </a:r>
            <a:endParaRPr lang="en-US" sz="1800" dirty="0" smtClean="0">
              <a:ea typeface="+mn-ea"/>
              <a:cs typeface="+mn-cs"/>
            </a:endParaRPr>
          </a:p>
          <a:p>
            <a:r>
              <a:rPr lang="en-IN" altLang="en-US"/>
              <a:t>Mean = sum of observations /number of observations = </a:t>
            </a:r>
            <a:endParaRPr lang="en-IN" altLang="en-US"/>
          </a:p>
          <a:p>
            <a:pPr marL="0" lvl="1"/>
            <a:r>
              <a:rPr lang="en-IN" altLang="en-US"/>
              <a:t>          = (</a:t>
            </a:r>
            <a:r>
              <a:rPr lang="en-US" sz="1800" dirty="0" smtClean="0">
                <a:ea typeface="+mn-ea"/>
                <a:cs typeface="+mn-cs"/>
                <a:sym typeface="+mn-ea"/>
              </a:rPr>
              <a:t>18.0</a:t>
            </a:r>
            <a:r>
              <a:rPr lang="en-IN" altLang="en-US" sz="1800" dirty="0" smtClean="0">
                <a:ea typeface="+mn-ea"/>
                <a:cs typeface="+mn-cs"/>
                <a:sym typeface="+mn-ea"/>
              </a:rPr>
              <a:t> + </a:t>
            </a:r>
            <a:r>
              <a:rPr lang="en-US" sz="1800" dirty="0" smtClean="0">
                <a:ea typeface="+mn-ea"/>
                <a:cs typeface="+mn-cs"/>
                <a:sym typeface="+mn-ea"/>
              </a:rPr>
              <a:t>14.0</a:t>
            </a:r>
            <a:r>
              <a:rPr lang="en-IN" altLang="en-US" sz="1800" dirty="0" smtClean="0">
                <a:ea typeface="+mn-ea"/>
                <a:cs typeface="+mn-cs"/>
                <a:sym typeface="+mn-ea"/>
              </a:rPr>
              <a:t> + </a:t>
            </a:r>
            <a:r>
              <a:rPr lang="en-US" sz="1800" dirty="0" smtClean="0">
                <a:ea typeface="+mn-ea"/>
                <a:cs typeface="+mn-cs"/>
                <a:sym typeface="+mn-ea"/>
              </a:rPr>
              <a:t>34.5</a:t>
            </a:r>
            <a:r>
              <a:rPr lang="en-IN" altLang="en-US" sz="1800" dirty="0" smtClean="0">
                <a:ea typeface="+mn-ea"/>
                <a:cs typeface="+mn-cs"/>
                <a:sym typeface="+mn-ea"/>
              </a:rPr>
              <a:t> + </a:t>
            </a:r>
            <a:r>
              <a:rPr lang="en-US" sz="1800" dirty="0" smtClean="0">
                <a:ea typeface="+mn-ea"/>
                <a:cs typeface="+mn-cs"/>
                <a:sym typeface="+mn-ea"/>
              </a:rPr>
              <a:t>10</a:t>
            </a:r>
            <a:r>
              <a:rPr lang="en-IN" altLang="en-US" sz="1800" dirty="0" smtClean="0">
                <a:ea typeface="+mn-ea"/>
                <a:cs typeface="+mn-cs"/>
                <a:sym typeface="+mn-ea"/>
              </a:rPr>
              <a:t> +</a:t>
            </a:r>
            <a:r>
              <a:rPr lang="en-US" sz="1800" dirty="0" smtClean="0">
                <a:ea typeface="+mn-ea"/>
                <a:cs typeface="+mn-cs"/>
                <a:sym typeface="+mn-ea"/>
              </a:rPr>
              <a:t> 11.3</a:t>
            </a:r>
            <a:r>
              <a:rPr lang="en-IN" altLang="en-US" sz="1800" dirty="0" smtClean="0">
                <a:ea typeface="+mn-ea"/>
                <a:cs typeface="+mn-cs"/>
                <a:sym typeface="+mn-ea"/>
              </a:rPr>
              <a:t> +</a:t>
            </a:r>
            <a:r>
              <a:rPr lang="en-US" sz="1800" dirty="0" smtClean="0">
                <a:ea typeface="+mn-ea"/>
                <a:cs typeface="+mn-cs"/>
                <a:sym typeface="+mn-ea"/>
              </a:rPr>
              <a:t>10</a:t>
            </a:r>
            <a:r>
              <a:rPr lang="en-IN" altLang="en-US" sz="1800" dirty="0" smtClean="0">
                <a:ea typeface="+mn-ea"/>
                <a:cs typeface="+mn-cs"/>
                <a:sym typeface="+mn-ea"/>
              </a:rPr>
              <a:t> +</a:t>
            </a:r>
            <a:r>
              <a:rPr lang="en-US" sz="1800" dirty="0" smtClean="0">
                <a:ea typeface="+mn-ea"/>
                <a:cs typeface="+mn-cs"/>
                <a:sym typeface="+mn-ea"/>
              </a:rPr>
              <a:t>12.</a:t>
            </a:r>
            <a:r>
              <a:rPr lang="en-IN" altLang="en-US" sz="1800" dirty="0" smtClean="0">
                <a:ea typeface="+mn-ea"/>
                <a:cs typeface="+mn-cs"/>
                <a:sym typeface="+mn-ea"/>
              </a:rPr>
              <a:t>4 +</a:t>
            </a:r>
            <a:r>
              <a:rPr lang="en-US" sz="1800" dirty="0" smtClean="0">
                <a:ea typeface="+mn-ea"/>
                <a:cs typeface="+mn-cs"/>
                <a:sym typeface="+mn-ea"/>
              </a:rPr>
              <a:t>10</a:t>
            </a:r>
            <a:r>
              <a:rPr lang="en-IN" altLang="en-US" sz="1800" dirty="0" smtClean="0">
                <a:ea typeface="+mn-ea"/>
                <a:cs typeface="+mn-cs"/>
                <a:sym typeface="+mn-ea"/>
              </a:rPr>
              <a:t>) / 8</a:t>
            </a:r>
            <a:endParaRPr lang="en-IN" altLang="en-US" sz="1800" dirty="0" smtClean="0">
              <a:ea typeface="+mn-ea"/>
              <a:cs typeface="+mn-cs"/>
              <a:sym typeface="+mn-ea"/>
            </a:endParaRPr>
          </a:p>
          <a:p>
            <a:pPr marL="0" lvl="1"/>
            <a:r>
              <a:rPr lang="en-IN" altLang="en-US" sz="1800" dirty="0" smtClean="0">
                <a:ea typeface="+mn-ea"/>
                <a:cs typeface="+mn-cs"/>
                <a:sym typeface="+mn-ea"/>
              </a:rPr>
              <a:t>        = 120.2 /8 = 15.025 = 15.03 million rupees </a:t>
            </a:r>
            <a:r>
              <a:rPr lang="en-IN" altLang="en-US" sz="1300" dirty="0" smtClean="0">
                <a:ea typeface="+mn-ea"/>
                <a:cs typeface="+mn-cs"/>
                <a:sym typeface="+mn-ea"/>
              </a:rPr>
              <a:t>(rounded to one decimal place more than raw data)</a:t>
            </a:r>
            <a:endParaRPr lang="en-US" sz="1300" dirty="0" smtClean="0">
              <a:ea typeface="+mn-ea"/>
              <a:cs typeface="+mn-cs"/>
            </a:endParaRPr>
          </a:p>
          <a:p>
            <a:r>
              <a:rPr lang="en-IN" altLang="en-US"/>
              <a:t>Median is the centermost observation after sorting the data </a:t>
            </a:r>
            <a:endParaRPr lang="en-IN" altLang="en-US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IN" altLang="en-US"/>
              <a:t>Sorted Data : </a:t>
            </a:r>
            <a:r>
              <a:rPr lang="en-US" sz="1800" dirty="0" smtClean="0">
                <a:sym typeface="+mn-ea"/>
              </a:rPr>
              <a:t>10, 10, 10, 11.3, 12.4, 14.0, 18.0, 34.5</a:t>
            </a:r>
            <a:endParaRPr lang="en-US" sz="1800" dirty="0" smtClean="0">
              <a:sym typeface="+mn-ea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IN" altLang="en-US" sz="1800" dirty="0" smtClean="0">
                <a:sym typeface="+mn-ea"/>
              </a:rPr>
              <a:t>Median = mean of 4th and 5th observation</a:t>
            </a:r>
            <a:endParaRPr lang="en-IN" altLang="en-US" sz="1800" dirty="0" smtClean="0">
              <a:sym typeface="+mn-ea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IN" altLang="en-US" sz="1800" dirty="0" smtClean="0">
                <a:sym typeface="+mn-ea"/>
              </a:rPr>
              <a:t>             = (11.3 + 12.4)/2</a:t>
            </a:r>
            <a:endParaRPr lang="en-IN" altLang="en-US" sz="1800" dirty="0" smtClean="0">
              <a:sym typeface="+mn-ea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IN" altLang="en-US" sz="1800" dirty="0" smtClean="0">
                <a:sym typeface="+mn-ea"/>
              </a:rPr>
              <a:t>             = 11.85 million rupees</a:t>
            </a:r>
            <a:endParaRPr lang="en-IN" altLang="en-US" sz="1800" dirty="0" smtClean="0">
              <a:sym typeface="+mn-ea"/>
            </a:endParaRPr>
          </a:p>
          <a:p>
            <a:pPr marL="285750" indent="-285750">
              <a:defRPr/>
            </a:pPr>
            <a:r>
              <a:rPr lang="en-IN" altLang="en-US" sz="1800" dirty="0" smtClean="0"/>
              <a:t>Mode is the most frequently occuring observation</a:t>
            </a:r>
            <a:endParaRPr lang="en-IN" altLang="en-US" sz="1800" dirty="0" smtClean="0"/>
          </a:p>
          <a:p>
            <a:pPr marL="0" indent="0">
              <a:buNone/>
              <a:defRPr/>
            </a:pPr>
            <a:r>
              <a:rPr lang="en-IN" altLang="en-US">
                <a:sym typeface="+mn-ea"/>
              </a:rPr>
              <a:t>           </a:t>
            </a:r>
            <a:r>
              <a:rPr lang="en-US">
                <a:sym typeface="+mn-ea"/>
              </a:rPr>
              <a:t>The mode is 10 million </a:t>
            </a:r>
            <a:r>
              <a:rPr lang="en-IN" altLang="en-US">
                <a:sym typeface="+mn-ea"/>
              </a:rPr>
              <a:t>rupees</a:t>
            </a:r>
            <a:endParaRPr lang="en-IN" altLang="en-US" sz="1800" dirty="0" smtClean="0"/>
          </a:p>
          <a:p>
            <a:pPr marL="0" indent="0">
              <a:buNone/>
              <a:defRPr/>
            </a:pPr>
            <a:endParaRPr lang="en-US" sz="1800" dirty="0" smtClean="0"/>
          </a:p>
          <a:p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5941695" y="1837055"/>
            <a:ext cx="2781300" cy="63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42013" y="1886585"/>
          <a:ext cx="274383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" imgW="2234565" imgH="431800" progId="">
                  <p:embed/>
                </p:oleObj>
              </mc:Choice>
              <mc:Fallback>
                <p:oleObj name="Equation" r:id="rId1" imgW="2234565" imgH="431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1886585"/>
                        <a:ext cx="2743835" cy="530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 bldLvl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diet is better?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43050" y="2057400"/>
            <a:ext cx="2971800" cy="1828800"/>
          </a:xfrm>
          <a:prstGeom prst="ellipse">
            <a:avLst/>
          </a:prstGeom>
          <a:solidFill>
            <a:srgbClr val="35C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Latest Weight loss diet 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DIET -1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Mean Weight loss = 34.5 Kg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86300" y="2114550"/>
            <a:ext cx="2971800" cy="1828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Latest Weight loss diet 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DIET -2</a:t>
            </a:r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Mean Weight loss = 18.5 Kg 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71450"/>
            <a:ext cx="6172200" cy="742950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/>
              <a:t>Which diet is better : Analyze and Decide</a:t>
            </a:r>
            <a:endParaRPr lang="en-I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" y="1028700"/>
            <a:ext cx="6964680" cy="3371850"/>
          </a:xfrm>
        </p:spPr>
        <p:txBody>
          <a:bodyPr/>
          <a:lstStyle/>
          <a:p>
            <a:r>
              <a:rPr lang="en-US" dirty="0" smtClean="0"/>
              <a:t>The change in weight (lbs) of two dieting groups is shown :</a:t>
            </a:r>
            <a:endParaRPr lang="en-US" dirty="0" smtClean="0"/>
          </a:p>
          <a:p>
            <a:r>
              <a:rPr lang="en-US" b="1" dirty="0" smtClean="0"/>
              <a:t>Diet 1</a:t>
            </a:r>
            <a:r>
              <a:rPr lang="en-US" dirty="0" smtClean="0"/>
              <a:t>:  +4, +3, 0,-3, -4, -5, -11, -14, -15, -300</a:t>
            </a:r>
            <a:endParaRPr lang="en-US" dirty="0" smtClean="0"/>
          </a:p>
          <a:p>
            <a:r>
              <a:rPr lang="en-US" b="1" dirty="0" smtClean="0"/>
              <a:t>Diet2</a:t>
            </a:r>
            <a:r>
              <a:rPr lang="en-US" dirty="0" smtClean="0"/>
              <a:t>: -8, -10, -12, -16, -18,-20,-21,-24,-26, -30</a:t>
            </a:r>
            <a:endParaRPr lang="en-US" dirty="0" smtClean="0"/>
          </a:p>
          <a:p>
            <a:r>
              <a:rPr lang="en-US" dirty="0" smtClean="0"/>
              <a:t>Calculate the average weight loss in each group and decide which is better.</a:t>
            </a:r>
            <a:endParaRPr lang="en-US" dirty="0" smtClean="0"/>
          </a:p>
          <a:p>
            <a:r>
              <a:rPr lang="en-US" dirty="0" smtClean="0"/>
              <a:t>Answer: Diet 1: mean=-34.5, median =-4.5</a:t>
            </a:r>
            <a:endParaRPr lang="en-US" dirty="0" smtClean="0"/>
          </a:p>
          <a:p>
            <a:r>
              <a:rPr lang="en-US" dirty="0" smtClean="0"/>
              <a:t>                Diet 2: mean = - 18.5, median =-19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59400" y="1449070"/>
            <a:ext cx="628650" cy="400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1771650" y="4400550"/>
            <a:ext cx="6393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solidFill>
                  <a:srgbClr val="FF0000"/>
                </a:solidFill>
              </a:rPr>
              <a:t>Diet 2 is better  since there are no outliers and mean and </a:t>
            </a:r>
            <a:endParaRPr lang="en-US" sz="1800" b="1" i="1" dirty="0" smtClean="0">
              <a:solidFill>
                <a:srgbClr val="FF0000"/>
              </a:solidFill>
            </a:endParaRPr>
          </a:p>
          <a:p>
            <a:r>
              <a:rPr lang="en-US" sz="1800" b="1" i="1" dirty="0" smtClean="0">
                <a:solidFill>
                  <a:srgbClr val="FF0000"/>
                </a:solidFill>
              </a:rPr>
              <a:t>median agree with each other 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</a:t>
            </a:r>
            <a:endParaRPr lang="en-GB"/>
          </a:p>
        </p:txBody>
      </p:sp>
      <p:sp>
        <p:nvSpPr>
          <p:cNvPr id="69" name="Google Shape;69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altLang="en-GB">
                <a:solidFill>
                  <a:schemeClr val="tx1"/>
                </a:solidFill>
              </a:rPr>
              <a:t>INTRO TO STATISTICS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What is Statistics?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Big Picture of Statistics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altLang="en-GB">
                <a:solidFill>
                  <a:schemeClr val="tx1"/>
                </a:solidFill>
              </a:rPr>
              <a:t>The Process of Statistics </a:t>
            </a:r>
            <a:endParaRPr lang="en-IN" alt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altLang="en-GB">
                <a:solidFill>
                  <a:schemeClr val="tx1"/>
                </a:solidFill>
              </a:rPr>
              <a:t>INTRO TO ML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altLang="en-GB">
                <a:solidFill>
                  <a:schemeClr val="tx1"/>
                </a:solidFill>
              </a:rPr>
              <a:t>Difference between conventional programming and Machine Learning</a:t>
            </a:r>
            <a:endParaRPr lang="en-IN" alt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Inference vs Prediction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altLang="en-GB">
                <a:solidFill>
                  <a:schemeClr val="tx1"/>
                </a:solidFill>
              </a:rPr>
              <a:t>The Process of Machine Learning</a:t>
            </a:r>
            <a:endParaRPr lang="en-IN" alt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IN" alt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altLang="en-GB">
                <a:solidFill>
                  <a:schemeClr val="tx1"/>
                </a:solidFill>
              </a:rPr>
              <a:t>Demo : Medical Data EDA App</a:t>
            </a:r>
            <a:endParaRPr lang="en-IN" alt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42900"/>
            <a:ext cx="6172200" cy="685800"/>
          </a:xfrm>
        </p:spPr>
        <p:txBody>
          <a:bodyPr/>
          <a:lstStyle/>
          <a:p>
            <a:pPr eaLnBrk="1" hangingPunct="1"/>
            <a:r>
              <a:rPr lang="en-IN" altLang="en-US" sz="3000" dirty="0" smtClean="0"/>
              <a:t>Shapes of </a:t>
            </a:r>
            <a:r>
              <a:rPr lang="en-US" sz="3000" dirty="0" smtClean="0"/>
              <a:t>Distributions</a:t>
            </a:r>
            <a:endParaRPr lang="en-US" sz="3000" dirty="0" smtClean="0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14700" y="1028700"/>
            <a:ext cx="3143250" cy="166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857500"/>
            <a:ext cx="303966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150" y="2914650"/>
            <a:ext cx="3040856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14900" y="4343400"/>
            <a:ext cx="227266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Negatively skewed or </a:t>
            </a:r>
            <a:r>
              <a:rPr lang="en-US" sz="1050" b="1" dirty="0" err="1" smtClean="0"/>
              <a:t>eft</a:t>
            </a:r>
            <a:r>
              <a:rPr lang="en-US" sz="1050" b="1" dirty="0" smtClean="0"/>
              <a:t> Skewed</a:t>
            </a:r>
            <a:endParaRPr lang="en-US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69968" y="4572000"/>
            <a:ext cx="86550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Symmetric</a:t>
            </a:r>
            <a:endParaRPr 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1028700"/>
            <a:ext cx="22288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Note how the mean gets dragged towards the skew </a:t>
            </a:r>
            <a:endParaRPr lang="en-US" sz="105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57750" y="1485900"/>
            <a:ext cx="914400" cy="45720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00750" y="1485900"/>
            <a:ext cx="57150" cy="211455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63CBC8-5227-43FE-806C-DA9C57672EA9}" type="slidenum">
              <a:rPr lang="en-US" sz="750" smtClean="0"/>
            </a:fld>
            <a:endParaRPr lang="en-US" sz="750"/>
          </a:p>
        </p:txBody>
      </p:sp>
      <p:sp>
        <p:nvSpPr>
          <p:cNvPr id="13" name="Rectangle 12"/>
          <p:cNvSpPr/>
          <p:nvPr/>
        </p:nvSpPr>
        <p:spPr>
          <a:xfrm>
            <a:off x="3143250" y="2514600"/>
            <a:ext cx="28575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Positively  Skewed  or Right Skewed</a:t>
            </a:r>
            <a:endParaRPr 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71850" y="2628900"/>
            <a:ext cx="30988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Measures of Variance</a:t>
            </a:r>
            <a:endParaRPr lang="en-GB"/>
          </a:p>
        </p:txBody>
      </p:sp>
      <p:sp>
        <p:nvSpPr>
          <p:cNvPr id="140" name="Google Shape;140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Measures of Variance- Spread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Range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Variance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standard deviation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GB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altLang="en-GB" b="1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altLang="en-GB" b="1"/>
              <a:t>                 Should  I Order only Shirt Size 40 shirts for my Shop as the  </a:t>
            </a:r>
            <a:endParaRPr lang="en-IN" altLang="en-GB" b="1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altLang="en-GB" b="1"/>
              <a:t>                                        average customer size is 40?</a:t>
            </a:r>
            <a:endParaRPr lang="en-GB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716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9145" y="-29845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4"/>
          <p:cNvSpPr/>
          <p:nvPr/>
        </p:nvSpPr>
        <p:spPr>
          <a:xfrm>
            <a:off x="5722620" y="1777365"/>
            <a:ext cx="3327400" cy="152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500" dirty="0" smtClean="0">
                <a:solidFill>
                  <a:schemeClr val="tx1"/>
                </a:solidFill>
              </a:rPr>
              <a:t>Normal healthy adults have a mean systolic BP of 120 mm of Hg with standard deviation of 10 . What percentage would you expect to have BP :</a:t>
            </a:r>
            <a:endParaRPr lang="en-IN" alt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500" dirty="0" smtClean="0">
                <a:solidFill>
                  <a:schemeClr val="tx1"/>
                </a:solidFill>
              </a:rPr>
              <a:t>a) between 100 and 140</a:t>
            </a:r>
            <a:endParaRPr lang="en-IN" altLang="en-US" sz="15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1500" dirty="0" smtClean="0">
                <a:solidFill>
                  <a:schemeClr val="tx1"/>
                </a:solidFill>
              </a:rPr>
              <a:t>b) above 140 mm Hg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IN" altLang="en-US" sz="1500" dirty="0" smtClean="0">
                <a:solidFill>
                  <a:schemeClr val="tx1"/>
                </a:solidFill>
              </a:rPr>
              <a:t>?</a:t>
            </a:r>
            <a:endParaRPr lang="en-IN" altLang="en-US" sz="1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457200"/>
            <a:ext cx="61722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smtClean="0"/>
              <a:t>Range Rule of Thumb</a:t>
            </a:r>
            <a:endParaRPr lang="en-US" sz="300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485900" y="1428750"/>
            <a:ext cx="6057900" cy="331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7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700" b="1" dirty="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Range Rule of Thumb</a:t>
            </a:r>
            <a:r>
              <a:rPr lang="en-US" sz="27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approximates the standard deviation as</a:t>
            </a:r>
            <a:endParaRPr lang="en-US" sz="27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sz="27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sz="105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sz="2700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7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when </a:t>
            </a:r>
            <a:r>
              <a:rPr lang="en-US" sz="27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the distribution is </a:t>
            </a:r>
            <a:r>
              <a:rPr lang="en-US" sz="2700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unimodal</a:t>
            </a:r>
            <a:r>
              <a:rPr lang="en-US" sz="27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and approximately symmetric.</a:t>
            </a:r>
            <a:endParaRPr lang="en-US" sz="27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45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543300" y="2343150"/>
          <a:ext cx="1790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Equation" r:id="rId1" imgW="685800" imgH="393700" progId="">
                  <p:embed/>
                </p:oleObj>
              </mc:Choice>
              <mc:Fallback>
                <p:oleObj name="Equation" r:id="rId1" imgW="685800" imgH="3937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343150"/>
                        <a:ext cx="17907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85EF10-A7FB-476D-A14B-79AD1BB1E9E8}" type="slidenum">
              <a:rPr lang="en-US" sz="750" smtClean="0"/>
            </a:fld>
            <a:endParaRPr lang="en-US" sz="75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42900"/>
            <a:ext cx="61722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Exploratory Data Analysis(EDA)</a:t>
            </a:r>
            <a:endParaRPr lang="en-US" b="1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028700"/>
            <a:ext cx="6115050" cy="28575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Five-Number Summary</a:t>
            </a:r>
            <a:r>
              <a:rPr lang="en-US" sz="2000" dirty="0" smtClean="0"/>
              <a:t> is composed of the following numbers: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Low, 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MD, 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000" dirty="0" smtClean="0"/>
              <a:t>The Five-Number Summary can be graphically represented using a  </a:t>
            </a:r>
            <a:r>
              <a:rPr lang="en-US" sz="20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Boxplot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IN" altLang="en-US" sz="2000" b="1" dirty="0" smtClean="0"/>
              <a:t>Boxplot is very useful to catch outliers in the data ( extremely high or low values)</a:t>
            </a:r>
            <a:endParaRPr lang="en-IN" altLang="en-US" sz="2000" b="1" dirty="0" smtClean="0"/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F7EEB0-C3D2-4BBC-A21A-76038C570E93}" type="slidenum">
              <a:rPr lang="en-US" sz="750" smtClean="0"/>
            </a:fld>
            <a:endParaRPr lang="en-US" sz="75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11944"/>
            <a:ext cx="61722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700" smtClean="0"/>
              <a:t>Example </a:t>
            </a:r>
            <a:r>
              <a:rPr lang="en-IN" altLang="en-US" sz="2700" smtClean="0"/>
              <a:t>Boxplot</a:t>
            </a:r>
            <a:endParaRPr lang="en-IN" altLang="en-US" sz="27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45" y="742950"/>
            <a:ext cx="7101205" cy="3200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  Find the 5 number summary and construct a </a:t>
            </a:r>
            <a:r>
              <a:rPr lang="en-US" dirty="0" err="1" smtClean="0"/>
              <a:t>boxplot</a:t>
            </a:r>
            <a:r>
              <a:rPr lang="en-US" dirty="0" smtClean="0"/>
              <a:t> for the data.           89, 47, 164, 296, 30, 215, 138, 78, 48, 39</a:t>
            </a:r>
            <a:endParaRPr lang="en-US" dirty="0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FF0000"/>
                </a:solidFill>
                <a:ea typeface="+mn-ea"/>
                <a:cs typeface="+mn-cs"/>
              </a:rPr>
              <a:t> Sort the data </a:t>
            </a:r>
            <a:endParaRPr lang="en-US" sz="18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30, 39, 47, 48, 78, 89, 138, 164, 215, 296</a:t>
            </a:r>
            <a:endParaRPr lang="en-US" sz="1800" dirty="0" smtClean="0"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21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100" dirty="0" smtClean="0"/>
              <a:t>Five-Number Summary: </a:t>
            </a:r>
            <a:r>
              <a:rPr lang="en-US" sz="2100" dirty="0" smtClean="0">
                <a:latin typeface="Arial Black" panose="020B0A04020102020204" pitchFamily="34" charset="0"/>
              </a:rPr>
              <a:t>30-47-83.5-164-296</a:t>
            </a:r>
            <a:endParaRPr lang="en-US" sz="2100" dirty="0" smtClean="0">
              <a:latin typeface="Arial Black" panose="020B0A04020102020204" pitchFamily="34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900" dirty="0" smtClean="0"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21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2100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1800" dirty="0" smtClean="0">
              <a:ea typeface="+mn-ea"/>
              <a:cs typeface="+mn-cs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19956E-4BD4-432A-99B1-59015CA6F14A}" type="slidenum">
              <a:rPr lang="en-US" sz="1050" smtClean="0"/>
            </a:fld>
            <a:endParaRPr lang="en-US" sz="1050" smtClean="0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 flipH="1" flipV="1">
            <a:off x="2734191" y="2134354"/>
            <a:ext cx="205979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1782961" y="2187694"/>
            <a:ext cx="205979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3947041" y="2187694"/>
            <a:ext cx="205979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998657" y="2187694"/>
            <a:ext cx="205979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4915416" y="2187694"/>
            <a:ext cx="205979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</p:spPr>
      </p:cxnSp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71650" y="4262438"/>
            <a:ext cx="565785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160419" y="3738563"/>
            <a:ext cx="75010" cy="7501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en-US" sz="105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380060" y="3738563"/>
            <a:ext cx="76200" cy="7501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en-US" sz="1050"/>
          </a:p>
        </p:txBody>
      </p: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 flipH="1" flipV="1">
            <a:off x="2366963" y="3787379"/>
            <a:ext cx="69294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4485085" y="3769519"/>
            <a:ext cx="68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 flipH="1" flipV="1">
            <a:off x="3034904" y="3769519"/>
            <a:ext cx="68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rot="10800000" flipH="1" flipV="1">
            <a:off x="2701529" y="3442097"/>
            <a:ext cx="2126456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rot="10800000" flipH="1" flipV="1">
            <a:off x="2709863" y="4127897"/>
            <a:ext cx="213241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10800000" flipH="1" flipV="1">
            <a:off x="4827985" y="3784997"/>
            <a:ext cx="2400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</p:spPr>
      </p:cxn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 rot="10800000" flipH="1" flipV="1">
            <a:off x="2427685" y="3779044"/>
            <a:ext cx="27384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268141" y="3482578"/>
            <a:ext cx="33147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50"/>
              <a:t>30</a:t>
            </a:r>
            <a:endParaRPr lang="en-US" sz="105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63416" y="3150394"/>
            <a:ext cx="33147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50"/>
              <a:t>47</a:t>
            </a:r>
            <a:endParaRPr lang="en-US" sz="105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143250" y="3159919"/>
            <a:ext cx="442595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50"/>
              <a:t>83.5</a:t>
            </a:r>
            <a:endParaRPr lang="en-US" sz="105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612481" y="3167063"/>
            <a:ext cx="405765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50"/>
              <a:t>164</a:t>
            </a:r>
            <a:endParaRPr lang="en-US" sz="10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002066" y="3471863"/>
            <a:ext cx="405765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50"/>
              <a:t>296</a:t>
            </a:r>
            <a:endParaRPr lang="en-US" sz="105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719183" y="2352040"/>
            <a:ext cx="334645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50" dirty="0"/>
              <a:t>Q</a:t>
            </a:r>
            <a:r>
              <a:rPr lang="en-US" sz="1050" baseline="-25000" dirty="0"/>
              <a:t>1</a:t>
            </a:r>
            <a:endParaRPr lang="en-US" sz="1050" baseline="-25000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902075" y="2290445"/>
            <a:ext cx="48768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050" dirty="0"/>
              <a:t>Q</a:t>
            </a:r>
            <a:r>
              <a:rPr lang="en-US" sz="1050" baseline="-25000" dirty="0"/>
              <a:t>3</a:t>
            </a:r>
            <a:endParaRPr lang="en-US" sz="1050" baseline="-25000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 rot="10800000" flipV="1">
            <a:off x="2654300" y="2350770"/>
            <a:ext cx="61849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050" dirty="0"/>
              <a:t>MD</a:t>
            </a:r>
            <a:endParaRPr lang="en-US" sz="1050" baseline="-25000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87730" y="2290445"/>
            <a:ext cx="427990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50"/>
              <a:t>Low</a:t>
            </a:r>
            <a:endParaRPr lang="en-US" sz="1050" baseline="-25000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732020" y="2350770"/>
            <a:ext cx="457835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50" dirty="0"/>
              <a:t>High</a:t>
            </a:r>
            <a:endParaRPr lang="en-US" sz="105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5400" y="15240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Other EDA Tips- </a:t>
            </a:r>
            <a:r>
              <a:rPr lang="en-US" smtClean="0">
                <a:sym typeface="+mn-ea"/>
              </a:rPr>
              <a:t>Shapes of Distributions</a:t>
            </a:r>
            <a:br>
              <a:rPr lang="en-US" smtClean="0"/>
            </a:b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49155" name="Picture 6" descr="bell_shaped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0230" y="1229360"/>
            <a:ext cx="23431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7" descr="right_skew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4067" y="1218804"/>
            <a:ext cx="2786063" cy="168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8" descr="left_skew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065" y="3105468"/>
            <a:ext cx="2800350" cy="169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11321" y="542875"/>
            <a:ext cx="532136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980565" y="3189605"/>
            <a:ext cx="5328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ICE CREAM SALES ARE CAUSING DROWNING DEATHS !!!</a:t>
            </a:r>
            <a:endParaRPr lang="en-IN" alt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285750"/>
            <a:ext cx="6172200" cy="742950"/>
          </a:xfrm>
        </p:spPr>
        <p:txBody>
          <a:bodyPr/>
          <a:lstStyle/>
          <a:p>
            <a:pPr eaLnBrk="1" hangingPunct="1"/>
            <a:r>
              <a:rPr lang="en-US" sz="3000" dirty="0"/>
              <a:t>Correlation using Scatter Graphs</a:t>
            </a:r>
            <a:endParaRPr lang="en-US" sz="3000" dirty="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12D492-BA1E-4540-8B51-DD65EB8200A5}" type="slidenum">
              <a:rPr lang="en-US" sz="1050" smtClean="0"/>
            </a:fld>
            <a:endParaRPr lang="en-US" sz="1050"/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71650" y="914400"/>
            <a:ext cx="5600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43100" y="857251"/>
            <a:ext cx="17145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Moderate +</a:t>
            </a:r>
            <a:r>
              <a:rPr lang="en-US" sz="1050" b="1" dirty="0" err="1">
                <a:solidFill>
                  <a:srgbClr val="7030A0"/>
                </a:solidFill>
              </a:rPr>
              <a:t>ve</a:t>
            </a:r>
            <a:r>
              <a:rPr lang="en-US" sz="1050" b="1" dirty="0">
                <a:solidFill>
                  <a:srgbClr val="7030A0"/>
                </a:solidFill>
              </a:rPr>
              <a:t> Correlation </a:t>
            </a:r>
            <a:endParaRPr lang="en-US" sz="105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857250"/>
            <a:ext cx="16002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Strong +</a:t>
            </a:r>
            <a:r>
              <a:rPr lang="en-US" sz="1050" b="1" dirty="0" err="1">
                <a:solidFill>
                  <a:srgbClr val="7030A0"/>
                </a:solidFill>
              </a:rPr>
              <a:t>ve</a:t>
            </a:r>
            <a:r>
              <a:rPr lang="en-US" sz="1050" b="1" dirty="0">
                <a:solidFill>
                  <a:srgbClr val="7030A0"/>
                </a:solidFill>
              </a:rPr>
              <a:t> correlation </a:t>
            </a:r>
            <a:endParaRPr lang="en-US" sz="105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914400"/>
            <a:ext cx="16002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Perfect +</a:t>
            </a:r>
            <a:r>
              <a:rPr lang="en-US" sz="1050" b="1" dirty="0" err="1">
                <a:solidFill>
                  <a:srgbClr val="7030A0"/>
                </a:solidFill>
              </a:rPr>
              <a:t>ve</a:t>
            </a:r>
            <a:r>
              <a:rPr lang="en-US" sz="1050" b="1" dirty="0">
                <a:solidFill>
                  <a:srgbClr val="7030A0"/>
                </a:solidFill>
              </a:rPr>
              <a:t> correlation </a:t>
            </a:r>
            <a:endParaRPr lang="en-US" sz="105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50" y="2857500"/>
            <a:ext cx="16573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Moderate –</a:t>
            </a:r>
            <a:r>
              <a:rPr lang="en-US" sz="1050" b="1" dirty="0" err="1">
                <a:solidFill>
                  <a:srgbClr val="7030A0"/>
                </a:solidFill>
              </a:rPr>
              <a:t>ve</a:t>
            </a:r>
            <a:r>
              <a:rPr lang="en-US" sz="1050" b="1" dirty="0">
                <a:solidFill>
                  <a:srgbClr val="7030A0"/>
                </a:solidFill>
              </a:rPr>
              <a:t> correlation </a:t>
            </a:r>
            <a:endParaRPr lang="en-US" sz="105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500" y="2914650"/>
            <a:ext cx="16573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Strong –</a:t>
            </a:r>
            <a:r>
              <a:rPr lang="en-US" sz="1050" b="1" dirty="0" err="1">
                <a:solidFill>
                  <a:srgbClr val="7030A0"/>
                </a:solidFill>
              </a:rPr>
              <a:t>ve</a:t>
            </a:r>
            <a:r>
              <a:rPr lang="en-US" sz="1050" b="1" dirty="0">
                <a:solidFill>
                  <a:srgbClr val="7030A0"/>
                </a:solidFill>
              </a:rPr>
              <a:t> correlation </a:t>
            </a:r>
            <a:endParaRPr lang="en-US" sz="105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7900" y="2914650"/>
            <a:ext cx="16573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Perfect –</a:t>
            </a:r>
            <a:r>
              <a:rPr lang="en-US" sz="1050" b="1" dirty="0" err="1">
                <a:solidFill>
                  <a:srgbClr val="7030A0"/>
                </a:solidFill>
              </a:rPr>
              <a:t>ve</a:t>
            </a:r>
            <a:r>
              <a:rPr lang="en-US" sz="1050" b="1" dirty="0">
                <a:solidFill>
                  <a:srgbClr val="7030A0"/>
                </a:solidFill>
              </a:rPr>
              <a:t> correlation </a:t>
            </a:r>
            <a:endParaRPr lang="en-US" sz="105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457200"/>
            <a:ext cx="6172200" cy="742950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2700" smtClean="0"/>
              <a:t>Correlation is Not Causation</a:t>
            </a:r>
            <a:endParaRPr lang="en-IN" altLang="en-US" sz="27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885" y="1128395"/>
            <a:ext cx="7123430" cy="37147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IN" altLang="en-US" dirty="0" smtClean="0">
                <a:solidFill>
                  <a:schemeClr val="tx1"/>
                </a:solidFill>
              </a:rPr>
              <a:t>there is a correlation between two variables</a:t>
            </a:r>
            <a:r>
              <a:rPr lang="en-US" dirty="0" smtClean="0">
                <a:solidFill>
                  <a:schemeClr val="tx1"/>
                </a:solidFill>
              </a:rPr>
              <a:t> any of the following five possibilities can exist.</a:t>
            </a:r>
            <a:endParaRPr lang="en-US" dirty="0" smtClean="0">
              <a:solidFill>
                <a:schemeClr val="tx1"/>
              </a:solidFill>
            </a:endParaRPr>
          </a:p>
          <a:p>
            <a:pPr marL="968375" indent="-504825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There is a </a:t>
            </a:r>
            <a:r>
              <a:rPr lang="en-US" i="1" dirty="0" smtClean="0">
                <a:solidFill>
                  <a:schemeClr val="tx1"/>
                </a:solidFill>
              </a:rPr>
              <a:t>direct cause-and-effect </a:t>
            </a:r>
            <a:r>
              <a:rPr lang="en-US" dirty="0" smtClean="0">
                <a:solidFill>
                  <a:schemeClr val="tx1"/>
                </a:solidFill>
              </a:rPr>
              <a:t>relationship between the variables. That is, </a:t>
            </a:r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causes </a:t>
            </a:r>
            <a:r>
              <a:rPr lang="en-US" i="1" dirty="0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968375" indent="-504825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There is a </a:t>
            </a:r>
            <a:r>
              <a:rPr lang="en-US" i="1" dirty="0" smtClean="0">
                <a:solidFill>
                  <a:schemeClr val="tx1"/>
                </a:solidFill>
              </a:rPr>
              <a:t>reverse cause-and-effect </a:t>
            </a:r>
            <a:r>
              <a:rPr lang="en-US" dirty="0" smtClean="0">
                <a:solidFill>
                  <a:schemeClr val="tx1"/>
                </a:solidFill>
              </a:rPr>
              <a:t>relationship between the variables. That is, </a:t>
            </a:r>
            <a:r>
              <a:rPr lang="en-US" i="1" dirty="0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causes </a:t>
            </a:r>
            <a:r>
              <a:rPr lang="en-US" i="1" dirty="0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968375" indent="-504825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The relationship between the variables may be </a:t>
            </a:r>
            <a:r>
              <a:rPr lang="en-US" i="1" dirty="0" smtClean="0">
                <a:solidFill>
                  <a:schemeClr val="tx1"/>
                </a:solidFill>
              </a:rPr>
              <a:t>caused by a third variable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968375" indent="-504825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There may be a </a:t>
            </a:r>
            <a:r>
              <a:rPr lang="en-US" i="1" dirty="0" smtClean="0">
                <a:solidFill>
                  <a:schemeClr val="tx1"/>
                </a:solidFill>
              </a:rPr>
              <a:t>complexity of interrelationships </a:t>
            </a:r>
            <a:r>
              <a:rPr lang="en-US" dirty="0" smtClean="0">
                <a:solidFill>
                  <a:schemeClr val="tx1"/>
                </a:solidFill>
              </a:rPr>
              <a:t>among many variables. </a:t>
            </a:r>
            <a:endParaRPr lang="en-US" dirty="0" smtClean="0">
              <a:solidFill>
                <a:schemeClr val="tx1"/>
              </a:solidFill>
            </a:endParaRPr>
          </a:p>
          <a:p>
            <a:pPr marL="968375" indent="-504825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The relationship may be </a:t>
            </a:r>
            <a:r>
              <a:rPr lang="en-US" i="1" dirty="0" smtClean="0">
                <a:solidFill>
                  <a:schemeClr val="tx1"/>
                </a:solidFill>
              </a:rPr>
              <a:t>coincidental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A03501-FE95-4DF5-AB84-76BE0A672779}" type="slidenum">
              <a:rPr lang="en-US" sz="1050" smtClean="0"/>
            </a:fld>
            <a:endParaRPr lang="en-US" sz="105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Pop Quiz: </a:t>
            </a:r>
            <a:r>
              <a:rPr lang="en-GB"/>
              <a:t>Which of the following events is most likely to occur ? </a:t>
            </a:r>
            <a:endParaRPr lang="en-GB"/>
          </a:p>
        </p:txBody>
      </p:sp>
      <p:sp>
        <p:nvSpPr>
          <p:cNvPr id="166" name="Google Shape;166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lphaUcParenR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Scoring 90% or more in an exam, when only 5% of students score this highly.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lphaUcParenR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A restaurant receiving an order for a steak, where steak orders have made up 100 out of 1000 total orders to date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lphaUcParenR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Picking a red card out of a standard pack of 52 playing cards, where half of the cards are red and the other half are black.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lphaUcParenR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Drawing a person's name out of a hat that also contains 19 other names.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85" y="942340"/>
            <a:ext cx="8520430" cy="3626485"/>
          </a:xfrm>
        </p:spPr>
        <p:txBody>
          <a:bodyPr>
            <a:normAutofit fontScale="60000"/>
          </a:bodyPr>
          <a:lstStyle/>
          <a:p>
            <a:r>
              <a:rPr lang="en-US" dirty="0"/>
              <a:t>Consider the following distribution of Blood Types in 100 donors: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altLang="en-US" dirty="0"/>
              <a:t>P(O)= 45/100 =0.45</a:t>
            </a:r>
            <a:endParaRPr lang="en-IN" altLang="en-US" dirty="0"/>
          </a:p>
          <a:p>
            <a:r>
              <a:rPr lang="en-IN" altLang="en-US" dirty="0"/>
              <a:t>P(RH+)=84/100=0.84</a:t>
            </a:r>
            <a:endParaRPr lang="en-IN" altLang="en-US" dirty="0"/>
          </a:p>
          <a:p>
            <a:r>
              <a:rPr lang="en-IN" altLang="en-US" dirty="0"/>
              <a:t>P(O+) =38/100 =0.38</a:t>
            </a:r>
            <a:endParaRPr lang="en-US" dirty="0"/>
          </a:p>
          <a:p>
            <a:r>
              <a:rPr lang="en-US" dirty="0">
                <a:sym typeface="+mn-ea"/>
              </a:rPr>
              <a:t>P(O</a:t>
            </a:r>
            <a:r>
              <a:rPr lang="en-IN" altLang="en-US" dirty="0">
                <a:sym typeface="+mn-ea"/>
              </a:rPr>
              <a:t> &amp; RH</a:t>
            </a:r>
            <a:r>
              <a:rPr lang="en-US" dirty="0">
                <a:sym typeface="+mn-ea"/>
              </a:rPr>
              <a:t>+)  = </a:t>
            </a:r>
            <a:r>
              <a:rPr lang="en-US" dirty="0"/>
              <a:t>P(</a:t>
            </a:r>
            <a:r>
              <a:rPr lang="en-US" dirty="0" err="1"/>
              <a:t>Rh</a:t>
            </a:r>
            <a:r>
              <a:rPr lang="en-US" dirty="0"/>
              <a:t>+)</a:t>
            </a:r>
            <a:r>
              <a:rPr lang="en-US" dirty="0" err="1"/>
              <a:t>xP</a:t>
            </a:r>
            <a:r>
              <a:rPr lang="en-US" dirty="0"/>
              <a:t>(O) = .84x.45  = 0.38</a:t>
            </a:r>
            <a:r>
              <a:rPr lang="en-IN" altLang="en-US" dirty="0"/>
              <a:t>= P(O+)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87980" y="1308100"/>
          <a:ext cx="5257800" cy="252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813435">
                <a:tc>
                  <a:txBody>
                    <a:bodyPr/>
                    <a:lstStyle/>
                    <a:p>
                      <a:r>
                        <a:rPr lang="en-US" sz="1800" dirty="0"/>
                        <a:t>Blood type/RH-status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RH </a:t>
                      </a:r>
                      <a:r>
                        <a:rPr lang="en-US" sz="2400" baseline="30000" dirty="0"/>
                        <a:t>+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RH</a:t>
                      </a:r>
                      <a:r>
                        <a:rPr lang="en-US" sz="2400" baseline="30000" dirty="0"/>
                        <a:t>-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4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Is Blood Type independednt of RH factor 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Statistics ?</a:t>
            </a:r>
            <a:endParaRPr lang="en-GB"/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is the science of :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Collection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Organization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Summarization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Interpretation , and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Making </a:t>
            </a:r>
            <a:r>
              <a:rPr lang="en-IN" altLang="en-GB"/>
              <a:t>D</a:t>
            </a:r>
            <a:r>
              <a:rPr lang="en-GB"/>
              <a:t>ecisions</a:t>
            </a:r>
            <a:r>
              <a:rPr lang="en-IN" altLang="en-GB"/>
              <a:t>/</a:t>
            </a:r>
            <a:r>
              <a:rPr lang="en-GB"/>
              <a:t>Drawing Conclusions 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From Data </a:t>
            </a:r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Pop Quiz: </a:t>
            </a:r>
            <a:r>
              <a:rPr lang="en-GB"/>
              <a:t>Which are dependent and </a:t>
            </a:r>
            <a:r>
              <a:rPr lang="en-GB"/>
              <a:t>independent</a:t>
            </a:r>
            <a:r>
              <a:rPr lang="en-GB"/>
              <a:t> events ?</a:t>
            </a:r>
            <a:endParaRPr lang="en-GB"/>
          </a:p>
        </p:txBody>
      </p:sp>
      <p:sp>
        <p:nvSpPr>
          <p:cNvPr id="178" name="Google Shape;178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GB"/>
              <a:t>The </a:t>
            </a:r>
            <a:r>
              <a:rPr lang="en-GB"/>
              <a:t>probability</a:t>
            </a:r>
            <a:r>
              <a:rPr lang="en-GB"/>
              <a:t> of being offered a job having made it to the final interview stage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GB"/>
              <a:t>The probability of rolling a 6 within two attempts using a fair dice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GB"/>
              <a:t>The probability of more than 100 mm of rain </a:t>
            </a:r>
            <a:r>
              <a:rPr lang="en-GB"/>
              <a:t>given</a:t>
            </a:r>
            <a:r>
              <a:rPr lang="en-GB"/>
              <a:t> that it is July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GB"/>
              <a:t>The probability of winning a lottery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GB"/>
              <a:t>The probability of flipping a coin and getting heads given today is Friday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GB"/>
              <a:t>The probability of CSK </a:t>
            </a:r>
            <a:r>
              <a:rPr lang="en-GB"/>
              <a:t>winning</a:t>
            </a:r>
            <a:r>
              <a:rPr lang="en-GB"/>
              <a:t> IPL again given they won in 2020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Some Important Topics in Probability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IN" altLang="en-US"/>
              <a:t>Classical vs Empirical Probability</a:t>
            </a:r>
            <a:endParaRPr lang="en-IN" altLang="en-US"/>
          </a:p>
          <a:p>
            <a:r>
              <a:rPr lang="en-IN" altLang="en-US"/>
              <a:t>Mutually exclusive events </a:t>
            </a:r>
            <a:endParaRPr lang="en-IN" altLang="en-US"/>
          </a:p>
          <a:p>
            <a:r>
              <a:rPr lang="en-IN" altLang="en-US"/>
              <a:t>Independent Events </a:t>
            </a:r>
            <a:endParaRPr lang="en-IN" altLang="en-US"/>
          </a:p>
          <a:p>
            <a:r>
              <a:rPr lang="en-IN" altLang="en-US"/>
              <a:t>Addition Rule </a:t>
            </a:r>
            <a:endParaRPr lang="en-IN" altLang="en-US"/>
          </a:p>
          <a:p>
            <a:r>
              <a:rPr lang="en-IN" altLang="en-US"/>
              <a:t>Multilication Rule</a:t>
            </a:r>
            <a:endParaRPr lang="en-IN" altLang="en-US"/>
          </a:p>
          <a:p>
            <a:r>
              <a:rPr lang="en-IN" altLang="en-US"/>
              <a:t>Conditional Probability</a:t>
            </a:r>
            <a:endParaRPr lang="en-IN" altLang="en-US"/>
          </a:p>
          <a:p>
            <a:r>
              <a:rPr lang="en-IN" altLang="en-US"/>
              <a:t>Baye’s Theorem </a:t>
            </a:r>
            <a:endParaRPr lang="en-I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title"/>
          </p:nvPr>
        </p:nvSpPr>
        <p:spPr>
          <a:xfrm>
            <a:off x="352525" y="87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Pop Quiz: </a:t>
            </a:r>
            <a:r>
              <a:rPr lang="en-GB"/>
              <a:t>Which of the </a:t>
            </a:r>
            <a:r>
              <a:rPr lang="en-GB"/>
              <a:t>following</a:t>
            </a:r>
            <a:r>
              <a:rPr lang="en-GB"/>
              <a:t> are specific features of a normal distribution</a:t>
            </a:r>
            <a:endParaRPr lang="en-GB"/>
          </a:p>
        </p:txBody>
      </p:sp>
      <p:sp>
        <p:nvSpPr>
          <p:cNvPr id="382" name="Google Shape;382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</a:t>
            </a:r>
            <a:r>
              <a:rPr lang="en-GB"/>
              <a:t>total area under the distribution is 1  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Described by mean and sd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Symmetrical and bell shaped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Probabilities of specific events occurring can be calculated by area under the curve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Required for many statistical tests to be performed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7565" y="639445"/>
            <a:ext cx="7692390" cy="451929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0" y="3810"/>
            <a:ext cx="372554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   </a:t>
            </a:r>
            <a:r>
              <a:rPr lang="en-GB"/>
              <a:t>Big Picture of Statistics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9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 of SIGNIFICANCE </a:t>
            </a:r>
            <a:endParaRPr lang="en-GB"/>
          </a:p>
        </p:txBody>
      </p:sp>
      <p:sp>
        <p:nvSpPr>
          <p:cNvPr id="292" name="Google Shape;292;p5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Single sample z- test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Single sample t-test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Independent Samples t-test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Dependent Samples t-test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Chi-square Test 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ANOVA </a:t>
            </a:r>
            <a:endParaRPr lang="en-GB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chemeClr val="tx1"/>
                </a:solidFill>
              </a:rPr>
              <a:t>Test of Correlation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ML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0670" y="233045"/>
            <a:ext cx="7554595" cy="480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AI, ML and 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563" y="1473756"/>
            <a:ext cx="5006256" cy="3669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is software/program that can learn from experience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ML </a:t>
            </a:r>
            <a:r>
              <a:rPr lang="en-US" dirty="0" smtClean="0">
                <a:solidFill>
                  <a:schemeClr val="tx1"/>
                </a:solidFill>
              </a:rPr>
              <a:t>gives computers the ability </a:t>
            </a:r>
            <a:r>
              <a:rPr lang="en-US" dirty="0">
                <a:solidFill>
                  <a:schemeClr val="tx1"/>
                </a:solidFill>
              </a:rPr>
              <a:t>to learn from data without being explicitly programmed </a:t>
            </a:r>
            <a:r>
              <a:rPr lang="en-US" dirty="0" smtClean="0">
                <a:solidFill>
                  <a:schemeClr val="tx1"/>
                </a:solidFill>
              </a:rPr>
              <a:t>(`Arthur Samuel’ , 1959)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programming vs 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279446"/>
            <a:ext cx="4612822" cy="152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91" y="1763825"/>
            <a:ext cx="1985429" cy="832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66" y="3068702"/>
            <a:ext cx="4501186" cy="1377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0044" y="3812210"/>
            <a:ext cx="182315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The Output is the Rule </a:t>
            </a:r>
            <a:endParaRPr 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difference between stats &amp;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Machine learning tends to deal with large complex datasets such as dataset of millions of images each containing 1000s of pixels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Classical statistical analysis such as Bayesian analysis would be impractical for such datasets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M</a:t>
            </a:r>
            <a:r>
              <a:rPr lang="en-IN" altLang="en-US" dirty="0" smtClean="0"/>
              <a:t>L model </a:t>
            </a:r>
            <a:r>
              <a:rPr lang="en-US" dirty="0" smtClean="0"/>
              <a:t>look like in practice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-</a:t>
            </a:r>
            <a:r>
              <a:rPr lang="en-US" dirty="0" smtClean="0">
                <a:sym typeface="Wingdings" panose="05000000000000000000" pitchFamily="2" charset="2"/>
              </a:rPr>
              <a:t>  A statistical representation of a real world process based on data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X Training data </a:t>
            </a:r>
            <a:r>
              <a:rPr lang="en-IN" altLang="en-US" dirty="0" smtClean="0">
                <a:sym typeface="Wingdings" panose="05000000000000000000" pitchFamily="2" charset="2"/>
              </a:rPr>
              <a:t>also called features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y prediction</a:t>
            </a:r>
            <a:r>
              <a:rPr lang="en-IN" altLang="en-US" dirty="0" smtClean="0">
                <a:sym typeface="Wingdings" panose="05000000000000000000" pitchFamily="2" charset="2"/>
              </a:rPr>
              <a:t> also called labels</a:t>
            </a:r>
            <a:endParaRPr lang="en-IN" alt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f(x)ML algorithm for Training</a:t>
            </a:r>
            <a:r>
              <a:rPr lang="en-IN" altLang="en-US" dirty="0" smtClean="0">
                <a:sym typeface="Wingdings" panose="05000000000000000000" pitchFamily="2" charset="2"/>
              </a:rPr>
              <a:t> into a Model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" y="2789555"/>
            <a:ext cx="3078480" cy="1683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53" y="2564754"/>
            <a:ext cx="4955628" cy="2501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True or False</a:t>
            </a:r>
            <a:endParaRPr lang="en-US" dirty="0"/>
          </a:p>
          <a:p>
            <a:r>
              <a:rPr lang="en-US" dirty="0" smtClean="0"/>
              <a:t>A)  To make predictions from ML model you need data  </a:t>
            </a:r>
            <a:endParaRPr lang="en-US" dirty="0" smtClean="0"/>
          </a:p>
          <a:p>
            <a:r>
              <a:rPr lang="en-US" dirty="0" smtClean="0"/>
              <a:t>B)  ML finds patterns in existing data &amp; apply to new data </a:t>
            </a:r>
            <a:endParaRPr lang="en-US" dirty="0" smtClean="0"/>
          </a:p>
          <a:p>
            <a:r>
              <a:rPr lang="en-US" dirty="0" smtClean="0"/>
              <a:t>C) ML can only predict what will happen and not explain why something happens</a:t>
            </a:r>
            <a:endParaRPr lang="en-US" dirty="0" smtClean="0"/>
          </a:p>
          <a:p>
            <a:r>
              <a:rPr lang="en-US" dirty="0" smtClean="0"/>
              <a:t>D) ML’s applications is not limited to one type of problem/domain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0926" y="1603344"/>
            <a:ext cx="646612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TRUE</a:t>
            </a:r>
            <a:endParaRPr lang="en-US" sz="105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0616" y="1855816"/>
            <a:ext cx="685859" cy="370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1224" y="2877746"/>
            <a:ext cx="685859" cy="370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2049" y="2547325"/>
            <a:ext cx="646612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FALSE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THE ML DIAGRAM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785" y="1216025"/>
            <a:ext cx="8526145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scikit</a:t>
            </a:r>
            <a:r>
              <a:rPr lang="en-US" dirty="0" smtClean="0"/>
              <a:t> learn/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ym typeface="Wingdings" panose="05000000000000000000" pitchFamily="2" charset="2"/>
              </a:rPr>
              <a:t> integrates well with </a:t>
            </a:r>
            <a:r>
              <a:rPr lang="en-US" dirty="0" err="1" smtClean="0">
                <a:sym typeface="Wingdings" panose="05000000000000000000" pitchFamily="2" charset="2"/>
              </a:rPr>
              <a:t>SciPy</a:t>
            </a:r>
            <a:r>
              <a:rPr lang="en-US" dirty="0" smtClean="0">
                <a:sym typeface="Wingdings" panose="05000000000000000000" pitchFamily="2" charset="2"/>
              </a:rPr>
              <a:t> package</a:t>
            </a:r>
            <a:endParaRPr lang="en-US" dirty="0" smtClean="0"/>
          </a:p>
          <a:p>
            <a:r>
              <a:rPr lang="en-US" dirty="0" smtClean="0"/>
              <a:t>Other libraries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tensorflow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 </a:t>
            </a:r>
            <a:r>
              <a:rPr lang="en-US" dirty="0" err="1" smtClean="0">
                <a:sym typeface="Wingdings" panose="05000000000000000000" pitchFamily="2" charset="2"/>
              </a:rPr>
              <a:t>Keras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 smtClean="0"/>
              <a:t>Data Scientist Toolkit</a:t>
            </a:r>
            <a:endParaRPr lang="en-I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07" y="1246960"/>
            <a:ext cx="3348990" cy="326350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Logistic </a:t>
            </a:r>
            <a:r>
              <a:rPr lang="en-US" dirty="0">
                <a:solidFill>
                  <a:schemeClr val="tx1"/>
                </a:solidFill>
              </a:rPr>
              <a:t>Regression.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k-Nearest Neighbors.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Decision Trees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Random Forests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Support Vector Machine.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Naive Bayes.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altLang="en-US" dirty="0">
                <a:solidFill>
                  <a:schemeClr val="tx1"/>
                </a:solidFill>
              </a:rPr>
              <a:t>Gradient Boosting Trees</a:t>
            </a:r>
            <a:endParaRPr lang="en-IN" altLang="en-US" dirty="0">
              <a:solidFill>
                <a:schemeClr val="tx1"/>
              </a:solidFill>
            </a:endParaRPr>
          </a:p>
          <a:p>
            <a:r>
              <a:rPr lang="en-IN" altLang="en-US" dirty="0">
                <a:solidFill>
                  <a:schemeClr val="tx1"/>
                </a:solidFill>
              </a:rPr>
              <a:t>AdaBoost</a:t>
            </a:r>
            <a:endParaRPr lang="en-IN" altLang="en-US" dirty="0">
              <a:solidFill>
                <a:schemeClr val="tx1"/>
              </a:solidFill>
            </a:endParaRPr>
          </a:p>
          <a:p>
            <a:r>
              <a:rPr lang="en-IN" altLang="en-US" dirty="0">
                <a:solidFill>
                  <a:schemeClr val="tx1"/>
                </a:solidFill>
              </a:rPr>
              <a:t>XGBoost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3388178" y="1268016"/>
            <a:ext cx="334899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REGRESSION</a:t>
            </a:r>
            <a:endParaRPr lang="en-US" sz="1800" b="1" dirty="0" smtClean="0"/>
          </a:p>
          <a:p>
            <a:r>
              <a:rPr lang="en-US" sz="1800" dirty="0"/>
              <a:t>Linear </a:t>
            </a:r>
            <a:r>
              <a:rPr lang="en-US" sz="1800" dirty="0" smtClean="0"/>
              <a:t>regression</a:t>
            </a:r>
            <a:endParaRPr lang="en-US" sz="1800" dirty="0" smtClean="0"/>
          </a:p>
          <a:p>
            <a:r>
              <a:rPr lang="en-US" sz="1800" dirty="0" smtClean="0"/>
              <a:t>Lasso Regression. ...</a:t>
            </a:r>
            <a:endParaRPr lang="en-US" sz="1800" dirty="0" smtClean="0"/>
          </a:p>
          <a:p>
            <a:r>
              <a:rPr lang="en-US" sz="1800" dirty="0" smtClean="0"/>
              <a:t>Decision </a:t>
            </a:r>
            <a:r>
              <a:rPr lang="en-US" sz="1800" dirty="0"/>
              <a:t>Tree. </a:t>
            </a:r>
            <a:endParaRPr lang="en-US" sz="1800" dirty="0" smtClean="0"/>
          </a:p>
          <a:p>
            <a:r>
              <a:rPr lang="en-US" sz="1800" dirty="0" smtClean="0"/>
              <a:t>Support </a:t>
            </a:r>
            <a:r>
              <a:rPr lang="en-US" sz="1800" dirty="0"/>
              <a:t>Vector </a:t>
            </a:r>
            <a:r>
              <a:rPr lang="en-US" sz="1800" dirty="0" smtClean="0"/>
              <a:t>Regression</a:t>
            </a:r>
            <a:endParaRPr lang="en-US" sz="1800" dirty="0" smtClean="0"/>
          </a:p>
          <a:p>
            <a:r>
              <a:rPr lang="en-US" sz="1800" dirty="0" smtClean="0"/>
              <a:t> Random </a:t>
            </a:r>
            <a:r>
              <a:rPr lang="en-US" sz="1800" dirty="0"/>
              <a:t>Forest Regressor.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5" name="Content Placeholder 2"/>
          <p:cNvSpPr txBox="1"/>
          <p:nvPr/>
        </p:nvSpPr>
        <p:spPr>
          <a:xfrm>
            <a:off x="6588579" y="1269820"/>
            <a:ext cx="2555421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Clustering</a:t>
            </a:r>
            <a:endParaRPr lang="en-US" sz="2000" b="1" dirty="0" smtClean="0"/>
          </a:p>
          <a:p>
            <a:r>
              <a:rPr lang="en-US" sz="2000" dirty="0" smtClean="0"/>
              <a:t>K-means</a:t>
            </a:r>
            <a:endParaRPr lang="en-US" sz="2000" dirty="0" smtClean="0"/>
          </a:p>
          <a:p>
            <a:r>
              <a:rPr lang="en-US" sz="2000" dirty="0" smtClean="0"/>
              <a:t>Hierarchical clustering</a:t>
            </a:r>
            <a:endParaRPr lang="en-US" sz="2000" dirty="0" smtClean="0"/>
          </a:p>
          <a:p>
            <a:r>
              <a:rPr lang="en-US" sz="2000" dirty="0" err="1" smtClean="0"/>
              <a:t>DBScan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compute accuracy we should use data the model has not seen before. Split the dataset into training and testing data .Fit/train the classifier on the training set . Make the predictions on test set .Compare predictions with known labels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 Quiz : Variables &amp;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085850"/>
            <a:ext cx="6172200" cy="3600449"/>
          </a:xfrm>
        </p:spPr>
        <p:txBody>
          <a:bodyPr>
            <a:no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The height of president Lincoln is a variable ( True or False)?</a:t>
            </a:r>
            <a:endParaRPr lang="en-US" sz="2100" dirty="0" smtClean="0">
              <a:solidFill>
                <a:schemeClr val="tx1"/>
              </a:solidFill>
            </a:endParaRPr>
          </a:p>
          <a:p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1974215" y="2464053"/>
            <a:ext cx="60007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False, height is </a:t>
            </a:r>
            <a:r>
              <a:rPr lang="en-IN" altLang="en-US" b="1" i="1" dirty="0" smtClean="0">
                <a:solidFill>
                  <a:srgbClr val="FF0000"/>
                </a:solidFill>
              </a:rPr>
              <a:t>a</a:t>
            </a:r>
            <a:r>
              <a:rPr lang="en-US" b="1" i="1" dirty="0" smtClean="0">
                <a:solidFill>
                  <a:srgbClr val="FF0000"/>
                </a:solidFill>
              </a:rPr>
              <a:t> variable but height of  president Lincoln is a 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IN" altLang="en-US" b="1" i="1" dirty="0" smtClean="0">
                <a:solidFill>
                  <a:srgbClr val="FF0000"/>
                </a:solidFill>
              </a:rPr>
              <a:t>data point (</a:t>
            </a:r>
            <a:r>
              <a:rPr lang="en-US" b="1" i="1" dirty="0" smtClean="0">
                <a:solidFill>
                  <a:srgbClr val="FF0000"/>
                </a:solidFill>
              </a:rPr>
              <a:t>datum</a:t>
            </a:r>
            <a:r>
              <a:rPr lang="en-IN" altLang="en-US" b="1" i="1" dirty="0" smtClean="0">
                <a:solidFill>
                  <a:srgbClr val="FF0000"/>
                </a:solidFill>
              </a:rPr>
              <a:t>)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270613" cy="3263504"/>
          </a:xfrm>
        </p:spPr>
        <p:txBody>
          <a:bodyPr>
            <a:normAutofit fontScale="72500"/>
          </a:bodyPr>
          <a:lstStyle/>
          <a:p>
            <a:r>
              <a:rPr lang="en-US" b="1" dirty="0" smtClean="0"/>
              <a:t>Accuracy – In classification accuracy is a commonly used metric. Accuracy is the fraction of correct predictions</a:t>
            </a:r>
            <a:endParaRPr lang="en-US" b="1" dirty="0" smtClean="0"/>
          </a:p>
          <a:p>
            <a:r>
              <a:rPr lang="en-US" b="1" dirty="0" smtClean="0"/>
              <a:t>Precision- It is the model’s probability to convert. How accurate are the model’s predictions</a:t>
            </a:r>
            <a:endParaRPr lang="en-US" b="1" dirty="0" smtClean="0"/>
          </a:p>
          <a:p>
            <a:r>
              <a:rPr lang="en-US" b="1" dirty="0" smtClean="0"/>
              <a:t>Recall- model’s ability to recall the genuine positive values. It’s a measure of the models reach, </a:t>
            </a:r>
            <a:r>
              <a:rPr lang="en-US" b="1" dirty="0" err="1" smtClean="0"/>
              <a:t>ie</a:t>
            </a:r>
            <a:r>
              <a:rPr lang="en-US" b="1" dirty="0" smtClean="0"/>
              <a:t> higher the recall higher the reach  </a:t>
            </a:r>
            <a:endParaRPr lang="en-US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0" y="1444331"/>
            <a:ext cx="3500846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Coefficient of determination(R2)- a statistical measure of how well the data fits the regression line</a:t>
            </a:r>
            <a:endParaRPr lang="en-US" sz="1600" dirty="0" smtClean="0"/>
          </a:p>
          <a:p>
            <a:r>
              <a:rPr lang="en-US" sz="1600" dirty="0" smtClean="0"/>
              <a:t>Mean square error (MSE) – It is a measure of the mean of the squared error 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9535" y="2915103"/>
            <a:ext cx="2543575" cy="747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0635" y="976804"/>
            <a:ext cx="215537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FF0000"/>
                </a:solidFill>
              </a:rPr>
              <a:t>For Regression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2060" y="963930"/>
            <a:ext cx="29305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FF0000"/>
                </a:solidFill>
              </a:rPr>
              <a:t>For Classification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7888"/>
            <a:ext cx="7886700" cy="3564834"/>
          </a:xfrm>
        </p:spPr>
        <p:txBody>
          <a:bodyPr>
            <a:normAutofit fontScale="7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 Data Acquisition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- Data sanity checks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- Data Cleaning-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- Check for nulls</a:t>
            </a:r>
            <a:r>
              <a:rPr lang="en-IN" altLang="en-US" dirty="0" smtClean="0">
                <a:solidFill>
                  <a:schemeClr val="tx1"/>
                </a:solidFill>
                <a:sym typeface="+mn-ea"/>
              </a:rPr>
              <a:t>, zero errrors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IN" altLang="en-US" dirty="0" smtClean="0">
                <a:solidFill>
                  <a:schemeClr val="tx1"/>
                </a:solidFill>
              </a:rPr>
              <a:t>corrupt</a:t>
            </a:r>
            <a:r>
              <a:rPr lang="en-US" dirty="0" smtClean="0">
                <a:solidFill>
                  <a:schemeClr val="tx1"/>
                </a:solidFill>
              </a:rPr>
              <a:t> characters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2. Exploratory Data Analysis – univariate &amp; </a:t>
            </a:r>
            <a:r>
              <a:rPr lang="en-US" dirty="0" err="1" smtClean="0">
                <a:solidFill>
                  <a:schemeClr val="tx1"/>
                </a:solidFill>
              </a:rPr>
              <a:t>bivariates</a:t>
            </a:r>
            <a:r>
              <a:rPr lang="en-US" dirty="0" smtClean="0">
                <a:solidFill>
                  <a:schemeClr val="tx1"/>
                </a:solidFill>
              </a:rPr>
              <a:t> &amp; correlations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3. Data Preprocessing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-separate features and label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- Do the label encoding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- Solve data imbalance issue (if needed)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- Do a train test split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-scale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features (if needed, though it’s a good practice to scale the features)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4. Model Building with training data – Fit the model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 Model evaluation with test data – Check the metrics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. Model optimization-</a:t>
            </a:r>
            <a:r>
              <a:rPr lang="en-US" dirty="0" err="1" smtClean="0">
                <a:solidFill>
                  <a:schemeClr val="tx1"/>
                </a:solidFill>
              </a:rPr>
              <a:t>Hyperparameter</a:t>
            </a:r>
            <a:r>
              <a:rPr lang="en-US" dirty="0" smtClean="0">
                <a:solidFill>
                  <a:schemeClr val="tx1"/>
                </a:solidFill>
              </a:rPr>
              <a:t> tuning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. Model interpretation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. Deployment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/>
              <a:t>Book ---https://www.ime.unicamp.br/~</a:t>
            </a:r>
            <a:r>
              <a:rPr lang="en-US" dirty="0" smtClean="0"/>
              <a:t>dias/Intoduction%20to%20Statistical%20Learning.pdf</a:t>
            </a:r>
            <a:endParaRPr lang="en-US" dirty="0" smtClean="0"/>
          </a:p>
          <a:p>
            <a:r>
              <a:rPr lang="en-US" dirty="0" smtClean="0"/>
              <a:t>Machine Learning Book </a:t>
            </a:r>
            <a:r>
              <a:rPr lang="en-US" dirty="0"/>
              <a:t>Advanced- </a:t>
            </a:r>
            <a:r>
              <a:rPr lang="en-US" dirty="0">
                <a:hlinkClick r:id="rId1"/>
              </a:rPr>
              <a:t>https://web.stanford.edu/~</a:t>
            </a:r>
            <a:r>
              <a:rPr lang="en-US" dirty="0" smtClean="0">
                <a:hlinkClick r:id="rId1"/>
              </a:rPr>
              <a:t>hastie/Papers/ESLII.pdf</a:t>
            </a:r>
            <a:endParaRPr lang="en-US" dirty="0" smtClean="0"/>
          </a:p>
          <a:p>
            <a:r>
              <a:rPr lang="en-US" dirty="0"/>
              <a:t>For SMOTE---https://</a:t>
            </a:r>
            <a:r>
              <a:rPr lang="en-US"/>
              <a:t>machinelearningmastery.com/smote-oversampling-for-imbalanced-classification</a:t>
            </a:r>
            <a:r>
              <a:rPr lang="en-US" smtClean="0"/>
              <a:t>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 Quiz : </a:t>
            </a:r>
            <a:r>
              <a:rPr lang="en-GB"/>
              <a:t>Choose data type for each variable </a:t>
            </a:r>
            <a:endParaRPr lang="en-GB"/>
          </a:p>
        </p:txBody>
      </p:sp>
      <p:sp>
        <p:nvSpPr>
          <p:cNvPr id="95" name="Google Shape;95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Height in cms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Employment status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Income status - low , middle , high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Count of jeans sold in a store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Race car lap time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Number of trees in a field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 satisfaction- unsatisfied, neutral , satisfied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Two Branches of Statistics 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IN" altLang="en-US"/>
              <a:t>Descriptive statistics: Consists of Organizing , Summarizing and Visualizing data to get interesting patterns and insights</a:t>
            </a:r>
            <a:endParaRPr lang="en-IN" altLang="en-US"/>
          </a:p>
          <a:p>
            <a:r>
              <a:rPr lang="en-IN" altLang="en-US"/>
              <a:t>Inferential statistics: Generalizing from samples to populations in the form of estimations, hypothesis testing and correlation studies 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11024</Words>
  <Application>WPS Presentation</Application>
  <PresentationFormat/>
  <Paragraphs>480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Arial</vt:lpstr>
      <vt:lpstr>SimSun</vt:lpstr>
      <vt:lpstr>Wingdings</vt:lpstr>
      <vt:lpstr>Arial</vt:lpstr>
      <vt:lpstr>Work Sans</vt:lpstr>
      <vt:lpstr>Microsoft YaHei</vt:lpstr>
      <vt:lpstr>Arial Unicode MS</vt:lpstr>
      <vt:lpstr>Times New Roman</vt:lpstr>
      <vt:lpstr>Arial Black</vt:lpstr>
      <vt:lpstr>Simple Light</vt:lpstr>
      <vt:lpstr>PowerPoint 演示文稿</vt:lpstr>
      <vt:lpstr>Content </vt:lpstr>
      <vt:lpstr>PowerPoint 演示文稿</vt:lpstr>
      <vt:lpstr>What is Statistics ?</vt:lpstr>
      <vt:lpstr>   Big Picture of Statistics</vt:lpstr>
      <vt:lpstr>PowerPoint 演示文稿</vt:lpstr>
      <vt:lpstr>Pop Quiz 1: Variables &amp; Data  </vt:lpstr>
      <vt:lpstr>Pop Quiz 2: Choose data type for each variable </vt:lpstr>
      <vt:lpstr>PowerPoint 演示文稿</vt:lpstr>
      <vt:lpstr>Identify whether descriptive or inferential statistics is used</vt:lpstr>
      <vt:lpstr>What does EDA entail? </vt:lpstr>
      <vt:lpstr>PowerPoint 演示文稿</vt:lpstr>
      <vt:lpstr>Raw Data </vt:lpstr>
      <vt:lpstr>PowerPoint 演示文稿</vt:lpstr>
      <vt:lpstr>PowerPoint 演示文稿</vt:lpstr>
      <vt:lpstr>Summarizing Data–Measures of Center</vt:lpstr>
      <vt:lpstr>Calculating Mean ,Median and Mode </vt:lpstr>
      <vt:lpstr>Which diet is better? </vt:lpstr>
      <vt:lpstr>Which diet is better : Analyze and Decide</vt:lpstr>
      <vt:lpstr>Shapes of Distributions</vt:lpstr>
      <vt:lpstr>Measures of Variance</vt:lpstr>
      <vt:lpstr>PowerPoint 演示文稿</vt:lpstr>
      <vt:lpstr>PowerPoint 演示文稿</vt:lpstr>
      <vt:lpstr>PowerPoint 演示文稿</vt:lpstr>
      <vt:lpstr>Range Rule of Thumb</vt:lpstr>
      <vt:lpstr>Exploratory Data Analysis(EDA)</vt:lpstr>
      <vt:lpstr>Example Boxplot</vt:lpstr>
      <vt:lpstr>PowerPoint 演示文稿</vt:lpstr>
      <vt:lpstr>Other EDA Tips- Shapes of Distributions  </vt:lpstr>
      <vt:lpstr>PowerPoint 演示文稿</vt:lpstr>
      <vt:lpstr>PowerPoint 演示文稿</vt:lpstr>
      <vt:lpstr>Correlation using Scatter Graphs</vt:lpstr>
      <vt:lpstr>Correlation is Not Causation</vt:lpstr>
      <vt:lpstr>PowerPoint 演示文稿</vt:lpstr>
      <vt:lpstr>PowerPoint 演示文稿</vt:lpstr>
      <vt:lpstr>PowerPoint 演示文稿</vt:lpstr>
      <vt:lpstr>PowerPoint 演示文稿</vt:lpstr>
      <vt:lpstr>Which of the following events is most likely to occur ? </vt:lpstr>
      <vt:lpstr>Is Blood Type independednt of RH factor ?</vt:lpstr>
      <vt:lpstr>Which are dependent and independent events ?</vt:lpstr>
      <vt:lpstr>Some Important Topics in Probability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Which of the following are specific features of a normal distribution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TESTS of SIGNIFICANCE </vt:lpstr>
      <vt:lpstr>Intro to ML </vt:lpstr>
      <vt:lpstr>What are AI, ML and DS?</vt:lpstr>
      <vt:lpstr>What is ML ?</vt:lpstr>
      <vt:lpstr>Traditional programming vs ML</vt:lpstr>
      <vt:lpstr>Fundamental difference between stats &amp; ML</vt:lpstr>
      <vt:lpstr>How does ML model look like in practice ?</vt:lpstr>
      <vt:lpstr>Pop quiz</vt:lpstr>
      <vt:lpstr>THE ML DIAGRAM</vt:lpstr>
      <vt:lpstr>Supervised Learning in python </vt:lpstr>
      <vt:lpstr>Data Scientist Toolkit</vt:lpstr>
      <vt:lpstr>Model evaluation</vt:lpstr>
      <vt:lpstr>Model evaluation </vt:lpstr>
      <vt:lpstr>Supervised Learning Steps</vt:lpstr>
      <vt:lpstr>Resources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DavidPratap</cp:lastModifiedBy>
  <cp:revision>11</cp:revision>
  <dcterms:created xsi:type="dcterms:W3CDTF">2022-08-06T11:57:00Z</dcterms:created>
  <dcterms:modified xsi:type="dcterms:W3CDTF">2023-01-05T12:56:39Z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9B492A6FC59C4BFE988162005C51E569</vt:lpwstr>
  </property>
  <property fmtid="{D5CDD505-2E9C-101B-9397-08002B2CF9AE}" pid="3" name="KSOProductBuildVer">
    <vt:lpwstr>1033-11.2.0.11440</vt:lpwstr>
  </property>
</Properties>
</file>