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466" r:id="rId4"/>
  </p:sldMasterIdLst>
  <p:notesMasterIdLst>
    <p:notesMasterId r:id="rId21"/>
  </p:notesMasterIdLst>
  <p:handoutMasterIdLst>
    <p:handoutMasterId r:id="rId22"/>
  </p:handoutMasterIdLst>
  <p:sldIdLst>
    <p:sldId id="260" r:id="rId5"/>
    <p:sldId id="295" r:id="rId6"/>
    <p:sldId id="29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92" r:id="rId17"/>
    <p:sldId id="275" r:id="rId18"/>
    <p:sldId id="283" r:id="rId19"/>
    <p:sldId id="29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414343"/>
    <a:srgbClr val="53565A"/>
    <a:srgbClr val="FDFCFB"/>
    <a:srgbClr val="FFFFFB"/>
    <a:srgbClr val="FBF8F7"/>
    <a:srgbClr val="00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33400" y="190500"/>
            <a:ext cx="3454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400" y="647700"/>
            <a:ext cx="345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fld id="{85F84933-B29E-4584-B146-967EBA26A754}" type="datetime1">
              <a:rPr lang="en-US" sz="1000" smtClean="0">
                <a:solidFill>
                  <a:schemeClr val="tx2"/>
                </a:solidFill>
                <a:latin typeface="+mj-lt"/>
              </a:rPr>
              <a:t>9/17/2017</a:t>
            </a:fld>
            <a:endParaRPr lang="en-US" sz="10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686800"/>
            <a:ext cx="276701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4263" y="8685213"/>
            <a:ext cx="2776537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5B6B61E-71C8-4769-B257-3377CAF4417B}" type="slidenum">
              <a:rPr lang="en-US" sz="1000" smtClean="0">
                <a:solidFill>
                  <a:schemeClr val="tx2"/>
                </a:solidFill>
              </a:rPr>
              <a:pPr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4951305" y="269240"/>
            <a:ext cx="1416522" cy="307297"/>
            <a:chOff x="4813445" y="5397500"/>
            <a:chExt cx="2736850" cy="593725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26486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3746146" y="6576746"/>
            <a:ext cx="2711804" cy="203385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387350" y="1104900"/>
            <a:ext cx="6051550" cy="5372100"/>
          </a:xfrm>
          <a:prstGeom prst="rect">
            <a:avLst/>
          </a:prstGeom>
        </p:spPr>
        <p:txBody>
          <a:bodyPr vert="horz" lIns="27432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36997" y="8685213"/>
            <a:ext cx="2668587" cy="306387"/>
          </a:xfrm>
          <a:prstGeom prst="rect">
            <a:avLst/>
          </a:prstGeom>
        </p:spPr>
        <p:txBody>
          <a:bodyPr vert="horz" lIns="91440" tIns="45720" rIns="18288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ADD4AB0-DA56-AC40-9592-4E955E6D45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390525" y="323850"/>
            <a:ext cx="3695700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390525" y="781050"/>
            <a:ext cx="36957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latin typeface="+mj-lt"/>
                <a:cs typeface="Georgia"/>
              </a:defRPr>
            </a:lvl1pPr>
          </a:lstStyle>
          <a:p>
            <a:fld id="{2D0060DF-931D-4D99-BEBF-DE2982913789}" type="datetime1">
              <a:rPr lang="en-US" smtClean="0"/>
              <a:t>9/17/2017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073225" y="406400"/>
            <a:ext cx="1416522" cy="307297"/>
            <a:chOff x="4813445" y="5397500"/>
            <a:chExt cx="2736850" cy="593725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79981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173038" marR="0" indent="-173038" algn="l" defTabSz="914400" rtl="0" eaLnBrk="1" fontAlgn="base" latinLnBrk="0" hangingPunct="1">
      <a:lnSpc>
        <a:spcPct val="100000"/>
      </a:lnSpc>
      <a:spcBef>
        <a:spcPts val="400"/>
      </a:spcBef>
      <a:spcAft>
        <a:spcPct val="0"/>
      </a:spcAft>
      <a:buClrTx/>
      <a:buSzTx/>
      <a:buFont typeface="Arial" pitchFamily="34" charset="0"/>
      <a:buChar char="•"/>
      <a:tabLst/>
      <a:defRPr sz="1400" b="0" kern="1200">
        <a:solidFill>
          <a:schemeClr val="tx2"/>
        </a:solidFill>
        <a:latin typeface="Arial"/>
        <a:ea typeface="+mn-ea"/>
        <a:cs typeface="Arial"/>
      </a:defRPr>
    </a:lvl1pPr>
    <a:lvl2pPr marL="346075" marR="0" indent="-173038" algn="l" defTabSz="914400" rtl="0" eaLnBrk="1" fontAlgn="base" latinLnBrk="0" hangingPunct="1">
      <a:lnSpc>
        <a:spcPct val="100000"/>
      </a:lnSpc>
      <a:spcBef>
        <a:spcPts val="400"/>
      </a:spcBef>
      <a:spcAft>
        <a:spcPct val="0"/>
      </a:spcAft>
      <a:buClrTx/>
      <a:buSzTx/>
      <a:buFont typeface="Arial" pitchFamily="34" charset="0"/>
      <a:buChar char="–"/>
      <a:tabLst/>
      <a:defRPr sz="1400" b="0" i="0" kern="1200">
        <a:solidFill>
          <a:schemeClr val="tx2"/>
        </a:solidFill>
        <a:latin typeface="Arial"/>
        <a:ea typeface="+mn-ea"/>
        <a:cs typeface="Arial"/>
      </a:defRPr>
    </a:lvl2pPr>
    <a:lvl3pPr marL="512763" marR="0" indent="-166688" algn="l" defTabSz="914400" rtl="0" eaLnBrk="1" fontAlgn="base" latinLnBrk="0" hangingPunct="1">
      <a:lnSpc>
        <a:spcPct val="100000"/>
      </a:lnSpc>
      <a:spcBef>
        <a:spcPts val="400"/>
      </a:spcBef>
      <a:spcAft>
        <a:spcPct val="0"/>
      </a:spcAft>
      <a:buClrTx/>
      <a:buSzTx/>
      <a:buFont typeface="Arial" pitchFamily="34" charset="0"/>
      <a:buChar char="–"/>
      <a:tabLst/>
      <a:defRPr sz="1400" b="0" i="0" kern="1200" baseline="0">
        <a:solidFill>
          <a:schemeClr val="tx2"/>
        </a:solidFill>
        <a:latin typeface="Arial"/>
        <a:ea typeface="+mn-ea"/>
        <a:cs typeface="Arial"/>
      </a:defRPr>
    </a:lvl3pPr>
    <a:lvl4pPr marL="685800" marR="0" indent="-173038" algn="l" defTabSz="914400" rtl="0" eaLnBrk="1" fontAlgn="base" latinLnBrk="0" hangingPunct="1">
      <a:lnSpc>
        <a:spcPct val="100000"/>
      </a:lnSpc>
      <a:spcBef>
        <a:spcPts val="400"/>
      </a:spcBef>
      <a:spcAft>
        <a:spcPct val="0"/>
      </a:spcAft>
      <a:buClrTx/>
      <a:buSzTx/>
      <a:buFont typeface="Arial" pitchFamily="34" charset="0"/>
      <a:buChar char="–"/>
      <a:tabLst/>
      <a:defRPr sz="1400" b="0" i="0" kern="1200">
        <a:solidFill>
          <a:schemeClr val="tx2"/>
        </a:solidFill>
        <a:latin typeface="Arial"/>
        <a:ea typeface="+mn-ea"/>
        <a:cs typeface="Arial"/>
      </a:defRPr>
    </a:lvl4pPr>
    <a:lvl5pPr marL="858838" marR="0" indent="-173038" algn="l" defTabSz="860425" rtl="0" eaLnBrk="1" fontAlgn="base" latinLnBrk="0" hangingPunct="1">
      <a:lnSpc>
        <a:spcPct val="100000"/>
      </a:lnSpc>
      <a:spcBef>
        <a:spcPts val="400"/>
      </a:spcBef>
      <a:spcAft>
        <a:spcPct val="0"/>
      </a:spcAft>
      <a:buClrTx/>
      <a:buSzTx/>
      <a:buFont typeface="Arial" pitchFamily="34" charset="0"/>
      <a:buChar char="–"/>
      <a:tabLst/>
      <a:defRPr sz="1400" b="0" i="0" kern="1200">
        <a:solidFill>
          <a:schemeClr val="tx2"/>
        </a:solidFill>
        <a:latin typeface="Arial"/>
        <a:ea typeface="+mn-ea"/>
        <a:cs typeface="Arial"/>
      </a:defRPr>
    </a:lvl5pPr>
    <a:lvl6pPr marL="1031875" indent="-173038" algn="l" defTabSz="860425" rtl="0" eaLnBrk="1" latinLnBrk="0" hangingPunct="1">
      <a:lnSpc>
        <a:spcPct val="100000"/>
      </a:lnSpc>
      <a:spcBef>
        <a:spcPts val="400"/>
      </a:spcBef>
      <a:buClrTx/>
      <a:buFont typeface="Arial" panose="020B0604020202020204" pitchFamily="34" charset="0"/>
      <a:buChar char="–"/>
      <a:tabLst/>
      <a:defRPr sz="1400" b="0" i="0" kern="1200">
        <a:solidFill>
          <a:schemeClr val="tx2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To change this title, go to Notes Master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DCC9B8-B5E7-46CE-89D9-142105E65154}" type="datetime1">
              <a:rPr lang="en-US" smtClean="0"/>
              <a:t>9/17/2017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841750" y="6577013"/>
            <a:ext cx="2711450" cy="2033587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48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4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1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4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6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2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8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9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0" y="6577013"/>
            <a:ext cx="2711450" cy="2033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AB0-DA56-AC40-9592-4E955E6D45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1B4F642-74FC-4148-B731-47EF48BAE9FB}" type="datetime1">
              <a:rPr lang="en-US" smtClean="0"/>
              <a:t>9/17/2017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intil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172"/>
            <a:ext cx="9144000" cy="26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1961343"/>
            <a:ext cx="8348472" cy="8961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4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Headlines are 24pt Arial Bold Title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555711"/>
            <a:ext cx="3886200" cy="6976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200"/>
              </a:spcBef>
              <a:buNone/>
              <a:defRPr sz="1200" i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Author First Name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 bwMode="gray">
          <a:xfrm>
            <a:off x="6449147" y="481445"/>
            <a:ext cx="2316162" cy="1459409"/>
            <a:chOff x="4795838" y="3390900"/>
            <a:chExt cx="2763837" cy="1741488"/>
          </a:xfrm>
        </p:grpSpPr>
        <p:sp>
          <p:nvSpPr>
            <p:cNvPr id="83" name="Freeform 5"/>
            <p:cNvSpPr>
              <a:spLocks noEditPoints="1"/>
            </p:cNvSpPr>
            <p:nvPr/>
          </p:nvSpPr>
          <p:spPr bwMode="gray">
            <a:xfrm>
              <a:off x="4795838" y="4721225"/>
              <a:ext cx="2632075" cy="411163"/>
            </a:xfrm>
            <a:custGeom>
              <a:avLst/>
              <a:gdLst>
                <a:gd name="T0" fmla="*/ 36 w 699"/>
                <a:gd name="T1" fmla="*/ 104 h 109"/>
                <a:gd name="T2" fmla="*/ 10 w 699"/>
                <a:gd name="T3" fmla="*/ 11 h 109"/>
                <a:gd name="T4" fmla="*/ 72 w 699"/>
                <a:gd name="T5" fmla="*/ 52 h 109"/>
                <a:gd name="T6" fmla="*/ 69 w 699"/>
                <a:gd name="T7" fmla="*/ 109 h 109"/>
                <a:gd name="T8" fmla="*/ 12 w 699"/>
                <a:gd name="T9" fmla="*/ 52 h 109"/>
                <a:gd name="T10" fmla="*/ 49 w 699"/>
                <a:gd name="T11" fmla="*/ 89 h 109"/>
                <a:gd name="T12" fmla="*/ 56 w 699"/>
                <a:gd name="T13" fmla="*/ 81 h 109"/>
                <a:gd name="T14" fmla="*/ 36 w 699"/>
                <a:gd name="T15" fmla="*/ 11 h 109"/>
                <a:gd name="T16" fmla="*/ 86 w 699"/>
                <a:gd name="T17" fmla="*/ 78 h 109"/>
                <a:gd name="T18" fmla="*/ 98 w 699"/>
                <a:gd name="T19" fmla="*/ 76 h 109"/>
                <a:gd name="T20" fmla="*/ 131 w 699"/>
                <a:gd name="T21" fmla="*/ 32 h 109"/>
                <a:gd name="T22" fmla="*/ 131 w 699"/>
                <a:gd name="T23" fmla="*/ 104 h 109"/>
                <a:gd name="T24" fmla="*/ 171 w 699"/>
                <a:gd name="T25" fmla="*/ 104 h 109"/>
                <a:gd name="T26" fmla="*/ 159 w 699"/>
                <a:gd name="T27" fmla="*/ 32 h 109"/>
                <a:gd name="T28" fmla="*/ 171 w 699"/>
                <a:gd name="T29" fmla="*/ 104 h 109"/>
                <a:gd name="T30" fmla="*/ 159 w 699"/>
                <a:gd name="T31" fmla="*/ 1 h 109"/>
                <a:gd name="T32" fmla="*/ 244 w 699"/>
                <a:gd name="T33" fmla="*/ 104 h 109"/>
                <a:gd name="T34" fmla="*/ 216 w 699"/>
                <a:gd name="T35" fmla="*/ 42 h 109"/>
                <a:gd name="T36" fmla="*/ 188 w 699"/>
                <a:gd name="T37" fmla="*/ 104 h 109"/>
                <a:gd name="T38" fmla="*/ 200 w 699"/>
                <a:gd name="T39" fmla="*/ 39 h 109"/>
                <a:gd name="T40" fmla="*/ 244 w 699"/>
                <a:gd name="T41" fmla="*/ 58 h 109"/>
                <a:gd name="T42" fmla="*/ 300 w 699"/>
                <a:gd name="T43" fmla="*/ 104 h 109"/>
                <a:gd name="T44" fmla="*/ 312 w 699"/>
                <a:gd name="T45" fmla="*/ 32 h 109"/>
                <a:gd name="T46" fmla="*/ 313 w 699"/>
                <a:gd name="T47" fmla="*/ 14 h 109"/>
                <a:gd name="T48" fmla="*/ 313 w 699"/>
                <a:gd name="T49" fmla="*/ 1 h 109"/>
                <a:gd name="T50" fmla="*/ 358 w 699"/>
                <a:gd name="T51" fmla="*/ 68 h 109"/>
                <a:gd name="T52" fmla="*/ 417 w 699"/>
                <a:gd name="T53" fmla="*/ 71 h 109"/>
                <a:gd name="T54" fmla="*/ 408 w 699"/>
                <a:gd name="T55" fmla="*/ 86 h 109"/>
                <a:gd name="T56" fmla="*/ 416 w 699"/>
                <a:gd name="T57" fmla="*/ 93 h 109"/>
                <a:gd name="T58" fmla="*/ 406 w 699"/>
                <a:gd name="T59" fmla="*/ 62 h 109"/>
                <a:gd name="T60" fmla="*/ 372 w 699"/>
                <a:gd name="T61" fmla="*/ 52 h 109"/>
                <a:gd name="T62" fmla="*/ 424 w 699"/>
                <a:gd name="T63" fmla="*/ 94 h 109"/>
                <a:gd name="T64" fmla="*/ 432 w 699"/>
                <a:gd name="T65" fmla="*/ 86 h 109"/>
                <a:gd name="T66" fmla="*/ 460 w 699"/>
                <a:gd name="T67" fmla="*/ 73 h 109"/>
                <a:gd name="T68" fmla="*/ 453 w 699"/>
                <a:gd name="T69" fmla="*/ 32 h 109"/>
                <a:gd name="T70" fmla="*/ 472 w 699"/>
                <a:gd name="T71" fmla="*/ 47 h 109"/>
                <a:gd name="T72" fmla="*/ 438 w 699"/>
                <a:gd name="T73" fmla="*/ 52 h 109"/>
                <a:gd name="T74" fmla="*/ 482 w 699"/>
                <a:gd name="T75" fmla="*/ 82 h 109"/>
                <a:gd name="T76" fmla="*/ 495 w 699"/>
                <a:gd name="T77" fmla="*/ 104 h 109"/>
                <a:gd name="T78" fmla="*/ 507 w 699"/>
                <a:gd name="T79" fmla="*/ 1 h 109"/>
                <a:gd name="T80" fmla="*/ 616 w 699"/>
                <a:gd name="T81" fmla="*/ 104 h 109"/>
                <a:gd name="T82" fmla="*/ 577 w 699"/>
                <a:gd name="T83" fmla="*/ 88 h 109"/>
                <a:gd name="T84" fmla="*/ 540 w 699"/>
                <a:gd name="T85" fmla="*/ 104 h 109"/>
                <a:gd name="T86" fmla="*/ 540 w 699"/>
                <a:gd name="T87" fmla="*/ 1 h 109"/>
                <a:gd name="T88" fmla="*/ 604 w 699"/>
                <a:gd name="T89" fmla="*/ 1 h 109"/>
                <a:gd name="T90" fmla="*/ 663 w 699"/>
                <a:gd name="T91" fmla="*/ 104 h 109"/>
                <a:gd name="T92" fmla="*/ 636 w 699"/>
                <a:gd name="T93" fmla="*/ 82 h 109"/>
                <a:gd name="T94" fmla="*/ 687 w 699"/>
                <a:gd name="T95" fmla="*/ 75 h 109"/>
                <a:gd name="T96" fmla="*/ 658 w 699"/>
                <a:gd name="T97" fmla="*/ 57 h 109"/>
                <a:gd name="T98" fmla="*/ 664 w 699"/>
                <a:gd name="T99" fmla="*/ 0 h 109"/>
                <a:gd name="T100" fmla="*/ 687 w 699"/>
                <a:gd name="T101" fmla="*/ 20 h 109"/>
                <a:gd name="T102" fmla="*/ 643 w 699"/>
                <a:gd name="T103" fmla="*/ 29 h 109"/>
                <a:gd name="T104" fmla="*/ 671 w 699"/>
                <a:gd name="T105" fmla="*/ 47 h 109"/>
                <a:gd name="T106" fmla="*/ 663 w 699"/>
                <a:gd name="T107" fmla="*/ 104 h 109"/>
                <a:gd name="T108" fmla="*/ 262 w 699"/>
                <a:gd name="T109" fmla="*/ 84 h 109"/>
                <a:gd name="T110" fmla="*/ 253 w 699"/>
                <a:gd name="T111" fmla="*/ 32 h 109"/>
                <a:gd name="T112" fmla="*/ 274 w 699"/>
                <a:gd name="T113" fmla="*/ 11 h 109"/>
                <a:gd name="T114" fmla="*/ 289 w 699"/>
                <a:gd name="T115" fmla="*/ 42 h 109"/>
                <a:gd name="T116" fmla="*/ 283 w 699"/>
                <a:gd name="T117" fmla="*/ 93 h 109"/>
                <a:gd name="T118" fmla="*/ 283 w 699"/>
                <a:gd name="T119" fmla="*/ 104 h 109"/>
                <a:gd name="T120" fmla="*/ 329 w 699"/>
                <a:gd name="T121" fmla="*/ 84 h 109"/>
                <a:gd name="T122" fmla="*/ 340 w 699"/>
                <a:gd name="T123" fmla="*/ 84 h 109"/>
                <a:gd name="T124" fmla="*/ 350 w 699"/>
                <a:gd name="T125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9" h="109">
                  <a:moveTo>
                    <a:pt x="69" y="109"/>
                  </a:moveTo>
                  <a:cubicBezTo>
                    <a:pt x="58" y="98"/>
                    <a:pt x="58" y="98"/>
                    <a:pt x="58" y="98"/>
                  </a:cubicBezTo>
                  <a:cubicBezTo>
                    <a:pt x="52" y="102"/>
                    <a:pt x="44" y="104"/>
                    <a:pt x="36" y="104"/>
                  </a:cubicBezTo>
                  <a:cubicBezTo>
                    <a:pt x="26" y="104"/>
                    <a:pt x="17" y="101"/>
                    <a:pt x="10" y="94"/>
                  </a:cubicBezTo>
                  <a:cubicBezTo>
                    <a:pt x="0" y="84"/>
                    <a:pt x="0" y="75"/>
                    <a:pt x="0" y="52"/>
                  </a:cubicBezTo>
                  <a:cubicBezTo>
                    <a:pt x="0" y="30"/>
                    <a:pt x="0" y="20"/>
                    <a:pt x="10" y="11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6" y="0"/>
                    <a:pt x="55" y="4"/>
                    <a:pt x="62" y="11"/>
                  </a:cubicBezTo>
                  <a:cubicBezTo>
                    <a:pt x="71" y="20"/>
                    <a:pt x="72" y="29"/>
                    <a:pt x="72" y="52"/>
                  </a:cubicBezTo>
                  <a:cubicBezTo>
                    <a:pt x="72" y="72"/>
                    <a:pt x="72" y="81"/>
                    <a:pt x="65" y="90"/>
                  </a:cubicBezTo>
                  <a:cubicBezTo>
                    <a:pt x="76" y="101"/>
                    <a:pt x="76" y="101"/>
                    <a:pt x="76" y="101"/>
                  </a:cubicBezTo>
                  <a:lnTo>
                    <a:pt x="69" y="109"/>
                  </a:lnTo>
                  <a:close/>
                  <a:moveTo>
                    <a:pt x="36" y="11"/>
                  </a:moveTo>
                  <a:cubicBezTo>
                    <a:pt x="29" y="11"/>
                    <a:pt x="23" y="14"/>
                    <a:pt x="19" y="18"/>
                  </a:cubicBezTo>
                  <a:cubicBezTo>
                    <a:pt x="13" y="25"/>
                    <a:pt x="12" y="31"/>
                    <a:pt x="12" y="52"/>
                  </a:cubicBezTo>
                  <a:cubicBezTo>
                    <a:pt x="12" y="74"/>
                    <a:pt x="13" y="80"/>
                    <a:pt x="19" y="86"/>
                  </a:cubicBezTo>
                  <a:cubicBezTo>
                    <a:pt x="23" y="91"/>
                    <a:pt x="29" y="93"/>
                    <a:pt x="36" y="93"/>
                  </a:cubicBezTo>
                  <a:cubicBezTo>
                    <a:pt x="41" y="93"/>
                    <a:pt x="46" y="92"/>
                    <a:pt x="49" y="8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9" y="75"/>
                    <a:pt x="60" y="67"/>
                    <a:pt x="60" y="52"/>
                  </a:cubicBezTo>
                  <a:cubicBezTo>
                    <a:pt x="60" y="31"/>
                    <a:pt x="59" y="25"/>
                    <a:pt x="53" y="18"/>
                  </a:cubicBezTo>
                  <a:cubicBezTo>
                    <a:pt x="49" y="14"/>
                    <a:pt x="43" y="11"/>
                    <a:pt x="36" y="11"/>
                  </a:cubicBezTo>
                  <a:close/>
                  <a:moveTo>
                    <a:pt x="112" y="104"/>
                  </a:moveTo>
                  <a:cubicBezTo>
                    <a:pt x="104" y="104"/>
                    <a:pt x="98" y="102"/>
                    <a:pt x="93" y="98"/>
                  </a:cubicBezTo>
                  <a:cubicBezTo>
                    <a:pt x="88" y="93"/>
                    <a:pt x="86" y="86"/>
                    <a:pt x="86" y="7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88"/>
                    <a:pt x="104" y="94"/>
                    <a:pt x="114" y="94"/>
                  </a:cubicBezTo>
                  <a:cubicBezTo>
                    <a:pt x="125" y="94"/>
                    <a:pt x="131" y="87"/>
                    <a:pt x="131" y="76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26" y="102"/>
                    <a:pt x="119" y="104"/>
                    <a:pt x="112" y="104"/>
                  </a:cubicBezTo>
                  <a:close/>
                  <a:moveTo>
                    <a:pt x="171" y="104"/>
                  </a:moveTo>
                  <a:cubicBezTo>
                    <a:pt x="159" y="104"/>
                    <a:pt x="159" y="104"/>
                    <a:pt x="159" y="104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1" y="65"/>
                    <a:pt x="171" y="65"/>
                    <a:pt x="171" y="65"/>
                  </a:cubicBezTo>
                  <a:lnTo>
                    <a:pt x="171" y="104"/>
                  </a:lnTo>
                  <a:close/>
                  <a:moveTo>
                    <a:pt x="172" y="14"/>
                  </a:moveTo>
                  <a:cubicBezTo>
                    <a:pt x="159" y="14"/>
                    <a:pt x="159" y="14"/>
                    <a:pt x="159" y="14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72" y="1"/>
                    <a:pt x="172" y="1"/>
                    <a:pt x="172" y="1"/>
                  </a:cubicBezTo>
                  <a:lnTo>
                    <a:pt x="172" y="14"/>
                  </a:lnTo>
                  <a:close/>
                  <a:moveTo>
                    <a:pt x="244" y="104"/>
                  </a:moveTo>
                  <a:cubicBezTo>
                    <a:pt x="233" y="104"/>
                    <a:pt x="233" y="104"/>
                    <a:pt x="233" y="104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33" y="48"/>
                    <a:pt x="227" y="42"/>
                    <a:pt x="216" y="42"/>
                  </a:cubicBezTo>
                  <a:cubicBezTo>
                    <a:pt x="206" y="42"/>
                    <a:pt x="200" y="49"/>
                    <a:pt x="200" y="60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5" y="34"/>
                    <a:pt x="211" y="32"/>
                    <a:pt x="218" y="32"/>
                  </a:cubicBezTo>
                  <a:cubicBezTo>
                    <a:pt x="226" y="32"/>
                    <a:pt x="232" y="34"/>
                    <a:pt x="237" y="38"/>
                  </a:cubicBezTo>
                  <a:cubicBezTo>
                    <a:pt x="242" y="43"/>
                    <a:pt x="244" y="50"/>
                    <a:pt x="244" y="58"/>
                  </a:cubicBezTo>
                  <a:lnTo>
                    <a:pt x="244" y="104"/>
                  </a:lnTo>
                  <a:close/>
                  <a:moveTo>
                    <a:pt x="312" y="104"/>
                  </a:moveTo>
                  <a:cubicBezTo>
                    <a:pt x="300" y="104"/>
                    <a:pt x="300" y="104"/>
                    <a:pt x="300" y="104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300" y="32"/>
                    <a:pt x="300" y="32"/>
                    <a:pt x="300" y="32"/>
                  </a:cubicBezTo>
                  <a:cubicBezTo>
                    <a:pt x="312" y="32"/>
                    <a:pt x="312" y="32"/>
                    <a:pt x="312" y="32"/>
                  </a:cubicBezTo>
                  <a:cubicBezTo>
                    <a:pt x="312" y="65"/>
                    <a:pt x="312" y="65"/>
                    <a:pt x="312" y="65"/>
                  </a:cubicBezTo>
                  <a:lnTo>
                    <a:pt x="312" y="104"/>
                  </a:lnTo>
                  <a:close/>
                  <a:moveTo>
                    <a:pt x="313" y="14"/>
                  </a:moveTo>
                  <a:cubicBezTo>
                    <a:pt x="300" y="14"/>
                    <a:pt x="300" y="14"/>
                    <a:pt x="300" y="14"/>
                  </a:cubicBezTo>
                  <a:cubicBezTo>
                    <a:pt x="300" y="1"/>
                    <a:pt x="300" y="1"/>
                    <a:pt x="300" y="1"/>
                  </a:cubicBezTo>
                  <a:cubicBezTo>
                    <a:pt x="313" y="1"/>
                    <a:pt x="313" y="1"/>
                    <a:pt x="313" y="1"/>
                  </a:cubicBezTo>
                  <a:lnTo>
                    <a:pt x="313" y="14"/>
                  </a:lnTo>
                  <a:close/>
                  <a:moveTo>
                    <a:pt x="390" y="104"/>
                  </a:moveTo>
                  <a:cubicBezTo>
                    <a:pt x="369" y="104"/>
                    <a:pt x="358" y="91"/>
                    <a:pt x="358" y="68"/>
                  </a:cubicBezTo>
                  <a:cubicBezTo>
                    <a:pt x="358" y="45"/>
                    <a:pt x="369" y="32"/>
                    <a:pt x="388" y="32"/>
                  </a:cubicBezTo>
                  <a:cubicBezTo>
                    <a:pt x="406" y="32"/>
                    <a:pt x="417" y="44"/>
                    <a:pt x="417" y="66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70" y="86"/>
                    <a:pt x="377" y="94"/>
                    <a:pt x="390" y="94"/>
                  </a:cubicBezTo>
                  <a:cubicBezTo>
                    <a:pt x="397" y="94"/>
                    <a:pt x="402" y="92"/>
                    <a:pt x="408" y="86"/>
                  </a:cubicBezTo>
                  <a:cubicBezTo>
                    <a:pt x="408" y="86"/>
                    <a:pt x="408" y="86"/>
                    <a:pt x="408" y="86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09" y="100"/>
                    <a:pt x="402" y="104"/>
                    <a:pt x="390" y="104"/>
                  </a:cubicBezTo>
                  <a:close/>
                  <a:moveTo>
                    <a:pt x="370" y="62"/>
                  </a:moveTo>
                  <a:cubicBezTo>
                    <a:pt x="406" y="62"/>
                    <a:pt x="406" y="62"/>
                    <a:pt x="406" y="62"/>
                  </a:cubicBezTo>
                  <a:cubicBezTo>
                    <a:pt x="405" y="57"/>
                    <a:pt x="405" y="55"/>
                    <a:pt x="403" y="52"/>
                  </a:cubicBezTo>
                  <a:cubicBezTo>
                    <a:pt x="400" y="45"/>
                    <a:pt x="395" y="42"/>
                    <a:pt x="388" y="42"/>
                  </a:cubicBezTo>
                  <a:cubicBezTo>
                    <a:pt x="381" y="42"/>
                    <a:pt x="375" y="45"/>
                    <a:pt x="372" y="52"/>
                  </a:cubicBezTo>
                  <a:cubicBezTo>
                    <a:pt x="371" y="55"/>
                    <a:pt x="370" y="57"/>
                    <a:pt x="370" y="62"/>
                  </a:cubicBezTo>
                  <a:close/>
                  <a:moveTo>
                    <a:pt x="453" y="104"/>
                  </a:moveTo>
                  <a:cubicBezTo>
                    <a:pt x="440" y="104"/>
                    <a:pt x="431" y="101"/>
                    <a:pt x="424" y="94"/>
                  </a:cubicBezTo>
                  <a:cubicBezTo>
                    <a:pt x="423" y="94"/>
                    <a:pt x="423" y="94"/>
                    <a:pt x="423" y="94"/>
                  </a:cubicBezTo>
                  <a:cubicBezTo>
                    <a:pt x="431" y="86"/>
                    <a:pt x="431" y="86"/>
                    <a:pt x="431" y="86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7" y="92"/>
                    <a:pt x="444" y="94"/>
                    <a:pt x="453" y="94"/>
                  </a:cubicBezTo>
                  <a:cubicBezTo>
                    <a:pt x="459" y="94"/>
                    <a:pt x="471" y="93"/>
                    <a:pt x="471" y="83"/>
                  </a:cubicBezTo>
                  <a:cubicBezTo>
                    <a:pt x="471" y="77"/>
                    <a:pt x="467" y="74"/>
                    <a:pt x="460" y="73"/>
                  </a:cubicBezTo>
                  <a:cubicBezTo>
                    <a:pt x="448" y="72"/>
                    <a:pt x="448" y="72"/>
                    <a:pt x="448" y="72"/>
                  </a:cubicBezTo>
                  <a:cubicBezTo>
                    <a:pt x="434" y="71"/>
                    <a:pt x="427" y="64"/>
                    <a:pt x="427" y="53"/>
                  </a:cubicBezTo>
                  <a:cubicBezTo>
                    <a:pt x="427" y="40"/>
                    <a:pt x="437" y="32"/>
                    <a:pt x="453" y="32"/>
                  </a:cubicBezTo>
                  <a:cubicBezTo>
                    <a:pt x="464" y="32"/>
                    <a:pt x="472" y="34"/>
                    <a:pt x="479" y="39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66" y="43"/>
                    <a:pt x="460" y="42"/>
                    <a:pt x="453" y="42"/>
                  </a:cubicBezTo>
                  <a:cubicBezTo>
                    <a:pt x="443" y="42"/>
                    <a:pt x="438" y="45"/>
                    <a:pt x="438" y="52"/>
                  </a:cubicBezTo>
                  <a:cubicBezTo>
                    <a:pt x="438" y="58"/>
                    <a:pt x="442" y="61"/>
                    <a:pt x="450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70" y="64"/>
                    <a:pt x="482" y="67"/>
                    <a:pt x="482" y="82"/>
                  </a:cubicBezTo>
                  <a:cubicBezTo>
                    <a:pt x="482" y="96"/>
                    <a:pt x="471" y="104"/>
                    <a:pt x="453" y="104"/>
                  </a:cubicBezTo>
                  <a:close/>
                  <a:moveTo>
                    <a:pt x="507" y="104"/>
                  </a:moveTo>
                  <a:cubicBezTo>
                    <a:pt x="495" y="104"/>
                    <a:pt x="495" y="104"/>
                    <a:pt x="495" y="104"/>
                  </a:cubicBezTo>
                  <a:cubicBezTo>
                    <a:pt x="495" y="57"/>
                    <a:pt x="495" y="57"/>
                    <a:pt x="495" y="57"/>
                  </a:cubicBezTo>
                  <a:cubicBezTo>
                    <a:pt x="495" y="1"/>
                    <a:pt x="495" y="1"/>
                    <a:pt x="495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507" y="57"/>
                    <a:pt x="507" y="57"/>
                    <a:pt x="507" y="57"/>
                  </a:cubicBezTo>
                  <a:lnTo>
                    <a:pt x="507" y="104"/>
                  </a:lnTo>
                  <a:close/>
                  <a:moveTo>
                    <a:pt x="616" y="104"/>
                  </a:moveTo>
                  <a:cubicBezTo>
                    <a:pt x="604" y="104"/>
                    <a:pt x="604" y="104"/>
                    <a:pt x="604" y="104"/>
                  </a:cubicBezTo>
                  <a:cubicBezTo>
                    <a:pt x="604" y="30"/>
                    <a:pt x="604" y="30"/>
                    <a:pt x="604" y="30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67" y="88"/>
                    <a:pt x="567" y="88"/>
                    <a:pt x="567" y="88"/>
                  </a:cubicBezTo>
                  <a:cubicBezTo>
                    <a:pt x="540" y="30"/>
                    <a:pt x="540" y="30"/>
                    <a:pt x="540" y="30"/>
                  </a:cubicBezTo>
                  <a:cubicBezTo>
                    <a:pt x="540" y="104"/>
                    <a:pt x="540" y="104"/>
                    <a:pt x="540" y="104"/>
                  </a:cubicBezTo>
                  <a:cubicBezTo>
                    <a:pt x="528" y="104"/>
                    <a:pt x="528" y="104"/>
                    <a:pt x="528" y="10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40" y="1"/>
                    <a:pt x="540" y="1"/>
                    <a:pt x="540" y="1"/>
                  </a:cubicBezTo>
                  <a:cubicBezTo>
                    <a:pt x="540" y="2"/>
                    <a:pt x="540" y="2"/>
                    <a:pt x="540" y="2"/>
                  </a:cubicBezTo>
                  <a:cubicBezTo>
                    <a:pt x="572" y="72"/>
                    <a:pt x="572" y="72"/>
                    <a:pt x="572" y="72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616" y="1"/>
                    <a:pt x="616" y="1"/>
                    <a:pt x="616" y="1"/>
                  </a:cubicBezTo>
                  <a:lnTo>
                    <a:pt x="616" y="104"/>
                  </a:lnTo>
                  <a:close/>
                  <a:moveTo>
                    <a:pt x="663" y="104"/>
                  </a:moveTo>
                  <a:cubicBezTo>
                    <a:pt x="648" y="104"/>
                    <a:pt x="638" y="101"/>
                    <a:pt x="628" y="91"/>
                  </a:cubicBezTo>
                  <a:cubicBezTo>
                    <a:pt x="628" y="90"/>
                    <a:pt x="628" y="90"/>
                    <a:pt x="628" y="90"/>
                  </a:cubicBezTo>
                  <a:cubicBezTo>
                    <a:pt x="636" y="82"/>
                    <a:pt x="636" y="82"/>
                    <a:pt x="636" y="82"/>
                  </a:cubicBezTo>
                  <a:cubicBezTo>
                    <a:pt x="637" y="83"/>
                    <a:pt x="637" y="83"/>
                    <a:pt x="637" y="83"/>
                  </a:cubicBezTo>
                  <a:cubicBezTo>
                    <a:pt x="644" y="90"/>
                    <a:pt x="652" y="93"/>
                    <a:pt x="664" y="93"/>
                  </a:cubicBezTo>
                  <a:cubicBezTo>
                    <a:pt x="678" y="93"/>
                    <a:pt x="687" y="87"/>
                    <a:pt x="687" y="75"/>
                  </a:cubicBezTo>
                  <a:cubicBezTo>
                    <a:pt x="687" y="70"/>
                    <a:pt x="685" y="66"/>
                    <a:pt x="682" y="63"/>
                  </a:cubicBezTo>
                  <a:cubicBezTo>
                    <a:pt x="679" y="61"/>
                    <a:pt x="677" y="60"/>
                    <a:pt x="669" y="59"/>
                  </a:cubicBezTo>
                  <a:cubicBezTo>
                    <a:pt x="658" y="57"/>
                    <a:pt x="658" y="57"/>
                    <a:pt x="658" y="57"/>
                  </a:cubicBezTo>
                  <a:cubicBezTo>
                    <a:pt x="649" y="55"/>
                    <a:pt x="643" y="53"/>
                    <a:pt x="639" y="49"/>
                  </a:cubicBezTo>
                  <a:cubicBezTo>
                    <a:pt x="633" y="44"/>
                    <a:pt x="631" y="38"/>
                    <a:pt x="631" y="29"/>
                  </a:cubicBezTo>
                  <a:cubicBezTo>
                    <a:pt x="631" y="12"/>
                    <a:pt x="644" y="0"/>
                    <a:pt x="664" y="0"/>
                  </a:cubicBezTo>
                  <a:cubicBezTo>
                    <a:pt x="676" y="0"/>
                    <a:pt x="685" y="4"/>
                    <a:pt x="694" y="12"/>
                  </a:cubicBezTo>
                  <a:cubicBezTo>
                    <a:pt x="695" y="12"/>
                    <a:pt x="695" y="12"/>
                    <a:pt x="695" y="12"/>
                  </a:cubicBezTo>
                  <a:cubicBezTo>
                    <a:pt x="687" y="20"/>
                    <a:pt x="687" y="20"/>
                    <a:pt x="687" y="20"/>
                  </a:cubicBezTo>
                  <a:cubicBezTo>
                    <a:pt x="686" y="20"/>
                    <a:pt x="686" y="20"/>
                    <a:pt x="686" y="20"/>
                  </a:cubicBezTo>
                  <a:cubicBezTo>
                    <a:pt x="680" y="14"/>
                    <a:pt x="673" y="11"/>
                    <a:pt x="663" y="11"/>
                  </a:cubicBezTo>
                  <a:cubicBezTo>
                    <a:pt x="651" y="11"/>
                    <a:pt x="643" y="18"/>
                    <a:pt x="643" y="29"/>
                  </a:cubicBezTo>
                  <a:cubicBezTo>
                    <a:pt x="643" y="34"/>
                    <a:pt x="644" y="38"/>
                    <a:pt x="647" y="40"/>
                  </a:cubicBezTo>
                  <a:cubicBezTo>
                    <a:pt x="650" y="43"/>
                    <a:pt x="654" y="45"/>
                    <a:pt x="660" y="45"/>
                  </a:cubicBezTo>
                  <a:cubicBezTo>
                    <a:pt x="671" y="47"/>
                    <a:pt x="671" y="47"/>
                    <a:pt x="671" y="47"/>
                  </a:cubicBezTo>
                  <a:cubicBezTo>
                    <a:pt x="681" y="49"/>
                    <a:pt x="686" y="51"/>
                    <a:pt x="690" y="55"/>
                  </a:cubicBezTo>
                  <a:cubicBezTo>
                    <a:pt x="696" y="60"/>
                    <a:pt x="699" y="67"/>
                    <a:pt x="699" y="75"/>
                  </a:cubicBezTo>
                  <a:cubicBezTo>
                    <a:pt x="699" y="93"/>
                    <a:pt x="685" y="104"/>
                    <a:pt x="663" y="104"/>
                  </a:cubicBezTo>
                  <a:close/>
                  <a:moveTo>
                    <a:pt x="283" y="104"/>
                  </a:moveTo>
                  <a:cubicBezTo>
                    <a:pt x="281" y="104"/>
                    <a:pt x="281" y="104"/>
                    <a:pt x="281" y="104"/>
                  </a:cubicBezTo>
                  <a:cubicBezTo>
                    <a:pt x="269" y="104"/>
                    <a:pt x="262" y="96"/>
                    <a:pt x="262" y="84"/>
                  </a:cubicBezTo>
                  <a:cubicBezTo>
                    <a:pt x="262" y="42"/>
                    <a:pt x="262" y="42"/>
                    <a:pt x="262" y="42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62" y="32"/>
                    <a:pt x="262" y="32"/>
                    <a:pt x="262" y="3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42"/>
                    <a:pt x="289" y="42"/>
                    <a:pt x="289" y="42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90"/>
                    <a:pt x="277" y="93"/>
                    <a:pt x="283" y="9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3" y="94"/>
                    <a:pt x="283" y="94"/>
                    <a:pt x="283" y="94"/>
                  </a:cubicBezTo>
                  <a:lnTo>
                    <a:pt x="283" y="104"/>
                  </a:lnTo>
                  <a:close/>
                  <a:moveTo>
                    <a:pt x="350" y="104"/>
                  </a:moveTo>
                  <a:cubicBezTo>
                    <a:pt x="347" y="104"/>
                    <a:pt x="347" y="104"/>
                    <a:pt x="347" y="104"/>
                  </a:cubicBezTo>
                  <a:cubicBezTo>
                    <a:pt x="336" y="104"/>
                    <a:pt x="329" y="96"/>
                    <a:pt x="329" y="84"/>
                  </a:cubicBezTo>
                  <a:cubicBezTo>
                    <a:pt x="329" y="1"/>
                    <a:pt x="329" y="1"/>
                    <a:pt x="329" y="1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0" y="91"/>
                    <a:pt x="343" y="93"/>
                    <a:pt x="349" y="93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50" y="94"/>
                    <a:pt x="350" y="94"/>
                    <a:pt x="350" y="94"/>
                  </a:cubicBezTo>
                  <a:lnTo>
                    <a:pt x="350" y="104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gray">
            <a:xfrm>
              <a:off x="7458075" y="4721225"/>
              <a:ext cx="101600" cy="55563"/>
            </a:xfrm>
            <a:custGeom>
              <a:avLst/>
              <a:gdLst>
                <a:gd name="T0" fmla="*/ 14 w 64"/>
                <a:gd name="T1" fmla="*/ 7 h 35"/>
                <a:gd name="T2" fmla="*/ 14 w 64"/>
                <a:gd name="T3" fmla="*/ 35 h 35"/>
                <a:gd name="T4" fmla="*/ 9 w 64"/>
                <a:gd name="T5" fmla="*/ 35 h 35"/>
                <a:gd name="T6" fmla="*/ 9 w 64"/>
                <a:gd name="T7" fmla="*/ 7 h 35"/>
                <a:gd name="T8" fmla="*/ 0 w 64"/>
                <a:gd name="T9" fmla="*/ 7 h 35"/>
                <a:gd name="T10" fmla="*/ 0 w 64"/>
                <a:gd name="T11" fmla="*/ 0 h 35"/>
                <a:gd name="T12" fmla="*/ 23 w 64"/>
                <a:gd name="T13" fmla="*/ 0 h 35"/>
                <a:gd name="T14" fmla="*/ 23 w 64"/>
                <a:gd name="T15" fmla="*/ 7 h 35"/>
                <a:gd name="T16" fmla="*/ 14 w 64"/>
                <a:gd name="T17" fmla="*/ 7 h 35"/>
                <a:gd name="T18" fmla="*/ 57 w 64"/>
                <a:gd name="T19" fmla="*/ 35 h 35"/>
                <a:gd name="T20" fmla="*/ 57 w 64"/>
                <a:gd name="T21" fmla="*/ 14 h 35"/>
                <a:gd name="T22" fmla="*/ 50 w 64"/>
                <a:gd name="T23" fmla="*/ 28 h 35"/>
                <a:gd name="T24" fmla="*/ 45 w 64"/>
                <a:gd name="T25" fmla="*/ 28 h 35"/>
                <a:gd name="T26" fmla="*/ 38 w 64"/>
                <a:gd name="T27" fmla="*/ 14 h 35"/>
                <a:gd name="T28" fmla="*/ 38 w 64"/>
                <a:gd name="T29" fmla="*/ 35 h 35"/>
                <a:gd name="T30" fmla="*/ 31 w 64"/>
                <a:gd name="T31" fmla="*/ 35 h 35"/>
                <a:gd name="T32" fmla="*/ 31 w 64"/>
                <a:gd name="T33" fmla="*/ 0 h 35"/>
                <a:gd name="T34" fmla="*/ 38 w 64"/>
                <a:gd name="T35" fmla="*/ 0 h 35"/>
                <a:gd name="T36" fmla="*/ 47 w 64"/>
                <a:gd name="T37" fmla="*/ 21 h 35"/>
                <a:gd name="T38" fmla="*/ 57 w 64"/>
                <a:gd name="T39" fmla="*/ 0 h 35"/>
                <a:gd name="T40" fmla="*/ 64 w 64"/>
                <a:gd name="T41" fmla="*/ 0 h 35"/>
                <a:gd name="T42" fmla="*/ 64 w 64"/>
                <a:gd name="T43" fmla="*/ 35 h 35"/>
                <a:gd name="T44" fmla="*/ 57 w 64"/>
                <a:gd name="T4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5">
                  <a:moveTo>
                    <a:pt x="14" y="7"/>
                  </a:moveTo>
                  <a:lnTo>
                    <a:pt x="14" y="35"/>
                  </a:lnTo>
                  <a:lnTo>
                    <a:pt x="9" y="35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14" y="7"/>
                  </a:lnTo>
                  <a:close/>
                  <a:moveTo>
                    <a:pt x="57" y="35"/>
                  </a:moveTo>
                  <a:lnTo>
                    <a:pt x="57" y="14"/>
                  </a:lnTo>
                  <a:lnTo>
                    <a:pt x="50" y="28"/>
                  </a:lnTo>
                  <a:lnTo>
                    <a:pt x="45" y="28"/>
                  </a:lnTo>
                  <a:lnTo>
                    <a:pt x="38" y="14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7" y="2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35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gray">
            <a:xfrm>
              <a:off x="5591175" y="3467100"/>
              <a:ext cx="1060450" cy="950913"/>
            </a:xfrm>
            <a:custGeom>
              <a:avLst/>
              <a:gdLst>
                <a:gd name="T0" fmla="*/ 282 w 282"/>
                <a:gd name="T1" fmla="*/ 55 h 252"/>
                <a:gd name="T2" fmla="*/ 256 w 282"/>
                <a:gd name="T3" fmla="*/ 70 h 252"/>
                <a:gd name="T4" fmla="*/ 212 w 282"/>
                <a:gd name="T5" fmla="*/ 26 h 252"/>
                <a:gd name="T6" fmla="*/ 227 w 282"/>
                <a:gd name="T7" fmla="*/ 0 h 252"/>
                <a:gd name="T8" fmla="*/ 282 w 282"/>
                <a:gd name="T9" fmla="*/ 55 h 252"/>
                <a:gd name="T10" fmla="*/ 30 w 282"/>
                <a:gd name="T11" fmla="*/ 131 h 252"/>
                <a:gd name="T12" fmla="*/ 0 w 282"/>
                <a:gd name="T13" fmla="*/ 131 h 252"/>
                <a:gd name="T14" fmla="*/ 21 w 282"/>
                <a:gd name="T15" fmla="*/ 207 h 252"/>
                <a:gd name="T16" fmla="*/ 47 w 282"/>
                <a:gd name="T17" fmla="*/ 192 h 252"/>
                <a:gd name="T18" fmla="*/ 30 w 282"/>
                <a:gd name="T19" fmla="*/ 131 h 252"/>
                <a:gd name="T20" fmla="*/ 105 w 282"/>
                <a:gd name="T21" fmla="*/ 51 h 252"/>
                <a:gd name="T22" fmla="*/ 91 w 282"/>
                <a:gd name="T23" fmla="*/ 26 h 252"/>
                <a:gd name="T24" fmla="*/ 30 w 282"/>
                <a:gd name="T25" fmla="*/ 131 h 252"/>
                <a:gd name="T26" fmla="*/ 59 w 282"/>
                <a:gd name="T27" fmla="*/ 131 h 252"/>
                <a:gd name="T28" fmla="*/ 105 w 282"/>
                <a:gd name="T29" fmla="*/ 51 h 252"/>
                <a:gd name="T30" fmla="*/ 71 w 282"/>
                <a:gd name="T31" fmla="*/ 177 h 252"/>
                <a:gd name="T32" fmla="*/ 47 w 282"/>
                <a:gd name="T33" fmla="*/ 192 h 252"/>
                <a:gd name="T34" fmla="*/ 151 w 282"/>
                <a:gd name="T35" fmla="*/ 252 h 252"/>
                <a:gd name="T36" fmla="*/ 151 w 282"/>
                <a:gd name="T37" fmla="*/ 223 h 252"/>
                <a:gd name="T38" fmla="*/ 71 w 282"/>
                <a:gd name="T39" fmla="*/ 1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52">
                  <a:moveTo>
                    <a:pt x="282" y="55"/>
                  </a:moveTo>
                  <a:cubicBezTo>
                    <a:pt x="256" y="70"/>
                    <a:pt x="256" y="70"/>
                    <a:pt x="256" y="70"/>
                  </a:cubicBezTo>
                  <a:cubicBezTo>
                    <a:pt x="245" y="52"/>
                    <a:pt x="230" y="37"/>
                    <a:pt x="212" y="26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50" y="14"/>
                    <a:pt x="269" y="33"/>
                    <a:pt x="282" y="55"/>
                  </a:cubicBezTo>
                  <a:close/>
                  <a:moveTo>
                    <a:pt x="30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158"/>
                    <a:pt x="8" y="184"/>
                    <a:pt x="21" y="207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36" y="174"/>
                    <a:pt x="30" y="153"/>
                    <a:pt x="30" y="131"/>
                  </a:cubicBezTo>
                  <a:close/>
                  <a:moveTo>
                    <a:pt x="105" y="51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54" y="47"/>
                    <a:pt x="30" y="86"/>
                    <a:pt x="30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97"/>
                    <a:pt x="77" y="67"/>
                    <a:pt x="105" y="51"/>
                  </a:cubicBezTo>
                  <a:close/>
                  <a:moveTo>
                    <a:pt x="71" y="177"/>
                  </a:moveTo>
                  <a:cubicBezTo>
                    <a:pt x="47" y="192"/>
                    <a:pt x="47" y="192"/>
                    <a:pt x="47" y="192"/>
                  </a:cubicBezTo>
                  <a:cubicBezTo>
                    <a:pt x="68" y="228"/>
                    <a:pt x="106" y="252"/>
                    <a:pt x="151" y="252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17" y="223"/>
                    <a:pt x="87" y="205"/>
                    <a:pt x="71" y="177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gray">
            <a:xfrm>
              <a:off x="5591175" y="3390900"/>
              <a:ext cx="854075" cy="1136650"/>
            </a:xfrm>
            <a:custGeom>
              <a:avLst/>
              <a:gdLst>
                <a:gd name="T0" fmla="*/ 21 w 227"/>
                <a:gd name="T1" fmla="*/ 227 h 301"/>
                <a:gd name="T2" fmla="*/ 47 w 227"/>
                <a:gd name="T3" fmla="*/ 212 h 301"/>
                <a:gd name="T4" fmla="*/ 151 w 227"/>
                <a:gd name="T5" fmla="*/ 272 h 301"/>
                <a:gd name="T6" fmla="*/ 212 w 227"/>
                <a:gd name="T7" fmla="*/ 255 h 301"/>
                <a:gd name="T8" fmla="*/ 227 w 227"/>
                <a:gd name="T9" fmla="*/ 281 h 301"/>
                <a:gd name="T10" fmla="*/ 151 w 227"/>
                <a:gd name="T11" fmla="*/ 301 h 301"/>
                <a:gd name="T12" fmla="*/ 21 w 227"/>
                <a:gd name="T13" fmla="*/ 227 h 301"/>
                <a:gd name="T14" fmla="*/ 151 w 227"/>
                <a:gd name="T15" fmla="*/ 30 h 301"/>
                <a:gd name="T16" fmla="*/ 212 w 227"/>
                <a:gd name="T17" fmla="*/ 46 h 301"/>
                <a:gd name="T18" fmla="*/ 227 w 227"/>
                <a:gd name="T19" fmla="*/ 20 h 301"/>
                <a:gd name="T20" fmla="*/ 151 w 227"/>
                <a:gd name="T21" fmla="*/ 0 h 301"/>
                <a:gd name="T22" fmla="*/ 0 w 227"/>
                <a:gd name="T23" fmla="*/ 151 h 301"/>
                <a:gd name="T24" fmla="*/ 30 w 227"/>
                <a:gd name="T25" fmla="*/ 151 h 301"/>
                <a:gd name="T26" fmla="*/ 151 w 227"/>
                <a:gd name="T27" fmla="*/ 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301">
                  <a:moveTo>
                    <a:pt x="21" y="227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68" y="248"/>
                    <a:pt x="106" y="272"/>
                    <a:pt x="151" y="272"/>
                  </a:cubicBezTo>
                  <a:cubicBezTo>
                    <a:pt x="173" y="272"/>
                    <a:pt x="194" y="266"/>
                    <a:pt x="212" y="255"/>
                  </a:cubicBezTo>
                  <a:cubicBezTo>
                    <a:pt x="227" y="281"/>
                    <a:pt x="227" y="281"/>
                    <a:pt x="227" y="281"/>
                  </a:cubicBezTo>
                  <a:cubicBezTo>
                    <a:pt x="204" y="294"/>
                    <a:pt x="179" y="301"/>
                    <a:pt x="151" y="301"/>
                  </a:cubicBezTo>
                  <a:cubicBezTo>
                    <a:pt x="96" y="301"/>
                    <a:pt x="47" y="271"/>
                    <a:pt x="21" y="227"/>
                  </a:cubicBezTo>
                  <a:close/>
                  <a:moveTo>
                    <a:pt x="151" y="30"/>
                  </a:moveTo>
                  <a:cubicBezTo>
                    <a:pt x="173" y="30"/>
                    <a:pt x="194" y="36"/>
                    <a:pt x="212" y="46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05" y="7"/>
                    <a:pt x="179" y="0"/>
                    <a:pt x="151" y="0"/>
                  </a:cubicBezTo>
                  <a:cubicBezTo>
                    <a:pt x="68" y="0"/>
                    <a:pt x="0" y="68"/>
                    <a:pt x="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84"/>
                    <a:pt x="84" y="30"/>
                    <a:pt x="151" y="3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gray">
            <a:xfrm>
              <a:off x="5811838" y="3609975"/>
              <a:ext cx="915987" cy="698500"/>
            </a:xfrm>
            <a:custGeom>
              <a:avLst/>
              <a:gdLst>
                <a:gd name="T0" fmla="*/ 197 w 243"/>
                <a:gd name="T1" fmla="*/ 32 h 185"/>
                <a:gd name="T2" fmla="*/ 223 w 243"/>
                <a:gd name="T3" fmla="*/ 17 h 185"/>
                <a:gd name="T4" fmla="*/ 243 w 243"/>
                <a:gd name="T5" fmla="*/ 93 h 185"/>
                <a:gd name="T6" fmla="*/ 223 w 243"/>
                <a:gd name="T7" fmla="*/ 168 h 185"/>
                <a:gd name="T8" fmla="*/ 197 w 243"/>
                <a:gd name="T9" fmla="*/ 153 h 185"/>
                <a:gd name="T10" fmla="*/ 213 w 243"/>
                <a:gd name="T11" fmla="*/ 93 h 185"/>
                <a:gd name="T12" fmla="*/ 197 w 243"/>
                <a:gd name="T13" fmla="*/ 32 h 185"/>
                <a:gd name="T14" fmla="*/ 178 w 243"/>
                <a:gd name="T15" fmla="*/ 178 h 185"/>
                <a:gd name="T16" fmla="*/ 158 w 243"/>
                <a:gd name="T17" fmla="*/ 158 h 185"/>
                <a:gd name="T18" fmla="*/ 92 w 243"/>
                <a:gd name="T19" fmla="*/ 185 h 185"/>
                <a:gd name="T20" fmla="*/ 0 w 243"/>
                <a:gd name="T21" fmla="*/ 93 h 185"/>
                <a:gd name="T22" fmla="*/ 92 w 243"/>
                <a:gd name="T23" fmla="*/ 0 h 185"/>
                <a:gd name="T24" fmla="*/ 184 w 243"/>
                <a:gd name="T25" fmla="*/ 93 h 185"/>
                <a:gd name="T26" fmla="*/ 172 w 243"/>
                <a:gd name="T27" fmla="*/ 139 h 185"/>
                <a:gd name="T28" fmla="*/ 197 w 243"/>
                <a:gd name="T29" fmla="*/ 153 h 185"/>
                <a:gd name="T30" fmla="*/ 178 w 243"/>
                <a:gd name="T31" fmla="*/ 178 h 185"/>
                <a:gd name="T32" fmla="*/ 155 w 243"/>
                <a:gd name="T33" fmla="*/ 93 h 185"/>
                <a:gd name="T34" fmla="*/ 92 w 243"/>
                <a:gd name="T35" fmla="*/ 30 h 185"/>
                <a:gd name="T36" fmla="*/ 29 w 243"/>
                <a:gd name="T37" fmla="*/ 93 h 185"/>
                <a:gd name="T38" fmla="*/ 92 w 243"/>
                <a:gd name="T39" fmla="*/ 156 h 185"/>
                <a:gd name="T40" fmla="*/ 155 w 243"/>
                <a:gd name="T41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185">
                  <a:moveTo>
                    <a:pt x="197" y="32"/>
                  </a:moveTo>
                  <a:cubicBezTo>
                    <a:pt x="223" y="17"/>
                    <a:pt x="223" y="17"/>
                    <a:pt x="223" y="17"/>
                  </a:cubicBezTo>
                  <a:cubicBezTo>
                    <a:pt x="235" y="40"/>
                    <a:pt x="243" y="65"/>
                    <a:pt x="243" y="93"/>
                  </a:cubicBezTo>
                  <a:cubicBezTo>
                    <a:pt x="243" y="120"/>
                    <a:pt x="235" y="146"/>
                    <a:pt x="223" y="168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7" y="135"/>
                    <a:pt x="213" y="115"/>
                    <a:pt x="213" y="93"/>
                  </a:cubicBezTo>
                  <a:cubicBezTo>
                    <a:pt x="213" y="71"/>
                    <a:pt x="207" y="50"/>
                    <a:pt x="197" y="32"/>
                  </a:cubicBezTo>
                  <a:close/>
                  <a:moveTo>
                    <a:pt x="178" y="178"/>
                  </a:moveTo>
                  <a:cubicBezTo>
                    <a:pt x="158" y="158"/>
                    <a:pt x="158" y="158"/>
                    <a:pt x="158" y="158"/>
                  </a:cubicBezTo>
                  <a:cubicBezTo>
                    <a:pt x="141" y="175"/>
                    <a:pt x="118" y="185"/>
                    <a:pt x="92" y="185"/>
                  </a:cubicBezTo>
                  <a:cubicBezTo>
                    <a:pt x="41" y="185"/>
                    <a:pt x="0" y="144"/>
                    <a:pt x="0" y="93"/>
                  </a:cubicBezTo>
                  <a:cubicBezTo>
                    <a:pt x="0" y="42"/>
                    <a:pt x="41" y="0"/>
                    <a:pt x="92" y="0"/>
                  </a:cubicBezTo>
                  <a:cubicBezTo>
                    <a:pt x="143" y="0"/>
                    <a:pt x="184" y="42"/>
                    <a:pt x="184" y="93"/>
                  </a:cubicBezTo>
                  <a:cubicBezTo>
                    <a:pt x="184" y="110"/>
                    <a:pt x="180" y="125"/>
                    <a:pt x="172" y="139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192" y="162"/>
                    <a:pt x="185" y="171"/>
                    <a:pt x="178" y="178"/>
                  </a:cubicBezTo>
                  <a:close/>
                  <a:moveTo>
                    <a:pt x="155" y="93"/>
                  </a:moveTo>
                  <a:cubicBezTo>
                    <a:pt x="155" y="58"/>
                    <a:pt x="127" y="30"/>
                    <a:pt x="92" y="30"/>
                  </a:cubicBezTo>
                  <a:cubicBezTo>
                    <a:pt x="57" y="30"/>
                    <a:pt x="29" y="58"/>
                    <a:pt x="29" y="93"/>
                  </a:cubicBezTo>
                  <a:cubicBezTo>
                    <a:pt x="29" y="128"/>
                    <a:pt x="57" y="156"/>
                    <a:pt x="92" y="156"/>
                  </a:cubicBezTo>
                  <a:cubicBezTo>
                    <a:pt x="127" y="156"/>
                    <a:pt x="155" y="128"/>
                    <a:pt x="155" y="93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Rectangle 89"/>
          <p:cNvSpPr/>
          <p:nvPr/>
        </p:nvSpPr>
        <p:spPr bwMode="gray">
          <a:xfrm>
            <a:off x="1" y="6410036"/>
            <a:ext cx="9144000" cy="447964"/>
          </a:xfrm>
          <a:prstGeom prst="rect">
            <a:avLst/>
          </a:prstGeom>
          <a:solidFill>
            <a:srgbClr val="EBEB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0866" y="6523141"/>
            <a:ext cx="2789546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1A1A1A"/>
                </a:solidFill>
                <a:ea typeface="Arial" charset="0"/>
                <a:cs typeface="Arial" charset="0"/>
              </a:rPr>
              <a:t>Copyright © 2016 </a:t>
            </a:r>
            <a:r>
              <a:rPr lang="en-US" sz="900" dirty="0" err="1" smtClean="0">
                <a:solidFill>
                  <a:srgbClr val="1A1A1A"/>
                </a:solidFill>
                <a:ea typeface="Arial" charset="0"/>
                <a:cs typeface="Arial" charset="0"/>
              </a:rPr>
              <a:t>QuintilesIMS</a:t>
            </a:r>
            <a:r>
              <a:rPr lang="en-US" sz="900" dirty="0" smtClean="0">
                <a:solidFill>
                  <a:srgbClr val="1A1A1A"/>
                </a:solidFill>
                <a:ea typeface="Arial" charset="0"/>
                <a:cs typeface="Arial" charset="0"/>
              </a:rPr>
              <a:t>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tent Slide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401784" y="6666344"/>
            <a:ext cx="420255" cy="140855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3" name="Slide Number Placeholder 6"/>
          <p:cNvSpPr txBox="1">
            <a:spLocks/>
          </p:cNvSpPr>
          <p:nvPr/>
        </p:nvSpPr>
        <p:spPr>
          <a:xfrm>
            <a:off x="6786565" y="6424614"/>
            <a:ext cx="2133600" cy="228600"/>
          </a:xfrm>
          <a:prstGeom prst="rect">
            <a:avLst/>
          </a:prstGeom>
        </p:spPr>
        <p:txBody>
          <a:bodyPr anchor="ctr"/>
          <a:lstStyle/>
          <a:p>
            <a:pPr algn="r"/>
            <a:fld id="{279D7C8C-B060-4B2B-A3CF-C9EB1D14E66A}" type="slidenum">
              <a:rPr lang="en-US" sz="1000" b="1">
                <a:solidFill>
                  <a:schemeClr val="tx1"/>
                </a:solidFill>
              </a:rPr>
              <a:pPr algn="r"/>
              <a:t>‹#›</a:t>
            </a:fld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2"/>
          </p:nvPr>
        </p:nvSpPr>
        <p:spPr>
          <a:xfrm>
            <a:off x="457200" y="6657110"/>
            <a:ext cx="272473" cy="122381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DFCF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2526"/>
            <a:ext cx="9144000" cy="134547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 bwMode="gray">
          <a:xfrm>
            <a:off x="0" y="1"/>
            <a:ext cx="9144000" cy="2042764"/>
          </a:xfrm>
          <a:prstGeom prst="rect">
            <a:avLst/>
          </a:prstGeom>
          <a:solidFill>
            <a:srgbClr val="EBEB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608965"/>
            <a:ext cx="8348472" cy="132588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cs typeface="Georgia"/>
              </a:defRPr>
            </a:lvl1pPr>
          </a:lstStyle>
          <a:p>
            <a:r>
              <a:rPr lang="en-US" dirty="0" smtClean="0"/>
              <a:t>Divider 24pt Arial Bold Title Case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73951"/>
            <a:ext cx="571500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64" name="Slide Number Placeholder 6"/>
          <p:cNvSpPr txBox="1">
            <a:spLocks/>
          </p:cNvSpPr>
          <p:nvPr/>
        </p:nvSpPr>
        <p:spPr>
          <a:xfrm>
            <a:off x="6786565" y="6480030"/>
            <a:ext cx="2133600" cy="228600"/>
          </a:xfrm>
          <a:prstGeom prst="rect">
            <a:avLst/>
          </a:prstGeom>
        </p:spPr>
        <p:txBody>
          <a:bodyPr anchor="ctr"/>
          <a:lstStyle/>
          <a:p>
            <a:pPr algn="r"/>
            <a:fld id="{279D7C8C-B060-4B2B-A3CF-C9EB1D14E66A}" type="slidenum">
              <a:rPr lang="en-US" sz="1000" b="1">
                <a:solidFill>
                  <a:schemeClr val="tx1"/>
                </a:solidFill>
              </a:rPr>
              <a:pPr algn="r"/>
              <a:t>‹#›</a:t>
            </a:fld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154"/>
            <a:ext cx="9144000" cy="47156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43935" y="1790723"/>
            <a:ext cx="7848600" cy="38711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110000"/>
              </a:lnSpc>
              <a:defRPr sz="2400" i="0" baseline="0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r>
              <a:rPr lang="en-US" dirty="0" smtClean="0"/>
              <a:t>Thought slide 24pt Arial sentence case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494145" y="6670965"/>
            <a:ext cx="272473" cy="168563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378" y="6674938"/>
            <a:ext cx="298037" cy="146114"/>
          </a:xfrm>
          <a:prstGeom prst="rect">
            <a:avLst/>
          </a:prstGeom>
        </p:spPr>
        <p:txBody>
          <a:bodyPr tIns="0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2"/>
          </p:nvPr>
        </p:nvSpPr>
        <p:spPr>
          <a:xfrm>
            <a:off x="466436" y="6670964"/>
            <a:ext cx="318655" cy="168564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fld id="{604969FA-BF2E-4DB8-9060-4CE805E74307}" type="datetimeFigureOut">
              <a:rPr lang="en-US" smtClean="0"/>
              <a:pPr/>
              <a:t>9/17/2017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 bwMode="white">
          <a:xfrm>
            <a:off x="230909" y="6650182"/>
            <a:ext cx="13854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lterna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172"/>
            <a:ext cx="9144000" cy="26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1961343"/>
            <a:ext cx="8348472" cy="896112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l">
              <a:defRPr sz="24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5763" y="2879914"/>
            <a:ext cx="8348472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000" i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3555711"/>
            <a:ext cx="4178808" cy="6976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200"/>
              </a:spcBef>
              <a:buNone/>
              <a:defRPr sz="1200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Author First Name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 bwMode="gray">
          <a:xfrm>
            <a:off x="6449147" y="481445"/>
            <a:ext cx="2316162" cy="1459409"/>
            <a:chOff x="4795838" y="3390900"/>
            <a:chExt cx="2763837" cy="1741488"/>
          </a:xfrm>
        </p:grpSpPr>
        <p:sp>
          <p:nvSpPr>
            <p:cNvPr id="84" name="Freeform 5"/>
            <p:cNvSpPr>
              <a:spLocks noEditPoints="1"/>
            </p:cNvSpPr>
            <p:nvPr/>
          </p:nvSpPr>
          <p:spPr bwMode="gray">
            <a:xfrm>
              <a:off x="4795838" y="4721225"/>
              <a:ext cx="2632075" cy="411163"/>
            </a:xfrm>
            <a:custGeom>
              <a:avLst/>
              <a:gdLst>
                <a:gd name="T0" fmla="*/ 36 w 699"/>
                <a:gd name="T1" fmla="*/ 104 h 109"/>
                <a:gd name="T2" fmla="*/ 10 w 699"/>
                <a:gd name="T3" fmla="*/ 11 h 109"/>
                <a:gd name="T4" fmla="*/ 72 w 699"/>
                <a:gd name="T5" fmla="*/ 52 h 109"/>
                <a:gd name="T6" fmla="*/ 69 w 699"/>
                <a:gd name="T7" fmla="*/ 109 h 109"/>
                <a:gd name="T8" fmla="*/ 12 w 699"/>
                <a:gd name="T9" fmla="*/ 52 h 109"/>
                <a:gd name="T10" fmla="*/ 49 w 699"/>
                <a:gd name="T11" fmla="*/ 89 h 109"/>
                <a:gd name="T12" fmla="*/ 56 w 699"/>
                <a:gd name="T13" fmla="*/ 81 h 109"/>
                <a:gd name="T14" fmla="*/ 36 w 699"/>
                <a:gd name="T15" fmla="*/ 11 h 109"/>
                <a:gd name="T16" fmla="*/ 86 w 699"/>
                <a:gd name="T17" fmla="*/ 78 h 109"/>
                <a:gd name="T18" fmla="*/ 98 w 699"/>
                <a:gd name="T19" fmla="*/ 76 h 109"/>
                <a:gd name="T20" fmla="*/ 131 w 699"/>
                <a:gd name="T21" fmla="*/ 32 h 109"/>
                <a:gd name="T22" fmla="*/ 131 w 699"/>
                <a:gd name="T23" fmla="*/ 104 h 109"/>
                <a:gd name="T24" fmla="*/ 171 w 699"/>
                <a:gd name="T25" fmla="*/ 104 h 109"/>
                <a:gd name="T26" fmla="*/ 159 w 699"/>
                <a:gd name="T27" fmla="*/ 32 h 109"/>
                <a:gd name="T28" fmla="*/ 171 w 699"/>
                <a:gd name="T29" fmla="*/ 104 h 109"/>
                <a:gd name="T30" fmla="*/ 159 w 699"/>
                <a:gd name="T31" fmla="*/ 1 h 109"/>
                <a:gd name="T32" fmla="*/ 244 w 699"/>
                <a:gd name="T33" fmla="*/ 104 h 109"/>
                <a:gd name="T34" fmla="*/ 216 w 699"/>
                <a:gd name="T35" fmla="*/ 42 h 109"/>
                <a:gd name="T36" fmla="*/ 188 w 699"/>
                <a:gd name="T37" fmla="*/ 104 h 109"/>
                <a:gd name="T38" fmla="*/ 200 w 699"/>
                <a:gd name="T39" fmla="*/ 39 h 109"/>
                <a:gd name="T40" fmla="*/ 244 w 699"/>
                <a:gd name="T41" fmla="*/ 58 h 109"/>
                <a:gd name="T42" fmla="*/ 300 w 699"/>
                <a:gd name="T43" fmla="*/ 104 h 109"/>
                <a:gd name="T44" fmla="*/ 312 w 699"/>
                <a:gd name="T45" fmla="*/ 32 h 109"/>
                <a:gd name="T46" fmla="*/ 313 w 699"/>
                <a:gd name="T47" fmla="*/ 14 h 109"/>
                <a:gd name="T48" fmla="*/ 313 w 699"/>
                <a:gd name="T49" fmla="*/ 1 h 109"/>
                <a:gd name="T50" fmla="*/ 358 w 699"/>
                <a:gd name="T51" fmla="*/ 68 h 109"/>
                <a:gd name="T52" fmla="*/ 417 w 699"/>
                <a:gd name="T53" fmla="*/ 71 h 109"/>
                <a:gd name="T54" fmla="*/ 408 w 699"/>
                <a:gd name="T55" fmla="*/ 86 h 109"/>
                <a:gd name="T56" fmla="*/ 416 w 699"/>
                <a:gd name="T57" fmla="*/ 93 h 109"/>
                <a:gd name="T58" fmla="*/ 406 w 699"/>
                <a:gd name="T59" fmla="*/ 62 h 109"/>
                <a:gd name="T60" fmla="*/ 372 w 699"/>
                <a:gd name="T61" fmla="*/ 52 h 109"/>
                <a:gd name="T62" fmla="*/ 424 w 699"/>
                <a:gd name="T63" fmla="*/ 94 h 109"/>
                <a:gd name="T64" fmla="*/ 432 w 699"/>
                <a:gd name="T65" fmla="*/ 86 h 109"/>
                <a:gd name="T66" fmla="*/ 460 w 699"/>
                <a:gd name="T67" fmla="*/ 73 h 109"/>
                <a:gd name="T68" fmla="*/ 453 w 699"/>
                <a:gd name="T69" fmla="*/ 32 h 109"/>
                <a:gd name="T70" fmla="*/ 472 w 699"/>
                <a:gd name="T71" fmla="*/ 47 h 109"/>
                <a:gd name="T72" fmla="*/ 438 w 699"/>
                <a:gd name="T73" fmla="*/ 52 h 109"/>
                <a:gd name="T74" fmla="*/ 482 w 699"/>
                <a:gd name="T75" fmla="*/ 82 h 109"/>
                <a:gd name="T76" fmla="*/ 495 w 699"/>
                <a:gd name="T77" fmla="*/ 104 h 109"/>
                <a:gd name="T78" fmla="*/ 507 w 699"/>
                <a:gd name="T79" fmla="*/ 1 h 109"/>
                <a:gd name="T80" fmla="*/ 616 w 699"/>
                <a:gd name="T81" fmla="*/ 104 h 109"/>
                <a:gd name="T82" fmla="*/ 577 w 699"/>
                <a:gd name="T83" fmla="*/ 88 h 109"/>
                <a:gd name="T84" fmla="*/ 540 w 699"/>
                <a:gd name="T85" fmla="*/ 104 h 109"/>
                <a:gd name="T86" fmla="*/ 540 w 699"/>
                <a:gd name="T87" fmla="*/ 1 h 109"/>
                <a:gd name="T88" fmla="*/ 604 w 699"/>
                <a:gd name="T89" fmla="*/ 1 h 109"/>
                <a:gd name="T90" fmla="*/ 663 w 699"/>
                <a:gd name="T91" fmla="*/ 104 h 109"/>
                <a:gd name="T92" fmla="*/ 636 w 699"/>
                <a:gd name="T93" fmla="*/ 82 h 109"/>
                <a:gd name="T94" fmla="*/ 687 w 699"/>
                <a:gd name="T95" fmla="*/ 75 h 109"/>
                <a:gd name="T96" fmla="*/ 658 w 699"/>
                <a:gd name="T97" fmla="*/ 57 h 109"/>
                <a:gd name="T98" fmla="*/ 664 w 699"/>
                <a:gd name="T99" fmla="*/ 0 h 109"/>
                <a:gd name="T100" fmla="*/ 687 w 699"/>
                <a:gd name="T101" fmla="*/ 20 h 109"/>
                <a:gd name="T102" fmla="*/ 643 w 699"/>
                <a:gd name="T103" fmla="*/ 29 h 109"/>
                <a:gd name="T104" fmla="*/ 671 w 699"/>
                <a:gd name="T105" fmla="*/ 47 h 109"/>
                <a:gd name="T106" fmla="*/ 663 w 699"/>
                <a:gd name="T107" fmla="*/ 104 h 109"/>
                <a:gd name="T108" fmla="*/ 262 w 699"/>
                <a:gd name="T109" fmla="*/ 84 h 109"/>
                <a:gd name="T110" fmla="*/ 253 w 699"/>
                <a:gd name="T111" fmla="*/ 32 h 109"/>
                <a:gd name="T112" fmla="*/ 274 w 699"/>
                <a:gd name="T113" fmla="*/ 11 h 109"/>
                <a:gd name="T114" fmla="*/ 289 w 699"/>
                <a:gd name="T115" fmla="*/ 42 h 109"/>
                <a:gd name="T116" fmla="*/ 283 w 699"/>
                <a:gd name="T117" fmla="*/ 93 h 109"/>
                <a:gd name="T118" fmla="*/ 283 w 699"/>
                <a:gd name="T119" fmla="*/ 104 h 109"/>
                <a:gd name="T120" fmla="*/ 329 w 699"/>
                <a:gd name="T121" fmla="*/ 84 h 109"/>
                <a:gd name="T122" fmla="*/ 340 w 699"/>
                <a:gd name="T123" fmla="*/ 84 h 109"/>
                <a:gd name="T124" fmla="*/ 350 w 699"/>
                <a:gd name="T125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9" h="109">
                  <a:moveTo>
                    <a:pt x="69" y="109"/>
                  </a:moveTo>
                  <a:cubicBezTo>
                    <a:pt x="58" y="98"/>
                    <a:pt x="58" y="98"/>
                    <a:pt x="58" y="98"/>
                  </a:cubicBezTo>
                  <a:cubicBezTo>
                    <a:pt x="52" y="102"/>
                    <a:pt x="44" y="104"/>
                    <a:pt x="36" y="104"/>
                  </a:cubicBezTo>
                  <a:cubicBezTo>
                    <a:pt x="26" y="104"/>
                    <a:pt x="17" y="101"/>
                    <a:pt x="10" y="94"/>
                  </a:cubicBezTo>
                  <a:cubicBezTo>
                    <a:pt x="0" y="84"/>
                    <a:pt x="0" y="75"/>
                    <a:pt x="0" y="52"/>
                  </a:cubicBezTo>
                  <a:cubicBezTo>
                    <a:pt x="0" y="30"/>
                    <a:pt x="0" y="20"/>
                    <a:pt x="10" y="11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6" y="0"/>
                    <a:pt x="55" y="4"/>
                    <a:pt x="62" y="11"/>
                  </a:cubicBezTo>
                  <a:cubicBezTo>
                    <a:pt x="71" y="20"/>
                    <a:pt x="72" y="29"/>
                    <a:pt x="72" y="52"/>
                  </a:cubicBezTo>
                  <a:cubicBezTo>
                    <a:pt x="72" y="72"/>
                    <a:pt x="72" y="81"/>
                    <a:pt x="65" y="90"/>
                  </a:cubicBezTo>
                  <a:cubicBezTo>
                    <a:pt x="76" y="101"/>
                    <a:pt x="76" y="101"/>
                    <a:pt x="76" y="101"/>
                  </a:cubicBezTo>
                  <a:lnTo>
                    <a:pt x="69" y="109"/>
                  </a:lnTo>
                  <a:close/>
                  <a:moveTo>
                    <a:pt x="36" y="11"/>
                  </a:moveTo>
                  <a:cubicBezTo>
                    <a:pt x="29" y="11"/>
                    <a:pt x="23" y="14"/>
                    <a:pt x="19" y="18"/>
                  </a:cubicBezTo>
                  <a:cubicBezTo>
                    <a:pt x="13" y="25"/>
                    <a:pt x="12" y="31"/>
                    <a:pt x="12" y="52"/>
                  </a:cubicBezTo>
                  <a:cubicBezTo>
                    <a:pt x="12" y="74"/>
                    <a:pt x="13" y="80"/>
                    <a:pt x="19" y="86"/>
                  </a:cubicBezTo>
                  <a:cubicBezTo>
                    <a:pt x="23" y="91"/>
                    <a:pt x="29" y="93"/>
                    <a:pt x="36" y="93"/>
                  </a:cubicBezTo>
                  <a:cubicBezTo>
                    <a:pt x="41" y="93"/>
                    <a:pt x="46" y="92"/>
                    <a:pt x="49" y="8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9" y="75"/>
                    <a:pt x="60" y="67"/>
                    <a:pt x="60" y="52"/>
                  </a:cubicBezTo>
                  <a:cubicBezTo>
                    <a:pt x="60" y="31"/>
                    <a:pt x="59" y="25"/>
                    <a:pt x="53" y="18"/>
                  </a:cubicBezTo>
                  <a:cubicBezTo>
                    <a:pt x="49" y="14"/>
                    <a:pt x="43" y="11"/>
                    <a:pt x="36" y="11"/>
                  </a:cubicBezTo>
                  <a:close/>
                  <a:moveTo>
                    <a:pt x="112" y="104"/>
                  </a:moveTo>
                  <a:cubicBezTo>
                    <a:pt x="104" y="104"/>
                    <a:pt x="98" y="102"/>
                    <a:pt x="93" y="98"/>
                  </a:cubicBezTo>
                  <a:cubicBezTo>
                    <a:pt x="88" y="93"/>
                    <a:pt x="86" y="86"/>
                    <a:pt x="86" y="7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88"/>
                    <a:pt x="104" y="94"/>
                    <a:pt x="114" y="94"/>
                  </a:cubicBezTo>
                  <a:cubicBezTo>
                    <a:pt x="125" y="94"/>
                    <a:pt x="131" y="87"/>
                    <a:pt x="131" y="76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26" y="102"/>
                    <a:pt x="119" y="104"/>
                    <a:pt x="112" y="104"/>
                  </a:cubicBezTo>
                  <a:close/>
                  <a:moveTo>
                    <a:pt x="171" y="104"/>
                  </a:moveTo>
                  <a:cubicBezTo>
                    <a:pt x="159" y="104"/>
                    <a:pt x="159" y="104"/>
                    <a:pt x="159" y="104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1" y="65"/>
                    <a:pt x="171" y="65"/>
                    <a:pt x="171" y="65"/>
                  </a:cubicBezTo>
                  <a:lnTo>
                    <a:pt x="171" y="104"/>
                  </a:lnTo>
                  <a:close/>
                  <a:moveTo>
                    <a:pt x="172" y="14"/>
                  </a:moveTo>
                  <a:cubicBezTo>
                    <a:pt x="159" y="14"/>
                    <a:pt x="159" y="14"/>
                    <a:pt x="159" y="14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72" y="1"/>
                    <a:pt x="172" y="1"/>
                    <a:pt x="172" y="1"/>
                  </a:cubicBezTo>
                  <a:lnTo>
                    <a:pt x="172" y="14"/>
                  </a:lnTo>
                  <a:close/>
                  <a:moveTo>
                    <a:pt x="244" y="104"/>
                  </a:moveTo>
                  <a:cubicBezTo>
                    <a:pt x="233" y="104"/>
                    <a:pt x="233" y="104"/>
                    <a:pt x="233" y="104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33" y="48"/>
                    <a:pt x="227" y="42"/>
                    <a:pt x="216" y="42"/>
                  </a:cubicBezTo>
                  <a:cubicBezTo>
                    <a:pt x="206" y="42"/>
                    <a:pt x="200" y="49"/>
                    <a:pt x="200" y="60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5" y="34"/>
                    <a:pt x="211" y="32"/>
                    <a:pt x="218" y="32"/>
                  </a:cubicBezTo>
                  <a:cubicBezTo>
                    <a:pt x="226" y="32"/>
                    <a:pt x="232" y="34"/>
                    <a:pt x="237" y="38"/>
                  </a:cubicBezTo>
                  <a:cubicBezTo>
                    <a:pt x="242" y="43"/>
                    <a:pt x="244" y="50"/>
                    <a:pt x="244" y="58"/>
                  </a:cubicBezTo>
                  <a:lnTo>
                    <a:pt x="244" y="104"/>
                  </a:lnTo>
                  <a:close/>
                  <a:moveTo>
                    <a:pt x="312" y="104"/>
                  </a:moveTo>
                  <a:cubicBezTo>
                    <a:pt x="300" y="104"/>
                    <a:pt x="300" y="104"/>
                    <a:pt x="300" y="104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300" y="32"/>
                    <a:pt x="300" y="32"/>
                    <a:pt x="300" y="32"/>
                  </a:cubicBezTo>
                  <a:cubicBezTo>
                    <a:pt x="312" y="32"/>
                    <a:pt x="312" y="32"/>
                    <a:pt x="312" y="32"/>
                  </a:cubicBezTo>
                  <a:cubicBezTo>
                    <a:pt x="312" y="65"/>
                    <a:pt x="312" y="65"/>
                    <a:pt x="312" y="65"/>
                  </a:cubicBezTo>
                  <a:lnTo>
                    <a:pt x="312" y="104"/>
                  </a:lnTo>
                  <a:close/>
                  <a:moveTo>
                    <a:pt x="313" y="14"/>
                  </a:moveTo>
                  <a:cubicBezTo>
                    <a:pt x="300" y="14"/>
                    <a:pt x="300" y="14"/>
                    <a:pt x="300" y="14"/>
                  </a:cubicBezTo>
                  <a:cubicBezTo>
                    <a:pt x="300" y="1"/>
                    <a:pt x="300" y="1"/>
                    <a:pt x="300" y="1"/>
                  </a:cubicBezTo>
                  <a:cubicBezTo>
                    <a:pt x="313" y="1"/>
                    <a:pt x="313" y="1"/>
                    <a:pt x="313" y="1"/>
                  </a:cubicBezTo>
                  <a:lnTo>
                    <a:pt x="313" y="14"/>
                  </a:lnTo>
                  <a:close/>
                  <a:moveTo>
                    <a:pt x="390" y="104"/>
                  </a:moveTo>
                  <a:cubicBezTo>
                    <a:pt x="369" y="104"/>
                    <a:pt x="358" y="91"/>
                    <a:pt x="358" y="68"/>
                  </a:cubicBezTo>
                  <a:cubicBezTo>
                    <a:pt x="358" y="45"/>
                    <a:pt x="369" y="32"/>
                    <a:pt x="388" y="32"/>
                  </a:cubicBezTo>
                  <a:cubicBezTo>
                    <a:pt x="406" y="32"/>
                    <a:pt x="417" y="44"/>
                    <a:pt x="417" y="66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70" y="86"/>
                    <a:pt x="377" y="94"/>
                    <a:pt x="390" y="94"/>
                  </a:cubicBezTo>
                  <a:cubicBezTo>
                    <a:pt x="397" y="94"/>
                    <a:pt x="402" y="92"/>
                    <a:pt x="408" y="86"/>
                  </a:cubicBezTo>
                  <a:cubicBezTo>
                    <a:pt x="408" y="86"/>
                    <a:pt x="408" y="86"/>
                    <a:pt x="408" y="86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09" y="100"/>
                    <a:pt x="402" y="104"/>
                    <a:pt x="390" y="104"/>
                  </a:cubicBezTo>
                  <a:close/>
                  <a:moveTo>
                    <a:pt x="370" y="62"/>
                  </a:moveTo>
                  <a:cubicBezTo>
                    <a:pt x="406" y="62"/>
                    <a:pt x="406" y="62"/>
                    <a:pt x="406" y="62"/>
                  </a:cubicBezTo>
                  <a:cubicBezTo>
                    <a:pt x="405" y="57"/>
                    <a:pt x="405" y="55"/>
                    <a:pt x="403" y="52"/>
                  </a:cubicBezTo>
                  <a:cubicBezTo>
                    <a:pt x="400" y="45"/>
                    <a:pt x="395" y="42"/>
                    <a:pt x="388" y="42"/>
                  </a:cubicBezTo>
                  <a:cubicBezTo>
                    <a:pt x="381" y="42"/>
                    <a:pt x="375" y="45"/>
                    <a:pt x="372" y="52"/>
                  </a:cubicBezTo>
                  <a:cubicBezTo>
                    <a:pt x="371" y="55"/>
                    <a:pt x="370" y="57"/>
                    <a:pt x="370" y="62"/>
                  </a:cubicBezTo>
                  <a:close/>
                  <a:moveTo>
                    <a:pt x="453" y="104"/>
                  </a:moveTo>
                  <a:cubicBezTo>
                    <a:pt x="440" y="104"/>
                    <a:pt x="431" y="101"/>
                    <a:pt x="424" y="94"/>
                  </a:cubicBezTo>
                  <a:cubicBezTo>
                    <a:pt x="423" y="94"/>
                    <a:pt x="423" y="94"/>
                    <a:pt x="423" y="94"/>
                  </a:cubicBezTo>
                  <a:cubicBezTo>
                    <a:pt x="431" y="86"/>
                    <a:pt x="431" y="86"/>
                    <a:pt x="431" y="86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7" y="92"/>
                    <a:pt x="444" y="94"/>
                    <a:pt x="453" y="94"/>
                  </a:cubicBezTo>
                  <a:cubicBezTo>
                    <a:pt x="459" y="94"/>
                    <a:pt x="471" y="93"/>
                    <a:pt x="471" y="83"/>
                  </a:cubicBezTo>
                  <a:cubicBezTo>
                    <a:pt x="471" y="77"/>
                    <a:pt x="467" y="74"/>
                    <a:pt x="460" y="73"/>
                  </a:cubicBezTo>
                  <a:cubicBezTo>
                    <a:pt x="448" y="72"/>
                    <a:pt x="448" y="72"/>
                    <a:pt x="448" y="72"/>
                  </a:cubicBezTo>
                  <a:cubicBezTo>
                    <a:pt x="434" y="71"/>
                    <a:pt x="427" y="64"/>
                    <a:pt x="427" y="53"/>
                  </a:cubicBezTo>
                  <a:cubicBezTo>
                    <a:pt x="427" y="40"/>
                    <a:pt x="437" y="32"/>
                    <a:pt x="453" y="32"/>
                  </a:cubicBezTo>
                  <a:cubicBezTo>
                    <a:pt x="464" y="32"/>
                    <a:pt x="472" y="34"/>
                    <a:pt x="479" y="39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66" y="43"/>
                    <a:pt x="460" y="42"/>
                    <a:pt x="453" y="42"/>
                  </a:cubicBezTo>
                  <a:cubicBezTo>
                    <a:pt x="443" y="42"/>
                    <a:pt x="438" y="45"/>
                    <a:pt x="438" y="52"/>
                  </a:cubicBezTo>
                  <a:cubicBezTo>
                    <a:pt x="438" y="58"/>
                    <a:pt x="442" y="61"/>
                    <a:pt x="450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70" y="64"/>
                    <a:pt x="482" y="67"/>
                    <a:pt x="482" y="82"/>
                  </a:cubicBezTo>
                  <a:cubicBezTo>
                    <a:pt x="482" y="96"/>
                    <a:pt x="471" y="104"/>
                    <a:pt x="453" y="104"/>
                  </a:cubicBezTo>
                  <a:close/>
                  <a:moveTo>
                    <a:pt x="507" y="104"/>
                  </a:moveTo>
                  <a:cubicBezTo>
                    <a:pt x="495" y="104"/>
                    <a:pt x="495" y="104"/>
                    <a:pt x="495" y="104"/>
                  </a:cubicBezTo>
                  <a:cubicBezTo>
                    <a:pt x="495" y="57"/>
                    <a:pt x="495" y="57"/>
                    <a:pt x="495" y="57"/>
                  </a:cubicBezTo>
                  <a:cubicBezTo>
                    <a:pt x="495" y="1"/>
                    <a:pt x="495" y="1"/>
                    <a:pt x="495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507" y="57"/>
                    <a:pt x="507" y="57"/>
                    <a:pt x="507" y="57"/>
                  </a:cubicBezTo>
                  <a:lnTo>
                    <a:pt x="507" y="104"/>
                  </a:lnTo>
                  <a:close/>
                  <a:moveTo>
                    <a:pt x="616" y="104"/>
                  </a:moveTo>
                  <a:cubicBezTo>
                    <a:pt x="604" y="104"/>
                    <a:pt x="604" y="104"/>
                    <a:pt x="604" y="104"/>
                  </a:cubicBezTo>
                  <a:cubicBezTo>
                    <a:pt x="604" y="30"/>
                    <a:pt x="604" y="30"/>
                    <a:pt x="604" y="30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67" y="88"/>
                    <a:pt x="567" y="88"/>
                    <a:pt x="567" y="88"/>
                  </a:cubicBezTo>
                  <a:cubicBezTo>
                    <a:pt x="540" y="30"/>
                    <a:pt x="540" y="30"/>
                    <a:pt x="540" y="30"/>
                  </a:cubicBezTo>
                  <a:cubicBezTo>
                    <a:pt x="540" y="104"/>
                    <a:pt x="540" y="104"/>
                    <a:pt x="540" y="104"/>
                  </a:cubicBezTo>
                  <a:cubicBezTo>
                    <a:pt x="528" y="104"/>
                    <a:pt x="528" y="104"/>
                    <a:pt x="528" y="10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40" y="1"/>
                    <a:pt x="540" y="1"/>
                    <a:pt x="540" y="1"/>
                  </a:cubicBezTo>
                  <a:cubicBezTo>
                    <a:pt x="540" y="2"/>
                    <a:pt x="540" y="2"/>
                    <a:pt x="540" y="2"/>
                  </a:cubicBezTo>
                  <a:cubicBezTo>
                    <a:pt x="572" y="72"/>
                    <a:pt x="572" y="72"/>
                    <a:pt x="572" y="72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616" y="1"/>
                    <a:pt x="616" y="1"/>
                    <a:pt x="616" y="1"/>
                  </a:cubicBezTo>
                  <a:lnTo>
                    <a:pt x="616" y="104"/>
                  </a:lnTo>
                  <a:close/>
                  <a:moveTo>
                    <a:pt x="663" y="104"/>
                  </a:moveTo>
                  <a:cubicBezTo>
                    <a:pt x="648" y="104"/>
                    <a:pt x="638" y="101"/>
                    <a:pt x="628" y="91"/>
                  </a:cubicBezTo>
                  <a:cubicBezTo>
                    <a:pt x="628" y="90"/>
                    <a:pt x="628" y="90"/>
                    <a:pt x="628" y="90"/>
                  </a:cubicBezTo>
                  <a:cubicBezTo>
                    <a:pt x="636" y="82"/>
                    <a:pt x="636" y="82"/>
                    <a:pt x="636" y="82"/>
                  </a:cubicBezTo>
                  <a:cubicBezTo>
                    <a:pt x="637" y="83"/>
                    <a:pt x="637" y="83"/>
                    <a:pt x="637" y="83"/>
                  </a:cubicBezTo>
                  <a:cubicBezTo>
                    <a:pt x="644" y="90"/>
                    <a:pt x="652" y="93"/>
                    <a:pt x="664" y="93"/>
                  </a:cubicBezTo>
                  <a:cubicBezTo>
                    <a:pt x="678" y="93"/>
                    <a:pt x="687" y="87"/>
                    <a:pt x="687" y="75"/>
                  </a:cubicBezTo>
                  <a:cubicBezTo>
                    <a:pt x="687" y="70"/>
                    <a:pt x="685" y="66"/>
                    <a:pt x="682" y="63"/>
                  </a:cubicBezTo>
                  <a:cubicBezTo>
                    <a:pt x="679" y="61"/>
                    <a:pt x="677" y="60"/>
                    <a:pt x="669" y="59"/>
                  </a:cubicBezTo>
                  <a:cubicBezTo>
                    <a:pt x="658" y="57"/>
                    <a:pt x="658" y="57"/>
                    <a:pt x="658" y="57"/>
                  </a:cubicBezTo>
                  <a:cubicBezTo>
                    <a:pt x="649" y="55"/>
                    <a:pt x="643" y="53"/>
                    <a:pt x="639" y="49"/>
                  </a:cubicBezTo>
                  <a:cubicBezTo>
                    <a:pt x="633" y="44"/>
                    <a:pt x="631" y="38"/>
                    <a:pt x="631" y="29"/>
                  </a:cubicBezTo>
                  <a:cubicBezTo>
                    <a:pt x="631" y="12"/>
                    <a:pt x="644" y="0"/>
                    <a:pt x="664" y="0"/>
                  </a:cubicBezTo>
                  <a:cubicBezTo>
                    <a:pt x="676" y="0"/>
                    <a:pt x="685" y="4"/>
                    <a:pt x="694" y="12"/>
                  </a:cubicBezTo>
                  <a:cubicBezTo>
                    <a:pt x="695" y="12"/>
                    <a:pt x="695" y="12"/>
                    <a:pt x="695" y="12"/>
                  </a:cubicBezTo>
                  <a:cubicBezTo>
                    <a:pt x="687" y="20"/>
                    <a:pt x="687" y="20"/>
                    <a:pt x="687" y="20"/>
                  </a:cubicBezTo>
                  <a:cubicBezTo>
                    <a:pt x="686" y="20"/>
                    <a:pt x="686" y="20"/>
                    <a:pt x="686" y="20"/>
                  </a:cubicBezTo>
                  <a:cubicBezTo>
                    <a:pt x="680" y="14"/>
                    <a:pt x="673" y="11"/>
                    <a:pt x="663" y="11"/>
                  </a:cubicBezTo>
                  <a:cubicBezTo>
                    <a:pt x="651" y="11"/>
                    <a:pt x="643" y="18"/>
                    <a:pt x="643" y="29"/>
                  </a:cubicBezTo>
                  <a:cubicBezTo>
                    <a:pt x="643" y="34"/>
                    <a:pt x="644" y="38"/>
                    <a:pt x="647" y="40"/>
                  </a:cubicBezTo>
                  <a:cubicBezTo>
                    <a:pt x="650" y="43"/>
                    <a:pt x="654" y="45"/>
                    <a:pt x="660" y="45"/>
                  </a:cubicBezTo>
                  <a:cubicBezTo>
                    <a:pt x="671" y="47"/>
                    <a:pt x="671" y="47"/>
                    <a:pt x="671" y="47"/>
                  </a:cubicBezTo>
                  <a:cubicBezTo>
                    <a:pt x="681" y="49"/>
                    <a:pt x="686" y="51"/>
                    <a:pt x="690" y="55"/>
                  </a:cubicBezTo>
                  <a:cubicBezTo>
                    <a:pt x="696" y="60"/>
                    <a:pt x="699" y="67"/>
                    <a:pt x="699" y="75"/>
                  </a:cubicBezTo>
                  <a:cubicBezTo>
                    <a:pt x="699" y="93"/>
                    <a:pt x="685" y="104"/>
                    <a:pt x="663" y="104"/>
                  </a:cubicBezTo>
                  <a:close/>
                  <a:moveTo>
                    <a:pt x="283" y="104"/>
                  </a:moveTo>
                  <a:cubicBezTo>
                    <a:pt x="281" y="104"/>
                    <a:pt x="281" y="104"/>
                    <a:pt x="281" y="104"/>
                  </a:cubicBezTo>
                  <a:cubicBezTo>
                    <a:pt x="269" y="104"/>
                    <a:pt x="262" y="96"/>
                    <a:pt x="262" y="84"/>
                  </a:cubicBezTo>
                  <a:cubicBezTo>
                    <a:pt x="262" y="42"/>
                    <a:pt x="262" y="42"/>
                    <a:pt x="262" y="42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62" y="32"/>
                    <a:pt x="262" y="32"/>
                    <a:pt x="262" y="3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42"/>
                    <a:pt x="289" y="42"/>
                    <a:pt x="289" y="42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90"/>
                    <a:pt x="277" y="93"/>
                    <a:pt x="283" y="9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3" y="94"/>
                    <a:pt x="283" y="94"/>
                    <a:pt x="283" y="94"/>
                  </a:cubicBezTo>
                  <a:lnTo>
                    <a:pt x="283" y="104"/>
                  </a:lnTo>
                  <a:close/>
                  <a:moveTo>
                    <a:pt x="350" y="104"/>
                  </a:moveTo>
                  <a:cubicBezTo>
                    <a:pt x="347" y="104"/>
                    <a:pt x="347" y="104"/>
                    <a:pt x="347" y="104"/>
                  </a:cubicBezTo>
                  <a:cubicBezTo>
                    <a:pt x="336" y="104"/>
                    <a:pt x="329" y="96"/>
                    <a:pt x="329" y="84"/>
                  </a:cubicBezTo>
                  <a:cubicBezTo>
                    <a:pt x="329" y="1"/>
                    <a:pt x="329" y="1"/>
                    <a:pt x="329" y="1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0" y="91"/>
                    <a:pt x="343" y="93"/>
                    <a:pt x="349" y="93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50" y="94"/>
                    <a:pt x="350" y="94"/>
                    <a:pt x="350" y="94"/>
                  </a:cubicBezTo>
                  <a:lnTo>
                    <a:pt x="350" y="104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/>
            <p:cNvSpPr>
              <a:spLocks noEditPoints="1"/>
            </p:cNvSpPr>
            <p:nvPr/>
          </p:nvSpPr>
          <p:spPr bwMode="gray">
            <a:xfrm>
              <a:off x="7458075" y="4721225"/>
              <a:ext cx="101600" cy="55563"/>
            </a:xfrm>
            <a:custGeom>
              <a:avLst/>
              <a:gdLst>
                <a:gd name="T0" fmla="*/ 14 w 64"/>
                <a:gd name="T1" fmla="*/ 7 h 35"/>
                <a:gd name="T2" fmla="*/ 14 w 64"/>
                <a:gd name="T3" fmla="*/ 35 h 35"/>
                <a:gd name="T4" fmla="*/ 9 w 64"/>
                <a:gd name="T5" fmla="*/ 35 h 35"/>
                <a:gd name="T6" fmla="*/ 9 w 64"/>
                <a:gd name="T7" fmla="*/ 7 h 35"/>
                <a:gd name="T8" fmla="*/ 0 w 64"/>
                <a:gd name="T9" fmla="*/ 7 h 35"/>
                <a:gd name="T10" fmla="*/ 0 w 64"/>
                <a:gd name="T11" fmla="*/ 0 h 35"/>
                <a:gd name="T12" fmla="*/ 23 w 64"/>
                <a:gd name="T13" fmla="*/ 0 h 35"/>
                <a:gd name="T14" fmla="*/ 23 w 64"/>
                <a:gd name="T15" fmla="*/ 7 h 35"/>
                <a:gd name="T16" fmla="*/ 14 w 64"/>
                <a:gd name="T17" fmla="*/ 7 h 35"/>
                <a:gd name="T18" fmla="*/ 57 w 64"/>
                <a:gd name="T19" fmla="*/ 35 h 35"/>
                <a:gd name="T20" fmla="*/ 57 w 64"/>
                <a:gd name="T21" fmla="*/ 14 h 35"/>
                <a:gd name="T22" fmla="*/ 50 w 64"/>
                <a:gd name="T23" fmla="*/ 28 h 35"/>
                <a:gd name="T24" fmla="*/ 45 w 64"/>
                <a:gd name="T25" fmla="*/ 28 h 35"/>
                <a:gd name="T26" fmla="*/ 38 w 64"/>
                <a:gd name="T27" fmla="*/ 14 h 35"/>
                <a:gd name="T28" fmla="*/ 38 w 64"/>
                <a:gd name="T29" fmla="*/ 35 h 35"/>
                <a:gd name="T30" fmla="*/ 31 w 64"/>
                <a:gd name="T31" fmla="*/ 35 h 35"/>
                <a:gd name="T32" fmla="*/ 31 w 64"/>
                <a:gd name="T33" fmla="*/ 0 h 35"/>
                <a:gd name="T34" fmla="*/ 38 w 64"/>
                <a:gd name="T35" fmla="*/ 0 h 35"/>
                <a:gd name="T36" fmla="*/ 47 w 64"/>
                <a:gd name="T37" fmla="*/ 21 h 35"/>
                <a:gd name="T38" fmla="*/ 57 w 64"/>
                <a:gd name="T39" fmla="*/ 0 h 35"/>
                <a:gd name="T40" fmla="*/ 64 w 64"/>
                <a:gd name="T41" fmla="*/ 0 h 35"/>
                <a:gd name="T42" fmla="*/ 64 w 64"/>
                <a:gd name="T43" fmla="*/ 35 h 35"/>
                <a:gd name="T44" fmla="*/ 57 w 64"/>
                <a:gd name="T4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5">
                  <a:moveTo>
                    <a:pt x="14" y="7"/>
                  </a:moveTo>
                  <a:lnTo>
                    <a:pt x="14" y="35"/>
                  </a:lnTo>
                  <a:lnTo>
                    <a:pt x="9" y="35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14" y="7"/>
                  </a:lnTo>
                  <a:close/>
                  <a:moveTo>
                    <a:pt x="57" y="35"/>
                  </a:moveTo>
                  <a:lnTo>
                    <a:pt x="57" y="14"/>
                  </a:lnTo>
                  <a:lnTo>
                    <a:pt x="50" y="28"/>
                  </a:lnTo>
                  <a:lnTo>
                    <a:pt x="45" y="28"/>
                  </a:lnTo>
                  <a:lnTo>
                    <a:pt x="38" y="14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7" y="2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35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/>
            <p:cNvSpPr>
              <a:spLocks noEditPoints="1"/>
            </p:cNvSpPr>
            <p:nvPr/>
          </p:nvSpPr>
          <p:spPr bwMode="gray">
            <a:xfrm>
              <a:off x="5591175" y="3467100"/>
              <a:ext cx="1060450" cy="950913"/>
            </a:xfrm>
            <a:custGeom>
              <a:avLst/>
              <a:gdLst>
                <a:gd name="T0" fmla="*/ 282 w 282"/>
                <a:gd name="T1" fmla="*/ 55 h 252"/>
                <a:gd name="T2" fmla="*/ 256 w 282"/>
                <a:gd name="T3" fmla="*/ 70 h 252"/>
                <a:gd name="T4" fmla="*/ 212 w 282"/>
                <a:gd name="T5" fmla="*/ 26 h 252"/>
                <a:gd name="T6" fmla="*/ 227 w 282"/>
                <a:gd name="T7" fmla="*/ 0 h 252"/>
                <a:gd name="T8" fmla="*/ 282 w 282"/>
                <a:gd name="T9" fmla="*/ 55 h 252"/>
                <a:gd name="T10" fmla="*/ 30 w 282"/>
                <a:gd name="T11" fmla="*/ 131 h 252"/>
                <a:gd name="T12" fmla="*/ 0 w 282"/>
                <a:gd name="T13" fmla="*/ 131 h 252"/>
                <a:gd name="T14" fmla="*/ 21 w 282"/>
                <a:gd name="T15" fmla="*/ 207 h 252"/>
                <a:gd name="T16" fmla="*/ 47 w 282"/>
                <a:gd name="T17" fmla="*/ 192 h 252"/>
                <a:gd name="T18" fmla="*/ 30 w 282"/>
                <a:gd name="T19" fmla="*/ 131 h 252"/>
                <a:gd name="T20" fmla="*/ 105 w 282"/>
                <a:gd name="T21" fmla="*/ 51 h 252"/>
                <a:gd name="T22" fmla="*/ 91 w 282"/>
                <a:gd name="T23" fmla="*/ 26 h 252"/>
                <a:gd name="T24" fmla="*/ 30 w 282"/>
                <a:gd name="T25" fmla="*/ 131 h 252"/>
                <a:gd name="T26" fmla="*/ 59 w 282"/>
                <a:gd name="T27" fmla="*/ 131 h 252"/>
                <a:gd name="T28" fmla="*/ 105 w 282"/>
                <a:gd name="T29" fmla="*/ 51 h 252"/>
                <a:gd name="T30" fmla="*/ 71 w 282"/>
                <a:gd name="T31" fmla="*/ 177 h 252"/>
                <a:gd name="T32" fmla="*/ 47 w 282"/>
                <a:gd name="T33" fmla="*/ 192 h 252"/>
                <a:gd name="T34" fmla="*/ 151 w 282"/>
                <a:gd name="T35" fmla="*/ 252 h 252"/>
                <a:gd name="T36" fmla="*/ 151 w 282"/>
                <a:gd name="T37" fmla="*/ 223 h 252"/>
                <a:gd name="T38" fmla="*/ 71 w 282"/>
                <a:gd name="T39" fmla="*/ 1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52">
                  <a:moveTo>
                    <a:pt x="282" y="55"/>
                  </a:moveTo>
                  <a:cubicBezTo>
                    <a:pt x="256" y="70"/>
                    <a:pt x="256" y="70"/>
                    <a:pt x="256" y="70"/>
                  </a:cubicBezTo>
                  <a:cubicBezTo>
                    <a:pt x="245" y="52"/>
                    <a:pt x="230" y="37"/>
                    <a:pt x="212" y="26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50" y="14"/>
                    <a:pt x="269" y="33"/>
                    <a:pt x="282" y="55"/>
                  </a:cubicBezTo>
                  <a:close/>
                  <a:moveTo>
                    <a:pt x="30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158"/>
                    <a:pt x="8" y="184"/>
                    <a:pt x="21" y="207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36" y="174"/>
                    <a:pt x="30" y="153"/>
                    <a:pt x="30" y="131"/>
                  </a:cubicBezTo>
                  <a:close/>
                  <a:moveTo>
                    <a:pt x="105" y="51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54" y="47"/>
                    <a:pt x="30" y="86"/>
                    <a:pt x="30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97"/>
                    <a:pt x="77" y="67"/>
                    <a:pt x="105" y="51"/>
                  </a:cubicBezTo>
                  <a:close/>
                  <a:moveTo>
                    <a:pt x="71" y="177"/>
                  </a:moveTo>
                  <a:cubicBezTo>
                    <a:pt x="47" y="192"/>
                    <a:pt x="47" y="192"/>
                    <a:pt x="47" y="192"/>
                  </a:cubicBezTo>
                  <a:cubicBezTo>
                    <a:pt x="68" y="228"/>
                    <a:pt x="106" y="252"/>
                    <a:pt x="151" y="252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17" y="223"/>
                    <a:pt x="87" y="205"/>
                    <a:pt x="71" y="177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/>
            <p:cNvSpPr>
              <a:spLocks noEditPoints="1"/>
            </p:cNvSpPr>
            <p:nvPr/>
          </p:nvSpPr>
          <p:spPr bwMode="gray">
            <a:xfrm>
              <a:off x="5591175" y="3390900"/>
              <a:ext cx="854075" cy="1136650"/>
            </a:xfrm>
            <a:custGeom>
              <a:avLst/>
              <a:gdLst>
                <a:gd name="T0" fmla="*/ 21 w 227"/>
                <a:gd name="T1" fmla="*/ 227 h 301"/>
                <a:gd name="T2" fmla="*/ 47 w 227"/>
                <a:gd name="T3" fmla="*/ 212 h 301"/>
                <a:gd name="T4" fmla="*/ 151 w 227"/>
                <a:gd name="T5" fmla="*/ 272 h 301"/>
                <a:gd name="T6" fmla="*/ 212 w 227"/>
                <a:gd name="T7" fmla="*/ 255 h 301"/>
                <a:gd name="T8" fmla="*/ 227 w 227"/>
                <a:gd name="T9" fmla="*/ 281 h 301"/>
                <a:gd name="T10" fmla="*/ 151 w 227"/>
                <a:gd name="T11" fmla="*/ 301 h 301"/>
                <a:gd name="T12" fmla="*/ 21 w 227"/>
                <a:gd name="T13" fmla="*/ 227 h 301"/>
                <a:gd name="T14" fmla="*/ 151 w 227"/>
                <a:gd name="T15" fmla="*/ 30 h 301"/>
                <a:gd name="T16" fmla="*/ 212 w 227"/>
                <a:gd name="T17" fmla="*/ 46 h 301"/>
                <a:gd name="T18" fmla="*/ 227 w 227"/>
                <a:gd name="T19" fmla="*/ 20 h 301"/>
                <a:gd name="T20" fmla="*/ 151 w 227"/>
                <a:gd name="T21" fmla="*/ 0 h 301"/>
                <a:gd name="T22" fmla="*/ 0 w 227"/>
                <a:gd name="T23" fmla="*/ 151 h 301"/>
                <a:gd name="T24" fmla="*/ 30 w 227"/>
                <a:gd name="T25" fmla="*/ 151 h 301"/>
                <a:gd name="T26" fmla="*/ 151 w 227"/>
                <a:gd name="T27" fmla="*/ 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301">
                  <a:moveTo>
                    <a:pt x="21" y="227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68" y="248"/>
                    <a:pt x="106" y="272"/>
                    <a:pt x="151" y="272"/>
                  </a:cubicBezTo>
                  <a:cubicBezTo>
                    <a:pt x="173" y="272"/>
                    <a:pt x="194" y="266"/>
                    <a:pt x="212" y="255"/>
                  </a:cubicBezTo>
                  <a:cubicBezTo>
                    <a:pt x="227" y="281"/>
                    <a:pt x="227" y="281"/>
                    <a:pt x="227" y="281"/>
                  </a:cubicBezTo>
                  <a:cubicBezTo>
                    <a:pt x="204" y="294"/>
                    <a:pt x="179" y="301"/>
                    <a:pt x="151" y="301"/>
                  </a:cubicBezTo>
                  <a:cubicBezTo>
                    <a:pt x="96" y="301"/>
                    <a:pt x="47" y="271"/>
                    <a:pt x="21" y="227"/>
                  </a:cubicBezTo>
                  <a:close/>
                  <a:moveTo>
                    <a:pt x="151" y="30"/>
                  </a:moveTo>
                  <a:cubicBezTo>
                    <a:pt x="173" y="30"/>
                    <a:pt x="194" y="36"/>
                    <a:pt x="212" y="46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05" y="7"/>
                    <a:pt x="179" y="0"/>
                    <a:pt x="151" y="0"/>
                  </a:cubicBezTo>
                  <a:cubicBezTo>
                    <a:pt x="68" y="0"/>
                    <a:pt x="0" y="68"/>
                    <a:pt x="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84"/>
                    <a:pt x="84" y="30"/>
                    <a:pt x="151" y="3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gray">
            <a:xfrm>
              <a:off x="5811838" y="3609975"/>
              <a:ext cx="915987" cy="698500"/>
            </a:xfrm>
            <a:custGeom>
              <a:avLst/>
              <a:gdLst>
                <a:gd name="T0" fmla="*/ 197 w 243"/>
                <a:gd name="T1" fmla="*/ 32 h 185"/>
                <a:gd name="T2" fmla="*/ 223 w 243"/>
                <a:gd name="T3" fmla="*/ 17 h 185"/>
                <a:gd name="T4" fmla="*/ 243 w 243"/>
                <a:gd name="T5" fmla="*/ 93 h 185"/>
                <a:gd name="T6" fmla="*/ 223 w 243"/>
                <a:gd name="T7" fmla="*/ 168 h 185"/>
                <a:gd name="T8" fmla="*/ 197 w 243"/>
                <a:gd name="T9" fmla="*/ 153 h 185"/>
                <a:gd name="T10" fmla="*/ 213 w 243"/>
                <a:gd name="T11" fmla="*/ 93 h 185"/>
                <a:gd name="T12" fmla="*/ 197 w 243"/>
                <a:gd name="T13" fmla="*/ 32 h 185"/>
                <a:gd name="T14" fmla="*/ 178 w 243"/>
                <a:gd name="T15" fmla="*/ 178 h 185"/>
                <a:gd name="T16" fmla="*/ 158 w 243"/>
                <a:gd name="T17" fmla="*/ 158 h 185"/>
                <a:gd name="T18" fmla="*/ 92 w 243"/>
                <a:gd name="T19" fmla="*/ 185 h 185"/>
                <a:gd name="T20" fmla="*/ 0 w 243"/>
                <a:gd name="T21" fmla="*/ 93 h 185"/>
                <a:gd name="T22" fmla="*/ 92 w 243"/>
                <a:gd name="T23" fmla="*/ 0 h 185"/>
                <a:gd name="T24" fmla="*/ 184 w 243"/>
                <a:gd name="T25" fmla="*/ 93 h 185"/>
                <a:gd name="T26" fmla="*/ 172 w 243"/>
                <a:gd name="T27" fmla="*/ 139 h 185"/>
                <a:gd name="T28" fmla="*/ 197 w 243"/>
                <a:gd name="T29" fmla="*/ 153 h 185"/>
                <a:gd name="T30" fmla="*/ 178 w 243"/>
                <a:gd name="T31" fmla="*/ 178 h 185"/>
                <a:gd name="T32" fmla="*/ 155 w 243"/>
                <a:gd name="T33" fmla="*/ 93 h 185"/>
                <a:gd name="T34" fmla="*/ 92 w 243"/>
                <a:gd name="T35" fmla="*/ 30 h 185"/>
                <a:gd name="T36" fmla="*/ 29 w 243"/>
                <a:gd name="T37" fmla="*/ 93 h 185"/>
                <a:gd name="T38" fmla="*/ 92 w 243"/>
                <a:gd name="T39" fmla="*/ 156 h 185"/>
                <a:gd name="T40" fmla="*/ 155 w 243"/>
                <a:gd name="T41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185">
                  <a:moveTo>
                    <a:pt x="197" y="32"/>
                  </a:moveTo>
                  <a:cubicBezTo>
                    <a:pt x="223" y="17"/>
                    <a:pt x="223" y="17"/>
                    <a:pt x="223" y="17"/>
                  </a:cubicBezTo>
                  <a:cubicBezTo>
                    <a:pt x="235" y="40"/>
                    <a:pt x="243" y="65"/>
                    <a:pt x="243" y="93"/>
                  </a:cubicBezTo>
                  <a:cubicBezTo>
                    <a:pt x="243" y="120"/>
                    <a:pt x="235" y="146"/>
                    <a:pt x="223" y="168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7" y="135"/>
                    <a:pt x="213" y="115"/>
                    <a:pt x="213" y="93"/>
                  </a:cubicBezTo>
                  <a:cubicBezTo>
                    <a:pt x="213" y="71"/>
                    <a:pt x="207" y="50"/>
                    <a:pt x="197" y="32"/>
                  </a:cubicBezTo>
                  <a:close/>
                  <a:moveTo>
                    <a:pt x="178" y="178"/>
                  </a:moveTo>
                  <a:cubicBezTo>
                    <a:pt x="158" y="158"/>
                    <a:pt x="158" y="158"/>
                    <a:pt x="158" y="158"/>
                  </a:cubicBezTo>
                  <a:cubicBezTo>
                    <a:pt x="141" y="175"/>
                    <a:pt x="118" y="185"/>
                    <a:pt x="92" y="185"/>
                  </a:cubicBezTo>
                  <a:cubicBezTo>
                    <a:pt x="41" y="185"/>
                    <a:pt x="0" y="144"/>
                    <a:pt x="0" y="93"/>
                  </a:cubicBezTo>
                  <a:cubicBezTo>
                    <a:pt x="0" y="42"/>
                    <a:pt x="41" y="0"/>
                    <a:pt x="92" y="0"/>
                  </a:cubicBezTo>
                  <a:cubicBezTo>
                    <a:pt x="143" y="0"/>
                    <a:pt x="184" y="42"/>
                    <a:pt x="184" y="93"/>
                  </a:cubicBezTo>
                  <a:cubicBezTo>
                    <a:pt x="184" y="110"/>
                    <a:pt x="180" y="125"/>
                    <a:pt x="172" y="139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192" y="162"/>
                    <a:pt x="185" y="171"/>
                    <a:pt x="178" y="178"/>
                  </a:cubicBezTo>
                  <a:close/>
                  <a:moveTo>
                    <a:pt x="155" y="93"/>
                  </a:moveTo>
                  <a:cubicBezTo>
                    <a:pt x="155" y="58"/>
                    <a:pt x="127" y="30"/>
                    <a:pt x="92" y="30"/>
                  </a:cubicBezTo>
                  <a:cubicBezTo>
                    <a:pt x="57" y="30"/>
                    <a:pt x="29" y="58"/>
                    <a:pt x="29" y="93"/>
                  </a:cubicBezTo>
                  <a:cubicBezTo>
                    <a:pt x="29" y="128"/>
                    <a:pt x="57" y="156"/>
                    <a:pt x="92" y="156"/>
                  </a:cubicBezTo>
                  <a:cubicBezTo>
                    <a:pt x="127" y="156"/>
                    <a:pt x="155" y="128"/>
                    <a:pt x="155" y="93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/>
          <p:cNvSpPr/>
          <p:nvPr/>
        </p:nvSpPr>
        <p:spPr bwMode="gray">
          <a:xfrm>
            <a:off x="1" y="6410036"/>
            <a:ext cx="9144000" cy="447964"/>
          </a:xfrm>
          <a:prstGeom prst="rect">
            <a:avLst/>
          </a:prstGeom>
          <a:solidFill>
            <a:srgbClr val="EBEB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0866" y="6523141"/>
            <a:ext cx="2789546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1A1A1A"/>
                </a:solidFill>
                <a:ea typeface="Arial" charset="0"/>
                <a:cs typeface="Arial" charset="0"/>
              </a:rPr>
              <a:t>Copyright © 2016 </a:t>
            </a:r>
            <a:r>
              <a:rPr lang="en-US" sz="900" dirty="0" err="1" smtClean="0">
                <a:solidFill>
                  <a:srgbClr val="1A1A1A"/>
                </a:solidFill>
                <a:ea typeface="Arial" charset="0"/>
                <a:cs typeface="Arial" charset="0"/>
              </a:rPr>
              <a:t>QuintilesIMS</a:t>
            </a:r>
            <a:r>
              <a:rPr lang="en-US" sz="900" dirty="0" smtClean="0">
                <a:solidFill>
                  <a:srgbClr val="1A1A1A"/>
                </a:solidFill>
                <a:ea typeface="Arial" charset="0"/>
                <a:cs typeface="Arial" charset="0"/>
              </a:rPr>
              <a:t>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Header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77390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420256" y="6666345"/>
            <a:ext cx="346364" cy="150091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84047" y="1662977"/>
            <a:ext cx="8348472" cy="461774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 baseline="0">
                <a:solidFill>
                  <a:schemeClr val="tx2"/>
                </a:solidFill>
              </a:defRPr>
            </a:lvl1pPr>
            <a:lvl2pPr marL="400050" indent="-17780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anchor="b" anchorCtr="0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Headlines are 24pt Arial Bold Title Case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4047" y="1004285"/>
            <a:ext cx="8348472" cy="363176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i="1"/>
            </a:lvl2pPr>
            <a:lvl3pPr>
              <a:buNone/>
              <a:defRPr i="1"/>
            </a:lvl3pPr>
            <a:lvl4pPr>
              <a:buNone/>
              <a:defRPr i="1"/>
            </a:lvl4pPr>
            <a:lvl5pPr>
              <a:buNone/>
              <a:defRPr i="1"/>
            </a:lvl5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75474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466439" y="6659418"/>
            <a:ext cx="244762" cy="143163"/>
          </a:xfrm>
          <a:prstGeom prst="rect">
            <a:avLst/>
          </a:prstGeom>
        </p:spPr>
        <p:txBody>
          <a:bodyPr/>
          <a:lstStyle>
            <a:lvl1pPr>
              <a:defRPr sz="3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84047" y="1224250"/>
            <a:ext cx="8348472" cy="5001059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400050" indent="-1778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lIns="91440" tIns="0" rIns="91440"/>
          <a:lstStyle>
            <a:lvl1pPr algn="l">
              <a:defRPr sz="700" dirty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llout w/photo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8"/>
          </p:nvPr>
        </p:nvSpPr>
        <p:spPr bwMode="gray">
          <a:xfrm>
            <a:off x="2234275" y="6604000"/>
            <a:ext cx="6318598" cy="254000"/>
          </a:xfrm>
          <a:prstGeom prst="rect">
            <a:avLst/>
          </a:prstGeom>
        </p:spPr>
        <p:txBody>
          <a:bodyPr tIns="0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 bwMode="gray">
          <a:xfrm>
            <a:off x="8443838" y="5904347"/>
            <a:ext cx="503382" cy="131618"/>
          </a:xfrm>
          <a:prstGeom prst="rect">
            <a:avLst/>
          </a:prstGeom>
        </p:spPr>
        <p:txBody>
          <a:bodyPr/>
          <a:lstStyle>
            <a:lvl1pPr>
              <a:defRPr sz="3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 bwMode="white">
          <a:xfrm>
            <a:off x="8432799" y="5781964"/>
            <a:ext cx="525461" cy="11083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91440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84047" y="1004285"/>
            <a:ext cx="8348472" cy="363176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sz="1600" i="1"/>
            </a:lvl2pPr>
            <a:lvl3pPr>
              <a:buNone/>
              <a:defRPr sz="1600" i="1"/>
            </a:lvl3pPr>
            <a:lvl4pPr>
              <a:buNone/>
              <a:defRPr sz="1600" i="1"/>
            </a:lvl4pPr>
            <a:lvl5pPr>
              <a:buNone/>
              <a:defRPr sz="1600" i="1"/>
            </a:lvl5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84047" y="5895623"/>
            <a:ext cx="7780898" cy="78175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bg1"/>
                </a:solidFill>
                <a:latin typeface="+mj-lt"/>
              </a:defRPr>
            </a:lvl1pPr>
            <a:lvl2pPr marL="230188" indent="-115888">
              <a:lnSpc>
                <a:spcPct val="100000"/>
              </a:lnSpc>
              <a:spcBef>
                <a:spcPts val="200"/>
              </a:spcBef>
              <a:buFont typeface="Arial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2pPr>
            <a:lvl3pPr marL="457200" indent="-171450">
              <a:lnSpc>
                <a:spcPct val="100000"/>
              </a:lnSpc>
              <a:buFont typeface="Arial" pitchFamily="34" charset="0"/>
              <a:buChar char="›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1600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</a:t>
            </a:r>
          </a:p>
          <a:p>
            <a:pPr lvl="1"/>
            <a:r>
              <a:rPr lang="en-US" noProof="0" dirty="0" smtClean="0"/>
              <a:t>12pt Arial bullet 1</a:t>
            </a:r>
          </a:p>
          <a:p>
            <a:pPr lvl="1"/>
            <a:r>
              <a:rPr lang="en-US" noProof="0" dirty="0" smtClean="0"/>
              <a:t>12pt Arial bullet 2</a:t>
            </a:r>
          </a:p>
        </p:txBody>
      </p:sp>
      <p:sp>
        <p:nvSpPr>
          <p:cNvPr id="64" name="Slide Number Placeholder 6"/>
          <p:cNvSpPr txBox="1">
            <a:spLocks/>
          </p:cNvSpPr>
          <p:nvPr/>
        </p:nvSpPr>
        <p:spPr bwMode="white">
          <a:xfrm>
            <a:off x="8160772" y="6424764"/>
            <a:ext cx="76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84047" y="1662977"/>
            <a:ext cx="8348472" cy="3934261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400050" indent="-1778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Sub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420256" y="6675580"/>
            <a:ext cx="355600" cy="140855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7" y="1004285"/>
            <a:ext cx="8348472" cy="363176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i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234275" y="6474690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20257" y="6661729"/>
            <a:ext cx="318654" cy="140855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420256" y="6675580"/>
            <a:ext cx="309418" cy="131618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4" hasCustomPrompt="1"/>
          </p:nvPr>
        </p:nvSpPr>
        <p:spPr>
          <a:xfrm>
            <a:off x="4672583" y="1662977"/>
            <a:ext cx="4041648" cy="45720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4000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384047" y="1662977"/>
            <a:ext cx="4038600" cy="45720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 b="0">
                <a:solidFill>
                  <a:schemeClr val="tx2"/>
                </a:solidFill>
              </a:defRPr>
            </a:lvl1pPr>
            <a:lvl2pPr marL="4000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7" y="1004285"/>
            <a:ext cx="8348472" cy="363176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sz="1600" i="1">
                <a:solidFill>
                  <a:srgbClr val="414343"/>
                </a:solidFill>
              </a:defRPr>
            </a:lvl2pPr>
            <a:lvl3pPr>
              <a:buNone/>
              <a:defRPr sz="1600" i="1">
                <a:solidFill>
                  <a:srgbClr val="414343"/>
                </a:solidFill>
              </a:defRPr>
            </a:lvl3pPr>
            <a:lvl4pPr>
              <a:buNone/>
              <a:defRPr sz="1600" i="1">
                <a:solidFill>
                  <a:srgbClr val="414343"/>
                </a:solidFill>
              </a:defRPr>
            </a:lvl4pPr>
            <a:lvl5pPr>
              <a:buNone/>
              <a:defRPr sz="1600" i="1">
                <a:solidFill>
                  <a:srgbClr val="414343"/>
                </a:solidFill>
              </a:defRPr>
            </a:lvl5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411018" y="6680201"/>
            <a:ext cx="337127" cy="140855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062471" y="1662977"/>
            <a:ext cx="26670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396875" indent="-166688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3088" indent="-17621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38188" indent="-1651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223259" y="1662977"/>
            <a:ext cx="26670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396875" indent="-166688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3088" indent="-17621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38188" indent="-1651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4047" y="1662977"/>
            <a:ext cx="26670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396875" indent="-166688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3088" indent="-17621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38188" indent="-1651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122663"/>
            <a:ext cx="8348472" cy="896112"/>
          </a:xfrm>
          <a:prstGeom prst="rect">
            <a:avLst/>
          </a:prstGeom>
        </p:spPr>
        <p:txBody>
          <a:bodyPr tIns="27432" bIns="27432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7" y="1004285"/>
            <a:ext cx="8348472" cy="363176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i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Subheads are 20pt Arial sentence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666343"/>
            <a:ext cx="272473" cy="150091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332509" y="6650182"/>
            <a:ext cx="572655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34275" y="6473951"/>
            <a:ext cx="6309360" cy="384048"/>
          </a:xfrm>
          <a:prstGeom prst="rect">
            <a:avLst/>
          </a:prstGeom>
        </p:spPr>
        <p:txBody>
          <a:bodyPr tIns="0"/>
          <a:lstStyle>
            <a:lvl1pPr algn="l">
              <a:defRPr sz="7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 Programming Language - Basic || Day-1 || 18 Sep 2017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9484426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6"/>
          <p:cNvSpPr txBox="1">
            <a:spLocks/>
          </p:cNvSpPr>
          <p:nvPr/>
        </p:nvSpPr>
        <p:spPr>
          <a:xfrm>
            <a:off x="8158171" y="6424615"/>
            <a:ext cx="76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49977" y="6346861"/>
            <a:ext cx="1332641" cy="289100"/>
            <a:chOff x="4813445" y="5397500"/>
            <a:chExt cx="2736850" cy="593725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7" r:id="rId1"/>
    <p:sldLayoutId id="2147485468" r:id="rId2"/>
    <p:sldLayoutId id="2147485469" r:id="rId3"/>
    <p:sldLayoutId id="2147485470" r:id="rId4"/>
    <p:sldLayoutId id="2147485471" r:id="rId5"/>
    <p:sldLayoutId id="2147485472" r:id="rId6"/>
    <p:sldLayoutId id="2147485474" r:id="rId7"/>
    <p:sldLayoutId id="2147485475" r:id="rId8"/>
    <p:sldLayoutId id="2147485477" r:id="rId9"/>
    <p:sldLayoutId id="2147485478" r:id="rId10"/>
    <p:sldLayoutId id="2147485483" r:id="rId11"/>
    <p:sldLayoutId id="2147485484" r:id="rId12"/>
    <p:sldLayoutId id="214748548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6A71"/>
          </a:solidFill>
          <a:latin typeface="+mn-lt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6A71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14343"/>
          </a:solidFill>
          <a:latin typeface="+mn-lt"/>
          <a:ea typeface="ＭＳ Ｐゴシック" charset="-128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Font typeface="Lucida Grande" charset="0"/>
        <a:buChar char="&gt;"/>
        <a:defRPr sz="1600" kern="1200">
          <a:solidFill>
            <a:srgbClr val="414343"/>
          </a:solidFill>
          <a:latin typeface="+mn-lt"/>
          <a:ea typeface="ＭＳ Ｐゴシック" charset="-128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Font typeface="Lucida Grande" charset="0"/>
        <a:buChar char="-"/>
        <a:defRPr sz="1600" kern="1200">
          <a:solidFill>
            <a:srgbClr val="414343"/>
          </a:solidFill>
          <a:latin typeface="+mn-lt"/>
          <a:ea typeface="ＭＳ Ｐゴシック" charset="-128"/>
          <a:cs typeface="+mn-cs"/>
        </a:defRPr>
      </a:lvl3pPr>
      <a:lvl4pPr marL="914400" indent="-2349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414343"/>
          </a:solidFill>
          <a:latin typeface="+mn-lt"/>
          <a:ea typeface="ＭＳ Ｐゴシック" charset="-128"/>
          <a:cs typeface="+mn-cs"/>
        </a:defRPr>
      </a:lvl4pPr>
      <a:lvl5pPr marL="1144588" indent="-2222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414343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44.jpg"/><Relationship Id="rId3" Type="http://schemas.openxmlformats.org/officeDocument/2006/relationships/hyperlink" Target="http://www.burtchworks.com/2017/06/19/2017-sas-r-python-flash-survey-results/" TargetMode="External"/><Relationship Id="rId7" Type="http://schemas.openxmlformats.org/officeDocument/2006/relationships/image" Target="../media/image38.jpg"/><Relationship Id="rId12" Type="http://schemas.openxmlformats.org/officeDocument/2006/relationships/image" Target="../media/image43.jp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9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slide" Target="slide4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2.gif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2.xml"/><Relationship Id="rId7" Type="http://schemas.openxmlformats.org/officeDocument/2006/relationships/slide" Target="slide14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" Target="slide1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ran.r-project.org/bin/windows/base/R-3.4.1-win.exe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7.png"/><Relationship Id="rId12" Type="http://schemas.openxmlformats.org/officeDocument/2006/relationships/hyperlink" Target="https://cran.r-project.org/bin/windows/base/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hyperlink" Target="https://cran.r-project.org/bin/windows/" TargetMode="External"/><Relationship Id="rId5" Type="http://schemas.openxmlformats.org/officeDocument/2006/relationships/oleObject" Target="../embeddings/oleObject5.bin"/><Relationship Id="rId10" Type="http://schemas.openxmlformats.org/officeDocument/2006/relationships/hyperlink" Target="https://cran.r-project.org/" TargetMode="Externa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in/search?source=hp&amp;q=install+RStudio+on+windows&amp;oq=install+RStudio+on+windows&amp;gs_l=psy-ab.3..0j0i22i10i30k1j0i22i30k1l2.1535.1535.0.2058.1.1.0.0.0.0.384.384.3-1.1.0....0...1.1.64.psy-ab..0.1.384.DDcnECfRDNQ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2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6.bin"/><Relationship Id="rId10" Type="http://schemas.openxmlformats.org/officeDocument/2006/relationships/hyperlink" Target="https://www.rstudio.com/products/rstudio-desktop/" TargetMode="External"/><Relationship Id="rId4" Type="http://schemas.openxmlformats.org/officeDocument/2006/relationships/notesSlide" Target="../notesSlides/notesSlide8.xml"/><Relationship Id="rId9" Type="http://schemas.openxmlformats.org/officeDocument/2006/relationships/hyperlink" Target="https://www.rstudio.com/products/rstudio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" y="2384904"/>
            <a:ext cx="8348472" cy="461665"/>
          </a:xfrm>
        </p:spPr>
        <p:txBody>
          <a:bodyPr/>
          <a:lstStyle/>
          <a:p>
            <a:r>
              <a:rPr lang="en-GB" dirty="0"/>
              <a:t>An Introduction to 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76" y="2846569"/>
            <a:ext cx="4178808" cy="369332"/>
          </a:xfrm>
        </p:spPr>
        <p:txBody>
          <a:bodyPr/>
          <a:lstStyle/>
          <a:p>
            <a:r>
              <a:rPr lang="en-US" sz="1800" dirty="0" smtClean="0"/>
              <a:t>Day 1 – </a:t>
            </a:r>
            <a:r>
              <a:rPr lang="en-US" sz="1800" dirty="0" smtClean="0"/>
              <a:t>18/09/2017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windows in </a:t>
            </a:r>
            <a:r>
              <a:rPr lang="en-US" dirty="0" err="1" smtClean="0"/>
              <a:t>RStudio</a:t>
            </a:r>
            <a:r>
              <a:rPr lang="en-US" dirty="0" smtClean="0"/>
              <a:t> (1/2)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b="1" dirty="0" err="1" smtClean="0"/>
              <a:t>RStudio</a:t>
            </a:r>
            <a:r>
              <a:rPr lang="en-US" sz="1400" b="1" dirty="0" smtClean="0"/>
              <a:t>: </a:t>
            </a:r>
            <a:r>
              <a:rPr lang="en-US" sz="1400" dirty="0" err="1"/>
              <a:t>RStudio</a:t>
            </a:r>
            <a:r>
              <a:rPr lang="en-US" sz="1400" dirty="0"/>
              <a:t> is a front end to R. You need R to make </a:t>
            </a:r>
            <a:r>
              <a:rPr lang="en-US" sz="1400" dirty="0" err="1"/>
              <a:t>RStudio</a:t>
            </a:r>
            <a:r>
              <a:rPr lang="en-US" sz="1400" dirty="0"/>
              <a:t> work</a:t>
            </a:r>
            <a:r>
              <a:rPr lang="en-US" sz="1400" dirty="0" smtClean="0"/>
              <a:t>.</a:t>
            </a:r>
          </a:p>
          <a:p>
            <a:r>
              <a:rPr lang="en-US" sz="1400" dirty="0" err="1"/>
              <a:t>RStudio</a:t>
            </a:r>
            <a:r>
              <a:rPr lang="en-US" sz="1400" dirty="0"/>
              <a:t> makes using R a lot </a:t>
            </a:r>
            <a:r>
              <a:rPr lang="en-US" sz="1400" dirty="0" smtClean="0"/>
              <a:t>nicer by below features</a:t>
            </a:r>
          </a:p>
          <a:p>
            <a:pPr lvl="1"/>
            <a:r>
              <a:rPr lang="en-US" sz="1400" dirty="0" smtClean="0"/>
              <a:t>It has automatic bracket matching</a:t>
            </a:r>
          </a:p>
          <a:p>
            <a:pPr lvl="1"/>
            <a:r>
              <a:rPr lang="en-US" sz="1400" dirty="0" smtClean="0"/>
              <a:t>It has easy access to R help</a:t>
            </a:r>
          </a:p>
          <a:p>
            <a:pPr lvl="1"/>
            <a:r>
              <a:rPr lang="en-US" sz="1400" dirty="0" smtClean="0"/>
              <a:t>It </a:t>
            </a:r>
            <a:r>
              <a:rPr lang="en-US" sz="1400" dirty="0"/>
              <a:t>also has easy exploration of variables and </a:t>
            </a:r>
            <a:r>
              <a:rPr lang="en-US" sz="1400" dirty="0" smtClean="0"/>
              <a:t>values</a:t>
            </a:r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r>
              <a:rPr lang="en-US" sz="1400" dirty="0"/>
              <a:t>Once you click on R icon in start menu, you get to see 4 different windows as shown in snap shots below</a:t>
            </a:r>
          </a:p>
          <a:p>
            <a:pPr lvl="1"/>
            <a:endParaRPr lang="en-US" sz="1400" dirty="0"/>
          </a:p>
          <a:p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46286" y="3219390"/>
            <a:ext cx="6171686" cy="3005919"/>
            <a:chOff x="1546286" y="3219390"/>
            <a:chExt cx="6171686" cy="30059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6286" y="3219390"/>
              <a:ext cx="6171686" cy="3005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5573486" y="5915228"/>
              <a:ext cx="2074818" cy="28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ts val="200"/>
                </a:spcBef>
              </a:pPr>
              <a:r>
                <a:rPr lang="en-US" sz="1000" b="1" dirty="0"/>
                <a:t>Files, Plots, Packages and Help</a:t>
              </a:r>
              <a:endParaRPr lang="en-US" sz="10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38906" y="4628662"/>
              <a:ext cx="1258389" cy="28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r>
                <a:rPr lang="en-US" sz="1000" b="1" dirty="0" smtClean="0"/>
                <a:t>Source /Editor</a:t>
              </a:r>
              <a:endParaRPr lang="en-US" sz="10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8905" y="5915227"/>
              <a:ext cx="1258389" cy="28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r>
                <a:rPr lang="en-US" sz="1000" b="1" dirty="0"/>
                <a:t>Console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599" y="4581860"/>
              <a:ext cx="2074818" cy="28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r>
                <a:rPr lang="en-US" sz="1000" b="1" dirty="0" smtClean="0"/>
                <a:t>Environment, History</a:t>
              </a:r>
              <a:endParaRPr lang="en-US" sz="1000" dirty="0" smtClean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windows in </a:t>
            </a:r>
            <a:r>
              <a:rPr lang="en-US" dirty="0" err="1" smtClean="0"/>
              <a:t>RStudio</a:t>
            </a:r>
            <a:r>
              <a:rPr lang="en-US" dirty="0" smtClean="0"/>
              <a:t> (</a:t>
            </a:r>
            <a:r>
              <a:rPr lang="en-US" dirty="0"/>
              <a:t>2/2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b="1" dirty="0"/>
              <a:t>Source / Editor </a:t>
            </a:r>
            <a:r>
              <a:rPr lang="en-US" sz="1400" dirty="0" smtClean="0"/>
              <a:t>: Where </a:t>
            </a:r>
            <a:r>
              <a:rPr lang="en-US" sz="1400" dirty="0"/>
              <a:t>multiple lines of code can be written. Users can save script file to disk and </a:t>
            </a:r>
            <a:r>
              <a:rPr lang="en-US" sz="1400" dirty="0" smtClean="0"/>
              <a:t>recall based </a:t>
            </a:r>
            <a:r>
              <a:rPr lang="en-US" sz="1400" dirty="0"/>
              <a:t>on the </a:t>
            </a:r>
            <a:r>
              <a:rPr lang="en-US" sz="1400" dirty="0" smtClean="0"/>
              <a:t>requirement</a:t>
            </a:r>
          </a:p>
          <a:p>
            <a:r>
              <a:rPr lang="en-US" sz="1400" b="1" dirty="0" smtClean="0"/>
              <a:t>Console </a:t>
            </a:r>
            <a:r>
              <a:rPr lang="en-US" sz="1400" dirty="0" smtClean="0"/>
              <a:t>:</a:t>
            </a:r>
            <a:r>
              <a:rPr lang="en-US" sz="1400" b="1" dirty="0" smtClean="0"/>
              <a:t> </a:t>
            </a:r>
            <a:r>
              <a:rPr lang="en-US" sz="1400" dirty="0"/>
              <a:t>All the interactive work of R is been performed here i.e. objects that you create the outputs will be displayed over </a:t>
            </a:r>
            <a:r>
              <a:rPr lang="en-US" sz="1400" dirty="0" smtClean="0"/>
              <a:t>here</a:t>
            </a:r>
          </a:p>
          <a:p>
            <a:r>
              <a:rPr lang="en-US" sz="1400" b="1" dirty="0"/>
              <a:t>Environment, </a:t>
            </a:r>
            <a:r>
              <a:rPr lang="en-US" sz="1400" b="1" dirty="0" smtClean="0"/>
              <a:t>History</a:t>
            </a:r>
            <a:r>
              <a:rPr lang="en-US" sz="1400" dirty="0" smtClean="0"/>
              <a:t> : </a:t>
            </a:r>
            <a:r>
              <a:rPr lang="en-US" sz="1400" dirty="0"/>
              <a:t>Overview of workspace, where the variable created in the session along with their values can be inspected over </a:t>
            </a:r>
            <a:r>
              <a:rPr lang="en-US" sz="1400" dirty="0" smtClean="0"/>
              <a:t>here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This </a:t>
            </a:r>
            <a:r>
              <a:rPr lang="en-US" sz="1400" dirty="0"/>
              <a:t>is also the area where the user can see a history of all the commands issued in </a:t>
            </a:r>
            <a:r>
              <a:rPr lang="en-US" sz="1400" dirty="0" smtClean="0"/>
              <a:t>R</a:t>
            </a:r>
          </a:p>
          <a:p>
            <a:r>
              <a:rPr lang="en-US" sz="1400" b="1" dirty="0"/>
              <a:t>Files: </a:t>
            </a:r>
            <a:r>
              <a:rPr lang="en-US" sz="1400" dirty="0"/>
              <a:t>This is where the user can browse folders and files on a </a:t>
            </a:r>
            <a:r>
              <a:rPr lang="en-US" sz="1400" dirty="0" smtClean="0"/>
              <a:t>computer</a:t>
            </a:r>
            <a:endParaRPr lang="en-US" sz="1400" dirty="0"/>
          </a:p>
          <a:p>
            <a:r>
              <a:rPr lang="en-US" sz="1400" b="1" dirty="0"/>
              <a:t>Plots: </a:t>
            </a:r>
            <a:r>
              <a:rPr lang="en-US" sz="1400" dirty="0"/>
              <a:t>This is where R displays all the user's plots that are been </a:t>
            </a:r>
            <a:r>
              <a:rPr lang="en-US" sz="1400" dirty="0" smtClean="0"/>
              <a:t>generated</a:t>
            </a:r>
            <a:endParaRPr lang="en-US" sz="1400" dirty="0"/>
          </a:p>
          <a:p>
            <a:r>
              <a:rPr lang="en-US" sz="1400" b="1" dirty="0">
                <a:hlinkClick r:id="rId3" action="ppaction://hlinksldjump"/>
              </a:rPr>
              <a:t>Packages</a:t>
            </a:r>
            <a:r>
              <a:rPr lang="en-US" sz="1400" b="1" dirty="0"/>
              <a:t>: </a:t>
            </a:r>
            <a:r>
              <a:rPr lang="en-US" sz="1400" dirty="0"/>
              <a:t>This where the user can view a list of all the installed </a:t>
            </a:r>
            <a:r>
              <a:rPr lang="en-US" sz="1400" dirty="0" smtClean="0"/>
              <a:t>packages</a:t>
            </a:r>
            <a:endParaRPr lang="en-US" sz="1400" dirty="0"/>
          </a:p>
          <a:p>
            <a:r>
              <a:rPr lang="en-US" sz="1400" b="1" dirty="0" smtClean="0"/>
              <a:t>Help</a:t>
            </a:r>
            <a:r>
              <a:rPr lang="en-US" sz="1400" b="1" dirty="0"/>
              <a:t>: </a:t>
            </a:r>
            <a:r>
              <a:rPr lang="en-US" sz="1400" dirty="0"/>
              <a:t>This is where you can browse the built-in Help system of </a:t>
            </a:r>
            <a:r>
              <a:rPr lang="en-US" sz="1400" dirty="0" smtClean="0"/>
              <a:t>R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SAS, R, or Python Flash Survey Results</a:t>
            </a:r>
            <a:br>
              <a:rPr lang="en-US" dirty="0"/>
            </a:br>
            <a:r>
              <a:rPr lang="en-US" sz="1000" dirty="0">
                <a:hlinkClick r:id="rId3"/>
              </a:rPr>
              <a:t>http://www.burtchworks.com/2017/06/19/2017-sas-r-python-flash-survey-results/</a:t>
            </a:r>
            <a:endParaRPr lang="en-US" sz="1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b="1" dirty="0" smtClean="0"/>
              <a:t>Tool preference by Industry &amp; by years of experience:</a:t>
            </a:r>
          </a:p>
          <a:p>
            <a:pPr marL="0" indent="0">
              <a:buNone/>
            </a:pPr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400" b="1" dirty="0" smtClean="0"/>
              <a:t>Few Global companies that uses R for analysis: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5549" y="1645204"/>
            <a:ext cx="7712219" cy="2907784"/>
            <a:chOff x="455549" y="1645204"/>
            <a:chExt cx="7712219" cy="2907784"/>
          </a:xfrm>
        </p:grpSpPr>
        <p:grpSp>
          <p:nvGrpSpPr>
            <p:cNvPr id="2" name="Group 1"/>
            <p:cNvGrpSpPr/>
            <p:nvPr/>
          </p:nvGrpSpPr>
          <p:grpSpPr>
            <a:xfrm>
              <a:off x="455549" y="1645204"/>
              <a:ext cx="3572165" cy="2907784"/>
              <a:chOff x="455549" y="1645204"/>
              <a:chExt cx="3572165" cy="290778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549" y="1914887"/>
                <a:ext cx="3572165" cy="26381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426028" y="1645204"/>
                <a:ext cx="1937657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Tool preference by Industry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92464" y="1699987"/>
              <a:ext cx="3575304" cy="2195698"/>
              <a:chOff x="4592464" y="1699987"/>
              <a:chExt cx="3575304" cy="219569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464" y="2197915"/>
                <a:ext cx="3575304" cy="1697770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5290456" y="1699987"/>
                <a:ext cx="2583398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Tool preference by 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years of experience</a:t>
                </a:r>
                <a:endParaRPr 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84047" y="5021764"/>
            <a:ext cx="8099325" cy="1245481"/>
            <a:chOff x="384047" y="5021764"/>
            <a:chExt cx="8099325" cy="124548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2" y="5554676"/>
              <a:ext cx="554417" cy="62241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19" y="5701184"/>
              <a:ext cx="566061" cy="5660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59" y="5113953"/>
              <a:ext cx="633289" cy="47253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472" y="5021764"/>
              <a:ext cx="677296" cy="6772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55" b="34654"/>
            <a:stretch/>
          </p:blipFill>
          <p:spPr>
            <a:xfrm>
              <a:off x="3473531" y="5143734"/>
              <a:ext cx="1051098" cy="42454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11"/>
            <a:stretch/>
          </p:blipFill>
          <p:spPr>
            <a:xfrm>
              <a:off x="4834141" y="5764191"/>
              <a:ext cx="842682" cy="4257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67" b="23028"/>
            <a:stretch/>
          </p:blipFill>
          <p:spPr>
            <a:xfrm>
              <a:off x="6106580" y="5197862"/>
              <a:ext cx="747077" cy="28302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1" t="31388" r="13389" b="30546"/>
            <a:stretch/>
          </p:blipFill>
          <p:spPr>
            <a:xfrm>
              <a:off x="4838610" y="5176563"/>
              <a:ext cx="969885" cy="51563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76" b="11875"/>
            <a:stretch/>
          </p:blipFill>
          <p:spPr>
            <a:xfrm>
              <a:off x="2078548" y="5791958"/>
              <a:ext cx="920727" cy="39188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7" y="5239438"/>
              <a:ext cx="1242661" cy="26701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35891" b="30104"/>
            <a:stretch/>
          </p:blipFill>
          <p:spPr>
            <a:xfrm>
              <a:off x="6128179" y="5764191"/>
              <a:ext cx="1076492" cy="33122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 t="28610" r="8789" b="26165"/>
            <a:stretch/>
          </p:blipFill>
          <p:spPr>
            <a:xfrm>
              <a:off x="7549533" y="5692195"/>
              <a:ext cx="933839" cy="386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55747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84047" y="1052554"/>
            <a:ext cx="8348472" cy="500105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What is S</a:t>
            </a:r>
            <a:r>
              <a:rPr lang="en-US" sz="1400" dirty="0" smtClean="0"/>
              <a:t>?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S is a language that was developed by </a:t>
            </a:r>
            <a:r>
              <a:rPr lang="en-US" sz="1400" dirty="0" smtClean="0"/>
              <a:t> </a:t>
            </a:r>
            <a:r>
              <a:rPr lang="en-US" sz="1400" b="1" dirty="0" smtClean="0"/>
              <a:t>Prof. John M. </a:t>
            </a:r>
            <a:r>
              <a:rPr lang="en-US" sz="1400" b="1" dirty="0"/>
              <a:t>Chambers </a:t>
            </a:r>
            <a:r>
              <a:rPr lang="en-US" sz="1400" dirty="0"/>
              <a:t>and others at </a:t>
            </a:r>
            <a:r>
              <a:rPr lang="en-US" sz="1400" b="1" dirty="0"/>
              <a:t>Bell </a:t>
            </a:r>
            <a:r>
              <a:rPr lang="en-US" sz="1400" b="1" dirty="0" smtClean="0"/>
              <a:t>Laboratories</a:t>
            </a:r>
            <a:endParaRPr lang="en-US" sz="1400" b="1" dirty="0"/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S was initiated in 1976 as an internal </a:t>
            </a:r>
            <a:r>
              <a:rPr lang="en-US" sz="1400" b="1" dirty="0"/>
              <a:t>statistical analysis environmen</a:t>
            </a:r>
            <a:r>
              <a:rPr lang="en-US" sz="1400" dirty="0"/>
              <a:t>t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400" b="1" dirty="0"/>
              <a:t>Historical notes: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In 1993 Bell Labs gave Insightful Corp. an exclusive License to develop and sell S language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Insightful </a:t>
            </a:r>
            <a:r>
              <a:rPr lang="en-US" sz="1400" dirty="0" smtClean="0"/>
              <a:t>sold </a:t>
            </a:r>
            <a:r>
              <a:rPr lang="en-US" sz="1400" dirty="0"/>
              <a:t>its implementation of the S language under the product name S-PLUS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In 2008 Insightful </a:t>
            </a:r>
            <a:r>
              <a:rPr lang="en-US" sz="1400" dirty="0" smtClean="0"/>
              <a:t>was acquired </a:t>
            </a:r>
            <a:r>
              <a:rPr lang="en-US" sz="1400" dirty="0"/>
              <a:t>by TIBCO for $25 million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/>
              <a:t>The fundamental of the S language itself has not changed dramatically </a:t>
            </a:r>
            <a:r>
              <a:rPr lang="en-US" sz="1400"/>
              <a:t>since </a:t>
            </a:r>
            <a:r>
              <a:rPr lang="en-US" sz="1400" smtClean="0"/>
              <a:t>1998</a:t>
            </a:r>
            <a:endParaRPr lang="en-US" sz="1400" dirty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/>
          </a:p>
          <a:p>
            <a:pPr marL="171450" lvl="2" indent="0">
              <a:spcBef>
                <a:spcPts val="1000"/>
              </a:spcBef>
              <a:buNone/>
            </a:pPr>
            <a:endParaRPr lang="en-US" sz="14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875314" y="4106625"/>
            <a:ext cx="2394856" cy="567668"/>
            <a:chOff x="3962400" y="4016828"/>
            <a:chExt cx="2394856" cy="567668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049441" y="4131886"/>
              <a:ext cx="2307815" cy="29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tx1"/>
                  </a:solidFill>
                </a:rPr>
                <a:t>Evolution of S language</a:t>
              </a:r>
            </a:p>
          </p:txBody>
        </p:sp>
        <p:sp>
          <p:nvSpPr>
            <p:cNvPr id="9" name="Striped Right Arrow 8"/>
            <p:cNvSpPr/>
            <p:nvPr/>
          </p:nvSpPr>
          <p:spPr>
            <a:xfrm>
              <a:off x="3962400" y="4016828"/>
              <a:ext cx="2364605" cy="567668"/>
            </a:xfrm>
            <a:prstGeom prst="stripedRightArrow">
              <a:avLst/>
            </a:prstGeom>
            <a:grpFill/>
            <a:ln w="15875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200"/>
                </a:spcBef>
              </a:pP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Language and its History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4047" y="4131886"/>
            <a:ext cx="3273509" cy="2175440"/>
            <a:chOff x="384047" y="4131886"/>
            <a:chExt cx="3273509" cy="2175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047" y="4131886"/>
              <a:ext cx="1643744" cy="21754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543" y="4763766"/>
              <a:ext cx="1709013" cy="41229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88228" y="4830032"/>
            <a:ext cx="2538777" cy="323308"/>
            <a:chOff x="3788228" y="4830032"/>
            <a:chExt cx="2538777" cy="3233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6428" y="4830032"/>
              <a:ext cx="2250577" cy="323308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3788228" y="4884462"/>
              <a:ext cx="174172" cy="201291"/>
            </a:xfrm>
            <a:prstGeom prst="rightArrow">
              <a:avLst/>
            </a:prstGeom>
            <a:noFill/>
            <a:ln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200"/>
                </a:spcBef>
              </a:pPr>
              <a:endParaRPr lang="en-US" sz="1400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32732" y="4763766"/>
            <a:ext cx="2299787" cy="480069"/>
            <a:chOff x="6432732" y="4763766"/>
            <a:chExt cx="2299787" cy="4800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877" y="4763766"/>
              <a:ext cx="1986642" cy="480069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6432732" y="4884462"/>
              <a:ext cx="174172" cy="201291"/>
            </a:xfrm>
            <a:prstGeom prst="rightArrow">
              <a:avLst/>
            </a:prstGeom>
            <a:noFill/>
            <a:ln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200"/>
                </a:spcBef>
              </a:pPr>
              <a:endParaRPr lang="en-US" sz="1400" dirty="0" smtClean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50801" y="67996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latin typeface="Arial"/>
                <a:hlinkClick r:id="rId11" action="ppaction://hlinksldjump"/>
              </a:rPr>
              <a:t>Back to R </a:t>
            </a:r>
            <a:endParaRPr lang="en-US" u="sng" dirty="0">
              <a:solidFill>
                <a:srgbClr val="00B0F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9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&amp; Library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b="1" dirty="0" smtClean="0"/>
              <a:t>Package</a:t>
            </a:r>
            <a:r>
              <a:rPr lang="en-US" sz="1400" dirty="0" smtClean="0"/>
              <a:t> </a:t>
            </a:r>
            <a:r>
              <a:rPr lang="en-US" sz="1400" b="1" dirty="0" smtClean="0"/>
              <a:t>:</a:t>
            </a:r>
            <a:r>
              <a:rPr lang="en-US" sz="1400" dirty="0" smtClean="0"/>
              <a:t> Package is </a:t>
            </a:r>
            <a:r>
              <a:rPr lang="en-US" sz="1400" dirty="0"/>
              <a:t>a self-contained set of code that adds functionality to R, similar in ways that add-in adds functionality to Microsoft </a:t>
            </a:r>
            <a:r>
              <a:rPr lang="en-US" sz="1400" dirty="0" smtClean="0"/>
              <a:t>Excel</a:t>
            </a:r>
            <a:endParaRPr lang="en-US" sz="1400" dirty="0"/>
          </a:p>
          <a:p>
            <a:r>
              <a:rPr lang="en-US" sz="1400" b="1" dirty="0" smtClean="0"/>
              <a:t>Library :  </a:t>
            </a:r>
            <a:r>
              <a:rPr lang="en-US" sz="1400" dirty="0" smtClean="0"/>
              <a:t>The </a:t>
            </a:r>
            <a:r>
              <a:rPr lang="en-US" sz="1400" dirty="0"/>
              <a:t>directory where packages are stored is called the </a:t>
            </a:r>
            <a:r>
              <a:rPr lang="en-US" sz="1400" b="1" dirty="0"/>
              <a:t>library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68" y="2364922"/>
            <a:ext cx="2266950" cy="2019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376057" y="3592286"/>
            <a:ext cx="1665514" cy="0"/>
          </a:xfrm>
          <a:prstGeom prst="straightConnector1">
            <a:avLst/>
          </a:prstGeom>
          <a:ln w="1270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26392" y="3352801"/>
            <a:ext cx="1796143" cy="5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4376057" y="2364923"/>
            <a:ext cx="2046514" cy="726621"/>
          </a:xfrm>
          <a:prstGeom prst="bentConnector3">
            <a:avLst/>
          </a:prstGeom>
          <a:ln w="1270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26392" y="2830288"/>
            <a:ext cx="1796143" cy="5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708" y="69298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/>
                <a:hlinkClick r:id="rId4" action="ppaction://hlinksldjump"/>
              </a:rPr>
              <a:t>Flow of presentation</a:t>
            </a:r>
            <a:endParaRPr lang="en-US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50393" y="1096919"/>
            <a:ext cx="8348472" cy="5097052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dirty="0"/>
              <a:t>There are some restrictions when giving an object a name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80000"/>
              </a:lnSpc>
            </a:pPr>
            <a:endParaRPr lang="en-US" dirty="0" smtClean="0"/>
          </a:p>
          <a:p>
            <a:pPr marL="800100" lvl="1" indent="-342900">
              <a:lnSpc>
                <a:spcPct val="80000"/>
              </a:lnSpc>
            </a:pPr>
            <a:r>
              <a:rPr lang="en-US" dirty="0" smtClean="0"/>
              <a:t>Object </a:t>
            </a:r>
            <a:r>
              <a:rPr lang="en-US" dirty="0"/>
              <a:t>names cannot contain `strange' symbols like !, +, </a:t>
            </a:r>
            <a:r>
              <a:rPr lang="en-US" dirty="0" smtClean="0"/>
              <a:t>-,#</a:t>
            </a:r>
          </a:p>
          <a:p>
            <a:pPr marL="800100" lvl="1" indent="-342900">
              <a:lnSpc>
                <a:spcPct val="80000"/>
              </a:lnSpc>
            </a:pPr>
            <a:endParaRPr lang="en-US" dirty="0"/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dot (.) and an underscore ( _) are allowed, also a name starting with a </a:t>
            </a:r>
            <a:r>
              <a:rPr lang="en-US" dirty="0" smtClean="0"/>
              <a:t>dot</a:t>
            </a:r>
          </a:p>
          <a:p>
            <a:pPr marL="800100" lvl="1" indent="-342900">
              <a:lnSpc>
                <a:spcPct val="80000"/>
              </a:lnSpc>
            </a:pPr>
            <a:endParaRPr lang="en-US" dirty="0"/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 Object names can contain a number but cannot start with a </a:t>
            </a:r>
            <a:r>
              <a:rPr lang="en-US" dirty="0" smtClean="0"/>
              <a:t>number</a:t>
            </a:r>
          </a:p>
          <a:p>
            <a:pPr marL="381000" indent="-381000">
              <a:lnSpc>
                <a:spcPct val="80000"/>
              </a:lnSpc>
            </a:pPr>
            <a:endParaRPr lang="en-US" dirty="0" smtClean="0"/>
          </a:p>
          <a:p>
            <a:pPr marL="381000" indent="-381000">
              <a:lnSpc>
                <a:spcPct val="80000"/>
              </a:lnSpc>
            </a:pPr>
            <a:endParaRPr lang="en-US" dirty="0" smtClean="0"/>
          </a:p>
          <a:p>
            <a:pPr marL="381000" indent="-381000">
              <a:lnSpc>
                <a:spcPct val="80000"/>
              </a:lnSpc>
            </a:pPr>
            <a:endParaRPr lang="en-US" dirty="0"/>
          </a:p>
          <a:p>
            <a:pPr marL="381000" indent="-381000">
              <a:lnSpc>
                <a:spcPct val="80000"/>
              </a:lnSpc>
            </a:pPr>
            <a:endParaRPr lang="en-US" dirty="0" smtClean="0"/>
          </a:p>
          <a:p>
            <a:pPr marL="381000" indent="-381000">
              <a:lnSpc>
                <a:spcPct val="80000"/>
              </a:lnSpc>
            </a:pPr>
            <a:r>
              <a:rPr lang="en-US" dirty="0" smtClean="0"/>
              <a:t>Objects can be created using </a:t>
            </a:r>
            <a:r>
              <a:rPr lang="en-US" dirty="0"/>
              <a:t>the assignment operators</a:t>
            </a:r>
            <a:r>
              <a:rPr lang="en-US" dirty="0" smtClean="0"/>
              <a:t>:</a:t>
            </a:r>
          </a:p>
          <a:p>
            <a:pPr marL="381000" indent="-381000">
              <a:lnSpc>
                <a:spcPct val="80000"/>
              </a:lnSpc>
            </a:pPr>
            <a:endParaRPr lang="en-US" dirty="0"/>
          </a:p>
          <a:p>
            <a:pPr marL="609600" lvl="1" indent="-381000">
              <a:lnSpc>
                <a:spcPct val="80000"/>
              </a:lnSpc>
            </a:pPr>
            <a:r>
              <a:rPr lang="en-US" dirty="0"/>
              <a:t> An arrow (&lt;-) formed by a smaller than character and a hyphen without a space</a:t>
            </a:r>
            <a:r>
              <a:rPr lang="en-US" dirty="0" smtClean="0"/>
              <a:t>!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dirty="0"/>
          </a:p>
          <a:p>
            <a:pPr marL="228600" lvl="1" indent="0">
              <a:lnSpc>
                <a:spcPct val="80000"/>
              </a:lnSpc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09600" lvl="1" indent="-381000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equal character (=)</a:t>
            </a:r>
          </a:p>
          <a:p>
            <a:pPr marL="800100" lvl="1" indent="-342900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4489" y="6908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/>
                <a:hlinkClick r:id="rId7" action="ppaction://hlinksldjump"/>
              </a:rPr>
              <a:t>Flow of presentation</a:t>
            </a:r>
            <a:endParaRPr lang="en-US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7708" y="5578248"/>
            <a:ext cx="1581150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5511" y="4272642"/>
            <a:ext cx="1581150" cy="5334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64829" y="4272642"/>
            <a:ext cx="283029" cy="3661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 smtClean="0"/>
          </a:p>
        </p:txBody>
      </p:sp>
      <p:sp>
        <p:nvSpPr>
          <p:cNvPr id="22" name="Oval 21"/>
          <p:cNvSpPr/>
          <p:nvPr/>
        </p:nvSpPr>
        <p:spPr>
          <a:xfrm>
            <a:off x="4230714" y="5478332"/>
            <a:ext cx="283029" cy="3661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181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84047" y="1052554"/>
            <a:ext cx="8348472" cy="500105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An </a:t>
            </a:r>
            <a:r>
              <a:rPr lang="en-US" sz="1400" b="1" dirty="0" smtClean="0"/>
              <a:t>Overview of R</a:t>
            </a:r>
            <a:endParaRPr lang="en-US" sz="1400" b="1" dirty="0"/>
          </a:p>
          <a:p>
            <a:r>
              <a:rPr lang="en-US" sz="1400" dirty="0" smtClean="0"/>
              <a:t>History </a:t>
            </a:r>
            <a:r>
              <a:rPr lang="en-US" sz="1400" dirty="0"/>
              <a:t>of R</a:t>
            </a:r>
            <a:endParaRPr lang="en-US" sz="1400" dirty="0" smtClean="0"/>
          </a:p>
          <a:p>
            <a:r>
              <a:rPr lang="en-US" sz="1400" dirty="0"/>
              <a:t>Why R</a:t>
            </a:r>
            <a:r>
              <a:rPr lang="en-US" sz="1400" dirty="0" smtClean="0"/>
              <a:t>?</a:t>
            </a:r>
          </a:p>
          <a:p>
            <a:r>
              <a:rPr lang="en-US" sz="1400" dirty="0"/>
              <a:t>Features &amp; Drawbacks of </a:t>
            </a:r>
            <a:r>
              <a:rPr lang="en-US" sz="1400" dirty="0" smtClean="0"/>
              <a:t>R</a:t>
            </a:r>
          </a:p>
          <a:p>
            <a:r>
              <a:rPr lang="en-US" sz="1400" dirty="0"/>
              <a:t>Installing </a:t>
            </a:r>
            <a:r>
              <a:rPr lang="en-US" sz="1400" dirty="0" smtClean="0"/>
              <a:t>R</a:t>
            </a:r>
          </a:p>
          <a:p>
            <a:r>
              <a:rPr lang="en-US" sz="1400" dirty="0" smtClean="0"/>
              <a:t>Different windows in R</a:t>
            </a:r>
          </a:p>
          <a:p>
            <a:r>
              <a:rPr lang="en-US" sz="1400" dirty="0" smtClean="0"/>
              <a:t>Installing </a:t>
            </a:r>
            <a:r>
              <a:rPr lang="en-US" sz="1400" dirty="0" err="1" smtClean="0"/>
              <a:t>RStudio</a:t>
            </a:r>
            <a:endParaRPr lang="en-US" sz="1400" dirty="0" smtClean="0"/>
          </a:p>
          <a:p>
            <a:r>
              <a:rPr lang="en-US" sz="1400" dirty="0" smtClean="0"/>
              <a:t>Different windows in </a:t>
            </a:r>
            <a:r>
              <a:rPr lang="en-US" sz="1400" dirty="0" err="1" smtClean="0"/>
              <a:t>RStudio</a:t>
            </a:r>
            <a:endParaRPr lang="en-US" sz="1400" dirty="0" smtClean="0"/>
          </a:p>
          <a:p>
            <a:r>
              <a:rPr lang="en-US" sz="1400" dirty="0" smtClean="0"/>
              <a:t>2017 </a:t>
            </a:r>
            <a:r>
              <a:rPr lang="en-US" sz="1400" dirty="0"/>
              <a:t>SAS, R, or Python Flash Survey </a:t>
            </a:r>
            <a:r>
              <a:rPr lang="en-US" sz="1400" dirty="0" smtClean="0"/>
              <a:t>Results</a:t>
            </a:r>
            <a:endParaRPr lang="en-US" sz="1400" dirty="0" smtClean="0"/>
          </a:p>
          <a:p>
            <a:pPr marL="342900" lvl="2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</a:t>
            </a:r>
            <a:r>
              <a:rPr lang="en-US" b="1" dirty="0" smtClean="0"/>
              <a:t>Overview of R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199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84047" y="1052554"/>
            <a:ext cx="8348472" cy="5001059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What is R?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dirty="0" smtClean="0"/>
              <a:t>R is a dialect of the </a:t>
            </a:r>
            <a:r>
              <a:rPr lang="en-US" sz="1400" b="1" dirty="0" smtClean="0">
                <a:hlinkClick r:id="rId7" action="ppaction://hlinksldjump"/>
              </a:rPr>
              <a:t>S language</a:t>
            </a:r>
            <a:endParaRPr lang="en-US" sz="1400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Back to R :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1991</a:t>
            </a:r>
            <a:r>
              <a:rPr lang="en-US" sz="1400" dirty="0" smtClean="0"/>
              <a:t> : Created in New Zealand by Ross </a:t>
            </a:r>
            <a:r>
              <a:rPr lang="en-US" sz="1400" dirty="0" err="1" smtClean="0"/>
              <a:t>Thaka</a:t>
            </a:r>
            <a:r>
              <a:rPr lang="en-US" sz="1400" dirty="0" smtClean="0"/>
              <a:t> and Robert Gentleman. Their experience in developing R is documented in JCGS paper (year -1996)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1993</a:t>
            </a:r>
            <a:r>
              <a:rPr lang="en-US" sz="1400" dirty="0" smtClean="0"/>
              <a:t> : First announcement of R to public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1995</a:t>
            </a:r>
            <a:r>
              <a:rPr lang="en-US" sz="1400" dirty="0" smtClean="0"/>
              <a:t> : Martin </a:t>
            </a:r>
            <a:r>
              <a:rPr lang="en-US" sz="1400" dirty="0" err="1" smtClean="0"/>
              <a:t>Mächler</a:t>
            </a:r>
            <a:r>
              <a:rPr lang="en-US" sz="1400" dirty="0" smtClean="0"/>
              <a:t> convinced Ross and Robert to use the GNU General Public License to make R free software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2000</a:t>
            </a:r>
            <a:r>
              <a:rPr lang="en-US" sz="1400" dirty="0" smtClean="0"/>
              <a:t> : R version 1.0.0 was released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2013</a:t>
            </a:r>
            <a:r>
              <a:rPr lang="en-US" sz="1400" dirty="0" smtClean="0"/>
              <a:t> : R version 3.0.2 was released on October 2013 (bug fix release Dec </a:t>
            </a:r>
            <a:r>
              <a:rPr lang="en-US" sz="1400" dirty="0" smtClean="0"/>
              <a:t>2013)</a:t>
            </a:r>
            <a:endParaRPr lang="en-US" sz="1400" dirty="0" smtClean="0"/>
          </a:p>
          <a:p>
            <a:pPr marL="285750" lvl="1" indent="-285750">
              <a:spcBef>
                <a:spcPts val="1000"/>
              </a:spcBef>
            </a:pPr>
            <a:r>
              <a:rPr lang="en-US" sz="1400" b="1" dirty="0" smtClean="0"/>
              <a:t>2017</a:t>
            </a:r>
            <a:r>
              <a:rPr lang="en-US" sz="1400" dirty="0" smtClean="0"/>
              <a:t> : R version 3.4.1 was released on April 2017 (bug fix release June 2017)</a:t>
            </a:r>
          </a:p>
          <a:p>
            <a:pPr marL="45720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342900" lvl="2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549" y="5243615"/>
            <a:ext cx="8368761" cy="110799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b="1" dirty="0" smtClean="0"/>
              <a:t>Note</a:t>
            </a:r>
            <a:r>
              <a:rPr lang="en-US" sz="1400" dirty="0" smtClean="0"/>
              <a:t> : 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R releases new version twice in a year, </a:t>
            </a:r>
            <a:r>
              <a:rPr lang="en-US" sz="1400" dirty="0"/>
              <a:t>once in April and again in October. </a:t>
            </a:r>
            <a:endParaRPr lang="en-US" sz="1400" dirty="0" smtClean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This </a:t>
            </a:r>
            <a:r>
              <a:rPr lang="en-US" sz="1400" dirty="0"/>
              <a:t>is important to know because </a:t>
            </a:r>
            <a:r>
              <a:rPr lang="en-US" sz="1400" dirty="0" smtClean="0"/>
              <a:t>frequently we have to update our R version</a:t>
            </a: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13324" y="3786490"/>
            <a:ext cx="2195604" cy="1318480"/>
            <a:chOff x="6813324" y="3786490"/>
            <a:chExt cx="2195604" cy="1318480"/>
          </a:xfrm>
        </p:grpSpPr>
        <p:pic>
          <p:nvPicPr>
            <p:cNvPr id="5" name="Picture 4" descr="gentleman_rober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774" y="3786490"/>
              <a:ext cx="655935" cy="10270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6" descr="ross-ihaka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776" y="3801351"/>
              <a:ext cx="674857" cy="1005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813324" y="4904040"/>
              <a:ext cx="1371600" cy="195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00"/>
                </a:spcBef>
              </a:pPr>
              <a:r>
                <a:rPr lang="en-US" altLang="zh-CN" sz="1000" dirty="0" smtClean="0">
                  <a:solidFill>
                    <a:schemeClr val="tx1"/>
                  </a:solidFill>
                  <a:latin typeface="LCMSS8" charset="0"/>
                </a:rPr>
                <a:t>Ross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7328" y="4909027"/>
              <a:ext cx="1371600" cy="195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00"/>
                </a:spcBef>
              </a:pPr>
              <a:r>
                <a:rPr lang="en-US" altLang="zh-CN" sz="1000" dirty="0" smtClean="0">
                  <a:solidFill>
                    <a:schemeClr val="tx1"/>
                  </a:solidFill>
                  <a:latin typeface="LCMSS8" charset="0"/>
                </a:rPr>
                <a:t>Robert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84047" y="1052554"/>
            <a:ext cx="8348472" cy="5001059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1400" dirty="0" smtClean="0"/>
              <a:t>Why we have to learn R, when we have tools like SAS, SPSS, Rapid miner?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400" dirty="0" smtClean="0"/>
              <a:t>Because...</a:t>
            </a:r>
            <a:endParaRPr lang="en-US" sz="1400" dirty="0"/>
          </a:p>
          <a:p>
            <a:r>
              <a:rPr lang="en-US" sz="1400" dirty="0"/>
              <a:t>It </a:t>
            </a:r>
            <a:r>
              <a:rPr lang="en-US" sz="1400" dirty="0" smtClean="0"/>
              <a:t>is an </a:t>
            </a:r>
            <a:r>
              <a:rPr lang="en-US" sz="1400" dirty="0"/>
              <a:t>open source software</a:t>
            </a:r>
          </a:p>
          <a:p>
            <a:pPr lvl="0"/>
            <a:r>
              <a:rPr lang="en-US" sz="1400" dirty="0"/>
              <a:t>It runs on a variety of platforms including Windows, Unix and </a:t>
            </a:r>
            <a:r>
              <a:rPr lang="en-US" sz="1400" dirty="0" smtClean="0"/>
              <a:t>Mac OS (Operating System)</a:t>
            </a:r>
          </a:p>
          <a:p>
            <a:pPr lvl="0"/>
            <a:r>
              <a:rPr lang="en-US" sz="1400" dirty="0"/>
              <a:t>Frequent releases (annual </a:t>
            </a:r>
            <a:r>
              <a:rPr lang="en-US" sz="1400" dirty="0" smtClean="0"/>
              <a:t>+bug fix </a:t>
            </a:r>
            <a:r>
              <a:rPr lang="en-US" sz="1400" dirty="0"/>
              <a:t>release): active development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400" dirty="0" smtClean="0"/>
          </a:p>
          <a:p>
            <a:pPr marL="171450" lvl="1" indent="-171450">
              <a:spcBef>
                <a:spcPts val="1000"/>
              </a:spcBef>
              <a:buFont typeface="Arial" charset="0"/>
              <a:buChar char="•"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84047" y="2773976"/>
            <a:ext cx="8077722" cy="3135404"/>
            <a:chOff x="384047" y="2773976"/>
            <a:chExt cx="8077722" cy="313540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09" y="4345975"/>
              <a:ext cx="1392140" cy="54983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432" y="5253945"/>
              <a:ext cx="632457" cy="63245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843" y="3397743"/>
              <a:ext cx="1685724" cy="59799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8" y="5121118"/>
              <a:ext cx="569484" cy="75931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87" y="5253945"/>
              <a:ext cx="659982" cy="6134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35" y="4325616"/>
              <a:ext cx="1147662" cy="49329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838" y="5265188"/>
              <a:ext cx="1150343" cy="64419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536" y="3339235"/>
              <a:ext cx="605333" cy="6053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3" y="5287229"/>
              <a:ext cx="910809" cy="61387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9" t="17427" r="17808" b="20908"/>
            <a:stretch/>
          </p:blipFill>
          <p:spPr>
            <a:xfrm>
              <a:off x="653589" y="3223304"/>
              <a:ext cx="960562" cy="7019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643" y="4303947"/>
              <a:ext cx="1210965" cy="584862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384047" y="2773976"/>
              <a:ext cx="3523924" cy="245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00"/>
                </a:spcBef>
              </a:pPr>
              <a:r>
                <a:rPr lang="en-US" b="1" u="sng" dirty="0" smtClean="0">
                  <a:solidFill>
                    <a:schemeClr val="tx1"/>
                  </a:solidFill>
                </a:rPr>
                <a:t>Widely used statistical tools</a:t>
              </a:r>
              <a:r>
                <a:rPr lang="en-US" dirty="0" smtClean="0">
                  <a:solidFill>
                    <a:schemeClr val="tx1"/>
                  </a:solidFill>
                </a:rPr>
                <a:t>: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909" y="3362520"/>
              <a:ext cx="2033632" cy="7691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884" y="5244214"/>
              <a:ext cx="1281134" cy="640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883" y="4426775"/>
              <a:ext cx="1737797" cy="366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92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Drawbacks of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84047" y="1052554"/>
            <a:ext cx="8348472" cy="5239389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/>
              <a:t>Features</a:t>
            </a:r>
            <a:r>
              <a:rPr lang="en-US" sz="1400" dirty="0" smtClean="0"/>
              <a:t> :</a:t>
            </a:r>
            <a:endParaRPr lang="en-US" sz="1400" dirty="0"/>
          </a:p>
          <a:p>
            <a:r>
              <a:rPr lang="en-US" sz="1400" dirty="0"/>
              <a:t>It contains advanced statistical routines </a:t>
            </a:r>
            <a:r>
              <a:rPr lang="en-US" sz="1400" dirty="0" smtClean="0"/>
              <a:t>which are not available </a:t>
            </a:r>
            <a:r>
              <a:rPr lang="en-US" sz="1400" dirty="0"/>
              <a:t>in other </a:t>
            </a:r>
            <a:r>
              <a:rPr lang="en-US" sz="1400" dirty="0" smtClean="0"/>
              <a:t>tools (basic version) </a:t>
            </a:r>
            <a:endParaRPr lang="en-US" sz="1400" dirty="0"/>
          </a:p>
          <a:p>
            <a:pPr lvl="0"/>
            <a:r>
              <a:rPr lang="en-US" sz="1400" dirty="0" smtClean="0"/>
              <a:t>Graphical capabilities are better than other tools (basic version)</a:t>
            </a:r>
            <a:endParaRPr lang="en-US" sz="1400" dirty="0"/>
          </a:p>
          <a:p>
            <a:r>
              <a:rPr lang="en-US" sz="1400" dirty="0"/>
              <a:t>There are many online forums, email lists, interest groups, blogs, and websites full of rich information about </a:t>
            </a:r>
            <a:r>
              <a:rPr lang="en-US" sz="1400" dirty="0" smtClean="0"/>
              <a:t>R</a:t>
            </a: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b="1" u="sng" dirty="0" smtClean="0"/>
          </a:p>
          <a:p>
            <a:pPr marL="0" indent="0">
              <a:buNone/>
            </a:pPr>
            <a:r>
              <a:rPr lang="en-US" sz="1400" b="1" u="sng" dirty="0" smtClean="0"/>
              <a:t>Drawbacks</a:t>
            </a:r>
            <a:r>
              <a:rPr lang="en-US" sz="1400" b="1" dirty="0" smtClean="0"/>
              <a:t> 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Essentially based on 40 years old </a:t>
            </a:r>
            <a:r>
              <a:rPr lang="en-US" sz="1400" dirty="0" smtClean="0"/>
              <a:t>technology</a:t>
            </a:r>
          </a:p>
          <a:p>
            <a:r>
              <a:rPr lang="en-US" sz="1400" dirty="0"/>
              <a:t>R makes use of system memory to handle data processing and this would limit the amount of data that can be handled based on system's RAM capabilities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Higher system RAM provides better </a:t>
            </a:r>
            <a:r>
              <a:rPr lang="en-US" sz="1400" dirty="0" smtClean="0"/>
              <a:t>processing (e.g.) </a:t>
            </a:r>
            <a:r>
              <a:rPr lang="en-US" sz="1400" dirty="0"/>
              <a:t>systems with 16 GB RAM performs better than 8 GB for processing large datasets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One of the common memory error shown in R console would be </a:t>
            </a:r>
            <a:r>
              <a:rPr lang="en-US" sz="1400" dirty="0" smtClean="0"/>
              <a:t>– cannot </a:t>
            </a:r>
            <a:r>
              <a:rPr lang="en-US" sz="1400" dirty="0"/>
              <a:t>allocate vector of size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46155" y="2511197"/>
            <a:ext cx="2747554" cy="1407660"/>
            <a:chOff x="5846155" y="2511197"/>
            <a:chExt cx="2747554" cy="14076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155" y="2511197"/>
              <a:ext cx="1599673" cy="10645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32" y="2919376"/>
              <a:ext cx="1406677" cy="99948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5718075"/>
            <a:ext cx="573868" cy="57386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314339" y="2497679"/>
            <a:ext cx="2964226" cy="1030594"/>
            <a:chOff x="2314339" y="2497679"/>
            <a:chExt cx="2964226" cy="103059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4339" y="2497679"/>
              <a:ext cx="2964226" cy="84339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6931" y="3380043"/>
              <a:ext cx="1078786" cy="148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9732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71069" y="3445450"/>
            <a:ext cx="3776472" cy="2051825"/>
            <a:chOff x="871069" y="3445450"/>
            <a:chExt cx="3776472" cy="2051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072" y="3445450"/>
              <a:ext cx="3776469" cy="2051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Oval 16"/>
            <p:cNvSpPr/>
            <p:nvPr/>
          </p:nvSpPr>
          <p:spPr>
            <a:xfrm>
              <a:off x="871069" y="5116275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91732" y="3738536"/>
            <a:ext cx="3776472" cy="2339381"/>
            <a:chOff x="3091732" y="3738536"/>
            <a:chExt cx="3776472" cy="23393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1732" y="3738536"/>
              <a:ext cx="3776472" cy="23044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Oval 15"/>
            <p:cNvSpPr/>
            <p:nvPr/>
          </p:nvSpPr>
          <p:spPr>
            <a:xfrm>
              <a:off x="3091732" y="5696917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3969" y="4454363"/>
            <a:ext cx="3782955" cy="1979674"/>
            <a:chOff x="4873969" y="4454363"/>
            <a:chExt cx="3782955" cy="19796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80452" y="4454363"/>
              <a:ext cx="3776472" cy="197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Oval 14"/>
            <p:cNvSpPr/>
            <p:nvPr/>
          </p:nvSpPr>
          <p:spPr>
            <a:xfrm>
              <a:off x="4873969" y="6053037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Step </a:t>
            </a:r>
            <a:r>
              <a:rPr lang="en-US" sz="1400" b="1" dirty="0" smtClean="0"/>
              <a:t>1 :</a:t>
            </a:r>
            <a:r>
              <a:rPr lang="en-US" sz="1400" dirty="0"/>
              <a:t> </a:t>
            </a:r>
            <a:r>
              <a:rPr lang="en-US" sz="1400" dirty="0" smtClean="0"/>
              <a:t>Enter </a:t>
            </a:r>
            <a:r>
              <a:rPr lang="en-US" sz="1400" dirty="0"/>
              <a:t>the path</a:t>
            </a:r>
            <a:r>
              <a:rPr lang="en-US" sz="1400" b="1" dirty="0"/>
              <a:t> </a:t>
            </a:r>
            <a:r>
              <a:rPr lang="en-US" sz="1400" b="1" u="sng" dirty="0">
                <a:solidFill>
                  <a:srgbClr val="00B0F0"/>
                </a:solidFill>
                <a:hlinkClick r:id="rId10"/>
              </a:rPr>
              <a:t>https://cran.r-project.org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in web browser URL. </a:t>
            </a:r>
            <a:r>
              <a:rPr lang="en-US" sz="1400" dirty="0" smtClean="0"/>
              <a:t>You will be directed to a particular page (as shown in snap shot 1) and </a:t>
            </a:r>
            <a:r>
              <a:rPr lang="en-US" sz="1400" dirty="0"/>
              <a:t>then select Download for Window if your system has Window OS else go for other options according to your System </a:t>
            </a:r>
            <a:r>
              <a:rPr lang="en-US" sz="1400" dirty="0" smtClean="0"/>
              <a:t>OS</a:t>
            </a:r>
          </a:p>
          <a:p>
            <a:pPr marL="0" indent="0">
              <a:buNone/>
            </a:pPr>
            <a:r>
              <a:rPr lang="en-US" sz="1400" b="1" dirty="0"/>
              <a:t>Step 2</a:t>
            </a:r>
            <a:r>
              <a:rPr lang="en-US" sz="1400" dirty="0" smtClean="0"/>
              <a:t> : Once you click on </a:t>
            </a:r>
            <a:r>
              <a:rPr lang="en-US" sz="1400" b="1" dirty="0">
                <a:hlinkClick r:id="rId11"/>
              </a:rPr>
              <a:t>Download R for Windows</a:t>
            </a:r>
            <a:r>
              <a:rPr lang="en-US" sz="1400" dirty="0" smtClean="0"/>
              <a:t>, you will see a particular page (</a:t>
            </a:r>
            <a:r>
              <a:rPr lang="en-US" sz="1400" dirty="0"/>
              <a:t>as </a:t>
            </a:r>
            <a:r>
              <a:rPr lang="en-US" sz="1400" dirty="0" smtClean="0"/>
              <a:t>in </a:t>
            </a:r>
            <a:r>
              <a:rPr lang="en-US" sz="1400" dirty="0"/>
              <a:t>snap shot </a:t>
            </a:r>
            <a:r>
              <a:rPr lang="en-US" sz="1400" dirty="0" smtClean="0"/>
              <a:t>2)</a:t>
            </a:r>
          </a:p>
          <a:p>
            <a:pPr marL="0" indent="0">
              <a:buNone/>
            </a:pPr>
            <a:r>
              <a:rPr lang="en-US" sz="1400" b="1" dirty="0"/>
              <a:t>Step 3</a:t>
            </a:r>
            <a:r>
              <a:rPr lang="en-US" sz="1400" dirty="0" smtClean="0"/>
              <a:t> : Once you click on </a:t>
            </a:r>
            <a:r>
              <a:rPr lang="en-US" sz="1400" b="1" dirty="0">
                <a:hlinkClick r:id="rId12"/>
              </a:rPr>
              <a:t>install R for the first time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400" dirty="0" smtClean="0"/>
              <a:t>you will see a particular page (as in snap shot 3)</a:t>
            </a:r>
          </a:p>
          <a:p>
            <a:pPr marL="0" indent="0">
              <a:buNone/>
            </a:pPr>
            <a:r>
              <a:rPr lang="en-US" sz="1400" b="1" dirty="0"/>
              <a:t>Step </a:t>
            </a:r>
            <a:r>
              <a:rPr lang="en-US" sz="1400" b="1" dirty="0" smtClean="0"/>
              <a:t>4 </a:t>
            </a:r>
            <a:r>
              <a:rPr lang="en-US" sz="1400" dirty="0" smtClean="0"/>
              <a:t>: </a:t>
            </a:r>
            <a:r>
              <a:rPr lang="en-US" sz="1400" dirty="0"/>
              <a:t>Once you click on </a:t>
            </a:r>
            <a:r>
              <a:rPr lang="en-US" sz="1400" b="1" dirty="0">
                <a:hlinkClick r:id="rId13"/>
              </a:rPr>
              <a:t>Download R 3.4.1 for Windows</a:t>
            </a:r>
            <a:r>
              <a:rPr lang="en-US" sz="1400" dirty="0"/>
              <a:t> (62 megabytes, 32/64 bit)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sz="1400" dirty="0" smtClean="0"/>
              <a:t>R will get downloaded in your system</a:t>
            </a:r>
            <a:endParaRPr lang="en-US" sz="1400" dirty="0"/>
          </a:p>
          <a:p>
            <a:pPr marL="0" indent="0">
              <a:buNone/>
            </a:pPr>
            <a:endParaRPr lang="en-US" sz="1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windows in 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dirty="0" smtClean="0"/>
              <a:t>Once you click on R icon in start menu, you </a:t>
            </a:r>
            <a:r>
              <a:rPr lang="en-US" sz="1400" dirty="0"/>
              <a:t>get to see </a:t>
            </a:r>
            <a:r>
              <a:rPr lang="en-US" sz="1400" dirty="0" smtClean="0"/>
              <a:t>2 </a:t>
            </a:r>
            <a:r>
              <a:rPr lang="en-US" sz="1400" dirty="0"/>
              <a:t>different windows </a:t>
            </a:r>
            <a:r>
              <a:rPr lang="en-US" sz="1400" dirty="0" smtClean="0"/>
              <a:t>as shown in snap shots below</a:t>
            </a:r>
          </a:p>
          <a:p>
            <a:endParaRPr lang="en-US" sz="1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b="1" dirty="0"/>
              <a:t>R Editor Window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smtClean="0"/>
              <a:t>Where </a:t>
            </a:r>
            <a:r>
              <a:rPr lang="en-US" sz="1400" dirty="0"/>
              <a:t>multiple lines of code can be </a:t>
            </a:r>
            <a:r>
              <a:rPr lang="en-US" sz="1400" dirty="0" smtClean="0"/>
              <a:t>written. </a:t>
            </a:r>
            <a:r>
              <a:rPr lang="en-US" sz="1400" dirty="0"/>
              <a:t>Users can save script file to disk </a:t>
            </a:r>
            <a:r>
              <a:rPr lang="en-US" sz="1400" dirty="0" smtClean="0"/>
              <a:t>and recall based on the requirement</a:t>
            </a:r>
          </a:p>
          <a:p>
            <a:r>
              <a:rPr lang="en-US" sz="1400" b="1" dirty="0"/>
              <a:t>R Console </a:t>
            </a:r>
            <a:r>
              <a:rPr lang="en-US" sz="1400" b="1" dirty="0" smtClean="0"/>
              <a:t>Window </a:t>
            </a:r>
            <a:r>
              <a:rPr lang="en-US" sz="1400" dirty="0" smtClean="0"/>
              <a:t>:</a:t>
            </a:r>
            <a:r>
              <a:rPr lang="en-US" sz="1400" b="1" dirty="0" smtClean="0"/>
              <a:t> </a:t>
            </a:r>
            <a:r>
              <a:rPr lang="en-US" sz="1400" dirty="0"/>
              <a:t>All the interactive work of R is been performed here i.e. objects that you create the outputs will be displayed over here.</a:t>
            </a:r>
          </a:p>
          <a:p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04187" y="1914887"/>
            <a:ext cx="6508192" cy="1931321"/>
            <a:chOff x="705530" y="2489840"/>
            <a:chExt cx="6508192" cy="1931321"/>
          </a:xfrm>
        </p:grpSpPr>
        <p:grpSp>
          <p:nvGrpSpPr>
            <p:cNvPr id="4" name="Group 3"/>
            <p:cNvGrpSpPr/>
            <p:nvPr/>
          </p:nvGrpSpPr>
          <p:grpSpPr>
            <a:xfrm>
              <a:off x="705530" y="2489841"/>
              <a:ext cx="2843213" cy="1931320"/>
              <a:chOff x="705530" y="2489841"/>
              <a:chExt cx="2843213" cy="193132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530" y="2489841"/>
                <a:ext cx="2843213" cy="193132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842387" y="4136570"/>
                <a:ext cx="1673698" cy="2737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200"/>
                  </a:spcBef>
                </a:pPr>
                <a:r>
                  <a:rPr lang="en-US" sz="1000" b="1" dirty="0"/>
                  <a:t>R Editor window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09394" y="2489840"/>
              <a:ext cx="2804328" cy="1931321"/>
              <a:chOff x="4409394" y="2489840"/>
              <a:chExt cx="2804328" cy="19313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9394" y="2489840"/>
                <a:ext cx="2804328" cy="1931321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522674" y="4136569"/>
                <a:ext cx="1673698" cy="2737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200"/>
                  </a:spcBef>
                </a:pPr>
                <a:r>
                  <a:rPr lang="en-US" sz="1000" b="1" dirty="0" smtClean="0"/>
                  <a:t>R Console window</a:t>
                </a:r>
                <a:endParaRPr lang="en-US" sz="1000" b="1" dirty="0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31707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002971" y="3838725"/>
            <a:ext cx="2653283" cy="2172851"/>
            <a:chOff x="2002971" y="3838725"/>
            <a:chExt cx="2653283" cy="2172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2971" y="3838725"/>
              <a:ext cx="2653283" cy="21728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</p:pic>
        <p:sp>
          <p:nvSpPr>
            <p:cNvPr id="18" name="Oval 17"/>
            <p:cNvSpPr/>
            <p:nvPr/>
          </p:nvSpPr>
          <p:spPr>
            <a:xfrm>
              <a:off x="2002971" y="5630576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 Studio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R Programming Language - Basic || Day-1 || 18 Sep 2017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73161" y="1202478"/>
            <a:ext cx="8629324" cy="500105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Step </a:t>
            </a:r>
            <a:r>
              <a:rPr lang="en-US" sz="1400" b="1" dirty="0" smtClean="0"/>
              <a:t>1 </a:t>
            </a:r>
            <a:r>
              <a:rPr lang="en-US" sz="1400" dirty="0" smtClean="0"/>
              <a:t>:</a:t>
            </a:r>
            <a:r>
              <a:rPr lang="en-US" sz="1400" dirty="0"/>
              <a:t> You can simply install your </a:t>
            </a:r>
            <a:r>
              <a:rPr lang="en-US" sz="1400" dirty="0" err="1"/>
              <a:t>RStudio</a:t>
            </a:r>
            <a:r>
              <a:rPr lang="en-US" sz="1400" dirty="0"/>
              <a:t> by doing a 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B0F0"/>
                </a:solidFill>
                <a:hlinkClick r:id="rId8"/>
              </a:rPr>
              <a:t>install </a:t>
            </a:r>
            <a:r>
              <a:rPr lang="en-US" sz="1400" b="1" dirty="0" err="1">
                <a:solidFill>
                  <a:srgbClr val="00B0F0"/>
                </a:solidFill>
                <a:hlinkClick r:id="rId8"/>
              </a:rPr>
              <a:t>RStudio</a:t>
            </a:r>
            <a:r>
              <a:rPr lang="en-US" sz="1400" b="1" dirty="0">
                <a:solidFill>
                  <a:srgbClr val="00B0F0"/>
                </a:solidFill>
                <a:hlinkClick r:id="rId8"/>
              </a:rPr>
              <a:t> on windows</a:t>
            </a:r>
            <a:r>
              <a:rPr lang="en-US" sz="1400" dirty="0"/>
              <a:t> </a:t>
            </a:r>
            <a:r>
              <a:rPr lang="en-US" sz="1400" dirty="0" smtClean="0"/>
              <a:t>google </a:t>
            </a:r>
            <a:r>
              <a:rPr lang="en-US" sz="1400" dirty="0"/>
              <a:t>search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/>
              <a:t>Step 2</a:t>
            </a:r>
            <a:r>
              <a:rPr lang="en-US" sz="1400" dirty="0"/>
              <a:t> </a:t>
            </a:r>
            <a:r>
              <a:rPr lang="en-US" sz="1400" dirty="0" smtClean="0"/>
              <a:t>: As </a:t>
            </a:r>
            <a:r>
              <a:rPr lang="en-US" sz="1400" dirty="0"/>
              <a:t>soon as you get your options, you will be able to see </a:t>
            </a:r>
            <a:r>
              <a:rPr lang="en-US" sz="1400" dirty="0" smtClean="0"/>
              <a:t>the </a:t>
            </a:r>
            <a:r>
              <a:rPr lang="en-US" sz="1400" b="1" dirty="0" err="1">
                <a:hlinkClick r:id="rId9"/>
              </a:rPr>
              <a:t>RStudio</a:t>
            </a:r>
            <a:r>
              <a:rPr lang="en-US" sz="1400" b="1" dirty="0">
                <a:hlinkClick r:id="rId9"/>
              </a:rPr>
              <a:t> – </a:t>
            </a:r>
            <a:r>
              <a:rPr lang="en-US" sz="1400" b="1" dirty="0" err="1">
                <a:hlinkClick r:id="rId9"/>
              </a:rPr>
              <a:t>RStudio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Step 3 </a:t>
            </a:r>
            <a:r>
              <a:rPr lang="en-US" sz="1400" dirty="0" smtClean="0"/>
              <a:t>: Once you click on </a:t>
            </a:r>
            <a:r>
              <a:rPr lang="en-US" sz="1400" b="1" dirty="0" err="1">
                <a:hlinkClick r:id="rId9"/>
              </a:rPr>
              <a:t>RStudio</a:t>
            </a:r>
            <a:r>
              <a:rPr lang="en-US" sz="1400" b="1" dirty="0">
                <a:hlinkClick r:id="rId9"/>
              </a:rPr>
              <a:t> – </a:t>
            </a:r>
            <a:r>
              <a:rPr lang="en-US" sz="1400" b="1" dirty="0" err="1">
                <a:hlinkClick r:id="rId9"/>
              </a:rPr>
              <a:t>RStudio</a:t>
            </a:r>
            <a:r>
              <a:rPr lang="en-US" sz="1400" dirty="0" smtClean="0"/>
              <a:t> you will be able to see a particular page (as in snap shot 1)</a:t>
            </a:r>
          </a:p>
          <a:p>
            <a:pPr marL="0" indent="0">
              <a:buNone/>
            </a:pPr>
            <a:r>
              <a:rPr lang="en-US" sz="1400" b="1" dirty="0"/>
              <a:t>Step </a:t>
            </a:r>
            <a:r>
              <a:rPr lang="en-US" sz="1400" b="1" dirty="0" smtClean="0"/>
              <a:t>4 </a:t>
            </a:r>
            <a:r>
              <a:rPr lang="en-US" sz="1400" dirty="0"/>
              <a:t>: Once you click on </a:t>
            </a:r>
            <a:r>
              <a:rPr lang="en-US" sz="1400" b="1" u="sng" dirty="0" smtClean="0">
                <a:solidFill>
                  <a:srgbClr val="00B0F0"/>
                </a:solidFill>
                <a:hlinkClick r:id="rId10"/>
              </a:rPr>
              <a:t>Run </a:t>
            </a:r>
            <a:r>
              <a:rPr lang="en-US" sz="1400" b="1" u="sng" dirty="0" err="1" smtClean="0">
                <a:solidFill>
                  <a:srgbClr val="00B0F0"/>
                </a:solidFill>
                <a:hlinkClick r:id="rId10"/>
              </a:rPr>
              <a:t>RStudio</a:t>
            </a:r>
            <a:r>
              <a:rPr lang="en-US" sz="1400" b="1" u="sng" dirty="0" smtClean="0">
                <a:solidFill>
                  <a:srgbClr val="00B0F0"/>
                </a:solidFill>
                <a:hlinkClick r:id="rId10"/>
              </a:rPr>
              <a:t> on your desktop</a:t>
            </a:r>
            <a:r>
              <a:rPr lang="en-US" sz="1400" dirty="0" smtClean="0"/>
              <a:t> </a:t>
            </a:r>
            <a:r>
              <a:rPr lang="en-US" sz="1400" dirty="0"/>
              <a:t>you will be able to see a particular page (as </a:t>
            </a:r>
            <a:r>
              <a:rPr lang="en-US" sz="1400" dirty="0" smtClean="0"/>
              <a:t>in </a:t>
            </a:r>
            <a:r>
              <a:rPr lang="en-US" sz="1400" dirty="0"/>
              <a:t>snap shot </a:t>
            </a:r>
            <a:r>
              <a:rPr lang="en-US" sz="1400" dirty="0" smtClean="0"/>
              <a:t>2)</a:t>
            </a:r>
          </a:p>
          <a:p>
            <a:pPr marL="0" indent="0">
              <a:buNone/>
            </a:pPr>
            <a:r>
              <a:rPr lang="en-US" sz="1400" b="1" dirty="0"/>
              <a:t>Step 4 </a:t>
            </a:r>
            <a:r>
              <a:rPr lang="en-US" sz="1400" dirty="0"/>
              <a:t>: </a:t>
            </a:r>
            <a:r>
              <a:rPr lang="en-US" sz="1400" dirty="0" smtClean="0"/>
              <a:t>Click on </a:t>
            </a:r>
            <a:r>
              <a:rPr lang="en-US" sz="1400" b="1" u="sng" dirty="0" smtClean="0">
                <a:solidFill>
                  <a:srgbClr val="00B0F0"/>
                </a:solidFill>
                <a:hlinkClick r:id="rId10"/>
              </a:rPr>
              <a:t>DOWLOAD RSTUDIO DESKTOP</a:t>
            </a:r>
            <a:r>
              <a:rPr lang="en-US" sz="1400" dirty="0" smtClean="0">
                <a:solidFill>
                  <a:srgbClr val="00B0F0"/>
                </a:solidFill>
              </a:rPr>
              <a:t>,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Rstudio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/>
              <a:t>will get downloaded in your system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5549" y="1018775"/>
            <a:ext cx="8138160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170431" y="4142205"/>
            <a:ext cx="2824879" cy="2083104"/>
            <a:chOff x="4170431" y="4142205"/>
            <a:chExt cx="2824879" cy="20831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70431" y="4142205"/>
              <a:ext cx="2824879" cy="208310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4" name="Oval 13"/>
            <p:cNvSpPr/>
            <p:nvPr/>
          </p:nvSpPr>
          <p:spPr>
            <a:xfrm>
              <a:off x="4170431" y="5844309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uintiles_PPT_Template_11Mar15">
  <a:themeElements>
    <a:clrScheme name="QuintilesIMS Combo">
      <a:dk1>
        <a:sysClr val="windowText" lastClr="000000"/>
      </a:dk1>
      <a:lt1>
        <a:sysClr val="window" lastClr="FFFFFF"/>
      </a:lt1>
      <a:dk2>
        <a:srgbClr val="1A1A1A"/>
      </a:dk2>
      <a:lt2>
        <a:srgbClr val="FFFBEF"/>
      </a:lt2>
      <a:accent1>
        <a:srgbClr val="297DFD"/>
      </a:accent1>
      <a:accent2>
        <a:srgbClr val="004C97"/>
      </a:accent2>
      <a:accent3>
        <a:srgbClr val="43B649"/>
      </a:accent3>
      <a:accent4>
        <a:srgbClr val="6D2077"/>
      </a:accent4>
      <a:accent5>
        <a:srgbClr val="AE2673"/>
      </a:accent5>
      <a:accent6>
        <a:srgbClr val="ED8B00"/>
      </a:accent6>
      <a:hlink>
        <a:srgbClr val="297DFD"/>
      </a:hlink>
      <a:folHlink>
        <a:srgbClr val="004C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200"/>
          </a:spcBef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4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n-lt"/>
            <a:ea typeface="ＭＳ Ｐゴシック" charset="-128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B5F7FE-A1D8-468A-B868-9489C357EE52}" vid="{7D194F19-86C2-4CA3-B05C-E7F4CD423D22}"/>
    </a:ext>
  </a:extLst>
</a:theme>
</file>

<file path=ppt/theme/theme2.xml><?xml version="1.0" encoding="utf-8"?>
<a:theme xmlns:a="http://schemas.openxmlformats.org/drawingml/2006/main" name="Office Theme">
  <a:themeElements>
    <a:clrScheme name="QuintilesIMS Combo">
      <a:dk1>
        <a:sysClr val="windowText" lastClr="000000"/>
      </a:dk1>
      <a:lt1>
        <a:sysClr val="window" lastClr="FFFFFF"/>
      </a:lt1>
      <a:dk2>
        <a:srgbClr val="1A1A1A"/>
      </a:dk2>
      <a:lt2>
        <a:srgbClr val="FFFBEF"/>
      </a:lt2>
      <a:accent1>
        <a:srgbClr val="297DFD"/>
      </a:accent1>
      <a:accent2>
        <a:srgbClr val="004C97"/>
      </a:accent2>
      <a:accent3>
        <a:srgbClr val="43B649"/>
      </a:accent3>
      <a:accent4>
        <a:srgbClr val="6D2077"/>
      </a:accent4>
      <a:accent5>
        <a:srgbClr val="AE2673"/>
      </a:accent5>
      <a:accent6>
        <a:srgbClr val="ED8B00"/>
      </a:accent6>
      <a:hlink>
        <a:srgbClr val="297DFD"/>
      </a:hlink>
      <a:folHlink>
        <a:srgbClr val="004C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QuintilesIMS Combo">
      <a:dk1>
        <a:sysClr val="windowText" lastClr="000000"/>
      </a:dk1>
      <a:lt1>
        <a:sysClr val="window" lastClr="FFFFFF"/>
      </a:lt1>
      <a:dk2>
        <a:srgbClr val="1A1A1A"/>
      </a:dk2>
      <a:lt2>
        <a:srgbClr val="FFFBEF"/>
      </a:lt2>
      <a:accent1>
        <a:srgbClr val="297DFD"/>
      </a:accent1>
      <a:accent2>
        <a:srgbClr val="004C97"/>
      </a:accent2>
      <a:accent3>
        <a:srgbClr val="43B649"/>
      </a:accent3>
      <a:accent4>
        <a:srgbClr val="6D2077"/>
      </a:accent4>
      <a:accent5>
        <a:srgbClr val="AE2673"/>
      </a:accent5>
      <a:accent6>
        <a:srgbClr val="ED8B00"/>
      </a:accent6>
      <a:hlink>
        <a:srgbClr val="297DFD"/>
      </a:hlink>
      <a:folHlink>
        <a:srgbClr val="004C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28BBCD8003E44BC240E48D9D068CA" ma:contentTypeVersion="0" ma:contentTypeDescription="Create a new document." ma:contentTypeScope="" ma:versionID="190f03141b091916b0461515e7bdf12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E3A6FA-0453-40DE-A6F7-41C72E06F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8273E7C-77D6-439D-9953-67AAF9AE33C0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AC1CA3-FEBD-439B-BD34-4616570AB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1475</Words>
  <Application>Microsoft Office PowerPoint</Application>
  <PresentationFormat>On-screen Show (4:3)</PresentationFormat>
  <Paragraphs>214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黑体</vt:lpstr>
      <vt:lpstr>Arial</vt:lpstr>
      <vt:lpstr>Georgia</vt:lpstr>
      <vt:lpstr>LCMSS8</vt:lpstr>
      <vt:lpstr>Lucida Grande</vt:lpstr>
      <vt:lpstr>Wingdings</vt:lpstr>
      <vt:lpstr>Quintiles_PPT_Template_11Mar15</vt:lpstr>
      <vt:lpstr>think-cell Slide</vt:lpstr>
      <vt:lpstr>An Introduction to R</vt:lpstr>
      <vt:lpstr>Agenda – Day 1</vt:lpstr>
      <vt:lpstr>An Overview of R </vt:lpstr>
      <vt:lpstr>History of R</vt:lpstr>
      <vt:lpstr>Why R?</vt:lpstr>
      <vt:lpstr>Features &amp; Drawbacks of R</vt:lpstr>
      <vt:lpstr>Installing R</vt:lpstr>
      <vt:lpstr>Different windows in R</vt:lpstr>
      <vt:lpstr>Installing R Studio</vt:lpstr>
      <vt:lpstr>Different windows in RStudio (1/2) </vt:lpstr>
      <vt:lpstr>Different windows in RStudio (2/2)</vt:lpstr>
      <vt:lpstr>2017 SAS, R, or Python Flash Survey Results http://www.burtchworks.com/2017/06/19/2017-sas-r-python-flash-survey-results/</vt:lpstr>
      <vt:lpstr>Appendix</vt:lpstr>
      <vt:lpstr>S Language and its History</vt:lpstr>
      <vt:lpstr>Package &amp; Library</vt:lpstr>
      <vt:lpstr>Declaring an Object</vt:lpstr>
    </vt:vector>
  </TitlesOfParts>
  <Company>Quintiles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change your default template and how to convert to new template</dc:title>
  <dc:creator>Serena Shi</dc:creator>
  <cp:lastModifiedBy>Mohanaganapathy K</cp:lastModifiedBy>
  <cp:revision>337</cp:revision>
  <dcterms:created xsi:type="dcterms:W3CDTF">2016-10-06T14:21:45Z</dcterms:created>
  <dcterms:modified xsi:type="dcterms:W3CDTF">2017-09-17T18:46:22Z</dcterms:modified>
</cp:coreProperties>
</file>