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8" r:id="rId3"/>
    <p:sldId id="260" r:id="rId4"/>
    <p:sldId id="259" r:id="rId5"/>
    <p:sldId id="283" r:id="rId6"/>
    <p:sldId id="280" r:id="rId7"/>
    <p:sldId id="263" r:id="rId8"/>
    <p:sldId id="264" r:id="rId9"/>
    <p:sldId id="266" r:id="rId10"/>
    <p:sldId id="267" r:id="rId11"/>
    <p:sldId id="284" r:id="rId12"/>
    <p:sldId id="268" r:id="rId13"/>
    <p:sldId id="270" r:id="rId14"/>
    <p:sldId id="272" r:id="rId15"/>
    <p:sldId id="276" r:id="rId16"/>
    <p:sldId id="277" r:id="rId17"/>
    <p:sldId id="273" r:id="rId18"/>
    <p:sldId id="279" r:id="rId19"/>
    <p:sldId id="274" r:id="rId20"/>
    <p:sldId id="275" r:id="rId21"/>
  </p:sldIdLst>
  <p:sldSz cx="12192000" cy="6858000"/>
  <p:notesSz cx="6858000" cy="9144000"/>
  <p:embeddedFontLst>
    <p:embeddedFont>
      <p:font typeface="Garamond" panose="02020404030301010803"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BaejD4M7f+NgbffJquWbcNRB9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3f18b9b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3f18b9b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3f18b9bb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3f18b9bb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3f18b9bb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3f18b9bb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d3f18b9bb8_0_215"/>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gd3f18b9bb8_0_215"/>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gd3f18b9bb8_0_2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cxnSp>
        <p:nvCxnSpPr>
          <p:cNvPr id="51" name="Google Shape;51;gd3f18b9bb8_0_256"/>
          <p:cNvCxnSpPr/>
          <p:nvPr/>
        </p:nvCxnSpPr>
        <p:spPr>
          <a:xfrm>
            <a:off x="1396169" y="2421466"/>
            <a:ext cx="9407400" cy="0"/>
          </a:xfrm>
          <a:prstGeom prst="straightConnector1">
            <a:avLst/>
          </a:prstGeom>
          <a:noFill/>
          <a:ln w="15875" cap="flat" cmpd="sng">
            <a:solidFill>
              <a:schemeClr val="accent1"/>
            </a:solidFill>
            <a:prstDash val="solid"/>
            <a:round/>
            <a:headEnd type="none" w="sm" len="sm"/>
            <a:tailEnd type="none" w="sm" len="sm"/>
          </a:ln>
        </p:spPr>
      </p:cxnSp>
      <p:sp>
        <p:nvSpPr>
          <p:cNvPr id="52" name="Google Shape;52;gd3f18b9bb8_0_256"/>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rgbClr val="262626"/>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gd3f18b9bb8_0_256"/>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rmAutofit/>
          </a:bodyPr>
          <a:lstStyle>
            <a:lvl1pPr marL="457200" lvl="0" indent="-360045" algn="l" rtl="0">
              <a:lnSpc>
                <a:spcPct val="100000"/>
              </a:lnSpc>
              <a:spcBef>
                <a:spcPts val="360"/>
              </a:spcBef>
              <a:spcAft>
                <a:spcPts val="0"/>
              </a:spcAft>
              <a:buSzPts val="2070"/>
              <a:buChar char="•"/>
              <a:defRPr/>
            </a:lvl1pPr>
            <a:lvl2pPr marL="914400" lvl="1" indent="-360044" algn="l" rtl="0">
              <a:lnSpc>
                <a:spcPct val="100000"/>
              </a:lnSpc>
              <a:spcBef>
                <a:spcPts val="600"/>
              </a:spcBef>
              <a:spcAft>
                <a:spcPts val="0"/>
              </a:spcAft>
              <a:buSzPts val="2070"/>
              <a:buChar char="•"/>
              <a:defRPr/>
            </a:lvl2pPr>
            <a:lvl3pPr marL="1371600" lvl="2" indent="-360044" algn="l" rtl="0">
              <a:lnSpc>
                <a:spcPct val="100000"/>
              </a:lnSpc>
              <a:spcBef>
                <a:spcPts val="600"/>
              </a:spcBef>
              <a:spcAft>
                <a:spcPts val="0"/>
              </a:spcAft>
              <a:buSzPts val="2070"/>
              <a:buChar char="•"/>
              <a:defRPr/>
            </a:lvl3pPr>
            <a:lvl4pPr marL="1828800" lvl="3" indent="-360044" algn="l" rtl="0">
              <a:lnSpc>
                <a:spcPct val="100000"/>
              </a:lnSpc>
              <a:spcBef>
                <a:spcPts val="600"/>
              </a:spcBef>
              <a:spcAft>
                <a:spcPts val="0"/>
              </a:spcAft>
              <a:buSzPts val="2070"/>
              <a:buChar char="•"/>
              <a:defRPr/>
            </a:lvl4pPr>
            <a:lvl5pPr marL="2286000" lvl="4" indent="-360045" algn="l" rtl="0">
              <a:lnSpc>
                <a:spcPct val="100000"/>
              </a:lnSpc>
              <a:spcBef>
                <a:spcPts val="600"/>
              </a:spcBef>
              <a:spcAft>
                <a:spcPts val="0"/>
              </a:spcAft>
              <a:buSzPts val="2070"/>
              <a:buChar char="•"/>
              <a:defRPr/>
            </a:lvl5pPr>
            <a:lvl6pPr marL="2743200" lvl="5" indent="-360045" algn="l" rtl="0">
              <a:lnSpc>
                <a:spcPct val="100000"/>
              </a:lnSpc>
              <a:spcBef>
                <a:spcPts val="600"/>
              </a:spcBef>
              <a:spcAft>
                <a:spcPts val="0"/>
              </a:spcAft>
              <a:buSzPts val="2070"/>
              <a:buChar char="•"/>
              <a:defRPr/>
            </a:lvl6pPr>
            <a:lvl7pPr marL="3200400" lvl="6" indent="-360045" algn="l" rtl="0">
              <a:lnSpc>
                <a:spcPct val="100000"/>
              </a:lnSpc>
              <a:spcBef>
                <a:spcPts val="600"/>
              </a:spcBef>
              <a:spcAft>
                <a:spcPts val="0"/>
              </a:spcAft>
              <a:buSzPts val="2070"/>
              <a:buChar char="•"/>
              <a:defRPr/>
            </a:lvl7pPr>
            <a:lvl8pPr marL="3657600" lvl="7" indent="-360045" algn="l" rtl="0">
              <a:lnSpc>
                <a:spcPct val="100000"/>
              </a:lnSpc>
              <a:spcBef>
                <a:spcPts val="600"/>
              </a:spcBef>
              <a:spcAft>
                <a:spcPts val="0"/>
              </a:spcAft>
              <a:buSzPts val="2070"/>
              <a:buChar char="•"/>
              <a:defRPr/>
            </a:lvl8pPr>
            <a:lvl9pPr marL="4114800" lvl="8" indent="-360045" algn="l" rtl="0">
              <a:lnSpc>
                <a:spcPct val="100000"/>
              </a:lnSpc>
              <a:spcBef>
                <a:spcPts val="600"/>
              </a:spcBef>
              <a:spcAft>
                <a:spcPts val="600"/>
              </a:spcAft>
              <a:buSzPts val="2070"/>
              <a:buChar char="•"/>
              <a:defRPr/>
            </a:lvl9pPr>
          </a:lstStyle>
          <a:p>
            <a:endParaRPr/>
          </a:p>
        </p:txBody>
      </p:sp>
      <p:sp>
        <p:nvSpPr>
          <p:cNvPr id="54" name="Google Shape;54;gd3f18b9bb8_0_256"/>
          <p:cNvSpPr txBox="1">
            <a:spLocks noGrp="1"/>
          </p:cNvSpPr>
          <p:nvPr>
            <p:ph type="dt" idx="10"/>
          </p:nvPr>
        </p:nvSpPr>
        <p:spPr>
          <a:xfrm>
            <a:off x="8677501" y="5969000"/>
            <a:ext cx="1600200" cy="2793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gd3f18b9bb8_0_256"/>
          <p:cNvSpPr txBox="1">
            <a:spLocks noGrp="1"/>
          </p:cNvSpPr>
          <p:nvPr>
            <p:ph type="ftr" idx="11"/>
          </p:nvPr>
        </p:nvSpPr>
        <p:spPr>
          <a:xfrm>
            <a:off x="1295401" y="5969000"/>
            <a:ext cx="7305900" cy="2793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gd3f18b9bb8_0_256"/>
          <p:cNvSpPr txBox="1">
            <a:spLocks noGrp="1"/>
          </p:cNvSpPr>
          <p:nvPr>
            <p:ph type="sldNum" idx="12"/>
          </p:nvPr>
        </p:nvSpPr>
        <p:spPr>
          <a:xfrm>
            <a:off x="10353901" y="5969000"/>
            <a:ext cx="542700" cy="2793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d3f18b9bb8_0_219"/>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gd3f18b9bb8_0_2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d3f18b9bb8_0_22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d3f18b9bb8_0_22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gd3f18b9bb8_0_22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gd3f18b9bb8_0_22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d3f18b9bb8_0_23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d3f18b9bb8_0_2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d3f18b9bb8_0_234"/>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gd3f18b9bb8_0_234"/>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gd3f18b9bb8_0_23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d3f18b9bb8_0_23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gd3f18b9bb8_0_23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d3f18b9bb8_0_247"/>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gd3f18b9bb8_0_2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d3f18b9bb8_0_250"/>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d3f18b9bb8_0_250"/>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gd3f18b9bb8_0_25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d3f18b9bb8_0_25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gd3f18b9bb8_0_21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gd3f18b9bb8_0_21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lt2"/>
              </a:buClr>
              <a:buSzPts val="2400"/>
              <a:buChar char="●"/>
              <a:defRPr sz="2400">
                <a:solidFill>
                  <a:schemeClr val="lt2"/>
                </a:solidFill>
              </a:defRPr>
            </a:lvl1pPr>
            <a:lvl2pPr marL="914400" lvl="1" indent="-349250">
              <a:lnSpc>
                <a:spcPct val="115000"/>
              </a:lnSpc>
              <a:spcBef>
                <a:spcPts val="0"/>
              </a:spcBef>
              <a:spcAft>
                <a:spcPts val="0"/>
              </a:spcAft>
              <a:buClr>
                <a:schemeClr val="lt2"/>
              </a:buClr>
              <a:buSzPts val="1900"/>
              <a:buChar char="○"/>
              <a:defRPr sz="1900">
                <a:solidFill>
                  <a:schemeClr val="lt2"/>
                </a:solidFill>
              </a:defRPr>
            </a:lvl2pPr>
            <a:lvl3pPr marL="1371600" lvl="2" indent="-349250">
              <a:lnSpc>
                <a:spcPct val="115000"/>
              </a:lnSpc>
              <a:spcBef>
                <a:spcPts val="0"/>
              </a:spcBef>
              <a:spcAft>
                <a:spcPts val="0"/>
              </a:spcAft>
              <a:buClr>
                <a:schemeClr val="lt2"/>
              </a:buClr>
              <a:buSzPts val="1900"/>
              <a:buChar char="■"/>
              <a:defRPr sz="1900">
                <a:solidFill>
                  <a:schemeClr val="lt2"/>
                </a:solidFill>
              </a:defRPr>
            </a:lvl3pPr>
            <a:lvl4pPr marL="1828800" lvl="3" indent="-349250">
              <a:lnSpc>
                <a:spcPct val="115000"/>
              </a:lnSpc>
              <a:spcBef>
                <a:spcPts val="0"/>
              </a:spcBef>
              <a:spcAft>
                <a:spcPts val="0"/>
              </a:spcAft>
              <a:buClr>
                <a:schemeClr val="lt2"/>
              </a:buClr>
              <a:buSzPts val="1900"/>
              <a:buChar char="●"/>
              <a:defRPr sz="1900">
                <a:solidFill>
                  <a:schemeClr val="lt2"/>
                </a:solidFill>
              </a:defRPr>
            </a:lvl4pPr>
            <a:lvl5pPr marL="2286000" lvl="4" indent="-349250">
              <a:lnSpc>
                <a:spcPct val="115000"/>
              </a:lnSpc>
              <a:spcBef>
                <a:spcPts val="0"/>
              </a:spcBef>
              <a:spcAft>
                <a:spcPts val="0"/>
              </a:spcAft>
              <a:buClr>
                <a:schemeClr val="lt2"/>
              </a:buClr>
              <a:buSzPts val="1900"/>
              <a:buChar char="○"/>
              <a:defRPr sz="1900">
                <a:solidFill>
                  <a:schemeClr val="lt2"/>
                </a:solidFill>
              </a:defRPr>
            </a:lvl5pPr>
            <a:lvl6pPr marL="2743200" lvl="5" indent="-349250">
              <a:lnSpc>
                <a:spcPct val="115000"/>
              </a:lnSpc>
              <a:spcBef>
                <a:spcPts val="0"/>
              </a:spcBef>
              <a:spcAft>
                <a:spcPts val="0"/>
              </a:spcAft>
              <a:buClr>
                <a:schemeClr val="lt2"/>
              </a:buClr>
              <a:buSzPts val="1900"/>
              <a:buChar char="■"/>
              <a:defRPr sz="1900">
                <a:solidFill>
                  <a:schemeClr val="lt2"/>
                </a:solidFill>
              </a:defRPr>
            </a:lvl6pPr>
            <a:lvl7pPr marL="3200400" lvl="6" indent="-349250">
              <a:lnSpc>
                <a:spcPct val="115000"/>
              </a:lnSpc>
              <a:spcBef>
                <a:spcPts val="0"/>
              </a:spcBef>
              <a:spcAft>
                <a:spcPts val="0"/>
              </a:spcAft>
              <a:buClr>
                <a:schemeClr val="lt2"/>
              </a:buClr>
              <a:buSzPts val="1900"/>
              <a:buChar char="●"/>
              <a:defRPr sz="1900">
                <a:solidFill>
                  <a:schemeClr val="lt2"/>
                </a:solidFill>
              </a:defRPr>
            </a:lvl7pPr>
            <a:lvl8pPr marL="3657600" lvl="7" indent="-349250">
              <a:lnSpc>
                <a:spcPct val="115000"/>
              </a:lnSpc>
              <a:spcBef>
                <a:spcPts val="0"/>
              </a:spcBef>
              <a:spcAft>
                <a:spcPts val="0"/>
              </a:spcAft>
              <a:buClr>
                <a:schemeClr val="lt2"/>
              </a:buClr>
              <a:buSzPts val="1900"/>
              <a:buChar char="○"/>
              <a:defRPr sz="1900">
                <a:solidFill>
                  <a:schemeClr val="lt2"/>
                </a:solidFill>
              </a:defRPr>
            </a:lvl8pPr>
            <a:lvl9pPr marL="4114800" lvl="8" indent="-349250">
              <a:lnSpc>
                <a:spcPct val="115000"/>
              </a:lnSpc>
              <a:spcBef>
                <a:spcPts val="0"/>
              </a:spcBef>
              <a:spcAft>
                <a:spcPts val="0"/>
              </a:spcAft>
              <a:buClr>
                <a:schemeClr val="lt2"/>
              </a:buClr>
              <a:buSzPts val="1900"/>
              <a:buChar char="■"/>
              <a:defRPr sz="1900">
                <a:solidFill>
                  <a:schemeClr val="lt2"/>
                </a:solidFill>
              </a:defRPr>
            </a:lvl9pPr>
          </a:lstStyle>
          <a:p>
            <a:endParaRPr/>
          </a:p>
        </p:txBody>
      </p:sp>
      <p:sp>
        <p:nvSpPr>
          <p:cNvPr id="8" name="Google Shape;8;gd3f18b9bb8_0_2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ctrTitle"/>
          </p:nvPr>
        </p:nvSpPr>
        <p:spPr>
          <a:xfrm>
            <a:off x="2450969" y="2099733"/>
            <a:ext cx="7183225" cy="1435319"/>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262626"/>
              </a:buClr>
              <a:buSzPts val="6000"/>
              <a:buFont typeface="Arial"/>
              <a:buNone/>
            </a:pPr>
            <a:endParaRPr sz="6000"/>
          </a:p>
          <a:p>
            <a:pPr marL="0" lvl="0" indent="0" algn="ctr" rtl="0">
              <a:lnSpc>
                <a:spcPct val="100000"/>
              </a:lnSpc>
              <a:spcBef>
                <a:spcPts val="0"/>
              </a:spcBef>
              <a:spcAft>
                <a:spcPts val="0"/>
              </a:spcAft>
              <a:buClr>
                <a:srgbClr val="262626"/>
              </a:buClr>
              <a:buSzPts val="6000"/>
              <a:buFont typeface="Arial"/>
              <a:buNone/>
            </a:pPr>
            <a:endParaRPr sz="6000"/>
          </a:p>
          <a:p>
            <a:pPr marL="0" lvl="0" indent="0" algn="ctr" rtl="0">
              <a:lnSpc>
                <a:spcPct val="100000"/>
              </a:lnSpc>
              <a:spcBef>
                <a:spcPts val="0"/>
              </a:spcBef>
              <a:spcAft>
                <a:spcPts val="0"/>
              </a:spcAft>
              <a:buClr>
                <a:srgbClr val="262626"/>
              </a:buClr>
              <a:buSzPts val="6000"/>
              <a:buFont typeface="Arial"/>
              <a:buNone/>
            </a:pPr>
            <a:r>
              <a:rPr lang="en-US" sz="6000">
                <a:latin typeface="Arial"/>
                <a:ea typeface="Arial"/>
                <a:cs typeface="Arial"/>
                <a:sym typeface="Arial"/>
              </a:rPr>
              <a:t>VISA APPROVAL PREDICTION</a:t>
            </a:r>
            <a:endParaRPr>
              <a:latin typeface="Arial"/>
              <a:ea typeface="Arial"/>
              <a:cs typeface="Arial"/>
              <a:sym typeface="Arial"/>
            </a:endParaRPr>
          </a:p>
        </p:txBody>
      </p:sp>
      <p:sp>
        <p:nvSpPr>
          <p:cNvPr id="62" name="Google Shape;62;p1"/>
          <p:cNvSpPr txBox="1">
            <a:spLocks noGrp="1"/>
          </p:cNvSpPr>
          <p:nvPr>
            <p:ph type="subTitle" idx="1"/>
          </p:nvPr>
        </p:nvSpPr>
        <p:spPr>
          <a:xfrm>
            <a:off x="2797375" y="4329850"/>
            <a:ext cx="9117000" cy="187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070"/>
              <a:buNone/>
            </a:pPr>
            <a:r>
              <a:rPr lang="en-US" sz="1800" b="1"/>
              <a:t>                                                                            </a:t>
            </a:r>
            <a:r>
              <a:rPr lang="en-US" sz="2000" b="1">
                <a:latin typeface="Arial"/>
                <a:ea typeface="Arial"/>
                <a:cs typeface="Arial"/>
                <a:sym typeface="Arial"/>
              </a:rPr>
              <a:t>GUIDE :   </a:t>
            </a:r>
            <a:r>
              <a:rPr lang="en-US" sz="2000">
                <a:latin typeface="Arial"/>
                <a:ea typeface="Arial"/>
                <a:cs typeface="Arial"/>
                <a:sym typeface="Arial"/>
              </a:rPr>
              <a:t>Ms P. Mansa Devi,</a:t>
            </a:r>
            <a:endParaRPr/>
          </a:p>
          <a:p>
            <a:pPr marL="0" lvl="0" indent="0" algn="ctr" rtl="0">
              <a:lnSpc>
                <a:spcPct val="100000"/>
              </a:lnSpc>
              <a:spcBef>
                <a:spcPts val="1000"/>
              </a:spcBef>
              <a:spcAft>
                <a:spcPts val="0"/>
              </a:spcAft>
              <a:buSzPts val="2300"/>
              <a:buNone/>
            </a:pPr>
            <a:r>
              <a:rPr lang="en-US" sz="2000">
                <a:latin typeface="Arial"/>
                <a:ea typeface="Arial"/>
                <a:cs typeface="Arial"/>
                <a:sym typeface="Arial"/>
              </a:rPr>
              <a:t>                                                     Assistant Professor</a:t>
            </a:r>
            <a:endParaRPr/>
          </a:p>
        </p:txBody>
      </p:sp>
      <p:pic>
        <p:nvPicPr>
          <p:cNvPr id="63" name="Google Shape;63;p1"/>
          <p:cNvPicPr preferRelativeResize="0"/>
          <p:nvPr/>
        </p:nvPicPr>
        <p:blipFill>
          <a:blip r:embed="rId3">
            <a:alphaModFix/>
          </a:blip>
          <a:stretch>
            <a:fillRect/>
          </a:stretch>
        </p:blipFill>
        <p:spPr>
          <a:xfrm>
            <a:off x="4754000" y="3748650"/>
            <a:ext cx="2684011" cy="17949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262626"/>
              </a:buClr>
              <a:buSzPts val="4400"/>
              <a:buFont typeface="Arial"/>
              <a:buNone/>
            </a:pPr>
            <a:r>
              <a:rPr lang="en-US" dirty="0">
                <a:latin typeface="Arial"/>
                <a:ea typeface="Arial"/>
                <a:cs typeface="Arial"/>
                <a:sym typeface="Arial"/>
              </a:rPr>
              <a:t>           </a:t>
            </a:r>
            <a:r>
              <a:rPr lang="en-US" b="1" dirty="0">
                <a:latin typeface="Arial"/>
                <a:ea typeface="Arial"/>
                <a:cs typeface="Arial"/>
                <a:sym typeface="Arial"/>
              </a:rPr>
              <a:t>MODEL EVALUATION</a:t>
            </a:r>
            <a:endParaRPr b="1" dirty="0"/>
          </a:p>
        </p:txBody>
      </p:sp>
      <p:sp>
        <p:nvSpPr>
          <p:cNvPr id="128" name="Google Shape;128;p1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just" rtl="0">
              <a:lnSpc>
                <a:spcPct val="100000"/>
              </a:lnSpc>
              <a:spcBef>
                <a:spcPts val="0"/>
              </a:spcBef>
              <a:spcAft>
                <a:spcPts val="0"/>
              </a:spcAft>
              <a:buSzPts val="2070"/>
              <a:buChar char="•"/>
            </a:pPr>
            <a:r>
              <a:rPr lang="en-US" sz="1800">
                <a:latin typeface="Arial"/>
                <a:ea typeface="Arial"/>
                <a:cs typeface="Arial"/>
                <a:sym typeface="Arial"/>
              </a:rPr>
              <a:t>Model evaluation aims to estimate the generalization accuracy of a model on future data. Methods for evaluating a model's performance. </a:t>
            </a:r>
            <a:endParaRPr/>
          </a:p>
          <a:p>
            <a:pPr marL="285750" lvl="0" indent="-285750" algn="just" rtl="0">
              <a:lnSpc>
                <a:spcPct val="100000"/>
              </a:lnSpc>
              <a:spcBef>
                <a:spcPts val="960"/>
              </a:spcBef>
              <a:spcAft>
                <a:spcPts val="0"/>
              </a:spcAft>
              <a:buSzPts val="2070"/>
              <a:buChar char="•"/>
            </a:pPr>
            <a:r>
              <a:rPr lang="en-US" sz="1800">
                <a:latin typeface="Arial"/>
                <a:ea typeface="Arial"/>
                <a:cs typeface="Arial"/>
                <a:sym typeface="Arial"/>
              </a:rPr>
              <a:t>Model Evaluation is an integral part of the model development process. It helps to find the best model that represents our data and how well the chosen model will work in the future. To avoid overfitting, both methods use a test set to evaluate model performance.</a:t>
            </a:r>
            <a:endParaRPr sz="1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F7BB-6555-4B1F-ABE4-914D3F9DC163}"/>
              </a:ext>
            </a:extLst>
          </p:cNvPr>
          <p:cNvSpPr>
            <a:spLocks noGrp="1"/>
          </p:cNvSpPr>
          <p:nvPr>
            <p:ph type="title"/>
          </p:nvPr>
        </p:nvSpPr>
        <p:spPr/>
        <p:txBody>
          <a:bodyPr/>
          <a:lstStyle/>
          <a:p>
            <a:r>
              <a:rPr lang="en-IN" dirty="0" err="1"/>
              <a:t>Navie</a:t>
            </a:r>
            <a:r>
              <a:rPr lang="en-IN" dirty="0"/>
              <a:t> Bayes:</a:t>
            </a:r>
          </a:p>
        </p:txBody>
      </p:sp>
      <p:sp>
        <p:nvSpPr>
          <p:cNvPr id="3" name="Text Placeholder 2">
            <a:extLst>
              <a:ext uri="{FF2B5EF4-FFF2-40B4-BE49-F238E27FC236}">
                <a16:creationId xmlns:a16="http://schemas.microsoft.com/office/drawing/2014/main" id="{8852B9DC-577C-41E7-B875-DAF2C90B1EDD}"/>
              </a:ext>
            </a:extLst>
          </p:cNvPr>
          <p:cNvSpPr>
            <a:spLocks noGrp="1"/>
          </p:cNvSpPr>
          <p:nvPr>
            <p:ph type="body" idx="1"/>
          </p:nvPr>
        </p:nvSpPr>
        <p:spPr/>
        <p:txBody>
          <a:bodyPr>
            <a:normAutofit lnSpcReduction="10000"/>
          </a:bodyPr>
          <a:lstStyle/>
          <a:p>
            <a:r>
              <a:rPr lang="en-US" dirty="0"/>
              <a:t>Naive Bayes classifiers are a collection of classification algorithms based on Bayes' </a:t>
            </a:r>
            <a:r>
              <a:rPr lang="en-US" dirty="0" err="1"/>
              <a:t>Theorem.It</a:t>
            </a:r>
            <a:r>
              <a:rPr lang="en-US" dirty="0"/>
              <a:t> is a simple and interpretable model which assumes all features are conditionally independent given labels and are in gaussian distribution.</a:t>
            </a:r>
          </a:p>
          <a:p>
            <a:r>
              <a:rPr lang="en-US" dirty="0"/>
              <a:t>It calculates P(x/y=0), P(x/y=1) and P(y) by taking their maximum likelihood estimates in the joint likelihood of the data. While making a prediction, it considers both P(y=1) and P(y=0) on the Bayes rule and compares the two.</a:t>
            </a:r>
          </a:p>
          <a:p>
            <a:pPr marL="97155" indent="0">
              <a:buNone/>
            </a:pPr>
            <a:r>
              <a:rPr lang="en-US" dirty="0"/>
              <a:t>                               </a:t>
            </a:r>
            <a:r>
              <a:rPr lang="en-US" b="1" dirty="0">
                <a:solidFill>
                  <a:schemeClr val="tx1"/>
                </a:solidFill>
              </a:rPr>
              <a:t>P(A|B) = P(B|A) * P(A) / P(B)</a:t>
            </a:r>
          </a:p>
          <a:p>
            <a:pPr marL="97155" indent="0">
              <a:buNone/>
            </a:pPr>
            <a:endParaRPr lang="en-IN" dirty="0"/>
          </a:p>
        </p:txBody>
      </p:sp>
    </p:spTree>
    <p:extLst>
      <p:ext uri="{BB962C8B-B14F-4D97-AF65-F5344CB8AC3E}">
        <p14:creationId xmlns:p14="http://schemas.microsoft.com/office/powerpoint/2010/main" val="83438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1295402" y="956182"/>
            <a:ext cx="9601200" cy="1303800"/>
          </a:xfrm>
          <a:prstGeom prst="rect">
            <a:avLst/>
          </a:prstGeom>
          <a:noFill/>
          <a:ln>
            <a:noFill/>
          </a:ln>
        </p:spPr>
        <p:txBody>
          <a:bodyPr spcFirstLastPara="1" wrap="square" lIns="91425" tIns="45700" rIns="91425" bIns="45700" anchor="ctr" anchorCtr="0">
            <a:normAutofit/>
          </a:bodyPr>
          <a:lstStyle/>
          <a:p>
            <a:pPr>
              <a:buSzPts val="4400"/>
            </a:pPr>
            <a:r>
              <a:rPr lang="en-US" sz="4000" b="1" dirty="0">
                <a:latin typeface="Arial"/>
                <a:ea typeface="Arial"/>
                <a:cs typeface="Arial"/>
                <a:sym typeface="Arial"/>
              </a:rPr>
              <a:t>DECISION TREE CLASSIFIER</a:t>
            </a:r>
            <a:br>
              <a:rPr lang="en-US" sz="4000" b="1" dirty="0">
                <a:latin typeface="Arial"/>
                <a:ea typeface="Arial"/>
                <a:cs typeface="Arial"/>
                <a:sym typeface="Arial"/>
              </a:rPr>
            </a:br>
            <a:endParaRPr b="1" dirty="0">
              <a:latin typeface="Arial"/>
              <a:ea typeface="Arial"/>
              <a:cs typeface="Arial"/>
              <a:sym typeface="Arial"/>
            </a:endParaRPr>
          </a:p>
        </p:txBody>
      </p:sp>
      <p:sp>
        <p:nvSpPr>
          <p:cNvPr id="134" name="Google Shape;134;p9"/>
          <p:cNvSpPr txBox="1">
            <a:spLocks noGrp="1"/>
          </p:cNvSpPr>
          <p:nvPr>
            <p:ph type="body" idx="1"/>
          </p:nvPr>
        </p:nvSpPr>
        <p:spPr>
          <a:xfrm>
            <a:off x="1683147" y="3044300"/>
            <a:ext cx="8825700" cy="3416400"/>
          </a:xfrm>
          <a:prstGeom prst="rect">
            <a:avLst/>
          </a:prstGeom>
          <a:noFill/>
          <a:ln>
            <a:noFill/>
          </a:ln>
        </p:spPr>
        <p:txBody>
          <a:bodyPr spcFirstLastPara="1" wrap="square" lIns="91425" tIns="45700" rIns="91425" bIns="45700" anchor="t" anchorCtr="0">
            <a:normAutofit/>
          </a:bodyPr>
          <a:lstStyle/>
          <a:p>
            <a:pPr marL="285750" indent="-285750" algn="just">
              <a:spcBef>
                <a:spcPts val="960"/>
              </a:spcBef>
            </a:pPr>
            <a:r>
              <a:rPr lang="en-US" sz="1800" dirty="0">
                <a:latin typeface="Arial"/>
                <a:ea typeface="Arial"/>
                <a:cs typeface="Arial"/>
                <a:sym typeface="Arial"/>
              </a:rPr>
              <a:t>Decision Tree Classifier is a simple and widely used classification technique.</a:t>
            </a:r>
            <a:endParaRPr sz="1800" dirty="0">
              <a:latin typeface="Arial"/>
              <a:ea typeface="Arial"/>
              <a:cs typeface="Arial"/>
              <a:sym typeface="Arial"/>
            </a:endParaRPr>
          </a:p>
          <a:p>
            <a:pPr marL="0" lvl="0" indent="0" algn="just" rtl="0">
              <a:lnSpc>
                <a:spcPct val="100000"/>
              </a:lnSpc>
              <a:spcBef>
                <a:spcPts val="960"/>
              </a:spcBef>
              <a:spcAft>
                <a:spcPts val="0"/>
              </a:spcAft>
              <a:buNone/>
            </a:pPr>
            <a:r>
              <a:rPr lang="en-US" sz="1800" dirty="0">
                <a:latin typeface="Arial"/>
                <a:ea typeface="Arial"/>
                <a:cs typeface="Arial"/>
                <a:sym typeface="Arial"/>
              </a:rPr>
              <a:t>It applies a straightforward idea to solve the classification problem. </a:t>
            </a:r>
            <a:endParaRPr sz="1800" dirty="0">
              <a:latin typeface="Arial"/>
              <a:ea typeface="Arial"/>
              <a:cs typeface="Arial"/>
              <a:sym typeface="Arial"/>
            </a:endParaRPr>
          </a:p>
          <a:p>
            <a:pPr marL="285750" indent="-285750" algn="just">
              <a:spcBef>
                <a:spcPts val="960"/>
              </a:spcBef>
            </a:pPr>
            <a:r>
              <a:rPr lang="en-US" sz="1800" dirty="0">
                <a:latin typeface="Arial"/>
                <a:ea typeface="Arial"/>
                <a:cs typeface="Arial"/>
                <a:sym typeface="Arial"/>
              </a:rPr>
              <a:t>Decision Tree Classifier poses a series of carefully crafted questions about the attributes of the test record. </a:t>
            </a:r>
            <a:endParaRPr sz="1800" dirty="0">
              <a:latin typeface="Arial"/>
              <a:ea typeface="Arial"/>
              <a:cs typeface="Arial"/>
              <a:sym typeface="Arial"/>
            </a:endParaRPr>
          </a:p>
          <a:p>
            <a:pPr marL="285750" indent="-285750" algn="just">
              <a:spcBef>
                <a:spcPts val="960"/>
              </a:spcBef>
            </a:pPr>
            <a:r>
              <a:rPr lang="en-US" sz="1800" dirty="0">
                <a:latin typeface="Arial"/>
                <a:ea typeface="Arial"/>
                <a:cs typeface="Arial"/>
                <a:sym typeface="Arial"/>
              </a:rPr>
              <a:t>Each time  it receive an answer, a follow-up question is asked until a conclusion about the class label of the record is reached.</a:t>
            </a:r>
            <a:endParaRPr sz="1800" dirty="0">
              <a:latin typeface="Arial"/>
              <a:ea typeface="Arial"/>
              <a:cs typeface="Arial"/>
              <a:sym typeface="Arial"/>
            </a:endParaRPr>
          </a:p>
          <a:p>
            <a:pPr marL="0" lvl="0" indent="0" algn="just" rtl="0">
              <a:lnSpc>
                <a:spcPct val="100000"/>
              </a:lnSpc>
              <a:spcBef>
                <a:spcPts val="960"/>
              </a:spcBef>
              <a:spcAft>
                <a:spcPts val="0"/>
              </a:spcAft>
              <a:buNone/>
            </a:pPr>
            <a:endParaRPr sz="1800" dirty="0">
              <a:latin typeface="Arial"/>
              <a:ea typeface="Arial"/>
              <a:cs typeface="Arial"/>
              <a:sym typeface="Arial"/>
            </a:endParaRPr>
          </a:p>
          <a:p>
            <a:pPr marL="0" lvl="0" indent="0" algn="just" rtl="0">
              <a:lnSpc>
                <a:spcPct val="100000"/>
              </a:lnSpc>
              <a:spcBef>
                <a:spcPts val="960"/>
              </a:spcBef>
              <a:spcAft>
                <a:spcPts val="0"/>
              </a:spcAft>
              <a:buNone/>
            </a:pPr>
            <a:endParaRPr sz="1800" dirty="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d3f18b9bb8_0_17"/>
          <p:cNvSpPr txBox="1">
            <a:spLocks noGrp="1"/>
          </p:cNvSpPr>
          <p:nvPr>
            <p:ph type="title"/>
          </p:nvPr>
        </p:nvSpPr>
        <p:spPr>
          <a:xfrm>
            <a:off x="1295400" y="1764553"/>
            <a:ext cx="9601200" cy="495900"/>
          </a:xfrm>
          <a:prstGeom prst="rect">
            <a:avLst/>
          </a:prstGeom>
        </p:spPr>
        <p:txBody>
          <a:bodyPr spcFirstLastPara="1" wrap="square" lIns="91425" tIns="45700" rIns="91425" bIns="45700" anchor="ctr" anchorCtr="0">
            <a:normAutofit fontScale="90000"/>
          </a:bodyPr>
          <a:lstStyle/>
          <a:p>
            <a:r>
              <a:rPr lang="en-US" sz="4000" b="1" dirty="0">
                <a:latin typeface="Arial"/>
                <a:ea typeface="Arial"/>
                <a:cs typeface="Arial"/>
                <a:sym typeface="Arial"/>
              </a:rPr>
              <a:t>ID3 ALGORITHM FOR BUILDING A DECISION TREE</a:t>
            </a:r>
            <a:br>
              <a:rPr lang="en-US" sz="4000" b="1" dirty="0">
                <a:latin typeface="Arial"/>
                <a:ea typeface="Arial"/>
                <a:cs typeface="Arial"/>
                <a:sym typeface="Arial"/>
              </a:rPr>
            </a:br>
            <a:endParaRPr dirty="0"/>
          </a:p>
        </p:txBody>
      </p:sp>
      <p:sp>
        <p:nvSpPr>
          <p:cNvPr id="146" name="Google Shape;146;gd3f18b9bb8_0_17"/>
          <p:cNvSpPr txBox="1">
            <a:spLocks noGrp="1"/>
          </p:cNvSpPr>
          <p:nvPr>
            <p:ph type="body" idx="1"/>
          </p:nvPr>
        </p:nvSpPr>
        <p:spPr>
          <a:xfrm>
            <a:off x="1295400" y="2582944"/>
            <a:ext cx="9601200" cy="3292906"/>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Clr>
                <a:schemeClr val="dk1"/>
              </a:buClr>
              <a:buSzPts val="1100"/>
              <a:buFont typeface="Arial"/>
              <a:buNone/>
            </a:pPr>
            <a:r>
              <a:rPr lang="en-US" sz="1800" dirty="0">
                <a:latin typeface="Arial"/>
                <a:ea typeface="Arial"/>
                <a:cs typeface="Arial"/>
                <a:sym typeface="Arial"/>
              </a:rPr>
              <a:t>ID3 stands for Iterative </a:t>
            </a:r>
            <a:r>
              <a:rPr lang="en-US" sz="1800" dirty="0" err="1">
                <a:latin typeface="Arial"/>
                <a:ea typeface="Arial"/>
                <a:cs typeface="Arial"/>
                <a:sym typeface="Arial"/>
              </a:rPr>
              <a:t>Dichotomiser</a:t>
            </a:r>
            <a:r>
              <a:rPr lang="en-US" sz="1800" dirty="0">
                <a:latin typeface="Arial"/>
                <a:ea typeface="Arial"/>
                <a:cs typeface="Arial"/>
                <a:sym typeface="Arial"/>
              </a:rPr>
              <a:t> 3 and is named such because the algorithm iteratively which means repeatedly, dichotomizes which means divides features into two or more groups at each step.</a:t>
            </a:r>
            <a:endParaRPr sz="1800" dirty="0">
              <a:latin typeface="Arial"/>
              <a:ea typeface="Arial"/>
              <a:cs typeface="Arial"/>
              <a:sym typeface="Arial"/>
            </a:endParaRPr>
          </a:p>
          <a:p>
            <a:pPr marL="0" lvl="0" indent="0" algn="l" rtl="0">
              <a:spcBef>
                <a:spcPts val="360"/>
              </a:spcBef>
              <a:spcAft>
                <a:spcPts val="0"/>
              </a:spcAft>
              <a:buClr>
                <a:schemeClr val="dk1"/>
              </a:buClr>
              <a:buSzPts val="1100"/>
              <a:buFont typeface="Arial"/>
              <a:buNone/>
            </a:pPr>
            <a:r>
              <a:rPr lang="en-US" sz="1800" dirty="0">
                <a:latin typeface="Arial"/>
                <a:ea typeface="Arial"/>
                <a:cs typeface="Arial"/>
                <a:sym typeface="Arial"/>
              </a:rPr>
              <a:t>Invented by Ross Quinlan, ID3 uses a top-down greedy approach to build a decision tree.</a:t>
            </a:r>
            <a:endParaRPr sz="1800" dirty="0">
              <a:latin typeface="Arial"/>
              <a:ea typeface="Arial"/>
              <a:cs typeface="Arial"/>
              <a:sym typeface="Arial"/>
            </a:endParaRPr>
          </a:p>
          <a:p>
            <a:pPr marL="0" lvl="0" indent="0" algn="l" rtl="0">
              <a:spcBef>
                <a:spcPts val="360"/>
              </a:spcBef>
              <a:spcAft>
                <a:spcPts val="0"/>
              </a:spcAft>
              <a:buClr>
                <a:schemeClr val="dk1"/>
              </a:buClr>
              <a:buSzPts val="1100"/>
              <a:buFont typeface="Arial"/>
              <a:buNone/>
            </a:pPr>
            <a:r>
              <a:rPr lang="en-US" sz="1800" dirty="0">
                <a:latin typeface="Arial"/>
                <a:ea typeface="Arial"/>
                <a:cs typeface="Arial"/>
                <a:sym typeface="Arial"/>
              </a:rPr>
              <a:t> In simple words, the top-down approach means that we start building the tree from the top and the greedy approach means that at each iteration we select the best feature at the present moment to create a node.</a:t>
            </a:r>
            <a:endParaRPr sz="1800" dirty="0">
              <a:latin typeface="Arial"/>
              <a:ea typeface="Arial"/>
              <a:cs typeface="Arial"/>
              <a:sym typeface="Arial"/>
            </a:endParaRPr>
          </a:p>
          <a:p>
            <a:pPr marL="0" lvl="0" indent="0" algn="l" rtl="0">
              <a:spcBef>
                <a:spcPts val="360"/>
              </a:spcBef>
              <a:spcAft>
                <a:spcPts val="0"/>
              </a:spcAft>
              <a:buClr>
                <a:schemeClr val="dk1"/>
              </a:buClr>
              <a:buSzPts val="1100"/>
              <a:buFont typeface="Arial"/>
              <a:buNone/>
            </a:pPr>
            <a:r>
              <a:rPr lang="en-US" sz="1800" dirty="0">
                <a:latin typeface="Arial"/>
                <a:ea typeface="Arial"/>
                <a:cs typeface="Arial"/>
                <a:sym typeface="Arial"/>
              </a:rPr>
              <a:t>Most generally ID3 is only used for classification problems with nominal features only.</a:t>
            </a:r>
            <a:endParaRPr sz="1800" dirty="0">
              <a:latin typeface="Arial"/>
              <a:ea typeface="Arial"/>
              <a:cs typeface="Arial"/>
              <a:sym typeface="Arial"/>
            </a:endParaRPr>
          </a:p>
          <a:p>
            <a:pPr marL="0" lvl="0" indent="0" algn="l" rtl="0">
              <a:spcBef>
                <a:spcPts val="360"/>
              </a:spcBef>
              <a:spcAft>
                <a:spcPts val="0"/>
              </a:spcAft>
              <a:buClr>
                <a:schemeClr val="dk1"/>
              </a:buClr>
              <a:buSzPts val="1100"/>
              <a:buFont typeface="Arial"/>
              <a:buNone/>
            </a:pPr>
            <a:endParaRPr sz="1800" dirty="0">
              <a:latin typeface="Arial"/>
              <a:ea typeface="Arial"/>
              <a:cs typeface="Arial"/>
              <a:sym typeface="Arial"/>
            </a:endParaRPr>
          </a:p>
          <a:p>
            <a:pPr marL="0" lvl="0" indent="0" algn="l" rtl="0">
              <a:spcBef>
                <a:spcPts val="360"/>
              </a:spcBef>
              <a:spcAft>
                <a:spcPts val="0"/>
              </a:spcAft>
              <a:buNone/>
            </a:pPr>
            <a:endParaRPr sz="1800" dirty="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d3f18b9bb8_0_30"/>
          <p:cNvSpPr txBox="1">
            <a:spLocks noGrp="1"/>
          </p:cNvSpPr>
          <p:nvPr>
            <p:ph type="title"/>
          </p:nvPr>
        </p:nvSpPr>
        <p:spPr>
          <a:xfrm>
            <a:off x="1295400" y="1425187"/>
            <a:ext cx="9601200" cy="858900"/>
          </a:xfrm>
          <a:prstGeom prst="rect">
            <a:avLst/>
          </a:prstGeom>
        </p:spPr>
        <p:txBody>
          <a:bodyPr spcFirstLastPara="1" wrap="square" lIns="91425" tIns="45700" rIns="91425" bIns="45700" anchor="ctr" anchorCtr="0">
            <a:normAutofit fontScale="90000"/>
          </a:bodyPr>
          <a:lstStyle/>
          <a:p>
            <a:r>
              <a:rPr lang="en-US" sz="4000" b="1" dirty="0">
                <a:latin typeface="Arial"/>
                <a:ea typeface="Arial"/>
                <a:cs typeface="Arial"/>
                <a:sym typeface="Arial"/>
              </a:rPr>
              <a:t>ID3 STEPS</a:t>
            </a:r>
            <a:br>
              <a:rPr lang="en-US" sz="4000" b="1" dirty="0">
                <a:latin typeface="Arial"/>
                <a:ea typeface="Arial"/>
                <a:cs typeface="Arial"/>
                <a:sym typeface="Arial"/>
              </a:rPr>
            </a:br>
            <a:endParaRPr dirty="0"/>
          </a:p>
        </p:txBody>
      </p:sp>
      <p:sp>
        <p:nvSpPr>
          <p:cNvPr id="158" name="Google Shape;158;gd3f18b9bb8_0_30"/>
          <p:cNvSpPr txBox="1">
            <a:spLocks noGrp="1"/>
          </p:cNvSpPr>
          <p:nvPr>
            <p:ph type="body" idx="1"/>
          </p:nvPr>
        </p:nvSpPr>
        <p:spPr>
          <a:xfrm>
            <a:off x="1295400" y="2639505"/>
            <a:ext cx="9601200" cy="3236294"/>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Clr>
                <a:schemeClr val="dk1"/>
              </a:buClr>
              <a:buSzPts val="1100"/>
              <a:buFont typeface="Arial"/>
              <a:buNone/>
            </a:pPr>
            <a:r>
              <a:rPr lang="en-US" sz="1800" dirty="0">
                <a:latin typeface="Arial"/>
                <a:ea typeface="Arial"/>
                <a:cs typeface="Arial"/>
                <a:sym typeface="Arial"/>
              </a:rPr>
              <a:t>Calculate the Information Gain of each feature.</a:t>
            </a:r>
            <a:endParaRPr sz="1800" dirty="0">
              <a:latin typeface="Arial"/>
              <a:ea typeface="Arial"/>
              <a:cs typeface="Arial"/>
              <a:sym typeface="Arial"/>
            </a:endParaRPr>
          </a:p>
          <a:p>
            <a:pPr marL="0" lvl="0" indent="0" algn="l" rtl="0">
              <a:spcBef>
                <a:spcPts val="360"/>
              </a:spcBef>
              <a:spcAft>
                <a:spcPts val="0"/>
              </a:spcAft>
              <a:buClr>
                <a:schemeClr val="dk1"/>
              </a:buClr>
              <a:buSzPts val="1100"/>
              <a:buFont typeface="Arial"/>
              <a:buNone/>
            </a:pPr>
            <a:r>
              <a:rPr lang="en-US" sz="1800" dirty="0">
                <a:latin typeface="Arial"/>
                <a:ea typeface="Arial"/>
                <a:cs typeface="Arial"/>
                <a:sym typeface="Arial"/>
              </a:rPr>
              <a:t>Considering that all rows don’t belong to the same class, split the dataset S into subsets using the feature for which the Information Gain is maximum.</a:t>
            </a:r>
            <a:endParaRPr sz="1800" dirty="0">
              <a:latin typeface="Arial"/>
              <a:ea typeface="Arial"/>
              <a:cs typeface="Arial"/>
              <a:sym typeface="Arial"/>
            </a:endParaRPr>
          </a:p>
          <a:p>
            <a:pPr marL="0" lvl="0" indent="0" algn="l" rtl="0">
              <a:spcBef>
                <a:spcPts val="360"/>
              </a:spcBef>
              <a:spcAft>
                <a:spcPts val="0"/>
              </a:spcAft>
              <a:buClr>
                <a:schemeClr val="dk1"/>
              </a:buClr>
              <a:buSzPts val="1100"/>
              <a:buFont typeface="Arial"/>
              <a:buNone/>
            </a:pPr>
            <a:r>
              <a:rPr lang="en-US" sz="1800" dirty="0">
                <a:latin typeface="Arial"/>
                <a:ea typeface="Arial"/>
                <a:cs typeface="Arial"/>
                <a:sym typeface="Arial"/>
              </a:rPr>
              <a:t>Make a decision tree node using the feature with the maximum Information gain.</a:t>
            </a:r>
            <a:endParaRPr sz="1800" dirty="0">
              <a:latin typeface="Arial"/>
              <a:ea typeface="Arial"/>
              <a:cs typeface="Arial"/>
              <a:sym typeface="Arial"/>
            </a:endParaRPr>
          </a:p>
          <a:p>
            <a:pPr marL="0" lvl="0" indent="0" algn="l" rtl="0">
              <a:spcBef>
                <a:spcPts val="360"/>
              </a:spcBef>
              <a:spcAft>
                <a:spcPts val="0"/>
              </a:spcAft>
              <a:buClr>
                <a:schemeClr val="dk1"/>
              </a:buClr>
              <a:buSzPts val="1100"/>
              <a:buFont typeface="Arial"/>
              <a:buNone/>
            </a:pPr>
            <a:r>
              <a:rPr lang="en-US" sz="1800" dirty="0">
                <a:latin typeface="Arial"/>
                <a:ea typeface="Arial"/>
                <a:cs typeface="Arial"/>
                <a:sym typeface="Arial"/>
              </a:rPr>
              <a:t>If all rows belong to the same class, make the current node as a leaf node with the class as its label.</a:t>
            </a:r>
            <a:endParaRPr sz="1800" dirty="0">
              <a:latin typeface="Arial"/>
              <a:ea typeface="Arial"/>
              <a:cs typeface="Arial"/>
              <a:sym typeface="Arial"/>
            </a:endParaRPr>
          </a:p>
          <a:p>
            <a:pPr marL="0" lvl="0" indent="0" algn="l" rtl="0">
              <a:spcBef>
                <a:spcPts val="360"/>
              </a:spcBef>
              <a:spcAft>
                <a:spcPts val="0"/>
              </a:spcAft>
              <a:buClr>
                <a:schemeClr val="dk1"/>
              </a:buClr>
              <a:buSzPts val="1100"/>
              <a:buFont typeface="Arial"/>
              <a:buNone/>
            </a:pPr>
            <a:r>
              <a:rPr lang="en-US" sz="1800" dirty="0">
                <a:latin typeface="Arial"/>
                <a:ea typeface="Arial"/>
                <a:cs typeface="Arial"/>
                <a:sym typeface="Arial"/>
              </a:rPr>
              <a:t>Repeat for the remaining features until we run out of all features, or the decision tree has all leaf nodes.</a:t>
            </a:r>
            <a:endParaRPr sz="1800" dirty="0">
              <a:latin typeface="Arial"/>
              <a:ea typeface="Arial"/>
              <a:cs typeface="Arial"/>
              <a:sym typeface="Arial"/>
            </a:endParaRPr>
          </a:p>
          <a:p>
            <a:pPr marL="0" lvl="0" indent="0" algn="l" rtl="0">
              <a:spcBef>
                <a:spcPts val="360"/>
              </a:spcBef>
              <a:spcAft>
                <a:spcPts val="0"/>
              </a:spcAft>
              <a:buNone/>
            </a:pPr>
            <a:endParaRPr sz="1800"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6B6D-630C-48AA-B886-01DA32650C2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APPLICATION BUILDING</a:t>
            </a:r>
            <a:endParaRPr lang="en-IN" b="1" dirty="0"/>
          </a:p>
        </p:txBody>
      </p:sp>
      <p:sp>
        <p:nvSpPr>
          <p:cNvPr id="3" name="Text Placeholder 2">
            <a:extLst>
              <a:ext uri="{FF2B5EF4-FFF2-40B4-BE49-F238E27FC236}">
                <a16:creationId xmlns:a16="http://schemas.microsoft.com/office/drawing/2014/main" id="{B8FF1097-528B-4DBA-8568-59BFB169BB6C}"/>
              </a:ext>
            </a:extLst>
          </p:cNvPr>
          <p:cNvSpPr>
            <a:spLocks noGrp="1"/>
          </p:cNvSpPr>
          <p:nvPr>
            <p:ph type="body" idx="1"/>
          </p:nvPr>
        </p:nvSpPr>
        <p:spPr/>
        <p:txBody>
          <a:bodyPr>
            <a:normAutofit/>
          </a:bodyPr>
          <a:lstStyle/>
          <a:p>
            <a:pPr algn="just"/>
            <a:r>
              <a:rPr lang="en-US" sz="2000" dirty="0">
                <a:latin typeface="Arial" panose="020B0604020202020204" pitchFamily="34" charset="0"/>
                <a:cs typeface="Arial" panose="020B0604020202020204" pitchFamily="34" charset="0"/>
              </a:rPr>
              <a:t>Pickle in Python is primarily used in serializing and deserializing a Python object structure. In other words, it's the process of converting a Python object into a byte stream to store it in a file/database, maintain program state across sessions, or transport data over the network</a:t>
            </a:r>
          </a:p>
          <a:p>
            <a:pPr algn="just"/>
            <a:r>
              <a:rPr lang="en-US" sz="2000" dirty="0">
                <a:latin typeface="Arial" panose="020B0604020202020204" pitchFamily="34" charset="0"/>
                <a:cs typeface="Arial" panose="020B0604020202020204" pitchFamily="34" charset="0"/>
              </a:rPr>
              <a:t>Flask is a micro web framework written in Python. It has no database abstraction layer, form validation, or any other components where pre-existing third-party libraries provide common functions.</a:t>
            </a:r>
          </a:p>
          <a:p>
            <a:endParaRPr lang="en-IN" dirty="0"/>
          </a:p>
        </p:txBody>
      </p:sp>
    </p:spTree>
    <p:extLst>
      <p:ext uri="{BB962C8B-B14F-4D97-AF65-F5344CB8AC3E}">
        <p14:creationId xmlns:p14="http://schemas.microsoft.com/office/powerpoint/2010/main" val="88375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D18D-F4AD-4155-9AD8-705D6B1D6A17}"/>
              </a:ext>
            </a:extLst>
          </p:cNvPr>
          <p:cNvSpPr>
            <a:spLocks noGrp="1"/>
          </p:cNvSpPr>
          <p:nvPr>
            <p:ph type="title"/>
          </p:nvPr>
        </p:nvSpPr>
        <p:spPr/>
        <p:txBody>
          <a:bodyPr/>
          <a:lstStyle/>
          <a:p>
            <a:r>
              <a:rPr lang="en-US" b="1" dirty="0">
                <a:latin typeface="+mj-lt"/>
              </a:rPr>
              <a:t>CREATING HTML CODE</a:t>
            </a:r>
            <a:endParaRPr lang="en-IN" b="1" dirty="0">
              <a:latin typeface="+mj-lt"/>
            </a:endParaRPr>
          </a:p>
        </p:txBody>
      </p:sp>
      <p:sp>
        <p:nvSpPr>
          <p:cNvPr id="3" name="Text Placeholder 2">
            <a:extLst>
              <a:ext uri="{FF2B5EF4-FFF2-40B4-BE49-F238E27FC236}">
                <a16:creationId xmlns:a16="http://schemas.microsoft.com/office/drawing/2014/main" id="{759CB23E-64DC-4E66-BDD1-E4F4872767EB}"/>
              </a:ext>
            </a:extLst>
          </p:cNvPr>
          <p:cNvSpPr>
            <a:spLocks noGrp="1"/>
          </p:cNvSpPr>
          <p:nvPr>
            <p:ph type="body" idx="1"/>
          </p:nvPr>
        </p:nvSpPr>
        <p:spPr/>
        <p:txBody>
          <a:bodyPr/>
          <a:lstStyle/>
          <a:p>
            <a:r>
              <a:rPr lang="en-US" dirty="0"/>
              <a:t>Application only displays a simple message without any HTML. Web applications mainly use HTML to display information for the visitor, so  now we need to work on incorporating HTML files in our app, which can be displayed on the web browser.</a:t>
            </a:r>
          </a:p>
          <a:p>
            <a:r>
              <a:rPr lang="en-US" dirty="0"/>
              <a:t>We need to write the html code for our application so that Can predict the results using the inputs provided within short duration of time.</a:t>
            </a:r>
          </a:p>
          <a:p>
            <a:endParaRPr lang="en-IN" dirty="0"/>
          </a:p>
        </p:txBody>
      </p:sp>
    </p:spTree>
    <p:extLst>
      <p:ext uri="{BB962C8B-B14F-4D97-AF65-F5344CB8AC3E}">
        <p14:creationId xmlns:p14="http://schemas.microsoft.com/office/powerpoint/2010/main" val="178066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262626"/>
              </a:buClr>
              <a:buSzPts val="1800"/>
              <a:buNone/>
            </a:pPr>
            <a:r>
              <a:rPr lang="en-US" dirty="0"/>
              <a:t>                          </a:t>
            </a:r>
            <a:r>
              <a:rPr lang="en-US" b="1" dirty="0">
                <a:latin typeface="Arial"/>
                <a:ea typeface="Arial"/>
                <a:cs typeface="Arial"/>
                <a:sym typeface="Arial"/>
              </a:rPr>
              <a:t>RESULT</a:t>
            </a:r>
            <a:endParaRPr b="1" dirty="0">
              <a:latin typeface="Arial"/>
              <a:ea typeface="Arial"/>
              <a:cs typeface="Arial"/>
              <a:sym typeface="Arial"/>
            </a:endParaRPr>
          </a:p>
        </p:txBody>
      </p:sp>
      <p:sp>
        <p:nvSpPr>
          <p:cNvPr id="164" name="Google Shape;164;p6"/>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None/>
            </a:pPr>
            <a:r>
              <a:rPr lang="en-US" sz="1800" dirty="0">
                <a:solidFill>
                  <a:srgbClr val="B7B7B7"/>
                </a:solidFill>
                <a:latin typeface="Arial"/>
                <a:ea typeface="Arial"/>
                <a:cs typeface="Arial"/>
                <a:sym typeface="Arial"/>
              </a:rPr>
              <a:t>After splitting the data in ratio 80:20, we applied </a:t>
            </a:r>
            <a:r>
              <a:rPr lang="en-US" sz="1800" b="1" dirty="0">
                <a:solidFill>
                  <a:srgbClr val="B7B7B7"/>
                </a:solidFill>
                <a:latin typeface="Arial"/>
                <a:ea typeface="Arial"/>
                <a:cs typeface="Arial"/>
                <a:sym typeface="Arial"/>
              </a:rPr>
              <a:t>decision tree algorithm </a:t>
            </a:r>
            <a:r>
              <a:rPr lang="en-US" sz="1800" dirty="0">
                <a:solidFill>
                  <a:srgbClr val="B7B7B7"/>
                </a:solidFill>
                <a:latin typeface="Arial"/>
                <a:ea typeface="Arial"/>
                <a:cs typeface="Arial"/>
                <a:sym typeface="Arial"/>
              </a:rPr>
              <a:t>on the data to predict the outcome. </a:t>
            </a:r>
          </a:p>
          <a:p>
            <a:pPr marL="0" lvl="0" indent="0" algn="l" rtl="0">
              <a:lnSpc>
                <a:spcPct val="100000"/>
              </a:lnSpc>
              <a:spcBef>
                <a:spcPts val="360"/>
              </a:spcBef>
              <a:spcAft>
                <a:spcPts val="0"/>
              </a:spcAft>
              <a:buNone/>
            </a:pPr>
            <a:r>
              <a:rPr lang="en-US" sz="1800" dirty="0">
                <a:solidFill>
                  <a:srgbClr val="B7B7B7"/>
                </a:solidFill>
                <a:latin typeface="Arial"/>
                <a:ea typeface="Arial"/>
                <a:cs typeface="Arial"/>
                <a:sym typeface="Arial"/>
              </a:rPr>
              <a:t>While using the </a:t>
            </a:r>
            <a:r>
              <a:rPr lang="en-US" sz="1800" dirty="0" err="1">
                <a:solidFill>
                  <a:srgbClr val="B7B7B7"/>
                </a:solidFill>
                <a:latin typeface="Arial"/>
                <a:ea typeface="Arial"/>
                <a:cs typeface="Arial"/>
                <a:sym typeface="Arial"/>
              </a:rPr>
              <a:t>navie</a:t>
            </a:r>
            <a:r>
              <a:rPr lang="en-US" sz="1800" dirty="0">
                <a:solidFill>
                  <a:srgbClr val="B7B7B7"/>
                </a:solidFill>
                <a:latin typeface="Arial"/>
                <a:ea typeface="Arial"/>
                <a:cs typeface="Arial"/>
                <a:sym typeface="Arial"/>
              </a:rPr>
              <a:t> bayes algorithm we obtained accuracy 0.8420763630511138.</a:t>
            </a:r>
          </a:p>
          <a:p>
            <a:pPr marL="0" lvl="0" indent="0" algn="l" rtl="0">
              <a:lnSpc>
                <a:spcPct val="100000"/>
              </a:lnSpc>
              <a:spcBef>
                <a:spcPts val="360"/>
              </a:spcBef>
              <a:spcAft>
                <a:spcPts val="0"/>
              </a:spcAft>
              <a:buNone/>
            </a:pPr>
            <a:endParaRPr lang="en-US" sz="1800" dirty="0">
              <a:solidFill>
                <a:srgbClr val="B7B7B7"/>
              </a:solidFill>
              <a:latin typeface="Arial"/>
              <a:ea typeface="Arial"/>
              <a:cs typeface="Arial"/>
              <a:sym typeface="Arial"/>
            </a:endParaRPr>
          </a:p>
          <a:p>
            <a:pPr marL="0" lvl="0" indent="0" algn="l" rtl="0">
              <a:lnSpc>
                <a:spcPct val="100000"/>
              </a:lnSpc>
              <a:spcBef>
                <a:spcPts val="360"/>
              </a:spcBef>
              <a:spcAft>
                <a:spcPts val="0"/>
              </a:spcAft>
              <a:buNone/>
            </a:pPr>
            <a:r>
              <a:rPr lang="en-US" sz="1800" dirty="0">
                <a:solidFill>
                  <a:srgbClr val="B7B7B7"/>
                </a:solidFill>
                <a:latin typeface="Arial"/>
                <a:ea typeface="Arial"/>
                <a:cs typeface="Arial"/>
                <a:sym typeface="Arial"/>
              </a:rPr>
              <a:t>While using the decision tree algorithm we obtained accuracy 0.9734253552595454.</a:t>
            </a:r>
          </a:p>
          <a:p>
            <a:pPr marL="457200" lvl="0" indent="-228600" algn="l" rtl="0">
              <a:lnSpc>
                <a:spcPct val="100000"/>
              </a:lnSpc>
              <a:spcBef>
                <a:spcPts val="360"/>
              </a:spcBef>
              <a:spcAft>
                <a:spcPts val="0"/>
              </a:spcAft>
              <a:buSzPts val="207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FEAE-4979-45A4-A4F7-3D699AD1206C}"/>
              </a:ext>
            </a:extLst>
          </p:cNvPr>
          <p:cNvSpPr>
            <a:spLocks noGrp="1"/>
          </p:cNvSpPr>
          <p:nvPr>
            <p:ph type="title"/>
          </p:nvPr>
        </p:nvSpPr>
        <p:spPr>
          <a:xfrm>
            <a:off x="273378" y="122548"/>
            <a:ext cx="4374037" cy="754144"/>
          </a:xfrm>
        </p:spPr>
        <p:txBody>
          <a:bodyPr>
            <a:normAutofit fontScale="90000"/>
          </a:bodyPr>
          <a:lstStyle/>
          <a:p>
            <a:r>
              <a:rPr lang="en-US" sz="4800" b="1" dirty="0">
                <a:latin typeface="+mj-lt"/>
                <a:ea typeface="Gill Sans"/>
                <a:cs typeface="Gill Sans"/>
                <a:sym typeface="Gill Sans"/>
              </a:rPr>
              <a:t>HTML PAGE</a:t>
            </a:r>
            <a:endParaRPr lang="en-IN" b="1" dirty="0">
              <a:latin typeface="+mj-lt"/>
            </a:endParaRPr>
          </a:p>
        </p:txBody>
      </p:sp>
      <p:pic>
        <p:nvPicPr>
          <p:cNvPr id="6" name="Picture 5">
            <a:extLst>
              <a:ext uri="{FF2B5EF4-FFF2-40B4-BE49-F238E27FC236}">
                <a16:creationId xmlns:a16="http://schemas.microsoft.com/office/drawing/2014/main" id="{6CB32E9D-C840-439E-842F-CE9C787A10CE}"/>
              </a:ext>
            </a:extLst>
          </p:cNvPr>
          <p:cNvPicPr>
            <a:picLocks noChangeAspect="1"/>
          </p:cNvPicPr>
          <p:nvPr/>
        </p:nvPicPr>
        <p:blipFill>
          <a:blip r:embed="rId2"/>
          <a:stretch>
            <a:fillRect/>
          </a:stretch>
        </p:blipFill>
        <p:spPr>
          <a:xfrm>
            <a:off x="34925" y="980388"/>
            <a:ext cx="12122150" cy="5467546"/>
          </a:xfrm>
          <a:prstGeom prst="rect">
            <a:avLst/>
          </a:prstGeom>
        </p:spPr>
      </p:pic>
    </p:spTree>
    <p:extLst>
      <p:ext uri="{BB962C8B-B14F-4D97-AF65-F5344CB8AC3E}">
        <p14:creationId xmlns:p14="http://schemas.microsoft.com/office/powerpoint/2010/main" val="225972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262626"/>
              </a:buClr>
              <a:buSzPts val="4400"/>
              <a:buFont typeface="Arial"/>
              <a:buNone/>
            </a:pPr>
            <a:r>
              <a:rPr lang="en-US" dirty="0">
                <a:latin typeface="Arial"/>
                <a:ea typeface="Arial"/>
                <a:cs typeface="Arial"/>
                <a:sym typeface="Arial"/>
              </a:rPr>
              <a:t>                 </a:t>
            </a:r>
            <a:r>
              <a:rPr lang="en-US" b="1" dirty="0">
                <a:latin typeface="Arial"/>
                <a:ea typeface="Arial"/>
                <a:cs typeface="Arial"/>
                <a:sym typeface="Arial"/>
              </a:rPr>
              <a:t>CONCLUSION</a:t>
            </a:r>
            <a:endParaRPr b="1" dirty="0">
              <a:latin typeface="Arial"/>
              <a:ea typeface="Arial"/>
              <a:cs typeface="Arial"/>
              <a:sym typeface="Arial"/>
            </a:endParaRPr>
          </a:p>
        </p:txBody>
      </p:sp>
      <p:sp>
        <p:nvSpPr>
          <p:cNvPr id="170" name="Google Shape;170;p12"/>
          <p:cNvSpPr txBox="1">
            <a:spLocks noGrp="1"/>
          </p:cNvSpPr>
          <p:nvPr>
            <p:ph type="body" idx="1"/>
          </p:nvPr>
        </p:nvSpPr>
        <p:spPr>
          <a:xfrm>
            <a:off x="1295400" y="2450200"/>
            <a:ext cx="9814800" cy="39021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None/>
            </a:pPr>
            <a:r>
              <a:rPr lang="en-US" sz="1800" i="0" dirty="0">
                <a:solidFill>
                  <a:srgbClr val="B7B7B7"/>
                </a:solidFill>
                <a:latin typeface="Arial"/>
                <a:ea typeface="Arial"/>
                <a:cs typeface="Arial"/>
                <a:sym typeface="Arial"/>
              </a:rPr>
              <a:t>The process of filtering out and shortlisting the final applications takes some significant amount of time. So if we were able to predict the outcome, it would be very useful for applicants to analyze and plan their future accordingly without wasting precious amount of time especially during the prime period of their career. And even companies would also be benefited such that they can make efficient business plans with the help of these predictions.</a:t>
            </a:r>
            <a:endParaRPr sz="1800" dirty="0">
              <a:solidFill>
                <a:srgbClr val="B7B7B7"/>
              </a:solidFill>
              <a:latin typeface="Arial"/>
              <a:ea typeface="Arial"/>
              <a:cs typeface="Arial"/>
              <a:sym typeface="Arial"/>
            </a:endParaRPr>
          </a:p>
          <a:p>
            <a:pPr marL="0" lvl="0" indent="0" algn="just" rtl="0">
              <a:lnSpc>
                <a:spcPct val="120000"/>
              </a:lnSpc>
              <a:spcBef>
                <a:spcPts val="933"/>
              </a:spcBef>
              <a:spcAft>
                <a:spcPts val="0"/>
              </a:spcAft>
              <a:buNone/>
            </a:pPr>
            <a:r>
              <a:rPr lang="en-US" sz="1800" i="0" dirty="0">
                <a:solidFill>
                  <a:srgbClr val="B7B7B7"/>
                </a:solidFill>
                <a:latin typeface="Arial"/>
                <a:ea typeface="Arial"/>
                <a:cs typeface="Arial"/>
                <a:sym typeface="Arial"/>
              </a:rPr>
              <a:t>By considering various parameters and constructing the apt machine learning models, it was possible to predict this outcome with a decent level of accuracy</a:t>
            </a:r>
            <a:endParaRPr sz="1800" dirty="0">
              <a:solidFill>
                <a:srgbClr val="B7B7B7"/>
              </a:solidFill>
              <a:latin typeface="Arial"/>
              <a:ea typeface="Arial"/>
              <a:cs typeface="Arial"/>
              <a:sym typeface="Arial"/>
            </a:endParaRPr>
          </a:p>
          <a:p>
            <a:pPr marL="0" lvl="0" indent="0" algn="just" rtl="0">
              <a:lnSpc>
                <a:spcPct val="120000"/>
              </a:lnSpc>
              <a:spcBef>
                <a:spcPts val="933"/>
              </a:spcBef>
              <a:spcAft>
                <a:spcPts val="0"/>
              </a:spcAft>
              <a:buNone/>
            </a:pPr>
            <a:r>
              <a:rPr lang="en-US" sz="1800" i="0" dirty="0">
                <a:solidFill>
                  <a:srgbClr val="B7B7B7"/>
                </a:solidFill>
                <a:latin typeface="Arial"/>
                <a:ea typeface="Arial"/>
                <a:cs typeface="Arial"/>
                <a:sym typeface="Arial"/>
              </a:rPr>
              <a:t>The original purpose of the project is to predict the outcome of H-1B visa applications that are filed by many foreign By leveraging the advantages of some of the bleeding edge technologies like ML, we can predict some outcomes and can help millions of individuals out there.</a:t>
            </a:r>
            <a:endParaRPr sz="1800" dirty="0">
              <a:solidFill>
                <a:srgbClr val="B7B7B7"/>
              </a:solidFill>
              <a:latin typeface="Arial"/>
              <a:ea typeface="Arial"/>
              <a:cs typeface="Arial"/>
              <a:sym typeface="Arial"/>
            </a:endParaRPr>
          </a:p>
          <a:p>
            <a:pPr marL="285750" lvl="0" indent="-164163" algn="l" rtl="0">
              <a:lnSpc>
                <a:spcPct val="100000"/>
              </a:lnSpc>
              <a:spcBef>
                <a:spcPts val="933"/>
              </a:spcBef>
              <a:spcAft>
                <a:spcPts val="0"/>
              </a:spcAft>
              <a:buSzPts val="2070"/>
              <a:buNone/>
            </a:pPr>
            <a:endParaRPr sz="1800" dirty="0">
              <a:solidFill>
                <a:srgbClr val="B7B7B7"/>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262626"/>
              </a:buClr>
              <a:buSzPts val="4400"/>
              <a:buFont typeface="Arial"/>
              <a:buNone/>
            </a:pPr>
            <a:r>
              <a:rPr lang="en-US" b="1" dirty="0">
                <a:latin typeface="Arial"/>
                <a:ea typeface="Arial"/>
                <a:cs typeface="Arial"/>
                <a:sym typeface="Arial"/>
              </a:rPr>
              <a:t>INTRODUCTION</a:t>
            </a:r>
            <a:endParaRPr b="1" dirty="0">
              <a:latin typeface="Arial"/>
              <a:ea typeface="Arial"/>
              <a:cs typeface="Arial"/>
              <a:sym typeface="Arial"/>
            </a:endParaRPr>
          </a:p>
        </p:txBody>
      </p:sp>
      <p:sp>
        <p:nvSpPr>
          <p:cNvPr id="75" name="Google Shape;75;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2070"/>
              <a:buNone/>
            </a:pPr>
            <a:r>
              <a:rPr lang="en-US" sz="1800"/>
              <a:t>H-1B is a type of non-immigrant visa in the United States that allows foreign nationals to work in occupations that require specialized knowledge and a bachelor’s degree or higher in the specific specialty.</a:t>
            </a:r>
            <a:endParaRPr sz="1800"/>
          </a:p>
          <a:p>
            <a:pPr marL="0" lvl="0" indent="0" algn="just" rtl="0">
              <a:lnSpc>
                <a:spcPct val="100000"/>
              </a:lnSpc>
              <a:spcBef>
                <a:spcPts val="960"/>
              </a:spcBef>
              <a:spcAft>
                <a:spcPts val="0"/>
              </a:spcAft>
              <a:buSzPts val="2070"/>
              <a:buNone/>
            </a:pPr>
            <a:r>
              <a:rPr lang="en-US" sz="1800"/>
              <a:t>This visa requires the applicant to have a job offer from an employer in the US before they can file an application to the US immigration service (USCIS). USCIS grants 85,000 H-1B visas every year, even though the number of applicants far exceed that number. </a:t>
            </a:r>
            <a:endParaRPr sz="1800"/>
          </a:p>
          <a:p>
            <a:pPr marL="0" lvl="0" indent="0" algn="just" rtl="0">
              <a:lnSpc>
                <a:spcPct val="100000"/>
              </a:lnSpc>
              <a:spcBef>
                <a:spcPts val="960"/>
              </a:spcBef>
              <a:spcAft>
                <a:spcPts val="0"/>
              </a:spcAft>
              <a:buSzPts val="2070"/>
              <a:buNone/>
            </a:pPr>
            <a:r>
              <a:rPr lang="en-US" sz="1800"/>
              <a:t>The dataset we collected from kaggle under the name of  "H1B DISCLOSURE DATASET"</a:t>
            </a:r>
            <a:endParaRPr sz="1800"/>
          </a:p>
          <a:p>
            <a:pPr marL="285750" lvl="0" indent="-110490" algn="l" rtl="0">
              <a:lnSpc>
                <a:spcPct val="100000"/>
              </a:lnSpc>
              <a:spcBef>
                <a:spcPts val="1080"/>
              </a:spcBef>
              <a:spcAft>
                <a:spcPts val="0"/>
              </a:spcAft>
              <a:buSzPts val="2760"/>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ctrTitle"/>
          </p:nvPr>
        </p:nvSpPr>
        <p:spPr>
          <a:xfrm>
            <a:off x="415611" y="992767"/>
            <a:ext cx="11360700" cy="27369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262626"/>
              </a:buClr>
              <a:buSzPts val="4400"/>
              <a:buFont typeface="Arial"/>
              <a:buNone/>
            </a:pPr>
            <a:r>
              <a:rPr lang="en-US" sz="4400" b="1">
                <a:latin typeface="Arial"/>
                <a:ea typeface="Arial"/>
                <a:cs typeface="Arial"/>
                <a:sym typeface="Arial"/>
              </a:rPr>
              <a:t>THANK YOU             </a:t>
            </a:r>
            <a:endParaRPr sz="4400">
              <a:latin typeface="Arial"/>
              <a:ea typeface="Arial"/>
              <a:cs typeface="Arial"/>
              <a:sym typeface="Arial"/>
            </a:endParaRPr>
          </a:p>
        </p:txBody>
      </p:sp>
      <p:sp>
        <p:nvSpPr>
          <p:cNvPr id="176" name="Google Shape;176;p13"/>
          <p:cNvSpPr txBox="1">
            <a:spLocks noGrp="1"/>
          </p:cNvSpPr>
          <p:nvPr>
            <p:ph type="subTitle" idx="1"/>
          </p:nvPr>
        </p:nvSpPr>
        <p:spPr>
          <a:xfrm>
            <a:off x="2692398" y="3657596"/>
            <a:ext cx="6815669" cy="204056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40"/>
              <a:buNone/>
            </a:pPr>
            <a:r>
              <a:rPr lang="en-US" sz="1600" dirty="0">
                <a:latin typeface="Arial"/>
                <a:ea typeface="Arial"/>
                <a:cs typeface="Arial"/>
                <a:sym typeface="Arial"/>
              </a:rPr>
              <a:t>                                     </a:t>
            </a:r>
            <a:endParaRPr sz="1600" dirty="0">
              <a:latin typeface="Arial"/>
              <a:ea typeface="Arial"/>
              <a:cs typeface="Arial"/>
              <a:sym typeface="Arial"/>
            </a:endParaRPr>
          </a:p>
          <a:p>
            <a:pPr marL="0" lvl="0" indent="0" algn="ctr" rtl="0">
              <a:lnSpc>
                <a:spcPct val="100000"/>
              </a:lnSpc>
              <a:spcBef>
                <a:spcPts val="0"/>
              </a:spcBef>
              <a:spcAft>
                <a:spcPts val="0"/>
              </a:spcAft>
              <a:buSzPts val="1840"/>
              <a:buNone/>
            </a:pPr>
            <a:r>
              <a:rPr lang="en-US" sz="1600" dirty="0">
                <a:latin typeface="Arial"/>
                <a:ea typeface="Arial"/>
                <a:cs typeface="Arial"/>
                <a:sym typeface="Arial"/>
              </a:rPr>
              <a:t>BATCH 10:  </a:t>
            </a:r>
          </a:p>
          <a:p>
            <a:pPr marL="0" lvl="0" indent="0" algn="ctr" rtl="0">
              <a:lnSpc>
                <a:spcPct val="100000"/>
              </a:lnSpc>
              <a:spcBef>
                <a:spcPts val="0"/>
              </a:spcBef>
              <a:spcAft>
                <a:spcPts val="0"/>
              </a:spcAft>
              <a:buSzPts val="1840"/>
              <a:buNone/>
            </a:pPr>
            <a:r>
              <a:rPr lang="en-US" sz="1600" dirty="0"/>
              <a:t>                                                       </a:t>
            </a:r>
            <a:r>
              <a:rPr lang="en-US" sz="1600" dirty="0">
                <a:latin typeface="Arial"/>
                <a:ea typeface="Arial"/>
                <a:cs typeface="Arial"/>
                <a:sym typeface="Arial"/>
              </a:rPr>
              <a:t> VIVEK, 121710303002</a:t>
            </a:r>
            <a:endParaRPr dirty="0"/>
          </a:p>
          <a:p>
            <a:pPr marL="0" lvl="0" indent="0" algn="ctr" rtl="0">
              <a:lnSpc>
                <a:spcPct val="100000"/>
              </a:lnSpc>
              <a:spcBef>
                <a:spcPts val="920"/>
              </a:spcBef>
              <a:spcAft>
                <a:spcPts val="0"/>
              </a:spcAft>
              <a:buSzPts val="1840"/>
              <a:buNone/>
            </a:pPr>
            <a:r>
              <a:rPr lang="en-US" sz="1600" dirty="0">
                <a:latin typeface="Arial"/>
                <a:ea typeface="Arial"/>
                <a:cs typeface="Arial"/>
                <a:sym typeface="Arial"/>
              </a:rPr>
              <a:t>                                                                   SANNIHITHA, 121710303062</a:t>
            </a:r>
            <a:endParaRPr dirty="0"/>
          </a:p>
          <a:p>
            <a:pPr marL="0" lvl="0" indent="0" algn="ctr" rtl="0">
              <a:lnSpc>
                <a:spcPct val="100000"/>
              </a:lnSpc>
              <a:spcBef>
                <a:spcPts val="920"/>
              </a:spcBef>
              <a:spcAft>
                <a:spcPts val="0"/>
              </a:spcAft>
              <a:buSzPts val="1840"/>
              <a:buNone/>
            </a:pPr>
            <a:r>
              <a:rPr lang="en-US" sz="1600" dirty="0">
                <a:latin typeface="Arial"/>
                <a:ea typeface="Arial"/>
                <a:cs typeface="Arial"/>
                <a:sym typeface="Arial"/>
              </a:rPr>
              <a:t>                                                           SOUMIT, 121710303047</a:t>
            </a:r>
            <a:endParaRPr dirty="0"/>
          </a:p>
          <a:p>
            <a:pPr marL="0" lvl="0" indent="0" algn="ctr" rtl="0">
              <a:lnSpc>
                <a:spcPct val="100000"/>
              </a:lnSpc>
              <a:spcBef>
                <a:spcPts val="920"/>
              </a:spcBef>
              <a:spcAft>
                <a:spcPts val="0"/>
              </a:spcAft>
              <a:buSzPts val="1840"/>
              <a:buNone/>
            </a:pPr>
            <a:r>
              <a:rPr lang="en-US" sz="1600" dirty="0">
                <a:latin typeface="Arial"/>
                <a:ea typeface="Arial"/>
                <a:cs typeface="Arial"/>
                <a:sym typeface="Arial"/>
              </a:rPr>
              <a:t>                                                               PRIYANKA, 121710303062</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d3f18b9bb8_0_36"/>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Arial"/>
                <a:ea typeface="Arial"/>
                <a:cs typeface="Arial"/>
                <a:sym typeface="Arial"/>
              </a:rPr>
              <a:t>BACKGROUND STUDY</a:t>
            </a:r>
            <a:endParaRPr b="1" dirty="0">
              <a:latin typeface="Arial"/>
              <a:ea typeface="Arial"/>
              <a:cs typeface="Arial"/>
              <a:sym typeface="Arial"/>
            </a:endParaRPr>
          </a:p>
        </p:txBody>
      </p:sp>
      <p:sp>
        <p:nvSpPr>
          <p:cNvPr id="87" name="Google Shape;87;gd3f18b9bb8_0_36"/>
          <p:cNvSpPr txBox="1">
            <a:spLocks noGrp="1"/>
          </p:cNvSpPr>
          <p:nvPr>
            <p:ph type="body" idx="1"/>
          </p:nvPr>
        </p:nvSpPr>
        <p:spPr>
          <a:xfrm>
            <a:off x="1295401" y="2569907"/>
            <a:ext cx="9601200" cy="3318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800">
                <a:latin typeface="Arial"/>
                <a:ea typeface="Arial"/>
                <a:cs typeface="Arial"/>
                <a:sym typeface="Arial"/>
              </a:rPr>
              <a:t>Background information regarding the algorithms used in this work is also provided. The main aim of this project is to predict the certification status of the visa applications. For this purpose, the concept of classification will be used. That is, when all the attributes are provided, the classifying model is trained on historical data of this application domain and probability of rows belonging to one class or status over the other is determined. </a:t>
            </a:r>
            <a:endParaRPr sz="1800">
              <a:latin typeface="Arial"/>
              <a:ea typeface="Arial"/>
              <a:cs typeface="Arial"/>
              <a:sym typeface="Arial"/>
            </a:endParaRPr>
          </a:p>
          <a:p>
            <a:pPr marL="0" lvl="0" indent="0" algn="l" rtl="0">
              <a:spcBef>
                <a:spcPts val="360"/>
              </a:spcBef>
              <a:spcAft>
                <a:spcPts val="0"/>
              </a:spcAft>
              <a:buNone/>
            </a:pPr>
            <a:r>
              <a:rPr lang="en-US" sz="1800">
                <a:latin typeface="Arial"/>
                <a:ea typeface="Arial"/>
                <a:cs typeface="Arial"/>
                <a:sym typeface="Arial"/>
              </a:rPr>
              <a:t>As part of our research we found some relevant papers as reference and studied them.some of them used the same data that we had while others used similar methods and we came across various methods as well which might be helpful for the project. </a:t>
            </a:r>
            <a:endParaRPr sz="1800">
              <a:latin typeface="Arial"/>
              <a:ea typeface="Arial"/>
              <a:cs typeface="Arial"/>
              <a:sym typeface="Arial"/>
            </a:endParaRPr>
          </a:p>
          <a:p>
            <a:pPr marL="457200" lvl="0" indent="-342900" algn="l" rtl="0">
              <a:spcBef>
                <a:spcPts val="360"/>
              </a:spcBef>
              <a:spcAft>
                <a:spcPts val="0"/>
              </a:spcAft>
              <a:buSzPts val="1800"/>
              <a:buFont typeface="Arial"/>
              <a:buChar char="•"/>
            </a:pPr>
            <a:r>
              <a:rPr lang="en-US" sz="1800">
                <a:latin typeface="Arial"/>
                <a:ea typeface="Arial"/>
                <a:cs typeface="Arial"/>
                <a:sym typeface="Arial"/>
              </a:rPr>
              <a:t>PREDICTION OF H1B VISA USING MACHINE LEARNING ALGORITHMS</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US" sz="1800">
                <a:latin typeface="Arial"/>
                <a:ea typeface="Arial"/>
                <a:cs typeface="Arial"/>
                <a:sym typeface="Arial"/>
              </a:rPr>
              <a:t>A Predictive Model for </a:t>
            </a:r>
            <a:r>
              <a:rPr lang="en-US" sz="1800"/>
              <a:t>H1B</a:t>
            </a:r>
            <a:r>
              <a:rPr lang="en-US" sz="1800">
                <a:latin typeface="Arial"/>
                <a:ea typeface="Arial"/>
                <a:cs typeface="Arial"/>
                <a:sym typeface="Arial"/>
              </a:rPr>
              <a:t> Visa Petition Approval </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US" sz="1800">
                <a:latin typeface="Arial"/>
                <a:ea typeface="Arial"/>
                <a:cs typeface="Arial"/>
                <a:sym typeface="Arial"/>
              </a:rPr>
              <a:t>H-1B Visa Data Analysis and Prediction by using K-means Clustering and Decision Tree Algorithms </a:t>
            </a:r>
            <a:endParaRPr sz="1800">
              <a:latin typeface="Arial"/>
              <a:ea typeface="Arial"/>
              <a:cs typeface="Arial"/>
              <a:sym typeface="Arial"/>
            </a:endParaRPr>
          </a:p>
          <a:p>
            <a:pPr marL="0" lvl="0" indent="0" algn="l" rtl="0">
              <a:spcBef>
                <a:spcPts val="360"/>
              </a:spcBef>
              <a:spcAft>
                <a:spcPts val="0"/>
              </a:spcAft>
              <a:buNone/>
            </a:pP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262626"/>
              </a:buClr>
              <a:buSzPts val="4400"/>
              <a:buFont typeface="Arial"/>
              <a:buNone/>
            </a:pPr>
            <a:r>
              <a:rPr lang="en-US" b="1" dirty="0">
                <a:latin typeface="Arial"/>
                <a:ea typeface="Arial"/>
                <a:cs typeface="Arial"/>
                <a:sym typeface="Arial"/>
              </a:rPr>
              <a:t>PURPOSE</a:t>
            </a:r>
            <a:endParaRPr b="1" dirty="0">
              <a:latin typeface="Arial"/>
              <a:ea typeface="Arial"/>
              <a:cs typeface="Arial"/>
              <a:sym typeface="Arial"/>
            </a:endParaRPr>
          </a:p>
        </p:txBody>
      </p:sp>
      <p:sp>
        <p:nvSpPr>
          <p:cNvPr id="81" name="Google Shape;81;p4"/>
          <p:cNvSpPr txBox="1">
            <a:spLocks noGrp="1"/>
          </p:cNvSpPr>
          <p:nvPr>
            <p:ph type="body" idx="1"/>
          </p:nvPr>
        </p:nvSpPr>
        <p:spPr>
          <a:xfrm>
            <a:off x="1295400" y="2556932"/>
            <a:ext cx="9752813" cy="4301068"/>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None/>
            </a:pPr>
            <a:r>
              <a:rPr lang="en-US" sz="1800">
                <a:latin typeface="Arial"/>
                <a:ea typeface="Arial"/>
                <a:cs typeface="Arial"/>
                <a:sym typeface="Arial"/>
              </a:rPr>
              <a:t>In this project we are going to predict our case status of an application submitted by the employer to hire non-immigrant workers under the H-1B visa program. Employer can hire non-immigrant workers only after their LCA petition is approved. The approved LCA petition is then submitted as part of the Petition for a Non immigrant Worker application for work authorizations for H-1B visa status.  </a:t>
            </a:r>
            <a:endParaRPr sz="1800">
              <a:latin typeface="Arial"/>
              <a:ea typeface="Arial"/>
              <a:cs typeface="Arial"/>
              <a:sym typeface="Arial"/>
            </a:endParaRPr>
          </a:p>
          <a:p>
            <a:pPr marL="0" lvl="0" indent="0" algn="l" rtl="0">
              <a:lnSpc>
                <a:spcPct val="100000"/>
              </a:lnSpc>
              <a:spcBef>
                <a:spcPts val="108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7.png">
            <a:extLst>
              <a:ext uri="{FF2B5EF4-FFF2-40B4-BE49-F238E27FC236}">
                <a16:creationId xmlns:a16="http://schemas.microsoft.com/office/drawing/2014/main" id="{096F1117-D5EB-419B-8CC5-451708247C94}"/>
              </a:ext>
            </a:extLst>
          </p:cNvPr>
          <p:cNvPicPr/>
          <p:nvPr/>
        </p:nvPicPr>
        <p:blipFill>
          <a:blip r:embed="rId2"/>
          <a:srcRect b="21715"/>
          <a:stretch>
            <a:fillRect/>
          </a:stretch>
        </p:blipFill>
        <p:spPr>
          <a:xfrm>
            <a:off x="3299381" y="273377"/>
            <a:ext cx="4562574" cy="6193411"/>
          </a:xfrm>
          <a:prstGeom prst="rect">
            <a:avLst/>
          </a:prstGeom>
          <a:ln/>
        </p:spPr>
      </p:pic>
    </p:spTree>
    <p:extLst>
      <p:ext uri="{BB962C8B-B14F-4D97-AF65-F5344CB8AC3E}">
        <p14:creationId xmlns:p14="http://schemas.microsoft.com/office/powerpoint/2010/main" val="55127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EC50-71C7-43CF-9475-DAB1B0F55C16}"/>
              </a:ext>
            </a:extLst>
          </p:cNvPr>
          <p:cNvSpPr>
            <a:spLocks noGrp="1"/>
          </p:cNvSpPr>
          <p:nvPr>
            <p:ph type="title"/>
          </p:nvPr>
        </p:nvSpPr>
        <p:spPr/>
        <p:txBody>
          <a:bodyPr/>
          <a:lstStyle/>
          <a:p>
            <a:r>
              <a:rPr lang="en-US" b="1" dirty="0"/>
              <a:t>PROPOSED METHOD</a:t>
            </a:r>
            <a:endParaRPr lang="en-IN" b="1" dirty="0"/>
          </a:p>
        </p:txBody>
      </p:sp>
      <p:sp>
        <p:nvSpPr>
          <p:cNvPr id="3" name="Text Placeholder 2">
            <a:extLst>
              <a:ext uri="{FF2B5EF4-FFF2-40B4-BE49-F238E27FC236}">
                <a16:creationId xmlns:a16="http://schemas.microsoft.com/office/drawing/2014/main" id="{3EBAB2FE-6E4A-4108-93F5-5D2A6BAAC756}"/>
              </a:ext>
            </a:extLst>
          </p:cNvPr>
          <p:cNvSpPr>
            <a:spLocks noGrp="1"/>
          </p:cNvSpPr>
          <p:nvPr>
            <p:ph type="body" idx="1"/>
          </p:nvPr>
        </p:nvSpPr>
        <p:spPr/>
        <p:txBody>
          <a:bodyPr/>
          <a:lstStyle/>
          <a:p>
            <a:pPr marL="97155" indent="0">
              <a:buNone/>
            </a:pPr>
            <a:r>
              <a:rPr lang="en-US" sz="2400" dirty="0">
                <a:latin typeface="Arial"/>
                <a:ea typeface="Arial"/>
                <a:cs typeface="Arial"/>
                <a:sym typeface="Arial"/>
              </a:rPr>
              <a:t>The main objective of project is to build a supervised classification model to classify the visa applications. The visa petitions are classified into classes from the case status attribute of dataset. 80% of data is used for training the model and 20% of data is for testing the data. The accuracy, precision and recall of the learning models and see which model works best for predicting the outcome of a visa petition</a:t>
            </a:r>
          </a:p>
          <a:p>
            <a:pPr marL="97155" indent="0">
              <a:buNone/>
            </a:pPr>
            <a:endParaRPr lang="en-US" sz="2400" b="1" dirty="0">
              <a:latin typeface="Arial"/>
              <a:ea typeface="Arial"/>
              <a:cs typeface="Arial"/>
              <a:sym typeface="Arial"/>
            </a:endParaRPr>
          </a:p>
        </p:txBody>
      </p:sp>
    </p:spTree>
    <p:extLst>
      <p:ext uri="{BB962C8B-B14F-4D97-AF65-F5344CB8AC3E}">
        <p14:creationId xmlns:p14="http://schemas.microsoft.com/office/powerpoint/2010/main" val="186839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295402" y="956207"/>
            <a:ext cx="9601200" cy="1303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262626"/>
              </a:buClr>
              <a:buSzPts val="4400"/>
              <a:buFont typeface="Arial"/>
              <a:buNone/>
            </a:pPr>
            <a:r>
              <a:rPr lang="en-US" b="1" dirty="0">
                <a:latin typeface="Arial"/>
                <a:ea typeface="Arial"/>
                <a:cs typeface="Arial"/>
                <a:sym typeface="Arial"/>
              </a:rPr>
              <a:t>BLOCK DIAGRAM</a:t>
            </a:r>
            <a:endParaRPr b="1" dirty="0">
              <a:latin typeface="Arial"/>
              <a:ea typeface="Arial"/>
              <a:cs typeface="Arial"/>
              <a:sym typeface="Arial"/>
            </a:endParaRPr>
          </a:p>
        </p:txBody>
      </p:sp>
      <p:pic>
        <p:nvPicPr>
          <p:cNvPr id="104" name="Google Shape;104;p5" descr="Workflow of a Machine Learning project - Towards Data Science"/>
          <p:cNvPicPr preferRelativeResize="0">
            <a:picLocks noGrp="1"/>
          </p:cNvPicPr>
          <p:nvPr>
            <p:ph type="body" idx="1"/>
          </p:nvPr>
        </p:nvPicPr>
        <p:blipFill rotWithShape="1">
          <a:blip r:embed="rId3">
            <a:alphaModFix/>
          </a:blip>
          <a:srcRect/>
          <a:stretch/>
        </p:blipFill>
        <p:spPr>
          <a:xfrm>
            <a:off x="1797234" y="2557993"/>
            <a:ext cx="8031924" cy="331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262626"/>
              </a:buClr>
              <a:buSzPts val="4400"/>
              <a:buFont typeface="Arial"/>
              <a:buNone/>
            </a:pPr>
            <a:r>
              <a:rPr lang="en-US" b="1" dirty="0">
                <a:latin typeface="Arial"/>
                <a:ea typeface="Arial"/>
                <a:cs typeface="Arial"/>
                <a:sym typeface="Arial"/>
              </a:rPr>
              <a:t>DATA PREPROCESSING</a:t>
            </a:r>
            <a:endParaRPr b="1" dirty="0">
              <a:latin typeface="Arial"/>
              <a:ea typeface="Arial"/>
              <a:cs typeface="Arial"/>
              <a:sym typeface="Arial"/>
            </a:endParaRPr>
          </a:p>
        </p:txBody>
      </p:sp>
      <p:sp>
        <p:nvSpPr>
          <p:cNvPr id="110" name="Google Shape;110;p7"/>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71745" algn="just" rtl="0">
              <a:lnSpc>
                <a:spcPct val="100000"/>
              </a:lnSpc>
              <a:spcBef>
                <a:spcPts val="0"/>
              </a:spcBef>
              <a:spcAft>
                <a:spcPts val="0"/>
              </a:spcAft>
              <a:buClr>
                <a:srgbClr val="B7B7B7"/>
              </a:buClr>
              <a:buSzPts val="1800"/>
              <a:buChar char="•"/>
            </a:pPr>
            <a:r>
              <a:rPr lang="en-US" sz="1800">
                <a:solidFill>
                  <a:srgbClr val="B7B7B7"/>
                </a:solidFill>
                <a:latin typeface="Arial"/>
                <a:ea typeface="Arial"/>
                <a:cs typeface="Arial"/>
                <a:sym typeface="Arial"/>
              </a:rPr>
              <a:t>In any Machine Learning process, Data Preprocessing is that step in which the data gets transformed, or Encoded, to bring it to such a state that now the machine can easily parse it.</a:t>
            </a:r>
            <a:endParaRPr sz="1800">
              <a:solidFill>
                <a:srgbClr val="B7B7B7"/>
              </a:solidFill>
            </a:endParaRPr>
          </a:p>
          <a:p>
            <a:pPr marL="285750" lvl="0" indent="-271745" algn="just" rtl="0">
              <a:lnSpc>
                <a:spcPct val="100000"/>
              </a:lnSpc>
              <a:spcBef>
                <a:spcPts val="951"/>
              </a:spcBef>
              <a:spcAft>
                <a:spcPts val="0"/>
              </a:spcAft>
              <a:buClr>
                <a:srgbClr val="B7B7B7"/>
              </a:buClr>
              <a:buSzPts val="1800"/>
              <a:buChar char="•"/>
            </a:pPr>
            <a:r>
              <a:rPr lang="en-US" sz="1800">
                <a:solidFill>
                  <a:srgbClr val="B7B7B7"/>
                </a:solidFill>
                <a:latin typeface="Arial"/>
                <a:ea typeface="Arial"/>
                <a:cs typeface="Arial"/>
                <a:sym typeface="Arial"/>
              </a:rPr>
              <a:t> In other words, the features of the data can now be easily interpreted by the algorithm.</a:t>
            </a:r>
            <a:endParaRPr sz="1800">
              <a:solidFill>
                <a:srgbClr val="B7B7B7"/>
              </a:solidFill>
            </a:endParaRPr>
          </a:p>
          <a:p>
            <a:pPr marL="285750" lvl="0" indent="-271745" algn="just" rtl="0">
              <a:lnSpc>
                <a:spcPct val="100000"/>
              </a:lnSpc>
              <a:spcBef>
                <a:spcPts val="951"/>
              </a:spcBef>
              <a:spcAft>
                <a:spcPts val="0"/>
              </a:spcAft>
              <a:buClr>
                <a:srgbClr val="B7B7B7"/>
              </a:buClr>
              <a:buSzPts val="1800"/>
              <a:buChar char="•"/>
            </a:pPr>
            <a:r>
              <a:rPr lang="en-US" sz="1800">
                <a:solidFill>
                  <a:srgbClr val="B7B7B7"/>
                </a:solidFill>
                <a:latin typeface="Arial"/>
                <a:ea typeface="Arial"/>
                <a:cs typeface="Arial"/>
                <a:sym typeface="Arial"/>
              </a:rPr>
              <a:t>Import libraries and dataset</a:t>
            </a:r>
            <a:endParaRPr sz="1800">
              <a:solidFill>
                <a:srgbClr val="B7B7B7"/>
              </a:solidFill>
            </a:endParaRPr>
          </a:p>
          <a:p>
            <a:pPr marL="285750" lvl="0" indent="-271745" algn="just" rtl="0">
              <a:lnSpc>
                <a:spcPct val="100000"/>
              </a:lnSpc>
              <a:spcBef>
                <a:spcPts val="951"/>
              </a:spcBef>
              <a:spcAft>
                <a:spcPts val="0"/>
              </a:spcAft>
              <a:buClr>
                <a:srgbClr val="B7B7B7"/>
              </a:buClr>
              <a:buSzPts val="1800"/>
              <a:buChar char="•"/>
            </a:pPr>
            <a:r>
              <a:rPr lang="en-US" sz="1800">
                <a:solidFill>
                  <a:srgbClr val="B7B7B7"/>
                </a:solidFill>
                <a:latin typeface="Arial"/>
                <a:ea typeface="Arial"/>
                <a:cs typeface="Arial"/>
                <a:sym typeface="Arial"/>
              </a:rPr>
              <a:t>Data Visualization and Handling missing values</a:t>
            </a:r>
            <a:endParaRPr sz="1800">
              <a:solidFill>
                <a:srgbClr val="B7B7B7"/>
              </a:solidFill>
            </a:endParaRPr>
          </a:p>
          <a:p>
            <a:pPr marL="285750" lvl="0" indent="-271745" algn="just" rtl="0">
              <a:lnSpc>
                <a:spcPct val="100000"/>
              </a:lnSpc>
              <a:spcBef>
                <a:spcPts val="951"/>
              </a:spcBef>
              <a:spcAft>
                <a:spcPts val="0"/>
              </a:spcAft>
              <a:buClr>
                <a:srgbClr val="B7B7B7"/>
              </a:buClr>
              <a:buSzPts val="1800"/>
              <a:buChar char="•"/>
            </a:pPr>
            <a:r>
              <a:rPr lang="en-US" sz="1800">
                <a:solidFill>
                  <a:srgbClr val="B7B7B7"/>
                </a:solidFill>
                <a:latin typeface="Arial"/>
                <a:ea typeface="Arial"/>
                <a:cs typeface="Arial"/>
                <a:sym typeface="Arial"/>
              </a:rPr>
              <a:t>Label and one hot encoding</a:t>
            </a:r>
            <a:endParaRPr sz="1800">
              <a:solidFill>
                <a:srgbClr val="B7B7B7"/>
              </a:solidFill>
            </a:endParaRPr>
          </a:p>
          <a:p>
            <a:pPr marL="285750" lvl="0" indent="-271745" algn="just" rtl="0">
              <a:lnSpc>
                <a:spcPct val="100000"/>
              </a:lnSpc>
              <a:spcBef>
                <a:spcPts val="951"/>
              </a:spcBef>
              <a:spcAft>
                <a:spcPts val="0"/>
              </a:spcAft>
              <a:buClr>
                <a:srgbClr val="B7B7B7"/>
              </a:buClr>
              <a:buSzPts val="1800"/>
              <a:buChar char="•"/>
            </a:pPr>
            <a:r>
              <a:rPr lang="en-US" sz="1800">
                <a:solidFill>
                  <a:srgbClr val="B7B7B7"/>
                </a:solidFill>
                <a:latin typeface="Arial"/>
                <a:ea typeface="Arial"/>
                <a:cs typeface="Arial"/>
                <a:sym typeface="Arial"/>
              </a:rPr>
              <a:t>Feature scaling</a:t>
            </a:r>
            <a:endParaRPr sz="1800">
              <a:solidFill>
                <a:srgbClr val="B7B7B7"/>
              </a:solidFill>
            </a:endParaRPr>
          </a:p>
          <a:p>
            <a:pPr marL="285750" lvl="0" indent="-271745" algn="just" rtl="0">
              <a:lnSpc>
                <a:spcPct val="100000"/>
              </a:lnSpc>
              <a:spcBef>
                <a:spcPts val="951"/>
              </a:spcBef>
              <a:spcAft>
                <a:spcPts val="0"/>
              </a:spcAft>
              <a:buClr>
                <a:srgbClr val="B7B7B7"/>
              </a:buClr>
              <a:buSzPts val="1800"/>
              <a:buChar char="•"/>
            </a:pPr>
            <a:r>
              <a:rPr lang="en-US" sz="1800">
                <a:solidFill>
                  <a:srgbClr val="B7B7B7"/>
                </a:solidFill>
                <a:latin typeface="Arial"/>
                <a:ea typeface="Arial"/>
                <a:cs typeface="Arial"/>
                <a:sym typeface="Arial"/>
              </a:rPr>
              <a:t>Data splitting into train and test set </a:t>
            </a:r>
            <a:endParaRPr sz="1800">
              <a:solidFill>
                <a:srgbClr val="B7B7B7"/>
              </a:solidFill>
            </a:endParaRPr>
          </a:p>
          <a:p>
            <a:pPr marL="0" lvl="0" indent="0" algn="l" rtl="0">
              <a:lnSpc>
                <a:spcPct val="100000"/>
              </a:lnSpc>
              <a:spcBef>
                <a:spcPts val="1044"/>
              </a:spcBef>
              <a:spcAft>
                <a:spcPts val="0"/>
              </a:spcAft>
              <a:buSzPts val="2760"/>
              <a:buNone/>
            </a:pPr>
            <a:endParaRPr sz="1800">
              <a:solidFill>
                <a:srgbClr val="B7B7B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0"/>
          <p:cNvSpPr txBox="1">
            <a:spLocks noGrp="1"/>
          </p:cNvSpPr>
          <p:nvPr>
            <p:ph type="title"/>
          </p:nvPr>
        </p:nvSpPr>
        <p:spPr>
          <a:xfrm>
            <a:off x="1295400" y="1283450"/>
            <a:ext cx="9601200" cy="1002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262626"/>
              </a:buClr>
              <a:buSzPts val="4400"/>
              <a:buFont typeface="Arial"/>
              <a:buNone/>
            </a:pPr>
            <a:r>
              <a:rPr lang="en-US" b="1" dirty="0">
                <a:latin typeface="Arial"/>
                <a:ea typeface="Arial"/>
                <a:cs typeface="Arial"/>
                <a:sym typeface="Arial"/>
              </a:rPr>
              <a:t>TRAINING AND TESTING THE MODEL</a:t>
            </a:r>
            <a:br>
              <a:rPr lang="en-US" dirty="0">
                <a:latin typeface="Arial"/>
                <a:ea typeface="Arial"/>
                <a:cs typeface="Arial"/>
                <a:sym typeface="Arial"/>
              </a:rPr>
            </a:br>
            <a:endParaRPr dirty="0"/>
          </a:p>
        </p:txBody>
      </p:sp>
      <p:sp>
        <p:nvSpPr>
          <p:cNvPr id="122" name="Google Shape;122;p1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67144" algn="just" rtl="0">
              <a:lnSpc>
                <a:spcPct val="100000"/>
              </a:lnSpc>
              <a:spcBef>
                <a:spcPts val="0"/>
              </a:spcBef>
              <a:spcAft>
                <a:spcPts val="0"/>
              </a:spcAft>
              <a:buClr>
                <a:srgbClr val="B7B7B7"/>
              </a:buClr>
              <a:buSzPts val="1800"/>
              <a:buChar char="•"/>
            </a:pPr>
            <a:r>
              <a:rPr lang="en-US" sz="1800">
                <a:solidFill>
                  <a:srgbClr val="B7B7B7"/>
                </a:solidFill>
                <a:latin typeface="Arial"/>
                <a:ea typeface="Arial"/>
                <a:cs typeface="Arial"/>
                <a:sym typeface="Arial"/>
              </a:rPr>
              <a:t>Train/Test is a method to measure the accuracy of your model.</a:t>
            </a:r>
            <a:endParaRPr sz="1800">
              <a:solidFill>
                <a:srgbClr val="B7B7B7"/>
              </a:solidFill>
            </a:endParaRPr>
          </a:p>
          <a:p>
            <a:pPr marL="285750" lvl="0" indent="-267144" algn="just" rtl="0">
              <a:lnSpc>
                <a:spcPct val="100000"/>
              </a:lnSpc>
              <a:spcBef>
                <a:spcPts val="964"/>
              </a:spcBef>
              <a:spcAft>
                <a:spcPts val="0"/>
              </a:spcAft>
              <a:buClr>
                <a:srgbClr val="B7B7B7"/>
              </a:buClr>
              <a:buSzPts val="1800"/>
              <a:buChar char="•"/>
            </a:pPr>
            <a:r>
              <a:rPr lang="en-US" sz="1800">
                <a:solidFill>
                  <a:srgbClr val="B7B7B7"/>
                </a:solidFill>
                <a:latin typeface="Arial"/>
                <a:ea typeface="Arial"/>
                <a:cs typeface="Arial"/>
                <a:sym typeface="Arial"/>
              </a:rPr>
              <a:t>It is called Train/Test because you split the data set into two sets: a training set and a testing set.</a:t>
            </a:r>
            <a:endParaRPr sz="1800">
              <a:solidFill>
                <a:srgbClr val="B7B7B7"/>
              </a:solidFill>
            </a:endParaRPr>
          </a:p>
          <a:p>
            <a:pPr marL="285750" lvl="0" indent="-267144" algn="just" rtl="0">
              <a:lnSpc>
                <a:spcPct val="100000"/>
              </a:lnSpc>
              <a:spcBef>
                <a:spcPts val="964"/>
              </a:spcBef>
              <a:spcAft>
                <a:spcPts val="0"/>
              </a:spcAft>
              <a:buClr>
                <a:srgbClr val="B7B7B7"/>
              </a:buClr>
              <a:buSzPts val="1800"/>
              <a:buChar char="•"/>
            </a:pPr>
            <a:r>
              <a:rPr lang="en-US" sz="1800">
                <a:solidFill>
                  <a:srgbClr val="B7B7B7"/>
                </a:solidFill>
                <a:latin typeface="Arial"/>
                <a:ea typeface="Arial"/>
                <a:cs typeface="Arial"/>
                <a:sym typeface="Arial"/>
              </a:rPr>
              <a:t>80% for training, and 20% for testing.</a:t>
            </a:r>
            <a:endParaRPr sz="1800">
              <a:solidFill>
                <a:srgbClr val="B7B7B7"/>
              </a:solidFill>
            </a:endParaRPr>
          </a:p>
          <a:p>
            <a:pPr marL="285750" lvl="0" indent="-267144" algn="just" rtl="0">
              <a:lnSpc>
                <a:spcPct val="100000"/>
              </a:lnSpc>
              <a:spcBef>
                <a:spcPts val="964"/>
              </a:spcBef>
              <a:spcAft>
                <a:spcPts val="0"/>
              </a:spcAft>
              <a:buClr>
                <a:srgbClr val="B7B7B7"/>
              </a:buClr>
              <a:buSzPts val="1800"/>
              <a:buChar char="•"/>
            </a:pPr>
            <a:r>
              <a:rPr lang="en-US" sz="1800">
                <a:solidFill>
                  <a:srgbClr val="B7B7B7"/>
                </a:solidFill>
                <a:latin typeface="Arial"/>
                <a:ea typeface="Arial"/>
                <a:cs typeface="Arial"/>
                <a:sym typeface="Arial"/>
              </a:rPr>
              <a:t>You train the model using the training set.</a:t>
            </a:r>
            <a:endParaRPr sz="1800">
              <a:solidFill>
                <a:srgbClr val="B7B7B7"/>
              </a:solidFill>
            </a:endParaRPr>
          </a:p>
          <a:p>
            <a:pPr marL="285750" lvl="0" indent="-267144" algn="just" rtl="0">
              <a:lnSpc>
                <a:spcPct val="100000"/>
              </a:lnSpc>
              <a:spcBef>
                <a:spcPts val="964"/>
              </a:spcBef>
              <a:spcAft>
                <a:spcPts val="0"/>
              </a:spcAft>
              <a:buClr>
                <a:srgbClr val="B7B7B7"/>
              </a:buClr>
              <a:buSzPts val="1800"/>
              <a:buChar char="•"/>
            </a:pPr>
            <a:r>
              <a:rPr lang="en-US" sz="1800">
                <a:solidFill>
                  <a:srgbClr val="B7B7B7"/>
                </a:solidFill>
                <a:latin typeface="Arial"/>
                <a:ea typeface="Arial"/>
                <a:cs typeface="Arial"/>
                <a:sym typeface="Arial"/>
              </a:rPr>
              <a:t>You test the model using the testing set.</a:t>
            </a:r>
            <a:endParaRPr sz="1800">
              <a:solidFill>
                <a:srgbClr val="B7B7B7"/>
              </a:solidFill>
            </a:endParaRPr>
          </a:p>
          <a:p>
            <a:pPr marL="285750" lvl="0" indent="-267144" algn="just" rtl="0">
              <a:lnSpc>
                <a:spcPct val="100000"/>
              </a:lnSpc>
              <a:spcBef>
                <a:spcPts val="964"/>
              </a:spcBef>
              <a:spcAft>
                <a:spcPts val="0"/>
              </a:spcAft>
              <a:buClr>
                <a:srgbClr val="B7B7B7"/>
              </a:buClr>
              <a:buSzPts val="1800"/>
              <a:buChar char="•"/>
            </a:pPr>
            <a:r>
              <a:rPr lang="en-US" sz="1800">
                <a:solidFill>
                  <a:srgbClr val="B7B7B7"/>
                </a:solidFill>
                <a:latin typeface="Arial"/>
                <a:ea typeface="Arial"/>
                <a:cs typeface="Arial"/>
                <a:sym typeface="Arial"/>
              </a:rPr>
              <a:t>Train the model means create the model.</a:t>
            </a:r>
            <a:endParaRPr sz="1800">
              <a:solidFill>
                <a:srgbClr val="B7B7B7"/>
              </a:solidFill>
            </a:endParaRPr>
          </a:p>
          <a:p>
            <a:pPr marL="285750" lvl="0" indent="-267144" algn="just" rtl="0">
              <a:lnSpc>
                <a:spcPct val="100000"/>
              </a:lnSpc>
              <a:spcBef>
                <a:spcPts val="964"/>
              </a:spcBef>
              <a:spcAft>
                <a:spcPts val="0"/>
              </a:spcAft>
              <a:buClr>
                <a:srgbClr val="B7B7B7"/>
              </a:buClr>
              <a:buSzPts val="1800"/>
              <a:buChar char="•"/>
            </a:pPr>
            <a:r>
              <a:rPr lang="en-US" sz="1800">
                <a:solidFill>
                  <a:srgbClr val="B7B7B7"/>
                </a:solidFill>
                <a:latin typeface="Arial"/>
                <a:ea typeface="Arial"/>
                <a:cs typeface="Arial"/>
                <a:sym typeface="Arial"/>
              </a:rPr>
              <a:t>Test the model means test the accuracy of the model.</a:t>
            </a:r>
            <a:endParaRPr sz="1800">
              <a:solidFill>
                <a:srgbClr val="B7B7B7"/>
              </a:solidFill>
            </a:endParaRPr>
          </a:p>
          <a:p>
            <a:pPr marL="0" lvl="0" indent="0" algn="just" rtl="0">
              <a:lnSpc>
                <a:spcPct val="100000"/>
              </a:lnSpc>
              <a:spcBef>
                <a:spcPts val="936"/>
              </a:spcBef>
              <a:spcAft>
                <a:spcPts val="0"/>
              </a:spcAft>
              <a:buSzPts val="2760"/>
              <a:buNone/>
            </a:pPr>
            <a:br>
              <a:rPr lang="en-US" sz="1800"/>
            </a:br>
            <a:endParaRPr sz="180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1468</Words>
  <Application>Microsoft Office PowerPoint</Application>
  <PresentationFormat>Widescreen</PresentationFormat>
  <Paragraphs>83</Paragraphs>
  <Slides>20</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Garamond</vt:lpstr>
      <vt:lpstr>Simple Dark</vt:lpstr>
      <vt:lpstr>  VISA APPROVAL PREDICTION</vt:lpstr>
      <vt:lpstr>INTRODUCTION</vt:lpstr>
      <vt:lpstr>BACKGROUND STUDY</vt:lpstr>
      <vt:lpstr>PURPOSE</vt:lpstr>
      <vt:lpstr>PowerPoint Presentation</vt:lpstr>
      <vt:lpstr>PROPOSED METHOD</vt:lpstr>
      <vt:lpstr>BLOCK DIAGRAM</vt:lpstr>
      <vt:lpstr>DATA PREPROCESSING</vt:lpstr>
      <vt:lpstr>TRAINING AND TESTING THE MODEL </vt:lpstr>
      <vt:lpstr>           MODEL EVALUATION</vt:lpstr>
      <vt:lpstr>Navie Bayes:</vt:lpstr>
      <vt:lpstr>DECISION TREE CLASSIFIER </vt:lpstr>
      <vt:lpstr>ID3 ALGORITHM FOR BUILDING A DECISION TREE </vt:lpstr>
      <vt:lpstr>ID3 STEPS </vt:lpstr>
      <vt:lpstr>APPLICATION BUILDING</vt:lpstr>
      <vt:lpstr>CREATING HTML CODE</vt:lpstr>
      <vt:lpstr>                          RESULT</vt:lpstr>
      <vt:lpstr>HTML PAGE</vt:lpstr>
      <vt:lpstr>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VISA APPROVAL PREDICTION</dc:title>
  <dc:creator>priyanka chakraborty</dc:creator>
  <cp:lastModifiedBy>priyanka chakraborty</cp:lastModifiedBy>
  <cp:revision>9</cp:revision>
  <dcterms:created xsi:type="dcterms:W3CDTF">2021-01-19T06:16:47Z</dcterms:created>
  <dcterms:modified xsi:type="dcterms:W3CDTF">2021-05-15T14:19:58Z</dcterms:modified>
</cp:coreProperties>
</file>