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89" r:id="rId5"/>
    <p:sldId id="290" r:id="rId6"/>
    <p:sldId id="272" r:id="rId7"/>
    <p:sldId id="277" r:id="rId8"/>
    <p:sldId id="258" r:id="rId9"/>
    <p:sldId id="286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6" r:id="rId18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9">
          <p15:clr>
            <a:srgbClr val="000000"/>
          </p15:clr>
        </p15:guide>
        <p15:guide id="2" pos="2167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mx89ZSY/RFnYiipoSjAUhT11c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0" y="1116"/>
      </p:cViewPr>
      <p:guideLst>
        <p:guide orient="horz" pos="2889"/>
        <p:guide pos="2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58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05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797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828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13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7685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018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77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80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45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8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98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109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273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2"/>
          </p:nvPr>
        </p:nvSpPr>
        <p:spPr>
          <a:xfrm>
            <a:off x="8127365" y="3733800"/>
            <a:ext cx="8959215" cy="107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/>
              <a:t>VCS: Git</a:t>
            </a:r>
          </a:p>
        </p:txBody>
      </p:sp>
      <p:sp>
        <p:nvSpPr>
          <p:cNvPr id="49" name="Google Shape;49;p1"/>
          <p:cNvSpPr txBox="1"/>
          <p:nvPr/>
        </p:nvSpPr>
        <p:spPr>
          <a:xfrm>
            <a:off x="16637331" y="9576435"/>
            <a:ext cx="14665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19</a:t>
            </a:r>
            <a:endParaRPr sz="2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Basic Git Workflow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62EC5-6965-90F3-962A-568494A956E3}"/>
              </a:ext>
            </a:extLst>
          </p:cNvPr>
          <p:cNvSpPr/>
          <p:nvPr/>
        </p:nvSpPr>
        <p:spPr>
          <a:xfrm>
            <a:off x="612568" y="7605579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main  / master</a:t>
            </a:r>
            <a:endParaRPr lang="en-ID" sz="4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43E1B-5B42-E331-C57C-0AD89FCDB148}"/>
              </a:ext>
            </a:extLst>
          </p:cNvPr>
          <p:cNvSpPr/>
          <p:nvPr/>
        </p:nvSpPr>
        <p:spPr>
          <a:xfrm>
            <a:off x="612568" y="559667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feature</a:t>
            </a:r>
            <a:endParaRPr lang="en-ID" sz="4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7E6B-561A-6946-6982-8B49D23A574B}"/>
              </a:ext>
            </a:extLst>
          </p:cNvPr>
          <p:cNvSpPr/>
          <p:nvPr/>
        </p:nvSpPr>
        <p:spPr>
          <a:xfrm>
            <a:off x="6351319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D05032-C506-C862-C2E7-499A8FF69C04}"/>
              </a:ext>
            </a:extLst>
          </p:cNvPr>
          <p:cNvSpPr/>
          <p:nvPr/>
        </p:nvSpPr>
        <p:spPr>
          <a:xfrm>
            <a:off x="7904017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CB365-839B-D4F1-26ED-5BF067DF7A23}"/>
              </a:ext>
            </a:extLst>
          </p:cNvPr>
          <p:cNvCxnSpPr/>
          <p:nvPr/>
        </p:nvCxnSpPr>
        <p:spPr>
          <a:xfrm flipV="1">
            <a:off x="5652654" y="6852062"/>
            <a:ext cx="698665" cy="9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8BDC5-4D74-DFAC-BF92-FE1BA1154C11}"/>
              </a:ext>
            </a:extLst>
          </p:cNvPr>
          <p:cNvCxnSpPr>
            <a:cxnSpLocks/>
          </p:cNvCxnSpPr>
          <p:nvPr/>
        </p:nvCxnSpPr>
        <p:spPr>
          <a:xfrm>
            <a:off x="7338951" y="6356689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D896D4-5493-C6D2-D1E5-B169558E0039}"/>
              </a:ext>
            </a:extLst>
          </p:cNvPr>
          <p:cNvSpPr/>
          <p:nvPr/>
        </p:nvSpPr>
        <p:spPr>
          <a:xfrm>
            <a:off x="5068783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2ED1F2AE-33A7-FC49-0F57-E10968632FB6}"/>
              </a:ext>
            </a:extLst>
          </p:cNvPr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Commit on feature branch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226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Basic Git Workflow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62EC5-6965-90F3-962A-568494A956E3}"/>
              </a:ext>
            </a:extLst>
          </p:cNvPr>
          <p:cNvSpPr/>
          <p:nvPr/>
        </p:nvSpPr>
        <p:spPr>
          <a:xfrm>
            <a:off x="612568" y="7605579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main  / master</a:t>
            </a:r>
            <a:endParaRPr lang="en-ID" sz="4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43E1B-5B42-E331-C57C-0AD89FCDB148}"/>
              </a:ext>
            </a:extLst>
          </p:cNvPr>
          <p:cNvSpPr/>
          <p:nvPr/>
        </p:nvSpPr>
        <p:spPr>
          <a:xfrm>
            <a:off x="612568" y="559667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feature</a:t>
            </a:r>
            <a:endParaRPr lang="en-ID" sz="44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818961-9EA7-F5D3-5865-B70D673419F6}"/>
              </a:ext>
            </a:extLst>
          </p:cNvPr>
          <p:cNvSpPr/>
          <p:nvPr/>
        </p:nvSpPr>
        <p:spPr>
          <a:xfrm>
            <a:off x="9227128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7E6B-561A-6946-6982-8B49D23A574B}"/>
              </a:ext>
            </a:extLst>
          </p:cNvPr>
          <p:cNvSpPr/>
          <p:nvPr/>
        </p:nvSpPr>
        <p:spPr>
          <a:xfrm>
            <a:off x="6351319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D05032-C506-C862-C2E7-499A8FF69C04}"/>
              </a:ext>
            </a:extLst>
          </p:cNvPr>
          <p:cNvSpPr/>
          <p:nvPr/>
        </p:nvSpPr>
        <p:spPr>
          <a:xfrm>
            <a:off x="7904017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CB365-839B-D4F1-26ED-5BF067DF7A23}"/>
              </a:ext>
            </a:extLst>
          </p:cNvPr>
          <p:cNvCxnSpPr/>
          <p:nvPr/>
        </p:nvCxnSpPr>
        <p:spPr>
          <a:xfrm flipV="1">
            <a:off x="5652654" y="6852062"/>
            <a:ext cx="698665" cy="9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8BDC5-4D74-DFAC-BF92-FE1BA1154C11}"/>
              </a:ext>
            </a:extLst>
          </p:cNvPr>
          <p:cNvCxnSpPr>
            <a:cxnSpLocks/>
          </p:cNvCxnSpPr>
          <p:nvPr/>
        </p:nvCxnSpPr>
        <p:spPr>
          <a:xfrm>
            <a:off x="7338951" y="6356689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520729-C209-BE73-9A1A-7B3C37161FE5}"/>
              </a:ext>
            </a:extLst>
          </p:cNvPr>
          <p:cNvCxnSpPr>
            <a:cxnSpLocks/>
          </p:cNvCxnSpPr>
          <p:nvPr/>
        </p:nvCxnSpPr>
        <p:spPr>
          <a:xfrm>
            <a:off x="8723414" y="6970816"/>
            <a:ext cx="622466" cy="878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D896D4-5493-C6D2-D1E5-B169558E0039}"/>
              </a:ext>
            </a:extLst>
          </p:cNvPr>
          <p:cNvSpPr/>
          <p:nvPr/>
        </p:nvSpPr>
        <p:spPr>
          <a:xfrm>
            <a:off x="5068783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E352BE98-3A13-0011-45C4-74531A26AA7B}"/>
              </a:ext>
            </a:extLst>
          </p:cNvPr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Merge to master/main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0793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Branches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49-A1C2-0F70-A715-AF048C3C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Typically, people use this functionality to mark release points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v1.0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v2.0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so on).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71;p3">
            <a:extLst>
              <a:ext uri="{FF2B5EF4-FFF2-40B4-BE49-F238E27FC236}">
                <a16:creationId xmlns:a16="http://schemas.microsoft.com/office/drawing/2014/main" id="{DAA969FE-4549-8E4A-D167-37C863035B76}"/>
              </a:ext>
            </a:extLst>
          </p:cNvPr>
          <p:cNvSpPr txBox="1"/>
          <p:nvPr/>
        </p:nvSpPr>
        <p:spPr>
          <a:xfrm>
            <a:off x="796200" y="2558483"/>
            <a:ext cx="17491790" cy="13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checkout –b [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branchname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	-&gt; Create the branch on your local machine and switch in this branch</a:t>
            </a:r>
          </a:p>
          <a:p>
            <a:pPr marL="12700">
              <a:buSzPts val="3600"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[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branchname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	-&gt; Push the branch to remote repository</a:t>
            </a:r>
            <a:endParaRPr lang="en-US"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branch –a				-&gt; See all available branch on local machine</a:t>
            </a:r>
            <a:endParaRPr lang="en-US"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470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Merging Branches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49-A1C2-0F70-A715-AF048C3C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Typically, people use this functionality to mark release points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v1.0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v2.0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so on).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1D151-B301-FD4C-2CD7-4A4E3B00B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76" y="2311595"/>
            <a:ext cx="11798906" cy="671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C168B-C973-72FD-F82C-C9719315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2355" y="4640544"/>
            <a:ext cx="3238666" cy="135262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EABA1CA-1297-658E-ED2A-4E0088168A54}"/>
              </a:ext>
            </a:extLst>
          </p:cNvPr>
          <p:cNvSpPr/>
          <p:nvPr/>
        </p:nvSpPr>
        <p:spPr>
          <a:xfrm>
            <a:off x="12419203" y="5018464"/>
            <a:ext cx="1534541" cy="596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57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Merging Branches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49-A1C2-0F70-A715-AF048C3C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Typically, people use this functionality to mark release points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v1.0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v2.0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so on).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CB7A6-B0B8-747B-1B66-094648153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96" y="3511466"/>
            <a:ext cx="8896807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Workflow - Basic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62EC5-6965-90F3-962A-568494A956E3}"/>
              </a:ext>
            </a:extLst>
          </p:cNvPr>
          <p:cNvSpPr/>
          <p:nvPr/>
        </p:nvSpPr>
        <p:spPr>
          <a:xfrm>
            <a:off x="612568" y="7605579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main  / master</a:t>
            </a:r>
            <a:endParaRPr lang="en-ID" sz="4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43E1B-5B42-E331-C57C-0AD89FCDB148}"/>
              </a:ext>
            </a:extLst>
          </p:cNvPr>
          <p:cNvSpPr/>
          <p:nvPr/>
        </p:nvSpPr>
        <p:spPr>
          <a:xfrm>
            <a:off x="612568" y="559667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feature</a:t>
            </a:r>
            <a:endParaRPr lang="en-ID" sz="44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818961-9EA7-F5D3-5865-B70D673419F6}"/>
              </a:ext>
            </a:extLst>
          </p:cNvPr>
          <p:cNvSpPr/>
          <p:nvPr/>
        </p:nvSpPr>
        <p:spPr>
          <a:xfrm>
            <a:off x="9227128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7E6B-561A-6946-6982-8B49D23A574B}"/>
              </a:ext>
            </a:extLst>
          </p:cNvPr>
          <p:cNvSpPr/>
          <p:nvPr/>
        </p:nvSpPr>
        <p:spPr>
          <a:xfrm>
            <a:off x="6351319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D05032-C506-C862-C2E7-499A8FF69C04}"/>
              </a:ext>
            </a:extLst>
          </p:cNvPr>
          <p:cNvSpPr/>
          <p:nvPr/>
        </p:nvSpPr>
        <p:spPr>
          <a:xfrm>
            <a:off x="7904017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CB365-839B-D4F1-26ED-5BF067DF7A23}"/>
              </a:ext>
            </a:extLst>
          </p:cNvPr>
          <p:cNvCxnSpPr/>
          <p:nvPr/>
        </p:nvCxnSpPr>
        <p:spPr>
          <a:xfrm flipV="1">
            <a:off x="5652654" y="6852062"/>
            <a:ext cx="698665" cy="9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8BDC5-4D74-DFAC-BF92-FE1BA1154C11}"/>
              </a:ext>
            </a:extLst>
          </p:cNvPr>
          <p:cNvCxnSpPr>
            <a:cxnSpLocks/>
          </p:cNvCxnSpPr>
          <p:nvPr/>
        </p:nvCxnSpPr>
        <p:spPr>
          <a:xfrm>
            <a:off x="7338951" y="6356689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520729-C209-BE73-9A1A-7B3C37161FE5}"/>
              </a:ext>
            </a:extLst>
          </p:cNvPr>
          <p:cNvCxnSpPr>
            <a:cxnSpLocks/>
          </p:cNvCxnSpPr>
          <p:nvPr/>
        </p:nvCxnSpPr>
        <p:spPr>
          <a:xfrm>
            <a:off x="8723414" y="6970816"/>
            <a:ext cx="622466" cy="878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D896D4-5493-C6D2-D1E5-B169558E0039}"/>
              </a:ext>
            </a:extLst>
          </p:cNvPr>
          <p:cNvSpPr/>
          <p:nvPr/>
        </p:nvSpPr>
        <p:spPr>
          <a:xfrm>
            <a:off x="5068783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22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Workflow - Basic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62EC5-6965-90F3-962A-568494A956E3}"/>
              </a:ext>
            </a:extLst>
          </p:cNvPr>
          <p:cNvSpPr/>
          <p:nvPr/>
        </p:nvSpPr>
        <p:spPr>
          <a:xfrm>
            <a:off x="612568" y="7605579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main  / master</a:t>
            </a:r>
            <a:endParaRPr lang="en-ID" sz="4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43E1B-5B42-E331-C57C-0AD89FCDB148}"/>
              </a:ext>
            </a:extLst>
          </p:cNvPr>
          <p:cNvSpPr/>
          <p:nvPr/>
        </p:nvSpPr>
        <p:spPr>
          <a:xfrm>
            <a:off x="612568" y="559667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feature</a:t>
            </a:r>
            <a:endParaRPr lang="en-ID" sz="44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818961-9EA7-F5D3-5865-B70D673419F6}"/>
              </a:ext>
            </a:extLst>
          </p:cNvPr>
          <p:cNvSpPr/>
          <p:nvPr/>
        </p:nvSpPr>
        <p:spPr>
          <a:xfrm>
            <a:off x="9227128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7E6B-561A-6946-6982-8B49D23A574B}"/>
              </a:ext>
            </a:extLst>
          </p:cNvPr>
          <p:cNvSpPr/>
          <p:nvPr/>
        </p:nvSpPr>
        <p:spPr>
          <a:xfrm>
            <a:off x="6351319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D05032-C506-C862-C2E7-499A8FF69C04}"/>
              </a:ext>
            </a:extLst>
          </p:cNvPr>
          <p:cNvSpPr/>
          <p:nvPr/>
        </p:nvSpPr>
        <p:spPr>
          <a:xfrm>
            <a:off x="7904017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CB365-839B-D4F1-26ED-5BF067DF7A23}"/>
              </a:ext>
            </a:extLst>
          </p:cNvPr>
          <p:cNvCxnSpPr/>
          <p:nvPr/>
        </p:nvCxnSpPr>
        <p:spPr>
          <a:xfrm flipV="1">
            <a:off x="5652654" y="6852062"/>
            <a:ext cx="698665" cy="9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8BDC5-4D74-DFAC-BF92-FE1BA1154C11}"/>
              </a:ext>
            </a:extLst>
          </p:cNvPr>
          <p:cNvCxnSpPr>
            <a:cxnSpLocks/>
          </p:cNvCxnSpPr>
          <p:nvPr/>
        </p:nvCxnSpPr>
        <p:spPr>
          <a:xfrm>
            <a:off x="7338951" y="6356689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520729-C209-BE73-9A1A-7B3C37161FE5}"/>
              </a:ext>
            </a:extLst>
          </p:cNvPr>
          <p:cNvCxnSpPr>
            <a:cxnSpLocks/>
          </p:cNvCxnSpPr>
          <p:nvPr/>
        </p:nvCxnSpPr>
        <p:spPr>
          <a:xfrm>
            <a:off x="8723414" y="6970816"/>
            <a:ext cx="622466" cy="878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D896D4-5493-C6D2-D1E5-B169558E0039}"/>
              </a:ext>
            </a:extLst>
          </p:cNvPr>
          <p:cNvSpPr/>
          <p:nvPr/>
        </p:nvSpPr>
        <p:spPr>
          <a:xfrm>
            <a:off x="5068783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10F426-0C28-90CC-5BC8-CD011BE3D44E}"/>
              </a:ext>
            </a:extLst>
          </p:cNvPr>
          <p:cNvSpPr/>
          <p:nvPr/>
        </p:nvSpPr>
        <p:spPr>
          <a:xfrm>
            <a:off x="612568" y="3690587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feature</a:t>
            </a:r>
            <a:endParaRPr lang="en-ID" sz="44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3A8B0D-2CFD-E73D-2802-B76C378413DF}"/>
              </a:ext>
            </a:extLst>
          </p:cNvPr>
          <p:cNvSpPr/>
          <p:nvPr/>
        </p:nvSpPr>
        <p:spPr>
          <a:xfrm>
            <a:off x="6351319" y="4040909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426303-1A3C-E075-3D65-34423D061E6A}"/>
              </a:ext>
            </a:extLst>
          </p:cNvPr>
          <p:cNvSpPr/>
          <p:nvPr/>
        </p:nvSpPr>
        <p:spPr>
          <a:xfrm>
            <a:off x="7904017" y="4040909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C195C-6499-A3DC-3143-A1024A3CC870}"/>
              </a:ext>
            </a:extLst>
          </p:cNvPr>
          <p:cNvCxnSpPr>
            <a:cxnSpLocks/>
          </p:cNvCxnSpPr>
          <p:nvPr/>
        </p:nvCxnSpPr>
        <p:spPr>
          <a:xfrm>
            <a:off x="7338951" y="4450607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B498DD-5498-C082-2927-E02F0971652A}"/>
              </a:ext>
            </a:extLst>
          </p:cNvPr>
          <p:cNvCxnSpPr>
            <a:cxnSpLocks/>
          </p:cNvCxnSpPr>
          <p:nvPr/>
        </p:nvCxnSpPr>
        <p:spPr>
          <a:xfrm flipV="1">
            <a:off x="5652654" y="4945980"/>
            <a:ext cx="698665" cy="2808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6D5149C-3056-B75E-8747-C953F34E1F29}"/>
              </a:ext>
            </a:extLst>
          </p:cNvPr>
          <p:cNvSpPr/>
          <p:nvPr/>
        </p:nvSpPr>
        <p:spPr>
          <a:xfrm>
            <a:off x="10915720" y="7955899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BD3D2F-5E8C-D86F-9B20-B59042B2F38C}"/>
              </a:ext>
            </a:extLst>
          </p:cNvPr>
          <p:cNvCxnSpPr>
            <a:cxnSpLocks/>
          </p:cNvCxnSpPr>
          <p:nvPr/>
        </p:nvCxnSpPr>
        <p:spPr>
          <a:xfrm>
            <a:off x="10200842" y="8365597"/>
            <a:ext cx="570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12670A-D524-1A35-8878-1102E780B50B}"/>
              </a:ext>
            </a:extLst>
          </p:cNvPr>
          <p:cNvCxnSpPr>
            <a:cxnSpLocks/>
          </p:cNvCxnSpPr>
          <p:nvPr/>
        </p:nvCxnSpPr>
        <p:spPr>
          <a:xfrm>
            <a:off x="8842167" y="4860306"/>
            <a:ext cx="2167209" cy="2894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7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984224" cy="10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Workflow – Fork (open source)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62EC5-6965-90F3-962A-568494A956E3}"/>
              </a:ext>
            </a:extLst>
          </p:cNvPr>
          <p:cNvSpPr/>
          <p:nvPr/>
        </p:nvSpPr>
        <p:spPr>
          <a:xfrm>
            <a:off x="612568" y="7605579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Repo: test</a:t>
            </a:r>
          </a:p>
          <a:p>
            <a:pPr algn="ctr"/>
            <a:r>
              <a:rPr lang="en-US" sz="4400" b="1" dirty="0"/>
              <a:t>B: main</a:t>
            </a:r>
            <a:endParaRPr lang="en-ID" sz="4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52DEA7-3096-F064-6619-00A5237CB43F}"/>
              </a:ext>
            </a:extLst>
          </p:cNvPr>
          <p:cNvSpPr/>
          <p:nvPr/>
        </p:nvSpPr>
        <p:spPr>
          <a:xfrm>
            <a:off x="612568" y="5143500"/>
            <a:ext cx="3392504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Repo: </a:t>
            </a:r>
            <a:r>
              <a:rPr lang="en-US" sz="4400" b="1" dirty="0" err="1"/>
              <a:t>hehe</a:t>
            </a:r>
            <a:endParaRPr lang="en-US" sz="4400" b="1" dirty="0"/>
          </a:p>
          <a:p>
            <a:pPr algn="ctr"/>
            <a:r>
              <a:rPr lang="en-US" sz="4400" b="1" dirty="0"/>
              <a:t>B: main</a:t>
            </a:r>
            <a:endParaRPr lang="en-ID" sz="4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E8AC0-7909-4488-733E-68E960880AA7}"/>
              </a:ext>
            </a:extLst>
          </p:cNvPr>
          <p:cNvSpPr/>
          <p:nvPr/>
        </p:nvSpPr>
        <p:spPr>
          <a:xfrm>
            <a:off x="5068783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2AE4D-784C-87EB-09EE-051D904B32A9}"/>
              </a:ext>
            </a:extLst>
          </p:cNvPr>
          <p:cNvSpPr/>
          <p:nvPr/>
        </p:nvSpPr>
        <p:spPr>
          <a:xfrm>
            <a:off x="5772870" y="5493821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3F809F-8C03-D4B2-3D91-3BE8B3DF8009}"/>
              </a:ext>
            </a:extLst>
          </p:cNvPr>
          <p:cNvCxnSpPr>
            <a:cxnSpLocks/>
          </p:cNvCxnSpPr>
          <p:nvPr/>
        </p:nvCxnSpPr>
        <p:spPr>
          <a:xfrm flipV="1">
            <a:off x="5652654" y="6464808"/>
            <a:ext cx="364098" cy="1289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3F5712-033F-4F73-B6B6-5065313C934A}"/>
              </a:ext>
            </a:extLst>
          </p:cNvPr>
          <p:cNvSpPr/>
          <p:nvPr/>
        </p:nvSpPr>
        <p:spPr>
          <a:xfrm>
            <a:off x="612567" y="3132746"/>
            <a:ext cx="3428485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Repo: </a:t>
            </a:r>
            <a:r>
              <a:rPr lang="en-US" sz="4400" b="1" dirty="0" err="1"/>
              <a:t>hehe</a:t>
            </a:r>
            <a:endParaRPr lang="en-US" sz="4400" b="1" dirty="0"/>
          </a:p>
          <a:p>
            <a:pPr algn="ctr"/>
            <a:r>
              <a:rPr lang="en-US" sz="4400" b="1" dirty="0"/>
              <a:t>B: feature</a:t>
            </a:r>
            <a:endParaRPr lang="en-ID" sz="44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22E953-B7A6-336C-4146-98A59D9DCAB5}"/>
              </a:ext>
            </a:extLst>
          </p:cNvPr>
          <p:cNvSpPr/>
          <p:nvPr/>
        </p:nvSpPr>
        <p:spPr>
          <a:xfrm>
            <a:off x="9227128" y="5491976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DD043-27E1-93D8-1526-58493C041F07}"/>
              </a:ext>
            </a:extLst>
          </p:cNvPr>
          <p:cNvSpPr/>
          <p:nvPr/>
        </p:nvSpPr>
        <p:spPr>
          <a:xfrm>
            <a:off x="6351319" y="3483067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FB6C7-A19A-E64F-1864-A4A2188534E1}"/>
              </a:ext>
            </a:extLst>
          </p:cNvPr>
          <p:cNvSpPr/>
          <p:nvPr/>
        </p:nvSpPr>
        <p:spPr>
          <a:xfrm>
            <a:off x="7904017" y="3483067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CAEB66-4BFC-B825-D628-71591E707D73}"/>
              </a:ext>
            </a:extLst>
          </p:cNvPr>
          <p:cNvCxnSpPr>
            <a:cxnSpLocks/>
          </p:cNvCxnSpPr>
          <p:nvPr/>
        </p:nvCxnSpPr>
        <p:spPr>
          <a:xfrm flipV="1">
            <a:off x="6172200" y="4466103"/>
            <a:ext cx="420067" cy="87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6DD3F-C761-F599-DDF5-9ECF8D71490B}"/>
              </a:ext>
            </a:extLst>
          </p:cNvPr>
          <p:cNvCxnSpPr>
            <a:cxnSpLocks/>
          </p:cNvCxnSpPr>
          <p:nvPr/>
        </p:nvCxnSpPr>
        <p:spPr>
          <a:xfrm>
            <a:off x="8723414" y="4506892"/>
            <a:ext cx="622466" cy="878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04D1FE2-D253-6722-DC26-A53F794A1A61}"/>
              </a:ext>
            </a:extLst>
          </p:cNvPr>
          <p:cNvSpPr/>
          <p:nvPr/>
        </p:nvSpPr>
        <p:spPr>
          <a:xfrm>
            <a:off x="10641400" y="7884656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017A3-04D5-9692-2AE4-0237828D1332}"/>
              </a:ext>
            </a:extLst>
          </p:cNvPr>
          <p:cNvCxnSpPr>
            <a:cxnSpLocks/>
          </p:cNvCxnSpPr>
          <p:nvPr/>
        </p:nvCxnSpPr>
        <p:spPr>
          <a:xfrm>
            <a:off x="10018934" y="6485231"/>
            <a:ext cx="734410" cy="1269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14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Class</a:t>
            </a:r>
            <a:endParaRPr sz="6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116455" y="5013960"/>
            <a:ext cx="51441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 Branching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116475" y="3198203"/>
            <a:ext cx="5055300" cy="50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028700" y="3058160"/>
            <a:ext cx="721995" cy="710565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283470" y="3160821"/>
            <a:ext cx="2127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32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1028700" y="485868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295054" y="4927778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4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205990" y="6701155"/>
            <a:ext cx="638429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 Workflows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049020" y="6545879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15374" y="6614973"/>
            <a:ext cx="284480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40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Reset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38200" y="2529867"/>
            <a:ext cx="1541068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want to revert the changes that you just made and go back to the files that you had.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33399" y="3695700"/>
            <a:ext cx="16151431" cy="79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Hard reset</a:t>
            </a: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Soft reset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04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Reset – Hard Reset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582168" y="2524206"/>
            <a:ext cx="1541068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Removes changes on reset commits as well as uncommitted changes.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D189CF-33F7-E106-3F5A-FD922615FAE4}"/>
              </a:ext>
            </a:extLst>
          </p:cNvPr>
          <p:cNvSpPr/>
          <p:nvPr/>
        </p:nvSpPr>
        <p:spPr>
          <a:xfrm>
            <a:off x="3508248" y="7007695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comA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624D2A-F526-8CBA-DC49-82423FE52578}"/>
              </a:ext>
            </a:extLst>
          </p:cNvPr>
          <p:cNvSpPr/>
          <p:nvPr/>
        </p:nvSpPr>
        <p:spPr>
          <a:xfrm>
            <a:off x="5060946" y="7007695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</a:t>
            </a:r>
            <a:endParaRPr lang="en-ID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49BEAD-8AD4-2494-0F91-C389BF7DA7CC}"/>
              </a:ext>
            </a:extLst>
          </p:cNvPr>
          <p:cNvCxnSpPr>
            <a:cxnSpLocks/>
          </p:cNvCxnSpPr>
          <p:nvPr/>
        </p:nvCxnSpPr>
        <p:spPr>
          <a:xfrm>
            <a:off x="4495880" y="7417393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9551CB5-DAB2-6750-91EF-7E75A8B4137D}"/>
              </a:ext>
            </a:extLst>
          </p:cNvPr>
          <p:cNvSpPr/>
          <p:nvPr/>
        </p:nvSpPr>
        <p:spPr>
          <a:xfrm>
            <a:off x="6638146" y="7007695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comC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9FAD9-AD3F-EA3B-1590-3465DE6F4026}"/>
              </a:ext>
            </a:extLst>
          </p:cNvPr>
          <p:cNvCxnSpPr>
            <a:cxnSpLocks/>
          </p:cNvCxnSpPr>
          <p:nvPr/>
        </p:nvCxnSpPr>
        <p:spPr>
          <a:xfrm>
            <a:off x="6073080" y="7417393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632356-0F77-5362-10AE-585F7AD4F4EA}"/>
              </a:ext>
            </a:extLst>
          </p:cNvPr>
          <p:cNvSpPr txBox="1"/>
          <p:nvPr/>
        </p:nvSpPr>
        <p:spPr>
          <a:xfrm>
            <a:off x="792205" y="4049134"/>
            <a:ext cx="71711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--hard HEAD 	(going back to HEAD)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--hard HEAD^ 	(going back to the commit before HEAD)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--hard HEAD~1 	(equivalent to "^")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--hard HEAD~2 	(going back two commits before HEAD)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--hard [commit] 	(going back to commit)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3DEF0-8219-FCF1-D2D3-96BA5489C276}"/>
              </a:ext>
            </a:extLst>
          </p:cNvPr>
          <p:cNvSpPr txBox="1"/>
          <p:nvPr/>
        </p:nvSpPr>
        <p:spPr>
          <a:xfrm>
            <a:off x="7889515" y="7205278"/>
            <a:ext cx="2404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--hard </a:t>
            </a:r>
            <a:r>
              <a:rPr lang="en-US" sz="2000" b="0" i="0" dirty="0" err="1">
                <a:solidFill>
                  <a:srgbClr val="23282D"/>
                </a:solidFill>
                <a:effectLst/>
                <a:latin typeface="Menlo"/>
              </a:rPr>
              <a:t>comB</a:t>
            </a:r>
            <a:endParaRPr lang="en-ID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764221-F70A-3AB6-B570-BB4AB5CB6B13}"/>
              </a:ext>
            </a:extLst>
          </p:cNvPr>
          <p:cNvSpPr/>
          <p:nvPr/>
        </p:nvSpPr>
        <p:spPr>
          <a:xfrm>
            <a:off x="10847832" y="7007694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comA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7E93F1-4ECA-C71C-3CD7-F3E110BFAE81}"/>
              </a:ext>
            </a:extLst>
          </p:cNvPr>
          <p:cNvSpPr/>
          <p:nvPr/>
        </p:nvSpPr>
        <p:spPr>
          <a:xfrm>
            <a:off x="12400530" y="7007694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344E9A-28BA-B26B-8BDB-78022AC7467E}"/>
              </a:ext>
            </a:extLst>
          </p:cNvPr>
          <p:cNvCxnSpPr>
            <a:cxnSpLocks/>
          </p:cNvCxnSpPr>
          <p:nvPr/>
        </p:nvCxnSpPr>
        <p:spPr>
          <a:xfrm>
            <a:off x="11835464" y="7417392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79F401-A1F1-1365-2E36-E7E8E3C46B00}"/>
              </a:ext>
            </a:extLst>
          </p:cNvPr>
          <p:cNvSpPr/>
          <p:nvPr/>
        </p:nvSpPr>
        <p:spPr>
          <a:xfrm>
            <a:off x="8075803" y="7595203"/>
            <a:ext cx="2020824" cy="596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29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Reset – Soft Reset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D189CF-33F7-E106-3F5A-FD922615FAE4}"/>
              </a:ext>
            </a:extLst>
          </p:cNvPr>
          <p:cNvSpPr/>
          <p:nvPr/>
        </p:nvSpPr>
        <p:spPr>
          <a:xfrm>
            <a:off x="3508248" y="7007695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comA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624D2A-F526-8CBA-DC49-82423FE52578}"/>
              </a:ext>
            </a:extLst>
          </p:cNvPr>
          <p:cNvSpPr/>
          <p:nvPr/>
        </p:nvSpPr>
        <p:spPr>
          <a:xfrm>
            <a:off x="5060946" y="7007695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</a:t>
            </a:r>
            <a:endParaRPr lang="en-ID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49BEAD-8AD4-2494-0F91-C389BF7DA7CC}"/>
              </a:ext>
            </a:extLst>
          </p:cNvPr>
          <p:cNvCxnSpPr>
            <a:cxnSpLocks/>
          </p:cNvCxnSpPr>
          <p:nvPr/>
        </p:nvCxnSpPr>
        <p:spPr>
          <a:xfrm>
            <a:off x="4495880" y="7417393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9551CB5-DAB2-6750-91EF-7E75A8B4137D}"/>
              </a:ext>
            </a:extLst>
          </p:cNvPr>
          <p:cNvSpPr/>
          <p:nvPr/>
        </p:nvSpPr>
        <p:spPr>
          <a:xfrm>
            <a:off x="6638146" y="7007695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comC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9FAD9-AD3F-EA3B-1590-3465DE6F4026}"/>
              </a:ext>
            </a:extLst>
          </p:cNvPr>
          <p:cNvCxnSpPr>
            <a:cxnSpLocks/>
          </p:cNvCxnSpPr>
          <p:nvPr/>
        </p:nvCxnSpPr>
        <p:spPr>
          <a:xfrm>
            <a:off x="6073080" y="7417393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632356-0F77-5362-10AE-585F7AD4F4EA}"/>
              </a:ext>
            </a:extLst>
          </p:cNvPr>
          <p:cNvSpPr txBox="1"/>
          <p:nvPr/>
        </p:nvSpPr>
        <p:spPr>
          <a:xfrm>
            <a:off x="792205" y="4049134"/>
            <a:ext cx="71711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--soft HEAD 	(going back to HEAD)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--soft HEAD^ 	(going back to the commit before HEAD)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--soft HEAD~1 	(equivalent to "^")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--soft HEAD~2 	(going back two commits before HEAD)</a:t>
            </a:r>
          </a:p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--soft [commit] 	(going back to commit)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3DEF0-8219-FCF1-D2D3-96BA5489C276}"/>
              </a:ext>
            </a:extLst>
          </p:cNvPr>
          <p:cNvSpPr txBox="1"/>
          <p:nvPr/>
        </p:nvSpPr>
        <p:spPr>
          <a:xfrm>
            <a:off x="7889515" y="7205278"/>
            <a:ext cx="2404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git reset --soft </a:t>
            </a:r>
            <a:r>
              <a:rPr lang="en-US" sz="2000" b="0" i="0" dirty="0" err="1">
                <a:solidFill>
                  <a:srgbClr val="23282D"/>
                </a:solidFill>
                <a:effectLst/>
                <a:latin typeface="Menlo"/>
              </a:rPr>
              <a:t>comB</a:t>
            </a:r>
            <a:endParaRPr lang="en-ID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764221-F70A-3AB6-B570-BB4AB5CB6B13}"/>
              </a:ext>
            </a:extLst>
          </p:cNvPr>
          <p:cNvSpPr/>
          <p:nvPr/>
        </p:nvSpPr>
        <p:spPr>
          <a:xfrm>
            <a:off x="10847832" y="7007694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comA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7E93F1-4ECA-C71C-3CD7-F3E110BFAE81}"/>
              </a:ext>
            </a:extLst>
          </p:cNvPr>
          <p:cNvSpPr/>
          <p:nvPr/>
        </p:nvSpPr>
        <p:spPr>
          <a:xfrm>
            <a:off x="12400530" y="7007694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344E9A-28BA-B26B-8BDB-78022AC7467E}"/>
              </a:ext>
            </a:extLst>
          </p:cNvPr>
          <p:cNvCxnSpPr>
            <a:cxnSpLocks/>
          </p:cNvCxnSpPr>
          <p:nvPr/>
        </p:nvCxnSpPr>
        <p:spPr>
          <a:xfrm>
            <a:off x="11835464" y="7417392"/>
            <a:ext cx="446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79F401-A1F1-1365-2E36-E7E8E3C46B00}"/>
              </a:ext>
            </a:extLst>
          </p:cNvPr>
          <p:cNvSpPr/>
          <p:nvPr/>
        </p:nvSpPr>
        <p:spPr>
          <a:xfrm>
            <a:off x="8075803" y="7595203"/>
            <a:ext cx="2020824" cy="596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oogle Shape;71;p3">
            <a:extLst>
              <a:ext uri="{FF2B5EF4-FFF2-40B4-BE49-F238E27FC236}">
                <a16:creationId xmlns:a16="http://schemas.microsoft.com/office/drawing/2014/main" id="{1DDF1DEB-6538-2315-4F66-04ECC1414499}"/>
              </a:ext>
            </a:extLst>
          </p:cNvPr>
          <p:cNvSpPr txBox="1"/>
          <p:nvPr/>
        </p:nvSpPr>
        <p:spPr>
          <a:xfrm>
            <a:off x="582168" y="2524206"/>
            <a:ext cx="1541068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changes on reset commits on stage.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11EE5-A931-834D-733D-58D5A36B1813}"/>
              </a:ext>
            </a:extLst>
          </p:cNvPr>
          <p:cNvSpPr txBox="1"/>
          <p:nvPr/>
        </p:nvSpPr>
        <p:spPr>
          <a:xfrm>
            <a:off x="12360338" y="5680350"/>
            <a:ext cx="17191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Files on </a:t>
            </a:r>
            <a:r>
              <a:rPr lang="en-US" sz="2000" b="0" i="0" dirty="0" err="1">
                <a:solidFill>
                  <a:srgbClr val="23282D"/>
                </a:solidFill>
                <a:effectLst/>
                <a:latin typeface="Menlo"/>
              </a:rPr>
              <a:t>comC</a:t>
            </a:r>
            <a:r>
              <a:rPr lang="en-US" sz="2000" b="0" i="0" dirty="0">
                <a:solidFill>
                  <a:srgbClr val="23282D"/>
                </a:solidFill>
                <a:effectLst/>
                <a:latin typeface="Menlo"/>
              </a:rPr>
              <a:t> is on staged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856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675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gitignore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9AC8B84D-2596-E1D2-3B61-295C665BD57A}"/>
              </a:ext>
            </a:extLst>
          </p:cNvPr>
          <p:cNvSpPr txBox="1"/>
          <p:nvPr/>
        </p:nvSpPr>
        <p:spPr>
          <a:xfrm>
            <a:off x="582168" y="2524206"/>
            <a:ext cx="5955792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intentionally untracked files that Git should ignore.</a:t>
            </a:r>
          </a:p>
        </p:txBody>
      </p:sp>
      <p:pic>
        <p:nvPicPr>
          <p:cNvPr id="1026" name="Picture 2" descr="gitignore marked as &quot;Regular Expressions (Python)&quot; · Issue #408 · atom/atom  · GitHub">
            <a:extLst>
              <a:ext uri="{FF2B5EF4-FFF2-40B4-BE49-F238E27FC236}">
                <a16:creationId xmlns:a16="http://schemas.microsoft.com/office/drawing/2014/main" id="{F9A9983C-4025-0FCF-0818-2AF6837A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830" y="1248105"/>
            <a:ext cx="5219700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0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Tagging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13078968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tag specific points in a repository’s history as being important. Typically, people use this functionality to mark release points (v1.0, v2.0).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71;p3">
            <a:extLst>
              <a:ext uri="{FF2B5EF4-FFF2-40B4-BE49-F238E27FC236}">
                <a16:creationId xmlns:a16="http://schemas.microsoft.com/office/drawing/2014/main" id="{4C2634BA-CD46-EEC7-2465-044A094F2529}"/>
              </a:ext>
            </a:extLst>
          </p:cNvPr>
          <p:cNvSpPr txBox="1"/>
          <p:nvPr/>
        </p:nvSpPr>
        <p:spPr>
          <a:xfrm>
            <a:off x="796200" y="3803957"/>
            <a:ext cx="10178009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tag –a [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tagname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–m “[message]”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tag –a v1.4 –m “version 1.4”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49-A1C2-0F70-A715-AF048C3C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Typically, people use this functionality to mark release points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v1.0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v2.0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so on).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E81F2FB3-C1C1-E342-DEA5-17A10E62C4C4}"/>
              </a:ext>
            </a:extLst>
          </p:cNvPr>
          <p:cNvSpPr txBox="1"/>
          <p:nvPr/>
        </p:nvSpPr>
        <p:spPr>
          <a:xfrm>
            <a:off x="880200" y="5486730"/>
            <a:ext cx="1307896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push tag to remote repository: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71;p3">
            <a:extLst>
              <a:ext uri="{FF2B5EF4-FFF2-40B4-BE49-F238E27FC236}">
                <a16:creationId xmlns:a16="http://schemas.microsoft.com/office/drawing/2014/main" id="{7FB27593-9F83-7BE6-EFCA-A18EF411E1DD}"/>
              </a:ext>
            </a:extLst>
          </p:cNvPr>
          <p:cNvSpPr txBox="1"/>
          <p:nvPr/>
        </p:nvSpPr>
        <p:spPr>
          <a:xfrm>
            <a:off x="880200" y="6114813"/>
            <a:ext cx="14490864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v1.4		-&gt; push specific tag</a:t>
            </a:r>
            <a:endParaRPr lang="en-US"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>
              <a:buSzPts val="3600"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--tags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-&gt; push all tags that are not already on the remote repository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5621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Basic Git Workflow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62EC5-6965-90F3-962A-568494A956E3}"/>
              </a:ext>
            </a:extLst>
          </p:cNvPr>
          <p:cNvSpPr/>
          <p:nvPr/>
        </p:nvSpPr>
        <p:spPr>
          <a:xfrm>
            <a:off x="612568" y="7605579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main  / master</a:t>
            </a:r>
            <a:endParaRPr lang="en-ID" sz="4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43E1B-5B42-E331-C57C-0AD89FCDB148}"/>
              </a:ext>
            </a:extLst>
          </p:cNvPr>
          <p:cNvSpPr/>
          <p:nvPr/>
        </p:nvSpPr>
        <p:spPr>
          <a:xfrm>
            <a:off x="612568" y="559667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feature</a:t>
            </a:r>
            <a:endParaRPr lang="en-ID" sz="4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D896D4-5493-C6D2-D1E5-B169558E0039}"/>
              </a:ext>
            </a:extLst>
          </p:cNvPr>
          <p:cNvSpPr/>
          <p:nvPr/>
        </p:nvSpPr>
        <p:spPr>
          <a:xfrm>
            <a:off x="5068783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Basic Git Workflow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62EC5-6965-90F3-962A-568494A956E3}"/>
              </a:ext>
            </a:extLst>
          </p:cNvPr>
          <p:cNvSpPr/>
          <p:nvPr/>
        </p:nvSpPr>
        <p:spPr>
          <a:xfrm>
            <a:off x="612568" y="7605579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main  / master</a:t>
            </a:r>
            <a:endParaRPr lang="en-ID" sz="4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43E1B-5B42-E331-C57C-0AD89FCDB148}"/>
              </a:ext>
            </a:extLst>
          </p:cNvPr>
          <p:cNvSpPr/>
          <p:nvPr/>
        </p:nvSpPr>
        <p:spPr>
          <a:xfrm>
            <a:off x="612568" y="559667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feature</a:t>
            </a:r>
            <a:endParaRPr lang="en-ID" sz="4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7E6B-561A-6946-6982-8B49D23A574B}"/>
              </a:ext>
            </a:extLst>
          </p:cNvPr>
          <p:cNvSpPr/>
          <p:nvPr/>
        </p:nvSpPr>
        <p:spPr>
          <a:xfrm>
            <a:off x="6351319" y="5946991"/>
            <a:ext cx="819397" cy="81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CB365-839B-D4F1-26ED-5BF067DF7A23}"/>
              </a:ext>
            </a:extLst>
          </p:cNvPr>
          <p:cNvCxnSpPr/>
          <p:nvPr/>
        </p:nvCxnSpPr>
        <p:spPr>
          <a:xfrm flipV="1">
            <a:off x="5652654" y="6852062"/>
            <a:ext cx="698665" cy="9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D896D4-5493-C6D2-D1E5-B169558E0039}"/>
              </a:ext>
            </a:extLst>
          </p:cNvPr>
          <p:cNvSpPr/>
          <p:nvPr/>
        </p:nvSpPr>
        <p:spPr>
          <a:xfrm>
            <a:off x="5068783" y="7955900"/>
            <a:ext cx="819397" cy="819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9BDFCD88-D8D1-D631-EE0A-EACE51767547}"/>
              </a:ext>
            </a:extLst>
          </p:cNvPr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branch from master/main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817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557</Words>
  <Application>Microsoft Office PowerPoint</Application>
  <PresentationFormat>Custom</PresentationFormat>
  <Paragraphs>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Georgia</vt:lpstr>
      <vt:lpstr>Menlo</vt:lpstr>
      <vt:lpstr>Trebuchet MS</vt:lpstr>
      <vt:lpstr>Office Theme</vt:lpstr>
      <vt:lpstr>PowerPoint Presentation</vt:lpstr>
      <vt:lpstr>PowerPoint Presentation</vt:lpstr>
      <vt:lpstr>Git Reset</vt:lpstr>
      <vt:lpstr>Git Reset – Hard Reset</vt:lpstr>
      <vt:lpstr>Git Reset – Soft Reset</vt:lpstr>
      <vt:lpstr>.gitignore</vt:lpstr>
      <vt:lpstr>Git Tagging</vt:lpstr>
      <vt:lpstr>Basic Git Workflow</vt:lpstr>
      <vt:lpstr>Basic Git Workflow</vt:lpstr>
      <vt:lpstr>Basic Git Workflow</vt:lpstr>
      <vt:lpstr>Basic Git Workflow</vt:lpstr>
      <vt:lpstr>Git Branches</vt:lpstr>
      <vt:lpstr>Merging Branches</vt:lpstr>
      <vt:lpstr>Merging Branches</vt:lpstr>
      <vt:lpstr>Git Workflow - Basic</vt:lpstr>
      <vt:lpstr>Git Workflow - Basic</vt:lpstr>
      <vt:lpstr>Git Workflow – Fork (open source)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Priambudi Lintang Bagaskara</cp:lastModifiedBy>
  <cp:revision>4</cp:revision>
  <dcterms:created xsi:type="dcterms:W3CDTF">2021-06-12T05:42:00Z</dcterms:created>
  <dcterms:modified xsi:type="dcterms:W3CDTF">2022-09-01T17:10:04Z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2021-04-22T10:00:00Z</vt:filetime>
  </property>
  <property fmtid="{D5CDD505-2E9C-101B-9397-08002B2CF9AE}" pid="3" name="Creator">
    <vt:lpwstr>Canva</vt:lpwstr>
  </property>
  <property fmtid="{D5CDD505-2E9C-101B-9397-08002B2CF9AE}" pid="4" name="LastSaved">
    <vt:filetime>2021-04-22T10:00:00Z</vt:filetime>
  </property>
  <property fmtid="{D5CDD505-2E9C-101B-9397-08002B2CF9AE}" pid="5" name="KSOProductBuildVer">
    <vt:lpwstr>1033-11.2.0.10463</vt:lpwstr>
  </property>
  <property fmtid="{D5CDD505-2E9C-101B-9397-08002B2CF9AE}" pid="6" name="ICV">
    <vt:lpwstr>E5C9459CF2A84453AC4A0E09DE04B770</vt:lpwstr>
  </property>
</Properties>
</file>