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86" r:id="rId4"/>
    <p:sldId id="292" r:id="rId5"/>
    <p:sldId id="290" r:id="rId6"/>
    <p:sldId id="287" r:id="rId7"/>
    <p:sldId id="288" r:id="rId8"/>
    <p:sldId id="289" r:id="rId9"/>
    <p:sldId id="258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</p:sldIdLst>
  <p:sldSz cx="18288000" cy="10287000"/>
  <p:notesSz cx="18288000" cy="10287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9">
          <p15:clr>
            <a:srgbClr val="000000"/>
          </p15:clr>
        </p15:guide>
        <p15:guide id="2" pos="2167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mx89ZSY/RFnYiipoSjAUhT11c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38" y="36"/>
      </p:cViewPr>
      <p:guideLst>
        <p:guide orient="horz" pos="2889"/>
        <p:guide pos="21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5800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198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20093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44954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76065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5068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81090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30003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29878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563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456350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63019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683143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36823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7331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61586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0885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2589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963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36310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09443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body" idx="2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5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600" b="1" i="0" u="none" strike="noStrike" cap="non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-scm.com/download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1"/>
          <p:cNvGrpSpPr/>
          <p:nvPr/>
        </p:nvGrpSpPr>
        <p:grpSpPr>
          <a:xfrm>
            <a:off x="0" y="8255"/>
            <a:ext cx="7734300" cy="10287000"/>
            <a:chOff x="0" y="0"/>
            <a:chExt cx="7734300" cy="10287000"/>
          </a:xfrm>
        </p:grpSpPr>
        <p:sp>
          <p:nvSpPr>
            <p:cNvPr id="44" name="Google Shape;44;p1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1"/>
          <p:cNvSpPr/>
          <p:nvPr/>
        </p:nvSpPr>
        <p:spPr>
          <a:xfrm>
            <a:off x="16418113" y="109131"/>
            <a:ext cx="1685924" cy="16382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2"/>
          </p:nvPr>
        </p:nvSpPr>
        <p:spPr>
          <a:xfrm>
            <a:off x="8127365" y="3733800"/>
            <a:ext cx="8959215" cy="1978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lstStyle/>
          <a:p>
            <a:pPr marL="12700" marR="5080" lvl="0" indent="0" algn="ct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400" dirty="0" err="1"/>
              <a:t>Portofolio</a:t>
            </a:r>
            <a:r>
              <a:rPr lang="en-US" sz="5400" dirty="0"/>
              <a:t> and Business Understanding</a:t>
            </a:r>
          </a:p>
        </p:txBody>
      </p:sp>
      <p:sp>
        <p:nvSpPr>
          <p:cNvPr id="49" name="Google Shape;49;p1"/>
          <p:cNvSpPr txBox="1"/>
          <p:nvPr/>
        </p:nvSpPr>
        <p:spPr>
          <a:xfrm>
            <a:off x="16637331" y="9576435"/>
            <a:ext cx="146652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Day 18</a:t>
            </a:r>
            <a:endParaRPr sz="28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38200" y="876300"/>
            <a:ext cx="1357249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dirty="0">
                <a:solidFill>
                  <a:schemeClr val="dk1"/>
                </a:solidFill>
              </a:rPr>
              <a:t>Git</a:t>
            </a:r>
            <a:endParaRPr sz="675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838200" y="2529867"/>
            <a:ext cx="9366250" cy="443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Git?</a:t>
            </a:r>
            <a:endParaRPr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533399" y="3695700"/>
            <a:ext cx="16151431" cy="2367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14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lang="en-US" sz="255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Free and opensource distributed version control system.</a:t>
            </a:r>
          </a:p>
          <a:p>
            <a:pPr marL="2914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endParaRPr lang="en-US" sz="255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914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lang="en-US" sz="255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Why Git?</a:t>
            </a:r>
          </a:p>
          <a:p>
            <a:pPr marL="748665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Tx/>
              <a:buChar char="-"/>
            </a:pPr>
            <a:r>
              <a:rPr lang="en-US" sz="255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Most used Version System.</a:t>
            </a:r>
          </a:p>
          <a:p>
            <a:pPr marL="748665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Tx/>
              <a:buChar char="-"/>
            </a:pPr>
            <a:r>
              <a:rPr lang="en-US" sz="255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Tracks the changes you create to files.</a:t>
            </a:r>
          </a:p>
          <a:p>
            <a:pPr marL="748665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Tx/>
              <a:buChar char="-"/>
            </a:pPr>
            <a:r>
              <a:rPr lang="en-US" sz="255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Multiple user with multiple changes or multiple user to one source.</a:t>
            </a:r>
          </a:p>
        </p:txBody>
      </p:sp>
      <p:sp>
        <p:nvSpPr>
          <p:cNvPr id="73" name="Google Shape;73;p3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7044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38200" y="876300"/>
            <a:ext cx="1357249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dirty="0">
                <a:solidFill>
                  <a:schemeClr val="dk1"/>
                </a:solidFill>
              </a:rPr>
              <a:t>Git – Create Repository</a:t>
            </a:r>
            <a:endParaRPr sz="675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0D9E10-C70E-7E89-5D22-659A8BF00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99" y="5027901"/>
            <a:ext cx="3619686" cy="2063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6F07AB-2D12-3D18-8D46-59FBA3444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6789" y="2144387"/>
            <a:ext cx="7809332" cy="783088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9FF4DDD-B349-736D-DF50-6631A227ED89}"/>
              </a:ext>
            </a:extLst>
          </p:cNvPr>
          <p:cNvSpPr/>
          <p:nvPr/>
        </p:nvSpPr>
        <p:spPr>
          <a:xfrm>
            <a:off x="6436427" y="5578878"/>
            <a:ext cx="1745672" cy="961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1203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38200" y="876300"/>
            <a:ext cx="1357249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dirty="0">
                <a:solidFill>
                  <a:schemeClr val="dk1"/>
                </a:solidFill>
              </a:rPr>
              <a:t>Git – Create Repository</a:t>
            </a:r>
            <a:endParaRPr sz="675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2DE2B-F07D-EAC2-F918-21E6C8386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121" y="2025443"/>
            <a:ext cx="11646499" cy="806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8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38200" y="876300"/>
            <a:ext cx="1357249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dirty="0">
                <a:solidFill>
                  <a:schemeClr val="dk1"/>
                </a:solidFill>
              </a:rPr>
              <a:t>Git – Create Repository</a:t>
            </a:r>
            <a:endParaRPr sz="675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12CB5D-49A3-8876-3509-CDB49F586CDB}"/>
              </a:ext>
            </a:extLst>
          </p:cNvPr>
          <p:cNvSpPr/>
          <p:nvPr/>
        </p:nvSpPr>
        <p:spPr>
          <a:xfrm>
            <a:off x="4845133" y="6982690"/>
            <a:ext cx="3313216" cy="152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Local A</a:t>
            </a:r>
            <a:endParaRPr lang="en-ID" sz="4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C8C37D-E94E-011B-115E-BBF3A30448E4}"/>
              </a:ext>
            </a:extLst>
          </p:cNvPr>
          <p:cNvSpPr/>
          <p:nvPr/>
        </p:nvSpPr>
        <p:spPr>
          <a:xfrm>
            <a:off x="10092046" y="6982689"/>
            <a:ext cx="3313216" cy="152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Local B</a:t>
            </a:r>
            <a:endParaRPr lang="en-ID" sz="4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F4B6E0-6BEE-D45F-77D5-6F3EEEF3CAE1}"/>
              </a:ext>
            </a:extLst>
          </p:cNvPr>
          <p:cNvSpPr/>
          <p:nvPr/>
        </p:nvSpPr>
        <p:spPr>
          <a:xfrm>
            <a:off x="7487392" y="3544570"/>
            <a:ext cx="3313216" cy="15200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/>
              <a:t>Github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1115953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38200" y="876300"/>
            <a:ext cx="1357249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dirty="0">
                <a:solidFill>
                  <a:schemeClr val="dk1"/>
                </a:solidFill>
              </a:rPr>
              <a:t>Git – Create Repository</a:t>
            </a:r>
            <a:endParaRPr sz="675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1F3D5-CB78-5105-96B6-D3883369199D}"/>
              </a:ext>
            </a:extLst>
          </p:cNvPr>
          <p:cNvSpPr txBox="1"/>
          <p:nvPr/>
        </p:nvSpPr>
        <p:spPr>
          <a:xfrm>
            <a:off x="838200" y="2405244"/>
            <a:ext cx="6584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600" dirty="0">
                <a:hlinkClick r:id="rId4"/>
              </a:rPr>
              <a:t>https://git-scm.com/downloads</a:t>
            </a:r>
            <a:endParaRPr lang="en-ID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CA3C65-0A16-4857-6EEC-E0052D553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682" y="2545997"/>
            <a:ext cx="9398483" cy="6864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7980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38200" y="876300"/>
            <a:ext cx="1357249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dirty="0">
                <a:solidFill>
                  <a:schemeClr val="dk1"/>
                </a:solidFill>
              </a:rPr>
              <a:t>Git – Create Repository</a:t>
            </a:r>
            <a:endParaRPr sz="675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BC579D-DE75-ED08-3508-6DF6EE8A3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834" y="3695846"/>
            <a:ext cx="16428331" cy="28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00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38200" y="876300"/>
            <a:ext cx="1357249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dirty="0">
                <a:solidFill>
                  <a:schemeClr val="dk1"/>
                </a:solidFill>
              </a:rPr>
              <a:t>Git Commands - add</a:t>
            </a:r>
            <a:endParaRPr sz="675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Cardboard Box Open PNG Clip Art - Best WEB Clipart">
            <a:extLst>
              <a:ext uri="{FF2B5EF4-FFF2-40B4-BE49-F238E27FC236}">
                <a16:creationId xmlns:a16="http://schemas.microsoft.com/office/drawing/2014/main" id="{83E2B900-D3CD-0084-AD35-177F3C902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6209" y="6299864"/>
            <a:ext cx="5429752" cy="361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croll: Vertical 6">
            <a:extLst>
              <a:ext uri="{FF2B5EF4-FFF2-40B4-BE49-F238E27FC236}">
                <a16:creationId xmlns:a16="http://schemas.microsoft.com/office/drawing/2014/main" id="{37E4331F-49AB-2E42-D22A-B90913E08488}"/>
              </a:ext>
            </a:extLst>
          </p:cNvPr>
          <p:cNvSpPr/>
          <p:nvPr/>
        </p:nvSpPr>
        <p:spPr>
          <a:xfrm>
            <a:off x="7932026" y="6126372"/>
            <a:ext cx="1460665" cy="2375065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A4164FA-44F5-A4D3-414F-1E8953E1E0DB}"/>
              </a:ext>
            </a:extLst>
          </p:cNvPr>
          <p:cNvSpPr/>
          <p:nvPr/>
        </p:nvSpPr>
        <p:spPr>
          <a:xfrm>
            <a:off x="9723499" y="6523980"/>
            <a:ext cx="961902" cy="789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Scroll: Vertical 11">
            <a:extLst>
              <a:ext uri="{FF2B5EF4-FFF2-40B4-BE49-F238E27FC236}">
                <a16:creationId xmlns:a16="http://schemas.microsoft.com/office/drawing/2014/main" id="{34F9C9C5-2956-F9EB-5940-6234D0F3D2E1}"/>
              </a:ext>
            </a:extLst>
          </p:cNvPr>
          <p:cNvSpPr/>
          <p:nvPr/>
        </p:nvSpPr>
        <p:spPr>
          <a:xfrm>
            <a:off x="13653895" y="4938839"/>
            <a:ext cx="1460665" cy="2375065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Google Shape;71;p3">
            <a:extLst>
              <a:ext uri="{FF2B5EF4-FFF2-40B4-BE49-F238E27FC236}">
                <a16:creationId xmlns:a16="http://schemas.microsoft.com/office/drawing/2014/main" id="{550D2712-5AEA-BA12-D95F-5B6D44D91A5B}"/>
              </a:ext>
            </a:extLst>
          </p:cNvPr>
          <p:cNvSpPr txBox="1"/>
          <p:nvPr/>
        </p:nvSpPr>
        <p:spPr>
          <a:xfrm>
            <a:off x="838200" y="2529867"/>
            <a:ext cx="9366250" cy="443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Adding file(s) to be committed.</a:t>
            </a:r>
            <a:endParaRPr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" name="Google Shape;71;p3">
            <a:extLst>
              <a:ext uri="{FF2B5EF4-FFF2-40B4-BE49-F238E27FC236}">
                <a16:creationId xmlns:a16="http://schemas.microsoft.com/office/drawing/2014/main" id="{4C2634BA-CD46-EEC7-2465-044A094F2529}"/>
              </a:ext>
            </a:extLst>
          </p:cNvPr>
          <p:cNvSpPr txBox="1"/>
          <p:nvPr/>
        </p:nvSpPr>
        <p:spPr>
          <a:xfrm>
            <a:off x="838199" y="3607967"/>
            <a:ext cx="10178009" cy="87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add [filename] 		-&gt; add 1 file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add . 				-&gt; add all file on current directory</a:t>
            </a:r>
            <a:endParaRPr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56213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38200" y="876300"/>
            <a:ext cx="1357249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dirty="0">
                <a:solidFill>
                  <a:schemeClr val="dk1"/>
                </a:solidFill>
              </a:rPr>
              <a:t>Git Commands - commit</a:t>
            </a:r>
            <a:endParaRPr sz="675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71;p3">
            <a:extLst>
              <a:ext uri="{FF2B5EF4-FFF2-40B4-BE49-F238E27FC236}">
                <a16:creationId xmlns:a16="http://schemas.microsoft.com/office/drawing/2014/main" id="{550D2712-5AEA-BA12-D95F-5B6D44D91A5B}"/>
              </a:ext>
            </a:extLst>
          </p:cNvPr>
          <p:cNvSpPr txBox="1"/>
          <p:nvPr/>
        </p:nvSpPr>
        <p:spPr>
          <a:xfrm>
            <a:off x="838200" y="2529867"/>
            <a:ext cx="9366250" cy="443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save locally, file(s) that have been added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50" name="Picture 2" descr="6,771 Cardboard Box Closed Stock Photos, Pictures &amp; Royalty-Free Images -  iStock">
            <a:extLst>
              <a:ext uri="{FF2B5EF4-FFF2-40B4-BE49-F238E27FC236}">
                <a16:creationId xmlns:a16="http://schemas.microsoft.com/office/drawing/2014/main" id="{4DB95D34-455A-3855-A094-6904AD40A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923" y="3176648"/>
            <a:ext cx="8096003" cy="539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1;p3">
            <a:extLst>
              <a:ext uri="{FF2B5EF4-FFF2-40B4-BE49-F238E27FC236}">
                <a16:creationId xmlns:a16="http://schemas.microsoft.com/office/drawing/2014/main" id="{D07BFE09-F520-EE53-A4B7-4D3E7E7FAC05}"/>
              </a:ext>
            </a:extLst>
          </p:cNvPr>
          <p:cNvSpPr txBox="1"/>
          <p:nvPr/>
        </p:nvSpPr>
        <p:spPr>
          <a:xfrm>
            <a:off x="838200" y="3572564"/>
            <a:ext cx="9366250" cy="443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git commit –m “commit message”</a:t>
            </a:r>
            <a:endParaRPr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48007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38200" y="876300"/>
            <a:ext cx="1357249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dirty="0">
                <a:solidFill>
                  <a:schemeClr val="dk1"/>
                </a:solidFill>
              </a:rPr>
              <a:t>Git Commands - commit</a:t>
            </a:r>
            <a:endParaRPr sz="675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71;p3">
            <a:extLst>
              <a:ext uri="{FF2B5EF4-FFF2-40B4-BE49-F238E27FC236}">
                <a16:creationId xmlns:a16="http://schemas.microsoft.com/office/drawing/2014/main" id="{550D2712-5AEA-BA12-D95F-5B6D44D91A5B}"/>
              </a:ext>
            </a:extLst>
          </p:cNvPr>
          <p:cNvSpPr txBox="1"/>
          <p:nvPr/>
        </p:nvSpPr>
        <p:spPr>
          <a:xfrm>
            <a:off x="838200" y="2529867"/>
            <a:ext cx="9366250" cy="443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Can commit (added files) more than once.</a:t>
            </a:r>
            <a:endParaRPr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50" name="Picture 2" descr="6,771 Cardboard Box Closed Stock Photos, Pictures &amp; Royalty-Free Images -  iStock">
            <a:extLst>
              <a:ext uri="{FF2B5EF4-FFF2-40B4-BE49-F238E27FC236}">
                <a16:creationId xmlns:a16="http://schemas.microsoft.com/office/drawing/2014/main" id="{4DB95D34-455A-3855-A094-6904AD40A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869" y="3156812"/>
            <a:ext cx="8096003" cy="539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6,771 Cardboard Box Closed Stock Photos, Pictures &amp; Royalty-Free Images -  iStock">
            <a:extLst>
              <a:ext uri="{FF2B5EF4-FFF2-40B4-BE49-F238E27FC236}">
                <a16:creationId xmlns:a16="http://schemas.microsoft.com/office/drawing/2014/main" id="{6FC95AE4-607C-D004-9581-A5A083579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96" y="3495773"/>
            <a:ext cx="8096003" cy="539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007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38200" y="876300"/>
            <a:ext cx="1357249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dirty="0">
                <a:solidFill>
                  <a:schemeClr val="dk1"/>
                </a:solidFill>
              </a:rPr>
              <a:t>Git Commands - push</a:t>
            </a:r>
            <a:endParaRPr sz="675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71;p3">
            <a:extLst>
              <a:ext uri="{FF2B5EF4-FFF2-40B4-BE49-F238E27FC236}">
                <a16:creationId xmlns:a16="http://schemas.microsoft.com/office/drawing/2014/main" id="{550D2712-5AEA-BA12-D95F-5B6D44D91A5B}"/>
              </a:ext>
            </a:extLst>
          </p:cNvPr>
          <p:cNvSpPr txBox="1"/>
          <p:nvPr/>
        </p:nvSpPr>
        <p:spPr>
          <a:xfrm>
            <a:off x="838200" y="2529867"/>
            <a:ext cx="9366250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upload / “Push” commits to other repository.</a:t>
            </a:r>
            <a:endParaRPr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50" name="Picture 2" descr="6,771 Cardboard Box Closed Stock Photos, Pictures &amp; Royalty-Free Images -  iStock">
            <a:extLst>
              <a:ext uri="{FF2B5EF4-FFF2-40B4-BE49-F238E27FC236}">
                <a16:creationId xmlns:a16="http://schemas.microsoft.com/office/drawing/2014/main" id="{4DB95D34-455A-3855-A094-6904AD40A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036" y="5830785"/>
            <a:ext cx="1529409" cy="101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3B4FD5FE-3649-1328-DB45-DEFD9F0C7774}"/>
              </a:ext>
            </a:extLst>
          </p:cNvPr>
          <p:cNvSpPr/>
          <p:nvPr/>
        </p:nvSpPr>
        <p:spPr>
          <a:xfrm rot="17719165">
            <a:off x="6430314" y="5376237"/>
            <a:ext cx="999762" cy="270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AB2E07-60AB-D0BA-2F46-02CBF40D31EE}"/>
              </a:ext>
            </a:extLst>
          </p:cNvPr>
          <p:cNvSpPr/>
          <p:nvPr/>
        </p:nvSpPr>
        <p:spPr>
          <a:xfrm>
            <a:off x="4845133" y="6982690"/>
            <a:ext cx="3313216" cy="152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Local A</a:t>
            </a:r>
            <a:endParaRPr lang="en-ID" sz="4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0B6A37-FF51-D97F-07FF-39CEA173EB04}"/>
              </a:ext>
            </a:extLst>
          </p:cNvPr>
          <p:cNvSpPr/>
          <p:nvPr/>
        </p:nvSpPr>
        <p:spPr>
          <a:xfrm>
            <a:off x="7487392" y="3544570"/>
            <a:ext cx="3313216" cy="15200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/>
              <a:t>Github</a:t>
            </a:r>
            <a:endParaRPr lang="en-ID" sz="4400" dirty="0"/>
          </a:p>
        </p:txBody>
      </p:sp>
      <p:sp>
        <p:nvSpPr>
          <p:cNvPr id="12" name="Google Shape;71;p3">
            <a:extLst>
              <a:ext uri="{FF2B5EF4-FFF2-40B4-BE49-F238E27FC236}">
                <a16:creationId xmlns:a16="http://schemas.microsoft.com/office/drawing/2014/main" id="{F859852D-A76B-56BB-6186-A0E26CA26550}"/>
              </a:ext>
            </a:extLst>
          </p:cNvPr>
          <p:cNvSpPr txBox="1"/>
          <p:nvPr/>
        </p:nvSpPr>
        <p:spPr>
          <a:xfrm>
            <a:off x="838200" y="3572564"/>
            <a:ext cx="9366250" cy="87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git push [remote] [branch]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push origin master</a:t>
            </a:r>
            <a:endParaRPr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754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/>
          <p:nvPr/>
        </p:nvSpPr>
        <p:spPr>
          <a:xfrm>
            <a:off x="10698966" y="0"/>
            <a:ext cx="7589010" cy="10287000"/>
          </a:xfrm>
          <a:custGeom>
            <a:avLst/>
            <a:gdLst/>
            <a:ahLst/>
            <a:cxnLst/>
            <a:rect l="l" t="t" r="r" b="b"/>
            <a:pathLst>
              <a:path w="8902065" h="10287000" extrusionOk="0">
                <a:moveTo>
                  <a:pt x="8901532" y="10287000"/>
                </a:moveTo>
                <a:lnTo>
                  <a:pt x="2473700" y="10287000"/>
                </a:lnTo>
                <a:lnTo>
                  <a:pt x="2449070" y="10267288"/>
                </a:lnTo>
                <a:lnTo>
                  <a:pt x="2407286" y="10233286"/>
                </a:lnTo>
                <a:lnTo>
                  <a:pt x="2365780" y="10198934"/>
                </a:lnTo>
                <a:lnTo>
                  <a:pt x="2324562" y="10164248"/>
                </a:lnTo>
                <a:lnTo>
                  <a:pt x="2283633" y="10129231"/>
                </a:lnTo>
                <a:lnTo>
                  <a:pt x="2242992" y="10093881"/>
                </a:lnTo>
                <a:lnTo>
                  <a:pt x="2202639" y="10058202"/>
                </a:lnTo>
                <a:lnTo>
                  <a:pt x="2162574" y="10022192"/>
                </a:lnTo>
                <a:lnTo>
                  <a:pt x="2122804" y="9985846"/>
                </a:lnTo>
                <a:lnTo>
                  <a:pt x="2083338" y="9949184"/>
                </a:lnTo>
                <a:lnTo>
                  <a:pt x="2044176" y="9912203"/>
                </a:lnTo>
                <a:lnTo>
                  <a:pt x="2005318" y="9874905"/>
                </a:lnTo>
                <a:lnTo>
                  <a:pt x="1966764" y="9837288"/>
                </a:lnTo>
                <a:lnTo>
                  <a:pt x="1928513" y="9799351"/>
                </a:lnTo>
                <a:lnTo>
                  <a:pt x="1890574" y="9761100"/>
                </a:lnTo>
                <a:lnTo>
                  <a:pt x="1852955" y="9722544"/>
                </a:lnTo>
                <a:lnTo>
                  <a:pt x="1815654" y="9683683"/>
                </a:lnTo>
                <a:lnTo>
                  <a:pt x="1778673" y="9644520"/>
                </a:lnTo>
                <a:lnTo>
                  <a:pt x="1742012" y="9605055"/>
                </a:lnTo>
                <a:lnTo>
                  <a:pt x="1705670" y="9565290"/>
                </a:lnTo>
                <a:lnTo>
                  <a:pt x="1669654" y="9525220"/>
                </a:lnTo>
                <a:lnTo>
                  <a:pt x="1633972" y="9484863"/>
                </a:lnTo>
                <a:lnTo>
                  <a:pt x="1598624" y="9444220"/>
                </a:lnTo>
                <a:lnTo>
                  <a:pt x="1563609" y="9403290"/>
                </a:lnTo>
                <a:lnTo>
                  <a:pt x="1528928" y="9362071"/>
                </a:lnTo>
                <a:lnTo>
                  <a:pt x="1494580" y="9320563"/>
                </a:lnTo>
                <a:lnTo>
                  <a:pt x="1460573" y="9278785"/>
                </a:lnTo>
                <a:lnTo>
                  <a:pt x="1426914" y="9236733"/>
                </a:lnTo>
                <a:lnTo>
                  <a:pt x="1393602" y="9194406"/>
                </a:lnTo>
                <a:lnTo>
                  <a:pt x="1360638" y="9151808"/>
                </a:lnTo>
                <a:lnTo>
                  <a:pt x="1328021" y="9108939"/>
                </a:lnTo>
                <a:lnTo>
                  <a:pt x="1295751" y="9065801"/>
                </a:lnTo>
                <a:lnTo>
                  <a:pt x="1263835" y="9022399"/>
                </a:lnTo>
                <a:lnTo>
                  <a:pt x="1232280" y="8978741"/>
                </a:lnTo>
                <a:lnTo>
                  <a:pt x="1201086" y="8934828"/>
                </a:lnTo>
                <a:lnTo>
                  <a:pt x="1170252" y="8890663"/>
                </a:lnTo>
                <a:lnTo>
                  <a:pt x="1139778" y="8846247"/>
                </a:lnTo>
                <a:lnTo>
                  <a:pt x="1109664" y="8801584"/>
                </a:lnTo>
                <a:lnTo>
                  <a:pt x="1079917" y="8756665"/>
                </a:lnTo>
                <a:lnTo>
                  <a:pt x="1050542" y="8711510"/>
                </a:lnTo>
                <a:lnTo>
                  <a:pt x="1021539" y="8666120"/>
                </a:lnTo>
                <a:lnTo>
                  <a:pt x="992909" y="8620495"/>
                </a:lnTo>
                <a:lnTo>
                  <a:pt x="964650" y="8574636"/>
                </a:lnTo>
                <a:lnTo>
                  <a:pt x="936764" y="8528543"/>
                </a:lnTo>
                <a:lnTo>
                  <a:pt x="909257" y="8482214"/>
                </a:lnTo>
                <a:lnTo>
                  <a:pt x="882133" y="8435669"/>
                </a:lnTo>
                <a:lnTo>
                  <a:pt x="855393" y="8388909"/>
                </a:lnTo>
                <a:lnTo>
                  <a:pt x="829036" y="8341934"/>
                </a:lnTo>
                <a:lnTo>
                  <a:pt x="803063" y="8294744"/>
                </a:lnTo>
                <a:lnTo>
                  <a:pt x="777473" y="8247339"/>
                </a:lnTo>
                <a:lnTo>
                  <a:pt x="752271" y="8199725"/>
                </a:lnTo>
                <a:lnTo>
                  <a:pt x="727463" y="8151911"/>
                </a:lnTo>
                <a:lnTo>
                  <a:pt x="703049" y="8103898"/>
                </a:lnTo>
                <a:lnTo>
                  <a:pt x="679029" y="8055688"/>
                </a:lnTo>
                <a:lnTo>
                  <a:pt x="655402" y="8007281"/>
                </a:lnTo>
                <a:lnTo>
                  <a:pt x="632169" y="7958680"/>
                </a:lnTo>
                <a:lnTo>
                  <a:pt x="609334" y="7909881"/>
                </a:lnTo>
                <a:lnTo>
                  <a:pt x="586902" y="7860906"/>
                </a:lnTo>
                <a:lnTo>
                  <a:pt x="564873" y="7811754"/>
                </a:lnTo>
                <a:lnTo>
                  <a:pt x="543247" y="7762424"/>
                </a:lnTo>
                <a:lnTo>
                  <a:pt x="522023" y="7712915"/>
                </a:lnTo>
                <a:lnTo>
                  <a:pt x="501203" y="7663227"/>
                </a:lnTo>
                <a:lnTo>
                  <a:pt x="480791" y="7613370"/>
                </a:lnTo>
                <a:lnTo>
                  <a:pt x="460789" y="7563354"/>
                </a:lnTo>
                <a:lnTo>
                  <a:pt x="441198" y="7513179"/>
                </a:lnTo>
                <a:lnTo>
                  <a:pt x="422019" y="7462844"/>
                </a:lnTo>
                <a:lnTo>
                  <a:pt x="403251" y="7412348"/>
                </a:lnTo>
                <a:lnTo>
                  <a:pt x="384895" y="7361690"/>
                </a:lnTo>
                <a:lnTo>
                  <a:pt x="366952" y="7310894"/>
                </a:lnTo>
                <a:lnTo>
                  <a:pt x="349429" y="7259958"/>
                </a:lnTo>
                <a:lnTo>
                  <a:pt x="332324" y="7208883"/>
                </a:lnTo>
                <a:lnTo>
                  <a:pt x="315637" y="7157670"/>
                </a:lnTo>
                <a:lnTo>
                  <a:pt x="299369" y="7106320"/>
                </a:lnTo>
                <a:lnTo>
                  <a:pt x="283519" y="7054832"/>
                </a:lnTo>
                <a:lnTo>
                  <a:pt x="268092" y="7003217"/>
                </a:lnTo>
                <a:lnTo>
                  <a:pt x="253089" y="6951484"/>
                </a:lnTo>
                <a:lnTo>
                  <a:pt x="238510" y="6899632"/>
                </a:lnTo>
                <a:lnTo>
                  <a:pt x="224357" y="6847662"/>
                </a:lnTo>
                <a:lnTo>
                  <a:pt x="210628" y="6795573"/>
                </a:lnTo>
                <a:lnTo>
                  <a:pt x="197325" y="6743366"/>
                </a:lnTo>
                <a:lnTo>
                  <a:pt x="184448" y="6691051"/>
                </a:lnTo>
                <a:lnTo>
                  <a:pt x="172002" y="6638640"/>
                </a:lnTo>
                <a:lnTo>
                  <a:pt x="159985" y="6586135"/>
                </a:lnTo>
                <a:lnTo>
                  <a:pt x="148399" y="6533534"/>
                </a:lnTo>
                <a:lnTo>
                  <a:pt x="137242" y="6480841"/>
                </a:lnTo>
                <a:lnTo>
                  <a:pt x="126516" y="6428054"/>
                </a:lnTo>
                <a:lnTo>
                  <a:pt x="116222" y="6375171"/>
                </a:lnTo>
                <a:lnTo>
                  <a:pt x="106362" y="6322213"/>
                </a:lnTo>
                <a:lnTo>
                  <a:pt x="96936" y="6269180"/>
                </a:lnTo>
                <a:lnTo>
                  <a:pt x="87945" y="6216073"/>
                </a:lnTo>
                <a:lnTo>
                  <a:pt x="79388" y="6162891"/>
                </a:lnTo>
                <a:lnTo>
                  <a:pt x="71265" y="6109634"/>
                </a:lnTo>
                <a:lnTo>
                  <a:pt x="63578" y="6056303"/>
                </a:lnTo>
                <a:lnTo>
                  <a:pt x="56329" y="6002922"/>
                </a:lnTo>
                <a:lnTo>
                  <a:pt x="49517" y="5949490"/>
                </a:lnTo>
                <a:lnTo>
                  <a:pt x="43142" y="5896005"/>
                </a:lnTo>
                <a:lnTo>
                  <a:pt x="37205" y="5842466"/>
                </a:lnTo>
                <a:lnTo>
                  <a:pt x="31705" y="5788871"/>
                </a:lnTo>
                <a:lnTo>
                  <a:pt x="26644" y="5735242"/>
                </a:lnTo>
                <a:lnTo>
                  <a:pt x="22022" y="5681575"/>
                </a:lnTo>
                <a:lnTo>
                  <a:pt x="17840" y="5627873"/>
                </a:lnTo>
                <a:lnTo>
                  <a:pt x="14097" y="5574139"/>
                </a:lnTo>
                <a:lnTo>
                  <a:pt x="10794" y="5520374"/>
                </a:lnTo>
                <a:lnTo>
                  <a:pt x="7931" y="5466580"/>
                </a:lnTo>
                <a:lnTo>
                  <a:pt x="5507" y="5412755"/>
                </a:lnTo>
                <a:lnTo>
                  <a:pt x="3524" y="5358921"/>
                </a:lnTo>
                <a:lnTo>
                  <a:pt x="1982" y="5305079"/>
                </a:lnTo>
                <a:lnTo>
                  <a:pt x="881" y="5251227"/>
                </a:lnTo>
                <a:lnTo>
                  <a:pt x="220" y="5197367"/>
                </a:lnTo>
                <a:lnTo>
                  <a:pt x="0" y="5143498"/>
                </a:lnTo>
                <a:lnTo>
                  <a:pt x="220" y="5089630"/>
                </a:lnTo>
                <a:lnTo>
                  <a:pt x="881" y="5035770"/>
                </a:lnTo>
                <a:lnTo>
                  <a:pt x="1982" y="4981918"/>
                </a:lnTo>
                <a:lnTo>
                  <a:pt x="3524" y="4928076"/>
                </a:lnTo>
                <a:lnTo>
                  <a:pt x="5507" y="4874242"/>
                </a:lnTo>
                <a:lnTo>
                  <a:pt x="7931" y="4820417"/>
                </a:lnTo>
                <a:lnTo>
                  <a:pt x="10794" y="4766623"/>
                </a:lnTo>
                <a:lnTo>
                  <a:pt x="14097" y="4712858"/>
                </a:lnTo>
                <a:lnTo>
                  <a:pt x="17840" y="4659123"/>
                </a:lnTo>
                <a:lnTo>
                  <a:pt x="22022" y="4605422"/>
                </a:lnTo>
                <a:lnTo>
                  <a:pt x="26644" y="4551755"/>
                </a:lnTo>
                <a:lnTo>
                  <a:pt x="31705" y="4498126"/>
                </a:lnTo>
                <a:lnTo>
                  <a:pt x="37205" y="4444531"/>
                </a:lnTo>
                <a:lnTo>
                  <a:pt x="43142" y="4390992"/>
                </a:lnTo>
                <a:lnTo>
                  <a:pt x="49517" y="4337507"/>
                </a:lnTo>
                <a:lnTo>
                  <a:pt x="56329" y="4284075"/>
                </a:lnTo>
                <a:lnTo>
                  <a:pt x="63578" y="4230694"/>
                </a:lnTo>
                <a:lnTo>
                  <a:pt x="71265" y="4177362"/>
                </a:lnTo>
                <a:lnTo>
                  <a:pt x="79388" y="4124106"/>
                </a:lnTo>
                <a:lnTo>
                  <a:pt x="87945" y="4070924"/>
                </a:lnTo>
                <a:lnTo>
                  <a:pt x="96936" y="4017817"/>
                </a:lnTo>
                <a:lnTo>
                  <a:pt x="106362" y="3964784"/>
                </a:lnTo>
                <a:lnTo>
                  <a:pt x="116222" y="3911826"/>
                </a:lnTo>
                <a:lnTo>
                  <a:pt x="126516" y="3858943"/>
                </a:lnTo>
                <a:lnTo>
                  <a:pt x="137242" y="3806156"/>
                </a:lnTo>
                <a:lnTo>
                  <a:pt x="148399" y="3753462"/>
                </a:lnTo>
                <a:lnTo>
                  <a:pt x="159985" y="3700862"/>
                </a:lnTo>
                <a:lnTo>
                  <a:pt x="172002" y="3648356"/>
                </a:lnTo>
                <a:lnTo>
                  <a:pt x="184448" y="3595946"/>
                </a:lnTo>
                <a:lnTo>
                  <a:pt x="197325" y="3543631"/>
                </a:lnTo>
                <a:lnTo>
                  <a:pt x="210628" y="3491424"/>
                </a:lnTo>
                <a:lnTo>
                  <a:pt x="224357" y="3439335"/>
                </a:lnTo>
                <a:lnTo>
                  <a:pt x="238510" y="3387364"/>
                </a:lnTo>
                <a:lnTo>
                  <a:pt x="253089" y="3335513"/>
                </a:lnTo>
                <a:lnTo>
                  <a:pt x="268092" y="3283779"/>
                </a:lnTo>
                <a:lnTo>
                  <a:pt x="283519" y="3232165"/>
                </a:lnTo>
                <a:lnTo>
                  <a:pt x="299369" y="3180677"/>
                </a:lnTo>
                <a:lnTo>
                  <a:pt x="315637" y="3129327"/>
                </a:lnTo>
                <a:lnTo>
                  <a:pt x="332324" y="3078114"/>
                </a:lnTo>
                <a:lnTo>
                  <a:pt x="349429" y="3027039"/>
                </a:lnTo>
                <a:lnTo>
                  <a:pt x="366952" y="2976103"/>
                </a:lnTo>
                <a:lnTo>
                  <a:pt x="384895" y="2925307"/>
                </a:lnTo>
                <a:lnTo>
                  <a:pt x="403251" y="2874649"/>
                </a:lnTo>
                <a:lnTo>
                  <a:pt x="422019" y="2824153"/>
                </a:lnTo>
                <a:lnTo>
                  <a:pt x="441198" y="2773817"/>
                </a:lnTo>
                <a:lnTo>
                  <a:pt x="460789" y="2723642"/>
                </a:lnTo>
                <a:lnTo>
                  <a:pt x="480791" y="2673627"/>
                </a:lnTo>
                <a:lnTo>
                  <a:pt x="501203" y="2623770"/>
                </a:lnTo>
                <a:lnTo>
                  <a:pt x="522023" y="2574082"/>
                </a:lnTo>
                <a:lnTo>
                  <a:pt x="543247" y="2524573"/>
                </a:lnTo>
                <a:lnTo>
                  <a:pt x="564873" y="2475243"/>
                </a:lnTo>
                <a:lnTo>
                  <a:pt x="586902" y="2426091"/>
                </a:lnTo>
                <a:lnTo>
                  <a:pt x="609334" y="2377115"/>
                </a:lnTo>
                <a:lnTo>
                  <a:pt x="632169" y="2328316"/>
                </a:lnTo>
                <a:lnTo>
                  <a:pt x="655402" y="2279715"/>
                </a:lnTo>
                <a:lnTo>
                  <a:pt x="679029" y="2231309"/>
                </a:lnTo>
                <a:lnTo>
                  <a:pt x="703049" y="2183098"/>
                </a:lnTo>
                <a:lnTo>
                  <a:pt x="727463" y="2135086"/>
                </a:lnTo>
                <a:lnTo>
                  <a:pt x="752271" y="2087272"/>
                </a:lnTo>
                <a:lnTo>
                  <a:pt x="777473" y="2039658"/>
                </a:lnTo>
                <a:lnTo>
                  <a:pt x="803063" y="1992244"/>
                </a:lnTo>
                <a:lnTo>
                  <a:pt x="829036" y="1945051"/>
                </a:lnTo>
                <a:lnTo>
                  <a:pt x="855393" y="1898078"/>
                </a:lnTo>
                <a:lnTo>
                  <a:pt x="882133" y="1851322"/>
                </a:lnTo>
                <a:lnTo>
                  <a:pt x="909257" y="1804781"/>
                </a:lnTo>
                <a:lnTo>
                  <a:pt x="936764" y="1758453"/>
                </a:lnTo>
                <a:lnTo>
                  <a:pt x="964650" y="1712361"/>
                </a:lnTo>
                <a:lnTo>
                  <a:pt x="992909" y="1666502"/>
                </a:lnTo>
                <a:lnTo>
                  <a:pt x="1021539" y="1620877"/>
                </a:lnTo>
                <a:lnTo>
                  <a:pt x="1050542" y="1575486"/>
                </a:lnTo>
                <a:lnTo>
                  <a:pt x="1079917" y="1530332"/>
                </a:lnTo>
                <a:lnTo>
                  <a:pt x="1109664" y="1485413"/>
                </a:lnTo>
                <a:lnTo>
                  <a:pt x="1139778" y="1440750"/>
                </a:lnTo>
                <a:lnTo>
                  <a:pt x="1170252" y="1396334"/>
                </a:lnTo>
                <a:lnTo>
                  <a:pt x="1201086" y="1352169"/>
                </a:lnTo>
                <a:lnTo>
                  <a:pt x="1232280" y="1308256"/>
                </a:lnTo>
                <a:lnTo>
                  <a:pt x="1263835" y="1264598"/>
                </a:lnTo>
                <a:lnTo>
                  <a:pt x="1295751" y="1221196"/>
                </a:lnTo>
                <a:lnTo>
                  <a:pt x="1328021" y="1178058"/>
                </a:lnTo>
                <a:lnTo>
                  <a:pt x="1360638" y="1135190"/>
                </a:lnTo>
                <a:lnTo>
                  <a:pt x="1393602" y="1092592"/>
                </a:lnTo>
                <a:lnTo>
                  <a:pt x="1426914" y="1050266"/>
                </a:lnTo>
                <a:lnTo>
                  <a:pt x="1460573" y="1008211"/>
                </a:lnTo>
                <a:lnTo>
                  <a:pt x="1494580" y="966426"/>
                </a:lnTo>
                <a:lnTo>
                  <a:pt x="1528928" y="924920"/>
                </a:lnTo>
                <a:lnTo>
                  <a:pt x="1563609" y="883703"/>
                </a:lnTo>
                <a:lnTo>
                  <a:pt x="1598624" y="842774"/>
                </a:lnTo>
                <a:lnTo>
                  <a:pt x="1633972" y="802133"/>
                </a:lnTo>
                <a:lnTo>
                  <a:pt x="1669654" y="761780"/>
                </a:lnTo>
                <a:lnTo>
                  <a:pt x="1705670" y="721715"/>
                </a:lnTo>
                <a:lnTo>
                  <a:pt x="1742012" y="681944"/>
                </a:lnTo>
                <a:lnTo>
                  <a:pt x="1778673" y="642478"/>
                </a:lnTo>
                <a:lnTo>
                  <a:pt x="1815654" y="603316"/>
                </a:lnTo>
                <a:lnTo>
                  <a:pt x="1852955" y="564458"/>
                </a:lnTo>
                <a:lnTo>
                  <a:pt x="1890574" y="525904"/>
                </a:lnTo>
                <a:lnTo>
                  <a:pt x="1928513" y="487654"/>
                </a:lnTo>
                <a:lnTo>
                  <a:pt x="1966764" y="449715"/>
                </a:lnTo>
                <a:lnTo>
                  <a:pt x="2005318" y="412095"/>
                </a:lnTo>
                <a:lnTo>
                  <a:pt x="2044176" y="374795"/>
                </a:lnTo>
                <a:lnTo>
                  <a:pt x="2083338" y="337814"/>
                </a:lnTo>
                <a:lnTo>
                  <a:pt x="2122804" y="301152"/>
                </a:lnTo>
                <a:lnTo>
                  <a:pt x="2162574" y="264810"/>
                </a:lnTo>
                <a:lnTo>
                  <a:pt x="2202639" y="228795"/>
                </a:lnTo>
                <a:lnTo>
                  <a:pt x="2242992" y="193113"/>
                </a:lnTo>
                <a:lnTo>
                  <a:pt x="2283633" y="157764"/>
                </a:lnTo>
                <a:lnTo>
                  <a:pt x="2324562" y="122750"/>
                </a:lnTo>
                <a:lnTo>
                  <a:pt x="2365780" y="88068"/>
                </a:lnTo>
                <a:lnTo>
                  <a:pt x="2407286" y="53721"/>
                </a:lnTo>
                <a:lnTo>
                  <a:pt x="2449070" y="19714"/>
                </a:lnTo>
                <a:lnTo>
                  <a:pt x="2473702" y="0"/>
                </a:lnTo>
                <a:lnTo>
                  <a:pt x="8901532" y="0"/>
                </a:lnTo>
                <a:lnTo>
                  <a:pt x="8901532" y="10287000"/>
                </a:lnTo>
                <a:close/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11710202" y="4449000"/>
            <a:ext cx="5714700" cy="120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0800" rIns="0" bIns="0" anchor="t" anchorCtr="0">
            <a:spAutoFit/>
          </a:bodyPr>
          <a:lstStyle/>
          <a:p>
            <a:pPr marL="12700" marR="5080" lvl="0" indent="302895" algn="ctr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Arial"/>
              <a:buNone/>
            </a:pPr>
            <a:r>
              <a:rPr lang="en-US" sz="63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 Class</a:t>
            </a:r>
            <a:endParaRPr sz="6300" b="1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2116455" y="5013960"/>
            <a:ext cx="5144135" cy="50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89153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Business Understanding</a:t>
            </a:r>
            <a:endParaRPr sz="28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2116475" y="3198203"/>
            <a:ext cx="5055300" cy="50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89153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Portfolio</a:t>
            </a:r>
            <a:endParaRPr sz="28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1028700" y="3058160"/>
            <a:ext cx="721995" cy="710565"/>
          </a:xfrm>
          <a:custGeom>
            <a:avLst/>
            <a:gdLst/>
            <a:ahLst/>
            <a:cxnLst/>
            <a:rect l="l" t="t" r="r" b="b"/>
            <a:pathLst>
              <a:path w="817244" h="817244" extrusionOk="0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1283470" y="3160821"/>
            <a:ext cx="21272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3200" b="1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2"/>
          <p:cNvSpPr/>
          <p:nvPr/>
        </p:nvSpPr>
        <p:spPr>
          <a:xfrm>
            <a:off x="1028700" y="4858684"/>
            <a:ext cx="817244" cy="817244"/>
          </a:xfrm>
          <a:custGeom>
            <a:avLst/>
            <a:gdLst/>
            <a:ahLst/>
            <a:cxnLst/>
            <a:rect l="l" t="t" r="r" b="b"/>
            <a:pathLst>
              <a:path w="817244" h="817245" extrusionOk="0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1295054" y="4927778"/>
            <a:ext cx="28448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4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0" y="9125620"/>
            <a:ext cx="1190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2205990" y="6701155"/>
            <a:ext cx="6384290" cy="50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89153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Version Control</a:t>
            </a:r>
            <a:endParaRPr sz="28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1049020" y="6545879"/>
            <a:ext cx="817244" cy="817244"/>
          </a:xfrm>
          <a:custGeom>
            <a:avLst/>
            <a:gdLst/>
            <a:ahLst/>
            <a:cxnLst/>
            <a:rect l="l" t="t" r="r" b="b"/>
            <a:pathLst>
              <a:path w="817244" h="817245" extrusionOk="0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1315374" y="6614973"/>
            <a:ext cx="284480" cy="62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 sz="40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38200" y="876300"/>
            <a:ext cx="1357249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dirty="0">
                <a:solidFill>
                  <a:schemeClr val="dk1"/>
                </a:solidFill>
              </a:rPr>
              <a:t>Git Commands - push</a:t>
            </a:r>
            <a:endParaRPr sz="675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71;p3">
            <a:extLst>
              <a:ext uri="{FF2B5EF4-FFF2-40B4-BE49-F238E27FC236}">
                <a16:creationId xmlns:a16="http://schemas.microsoft.com/office/drawing/2014/main" id="{550D2712-5AEA-BA12-D95F-5B6D44D91A5B}"/>
              </a:ext>
            </a:extLst>
          </p:cNvPr>
          <p:cNvSpPr txBox="1"/>
          <p:nvPr/>
        </p:nvSpPr>
        <p:spPr>
          <a:xfrm>
            <a:off x="838200" y="2529867"/>
            <a:ext cx="9366250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upload / “Push” commits to other repository.</a:t>
            </a:r>
            <a:endParaRPr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50" name="Picture 2" descr="6,771 Cardboard Box Closed Stock Photos, Pictures &amp; Royalty-Free Images -  iStock">
            <a:extLst>
              <a:ext uri="{FF2B5EF4-FFF2-40B4-BE49-F238E27FC236}">
                <a16:creationId xmlns:a16="http://schemas.microsoft.com/office/drawing/2014/main" id="{4DB95D34-455A-3855-A094-6904AD40A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036" y="5830785"/>
            <a:ext cx="1529409" cy="101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AB2E07-60AB-D0BA-2F46-02CBF40D31EE}"/>
              </a:ext>
            </a:extLst>
          </p:cNvPr>
          <p:cNvSpPr/>
          <p:nvPr/>
        </p:nvSpPr>
        <p:spPr>
          <a:xfrm>
            <a:off x="4845133" y="6982690"/>
            <a:ext cx="3313216" cy="152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Local A</a:t>
            </a:r>
            <a:endParaRPr lang="en-ID" sz="4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0B6A37-FF51-D97F-07FF-39CEA173EB04}"/>
              </a:ext>
            </a:extLst>
          </p:cNvPr>
          <p:cNvSpPr/>
          <p:nvPr/>
        </p:nvSpPr>
        <p:spPr>
          <a:xfrm>
            <a:off x="7487392" y="3544570"/>
            <a:ext cx="3313216" cy="15200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/>
              <a:t>Github</a:t>
            </a:r>
            <a:endParaRPr lang="en-ID" sz="4400" dirty="0"/>
          </a:p>
        </p:txBody>
      </p:sp>
      <p:pic>
        <p:nvPicPr>
          <p:cNvPr id="4" name="Picture 2" descr="6,771 Cardboard Box Closed Stock Photos, Pictures &amp; Royalty-Free Images -  iStock">
            <a:extLst>
              <a:ext uri="{FF2B5EF4-FFF2-40B4-BE49-F238E27FC236}">
                <a16:creationId xmlns:a16="http://schemas.microsoft.com/office/drawing/2014/main" id="{4B3C9ABA-8435-0657-C170-04CCD4A00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925" y="3573045"/>
            <a:ext cx="1529409" cy="101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490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38200" y="876300"/>
            <a:ext cx="1357249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dirty="0">
                <a:solidFill>
                  <a:schemeClr val="dk1"/>
                </a:solidFill>
              </a:rPr>
              <a:t>Git Commands - pull</a:t>
            </a:r>
            <a:endParaRPr sz="675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71;p3">
            <a:extLst>
              <a:ext uri="{FF2B5EF4-FFF2-40B4-BE49-F238E27FC236}">
                <a16:creationId xmlns:a16="http://schemas.microsoft.com/office/drawing/2014/main" id="{550D2712-5AEA-BA12-D95F-5B6D44D91A5B}"/>
              </a:ext>
            </a:extLst>
          </p:cNvPr>
          <p:cNvSpPr txBox="1"/>
          <p:nvPr/>
        </p:nvSpPr>
        <p:spPr>
          <a:xfrm>
            <a:off x="838200" y="2529867"/>
            <a:ext cx="9366250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download / “Pull” commits to other repository.</a:t>
            </a:r>
            <a:endParaRPr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50" name="Picture 2" descr="6,771 Cardboard Box Closed Stock Photos, Pictures &amp; Royalty-Free Images -  iStock">
            <a:extLst>
              <a:ext uri="{FF2B5EF4-FFF2-40B4-BE49-F238E27FC236}">
                <a16:creationId xmlns:a16="http://schemas.microsoft.com/office/drawing/2014/main" id="{4DB95D34-455A-3855-A094-6904AD40A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036" y="5830785"/>
            <a:ext cx="1529409" cy="101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AB2E07-60AB-D0BA-2F46-02CBF40D31EE}"/>
              </a:ext>
            </a:extLst>
          </p:cNvPr>
          <p:cNvSpPr/>
          <p:nvPr/>
        </p:nvSpPr>
        <p:spPr>
          <a:xfrm>
            <a:off x="4845133" y="6982690"/>
            <a:ext cx="3313216" cy="152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Local A</a:t>
            </a:r>
            <a:endParaRPr lang="en-ID" sz="4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0B6A37-FF51-D97F-07FF-39CEA173EB04}"/>
              </a:ext>
            </a:extLst>
          </p:cNvPr>
          <p:cNvSpPr/>
          <p:nvPr/>
        </p:nvSpPr>
        <p:spPr>
          <a:xfrm>
            <a:off x="7487392" y="3544570"/>
            <a:ext cx="3313216" cy="15200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/>
              <a:t>Github</a:t>
            </a:r>
            <a:endParaRPr lang="en-ID" sz="4400" dirty="0"/>
          </a:p>
        </p:txBody>
      </p:sp>
      <p:pic>
        <p:nvPicPr>
          <p:cNvPr id="4" name="Picture 2" descr="6,771 Cardboard Box Closed Stock Photos, Pictures &amp; Royalty-Free Images -  iStock">
            <a:extLst>
              <a:ext uri="{FF2B5EF4-FFF2-40B4-BE49-F238E27FC236}">
                <a16:creationId xmlns:a16="http://schemas.microsoft.com/office/drawing/2014/main" id="{4B3C9ABA-8435-0657-C170-04CCD4A00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925" y="3573045"/>
            <a:ext cx="1529409" cy="101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6,771 Cardboard Box Closed Stock Photos, Pictures &amp; Royalty-Free Images -  iStock">
            <a:extLst>
              <a:ext uri="{FF2B5EF4-FFF2-40B4-BE49-F238E27FC236}">
                <a16:creationId xmlns:a16="http://schemas.microsoft.com/office/drawing/2014/main" id="{E5C69460-EC70-E7BB-1F0D-2ACF8AAF1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533" y="3616160"/>
            <a:ext cx="1529409" cy="101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89F810E-C98D-CAAA-1C68-859C97C0A5C7}"/>
              </a:ext>
            </a:extLst>
          </p:cNvPr>
          <p:cNvSpPr/>
          <p:nvPr/>
        </p:nvSpPr>
        <p:spPr>
          <a:xfrm rot="4539733">
            <a:off x="5600307" y="5167082"/>
            <a:ext cx="999762" cy="270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Google Shape;71;p3">
            <a:extLst>
              <a:ext uri="{FF2B5EF4-FFF2-40B4-BE49-F238E27FC236}">
                <a16:creationId xmlns:a16="http://schemas.microsoft.com/office/drawing/2014/main" id="{2FC6D3CF-0A5C-2911-6550-DE03C9408B07}"/>
              </a:ext>
            </a:extLst>
          </p:cNvPr>
          <p:cNvSpPr txBox="1"/>
          <p:nvPr/>
        </p:nvSpPr>
        <p:spPr>
          <a:xfrm>
            <a:off x="11763499" y="3407005"/>
            <a:ext cx="4517571" cy="87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git pull [remote] [branch]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pull origin master</a:t>
            </a:r>
            <a:endParaRPr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71788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38200" y="876300"/>
            <a:ext cx="1357249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dirty="0">
                <a:solidFill>
                  <a:schemeClr val="dk1"/>
                </a:solidFill>
              </a:rPr>
              <a:t>Git Commands - pull</a:t>
            </a:r>
            <a:endParaRPr sz="675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71;p3">
            <a:extLst>
              <a:ext uri="{FF2B5EF4-FFF2-40B4-BE49-F238E27FC236}">
                <a16:creationId xmlns:a16="http://schemas.microsoft.com/office/drawing/2014/main" id="{550D2712-5AEA-BA12-D95F-5B6D44D91A5B}"/>
              </a:ext>
            </a:extLst>
          </p:cNvPr>
          <p:cNvSpPr txBox="1"/>
          <p:nvPr/>
        </p:nvSpPr>
        <p:spPr>
          <a:xfrm>
            <a:off x="838200" y="2529867"/>
            <a:ext cx="9366250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download / “Pull” commits to other repository.</a:t>
            </a:r>
            <a:endParaRPr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50" name="Picture 2" descr="6,771 Cardboard Box Closed Stock Photos, Pictures &amp; Royalty-Free Images -  iStock">
            <a:extLst>
              <a:ext uri="{FF2B5EF4-FFF2-40B4-BE49-F238E27FC236}">
                <a16:creationId xmlns:a16="http://schemas.microsoft.com/office/drawing/2014/main" id="{4DB95D34-455A-3855-A094-6904AD40A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036" y="5830785"/>
            <a:ext cx="1529409" cy="101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AB2E07-60AB-D0BA-2F46-02CBF40D31EE}"/>
              </a:ext>
            </a:extLst>
          </p:cNvPr>
          <p:cNvSpPr/>
          <p:nvPr/>
        </p:nvSpPr>
        <p:spPr>
          <a:xfrm>
            <a:off x="4845133" y="6982690"/>
            <a:ext cx="3313216" cy="152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Local A</a:t>
            </a:r>
            <a:endParaRPr lang="en-ID" sz="4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0B6A37-FF51-D97F-07FF-39CEA173EB04}"/>
              </a:ext>
            </a:extLst>
          </p:cNvPr>
          <p:cNvSpPr/>
          <p:nvPr/>
        </p:nvSpPr>
        <p:spPr>
          <a:xfrm>
            <a:off x="7487392" y="3544570"/>
            <a:ext cx="3313216" cy="15200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/>
              <a:t>Github</a:t>
            </a:r>
            <a:endParaRPr lang="en-ID" sz="4400" dirty="0"/>
          </a:p>
        </p:txBody>
      </p:sp>
      <p:pic>
        <p:nvPicPr>
          <p:cNvPr id="4" name="Picture 2" descr="6,771 Cardboard Box Closed Stock Photos, Pictures &amp; Royalty-Free Images -  iStock">
            <a:extLst>
              <a:ext uri="{FF2B5EF4-FFF2-40B4-BE49-F238E27FC236}">
                <a16:creationId xmlns:a16="http://schemas.microsoft.com/office/drawing/2014/main" id="{4B3C9ABA-8435-0657-C170-04CCD4A00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925" y="3573045"/>
            <a:ext cx="1529409" cy="101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6,771 Cardboard Box Closed Stock Photos, Pictures &amp; Royalty-Free Images -  iStock">
            <a:extLst>
              <a:ext uri="{FF2B5EF4-FFF2-40B4-BE49-F238E27FC236}">
                <a16:creationId xmlns:a16="http://schemas.microsoft.com/office/drawing/2014/main" id="{E5C69460-EC70-E7BB-1F0D-2ACF8AAF1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533" y="3616160"/>
            <a:ext cx="1529409" cy="101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6,771 Cardboard Box Closed Stock Photos, Pictures &amp; Royalty-Free Images -  iStock">
            <a:extLst>
              <a:ext uri="{FF2B5EF4-FFF2-40B4-BE49-F238E27FC236}">
                <a16:creationId xmlns:a16="http://schemas.microsoft.com/office/drawing/2014/main" id="{61FD0D56-5AB7-1502-3D05-92D30646A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724" y="5820429"/>
            <a:ext cx="1529409" cy="101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752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38200" y="876300"/>
            <a:ext cx="1357249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dirty="0">
                <a:solidFill>
                  <a:schemeClr val="dk1"/>
                </a:solidFill>
              </a:rPr>
              <a:t>Git Commands - clone</a:t>
            </a:r>
            <a:endParaRPr sz="675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71;p3">
            <a:extLst>
              <a:ext uri="{FF2B5EF4-FFF2-40B4-BE49-F238E27FC236}">
                <a16:creationId xmlns:a16="http://schemas.microsoft.com/office/drawing/2014/main" id="{550D2712-5AEA-BA12-D95F-5B6D44D91A5B}"/>
              </a:ext>
            </a:extLst>
          </p:cNvPr>
          <p:cNvSpPr txBox="1"/>
          <p:nvPr/>
        </p:nvSpPr>
        <p:spPr>
          <a:xfrm>
            <a:off x="838199" y="2529867"/>
            <a:ext cx="11595265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create local repository instantly, cloning existing target repository.</a:t>
            </a:r>
            <a:endParaRPr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AB2E07-60AB-D0BA-2F46-02CBF40D31EE}"/>
              </a:ext>
            </a:extLst>
          </p:cNvPr>
          <p:cNvSpPr/>
          <p:nvPr/>
        </p:nvSpPr>
        <p:spPr>
          <a:xfrm>
            <a:off x="4845133" y="6982690"/>
            <a:ext cx="3313216" cy="152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Local A</a:t>
            </a:r>
            <a:endParaRPr lang="en-ID" sz="4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0B6A37-FF51-D97F-07FF-39CEA173EB04}"/>
              </a:ext>
            </a:extLst>
          </p:cNvPr>
          <p:cNvSpPr/>
          <p:nvPr/>
        </p:nvSpPr>
        <p:spPr>
          <a:xfrm>
            <a:off x="7487392" y="3544570"/>
            <a:ext cx="3313216" cy="15200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/>
              <a:t>Github</a:t>
            </a:r>
            <a:endParaRPr lang="en-ID" sz="4400" dirty="0"/>
          </a:p>
        </p:txBody>
      </p:sp>
      <p:pic>
        <p:nvPicPr>
          <p:cNvPr id="4" name="Picture 2" descr="6,771 Cardboard Box Closed Stock Photos, Pictures &amp; Royalty-Free Images -  iStock">
            <a:extLst>
              <a:ext uri="{FF2B5EF4-FFF2-40B4-BE49-F238E27FC236}">
                <a16:creationId xmlns:a16="http://schemas.microsoft.com/office/drawing/2014/main" id="{4B3C9ABA-8435-0657-C170-04CCD4A00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925" y="3573045"/>
            <a:ext cx="1529409" cy="101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6,771 Cardboard Box Closed Stock Photos, Pictures &amp; Royalty-Free Images -  iStock">
            <a:extLst>
              <a:ext uri="{FF2B5EF4-FFF2-40B4-BE49-F238E27FC236}">
                <a16:creationId xmlns:a16="http://schemas.microsoft.com/office/drawing/2014/main" id="{E5C69460-EC70-E7BB-1F0D-2ACF8AAF1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533" y="3616160"/>
            <a:ext cx="1529409" cy="101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71;p3">
            <a:extLst>
              <a:ext uri="{FF2B5EF4-FFF2-40B4-BE49-F238E27FC236}">
                <a16:creationId xmlns:a16="http://schemas.microsoft.com/office/drawing/2014/main" id="{CB9093A8-07B2-56E8-46B3-3DA347C8E14A}"/>
              </a:ext>
            </a:extLst>
          </p:cNvPr>
          <p:cNvSpPr txBox="1"/>
          <p:nvPr/>
        </p:nvSpPr>
        <p:spPr>
          <a:xfrm>
            <a:off x="12386058" y="3682252"/>
            <a:ext cx="9366250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git clone [https/</a:t>
            </a:r>
            <a:r>
              <a:rPr lang="en-US" sz="28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ssh</a:t>
            </a: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address]</a:t>
            </a:r>
            <a:endParaRPr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1957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38200" y="876300"/>
            <a:ext cx="1357249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dirty="0">
                <a:solidFill>
                  <a:schemeClr val="dk1"/>
                </a:solidFill>
              </a:rPr>
              <a:t>Git Commands - clone</a:t>
            </a:r>
            <a:endParaRPr sz="675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71;p3">
            <a:extLst>
              <a:ext uri="{FF2B5EF4-FFF2-40B4-BE49-F238E27FC236}">
                <a16:creationId xmlns:a16="http://schemas.microsoft.com/office/drawing/2014/main" id="{550D2712-5AEA-BA12-D95F-5B6D44D91A5B}"/>
              </a:ext>
            </a:extLst>
          </p:cNvPr>
          <p:cNvSpPr txBox="1"/>
          <p:nvPr/>
        </p:nvSpPr>
        <p:spPr>
          <a:xfrm>
            <a:off x="838199" y="2529867"/>
            <a:ext cx="11595265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create local repository instantly, cloning existing target repository.</a:t>
            </a:r>
            <a:endParaRPr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AB2E07-60AB-D0BA-2F46-02CBF40D31EE}"/>
              </a:ext>
            </a:extLst>
          </p:cNvPr>
          <p:cNvSpPr/>
          <p:nvPr/>
        </p:nvSpPr>
        <p:spPr>
          <a:xfrm>
            <a:off x="4845133" y="6982690"/>
            <a:ext cx="3313216" cy="152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Local A</a:t>
            </a:r>
            <a:endParaRPr lang="en-ID" sz="4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0B6A37-FF51-D97F-07FF-39CEA173EB04}"/>
              </a:ext>
            </a:extLst>
          </p:cNvPr>
          <p:cNvSpPr/>
          <p:nvPr/>
        </p:nvSpPr>
        <p:spPr>
          <a:xfrm>
            <a:off x="7487392" y="3544570"/>
            <a:ext cx="3313216" cy="15200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/>
              <a:t>Github</a:t>
            </a:r>
            <a:endParaRPr lang="en-ID" sz="4400" dirty="0"/>
          </a:p>
        </p:txBody>
      </p:sp>
      <p:pic>
        <p:nvPicPr>
          <p:cNvPr id="4" name="Picture 2" descr="6,771 Cardboard Box Closed Stock Photos, Pictures &amp; Royalty-Free Images -  iStock">
            <a:extLst>
              <a:ext uri="{FF2B5EF4-FFF2-40B4-BE49-F238E27FC236}">
                <a16:creationId xmlns:a16="http://schemas.microsoft.com/office/drawing/2014/main" id="{4B3C9ABA-8435-0657-C170-04CCD4A00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925" y="3573045"/>
            <a:ext cx="1529409" cy="101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6,771 Cardboard Box Closed Stock Photos, Pictures &amp; Royalty-Free Images -  iStock">
            <a:extLst>
              <a:ext uri="{FF2B5EF4-FFF2-40B4-BE49-F238E27FC236}">
                <a16:creationId xmlns:a16="http://schemas.microsoft.com/office/drawing/2014/main" id="{E5C69460-EC70-E7BB-1F0D-2ACF8AAF1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533" y="3616160"/>
            <a:ext cx="1529409" cy="101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6,771 Cardboard Box Closed Stock Photos, Pictures &amp; Royalty-Free Images -  iStock">
            <a:extLst>
              <a:ext uri="{FF2B5EF4-FFF2-40B4-BE49-F238E27FC236}">
                <a16:creationId xmlns:a16="http://schemas.microsoft.com/office/drawing/2014/main" id="{D1ADEA74-E3C6-3A7C-6401-5AAD3BFBA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925" y="5876854"/>
            <a:ext cx="1529409" cy="101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6,771 Cardboard Box Closed Stock Photos, Pictures &amp; Royalty-Free Images -  iStock">
            <a:extLst>
              <a:ext uri="{FF2B5EF4-FFF2-40B4-BE49-F238E27FC236}">
                <a16:creationId xmlns:a16="http://schemas.microsoft.com/office/drawing/2014/main" id="{FED55CC3-1AD4-2AA3-5425-226B8F447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533" y="5919969"/>
            <a:ext cx="1529409" cy="101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75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38200" y="876300"/>
            <a:ext cx="1357249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dirty="0">
                <a:solidFill>
                  <a:schemeClr val="dk1"/>
                </a:solidFill>
              </a:rPr>
              <a:t>Portfolio</a:t>
            </a:r>
          </a:p>
        </p:txBody>
      </p:sp>
      <p:sp>
        <p:nvSpPr>
          <p:cNvPr id="73" name="Google Shape;73;p3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1;p3">
            <a:extLst>
              <a:ext uri="{FF2B5EF4-FFF2-40B4-BE49-F238E27FC236}">
                <a16:creationId xmlns:a16="http://schemas.microsoft.com/office/drawing/2014/main" id="{A455994D-3100-DFCF-087F-3FA24A5C11C7}"/>
              </a:ext>
            </a:extLst>
          </p:cNvPr>
          <p:cNvSpPr txBox="1"/>
          <p:nvPr/>
        </p:nvSpPr>
        <p:spPr>
          <a:xfrm>
            <a:off x="838199" y="2529867"/>
            <a:ext cx="15181613" cy="87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Front-End Developer portfolio serves to showcase your skills, past projects, and experience with front-end development.</a:t>
            </a:r>
            <a:endParaRPr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" name="Google Shape;71;p3">
            <a:extLst>
              <a:ext uri="{FF2B5EF4-FFF2-40B4-BE49-F238E27FC236}">
                <a16:creationId xmlns:a16="http://schemas.microsoft.com/office/drawing/2014/main" id="{DF6A09C0-DCC9-45D2-1B5D-40F7C14C815B}"/>
              </a:ext>
            </a:extLst>
          </p:cNvPr>
          <p:cNvSpPr txBox="1"/>
          <p:nvPr/>
        </p:nvSpPr>
        <p:spPr>
          <a:xfrm>
            <a:off x="838198" y="3950698"/>
            <a:ext cx="15181613" cy="216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benefits of having a Front-End Developer portfolio include: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lang="en-US"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Increasing credibility and visibility in a highly competitive industry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Creating trust with potential employers by illustrating your experience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Showcasing your variety of skills</a:t>
            </a:r>
          </a:p>
        </p:txBody>
      </p:sp>
    </p:spTree>
    <p:extLst>
      <p:ext uri="{BB962C8B-B14F-4D97-AF65-F5344CB8AC3E}">
        <p14:creationId xmlns:p14="http://schemas.microsoft.com/office/powerpoint/2010/main" val="10647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38200" y="876300"/>
            <a:ext cx="1357249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dirty="0">
                <a:solidFill>
                  <a:schemeClr val="dk1"/>
                </a:solidFill>
              </a:rPr>
              <a:t>Portfolio</a:t>
            </a:r>
          </a:p>
        </p:txBody>
      </p:sp>
      <p:sp>
        <p:nvSpPr>
          <p:cNvPr id="73" name="Google Shape;73;p3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71;p3">
            <a:extLst>
              <a:ext uri="{FF2B5EF4-FFF2-40B4-BE49-F238E27FC236}">
                <a16:creationId xmlns:a16="http://schemas.microsoft.com/office/drawing/2014/main" id="{DF6A09C0-DCC9-45D2-1B5D-40F7C14C815B}"/>
              </a:ext>
            </a:extLst>
          </p:cNvPr>
          <p:cNvSpPr txBox="1"/>
          <p:nvPr/>
        </p:nvSpPr>
        <p:spPr>
          <a:xfrm>
            <a:off x="838200" y="2430657"/>
            <a:ext cx="15181613" cy="216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Linkedin</a:t>
            </a: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profile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Personal website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Blog (web-related)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Projects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Contribute to open-source projects</a:t>
            </a:r>
          </a:p>
        </p:txBody>
      </p:sp>
    </p:spTree>
    <p:extLst>
      <p:ext uri="{BB962C8B-B14F-4D97-AF65-F5344CB8AC3E}">
        <p14:creationId xmlns:p14="http://schemas.microsoft.com/office/powerpoint/2010/main" val="1920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38200" y="876300"/>
            <a:ext cx="1357249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dirty="0">
                <a:solidFill>
                  <a:schemeClr val="dk1"/>
                </a:solidFill>
              </a:rPr>
              <a:t>Business Understanding</a:t>
            </a:r>
          </a:p>
        </p:txBody>
      </p:sp>
      <p:sp>
        <p:nvSpPr>
          <p:cNvPr id="73" name="Google Shape;73;p3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97;g10c170d778d_0_27">
            <a:extLst>
              <a:ext uri="{FF2B5EF4-FFF2-40B4-BE49-F238E27FC236}">
                <a16:creationId xmlns:a16="http://schemas.microsoft.com/office/drawing/2014/main" id="{F7F18C98-F2F4-D59B-8FD8-7EB6F0CBA977}"/>
              </a:ext>
            </a:extLst>
          </p:cNvPr>
          <p:cNvSpPr txBox="1"/>
          <p:nvPr/>
        </p:nvSpPr>
        <p:spPr>
          <a:xfrm>
            <a:off x="914400" y="2516025"/>
            <a:ext cx="12909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>
                <a:latin typeface="Calibri"/>
                <a:ea typeface="Calibri"/>
                <a:cs typeface="Calibri"/>
                <a:sym typeface="Calibri"/>
              </a:rPr>
              <a:t>Common Software Development Methodology</a:t>
            </a:r>
            <a:endParaRPr sz="4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98;g10c170d778d_0_27">
            <a:extLst>
              <a:ext uri="{FF2B5EF4-FFF2-40B4-BE49-F238E27FC236}">
                <a16:creationId xmlns:a16="http://schemas.microsoft.com/office/drawing/2014/main" id="{11A4B921-DE8C-2685-01A0-0044FE540960}"/>
              </a:ext>
            </a:extLst>
          </p:cNvPr>
          <p:cNvSpPr txBox="1"/>
          <p:nvPr/>
        </p:nvSpPr>
        <p:spPr>
          <a:xfrm>
            <a:off x="913650" y="3435850"/>
            <a:ext cx="16460700" cy="1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Waterfall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472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38200" y="876300"/>
            <a:ext cx="1357249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dirty="0">
                <a:solidFill>
                  <a:schemeClr val="dk1"/>
                </a:solidFill>
              </a:rPr>
              <a:t>Business Understanding</a:t>
            </a:r>
          </a:p>
        </p:txBody>
      </p:sp>
      <p:sp>
        <p:nvSpPr>
          <p:cNvPr id="73" name="Google Shape;73;p3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07;g10c22440474_0_0">
            <a:extLst>
              <a:ext uri="{FF2B5EF4-FFF2-40B4-BE49-F238E27FC236}">
                <a16:creationId xmlns:a16="http://schemas.microsoft.com/office/drawing/2014/main" id="{B00CB9F5-5EBB-6C9D-2286-DB4A705DC702}"/>
              </a:ext>
            </a:extLst>
          </p:cNvPr>
          <p:cNvSpPr txBox="1"/>
          <p:nvPr/>
        </p:nvSpPr>
        <p:spPr>
          <a:xfrm>
            <a:off x="914400" y="2516025"/>
            <a:ext cx="12909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>
                <a:latin typeface="Calibri"/>
                <a:ea typeface="Calibri"/>
                <a:cs typeface="Calibri"/>
                <a:sym typeface="Calibri"/>
              </a:rPr>
              <a:t>Waterfall</a:t>
            </a:r>
            <a:endParaRPr sz="4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08;g10c22440474_0_0">
            <a:extLst>
              <a:ext uri="{FF2B5EF4-FFF2-40B4-BE49-F238E27FC236}">
                <a16:creationId xmlns:a16="http://schemas.microsoft.com/office/drawing/2014/main" id="{94F03784-19F5-50A6-2F7B-CE9DFFBCE596}"/>
              </a:ext>
            </a:extLst>
          </p:cNvPr>
          <p:cNvSpPr txBox="1"/>
          <p:nvPr/>
        </p:nvSpPr>
        <p:spPr>
          <a:xfrm>
            <a:off x="913650" y="3435850"/>
            <a:ext cx="16460700" cy="145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Waterfall is a project management method that is relatively old. Waterfall emphasizes a sequential design process which in the process looks like a waterfall flow from the concept design process, project analysis, project initialization, design, system creation, testing, implementation and maintenance.</a:t>
            </a:r>
          </a:p>
        </p:txBody>
      </p:sp>
      <p:pic>
        <p:nvPicPr>
          <p:cNvPr id="9" name="Google Shape;109;g10c22440474_0_0">
            <a:extLst>
              <a:ext uri="{FF2B5EF4-FFF2-40B4-BE49-F238E27FC236}">
                <a16:creationId xmlns:a16="http://schemas.microsoft.com/office/drawing/2014/main" id="{74C30713-A210-E422-0F25-24334785B3C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0512" y="5085450"/>
            <a:ext cx="8366974" cy="4739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762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38200" y="876300"/>
            <a:ext cx="1357249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dirty="0">
                <a:solidFill>
                  <a:schemeClr val="dk1"/>
                </a:solidFill>
              </a:rPr>
              <a:t>Business Understanding</a:t>
            </a:r>
          </a:p>
        </p:txBody>
      </p:sp>
      <p:sp>
        <p:nvSpPr>
          <p:cNvPr id="73" name="Google Shape;73;p3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18;g10c22440474_0_11">
            <a:extLst>
              <a:ext uri="{FF2B5EF4-FFF2-40B4-BE49-F238E27FC236}">
                <a16:creationId xmlns:a16="http://schemas.microsoft.com/office/drawing/2014/main" id="{057FE646-1782-43F4-A112-CD5C6E51CB94}"/>
              </a:ext>
            </a:extLst>
          </p:cNvPr>
          <p:cNvSpPr txBox="1"/>
          <p:nvPr/>
        </p:nvSpPr>
        <p:spPr>
          <a:xfrm>
            <a:off x="914400" y="2516025"/>
            <a:ext cx="12909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>
                <a:latin typeface="Calibri"/>
                <a:ea typeface="Calibri"/>
                <a:cs typeface="Calibri"/>
                <a:sym typeface="Calibri"/>
              </a:rPr>
              <a:t>Agile</a:t>
            </a:r>
            <a:endParaRPr sz="4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19;g10c22440474_0_11">
            <a:extLst>
              <a:ext uri="{FF2B5EF4-FFF2-40B4-BE49-F238E27FC236}">
                <a16:creationId xmlns:a16="http://schemas.microsoft.com/office/drawing/2014/main" id="{028D2360-0EEF-6620-9972-B4032F66438E}"/>
              </a:ext>
            </a:extLst>
          </p:cNvPr>
          <p:cNvSpPr txBox="1"/>
          <p:nvPr/>
        </p:nvSpPr>
        <p:spPr>
          <a:xfrm>
            <a:off x="913650" y="3435850"/>
            <a:ext cx="1646070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collection of software development methods based on the Iterative and Incremental Model. Agile makes it possible to develop software that has rapidly changing requirements.</a:t>
            </a:r>
          </a:p>
        </p:txBody>
      </p:sp>
      <p:pic>
        <p:nvPicPr>
          <p:cNvPr id="9" name="Google Shape;120;g10c22440474_0_11">
            <a:extLst>
              <a:ext uri="{FF2B5EF4-FFF2-40B4-BE49-F238E27FC236}">
                <a16:creationId xmlns:a16="http://schemas.microsoft.com/office/drawing/2014/main" id="{62437E74-17D3-191C-4945-9BD667AF44A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5711" y="5204875"/>
            <a:ext cx="9940726" cy="4620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844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38200" y="876300"/>
            <a:ext cx="1357249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dirty="0">
                <a:solidFill>
                  <a:schemeClr val="dk1"/>
                </a:solidFill>
              </a:rPr>
              <a:t>Business Understanding</a:t>
            </a:r>
          </a:p>
        </p:txBody>
      </p:sp>
      <p:sp>
        <p:nvSpPr>
          <p:cNvPr id="73" name="Google Shape;73;p3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29;g10c22440474_0_23">
            <a:extLst>
              <a:ext uri="{FF2B5EF4-FFF2-40B4-BE49-F238E27FC236}">
                <a16:creationId xmlns:a16="http://schemas.microsoft.com/office/drawing/2014/main" id="{BE41B8A4-609A-EAE6-D158-C89FE778A718}"/>
              </a:ext>
            </a:extLst>
          </p:cNvPr>
          <p:cNvSpPr txBox="1"/>
          <p:nvPr/>
        </p:nvSpPr>
        <p:spPr>
          <a:xfrm>
            <a:off x="914400" y="2516025"/>
            <a:ext cx="12909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>
                <a:latin typeface="Calibri"/>
                <a:ea typeface="Calibri"/>
                <a:cs typeface="Calibri"/>
                <a:sym typeface="Calibri"/>
              </a:rPr>
              <a:t>Full Stack Developer &amp; Stakeholders</a:t>
            </a:r>
            <a:endParaRPr sz="4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30;g10c22440474_0_23">
            <a:extLst>
              <a:ext uri="{FF2B5EF4-FFF2-40B4-BE49-F238E27FC236}">
                <a16:creationId xmlns:a16="http://schemas.microsoft.com/office/drawing/2014/main" id="{ED48BD51-2186-EA88-6435-F35EACD6346E}"/>
              </a:ext>
            </a:extLst>
          </p:cNvPr>
          <p:cNvSpPr txBox="1"/>
          <p:nvPr/>
        </p:nvSpPr>
        <p:spPr>
          <a:xfrm>
            <a:off x="913650" y="3435850"/>
            <a:ext cx="16460700" cy="315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Fullstack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Developers works with other stakeholders: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Manager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 &amp; User Experience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 Developer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 Developer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Assurance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DevOps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155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38200" y="876300"/>
            <a:ext cx="1357249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 dirty="0">
                <a:solidFill>
                  <a:schemeClr val="dk1"/>
                </a:solidFill>
              </a:rPr>
              <a:t>Version Control</a:t>
            </a:r>
            <a:endParaRPr sz="675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838200" y="2529867"/>
            <a:ext cx="9366250" cy="443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Version Control?</a:t>
            </a:r>
            <a:endParaRPr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533399" y="3695700"/>
            <a:ext cx="16151431" cy="19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14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lang="en-US" sz="255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system that records changes to a file or set of files over time so that you can recall specific versions later.</a:t>
            </a:r>
          </a:p>
          <a:p>
            <a:pPr marL="2914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endParaRPr lang="en-US" sz="255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914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lang="en-US" sz="255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allows you to revert selected files back to a previous state, revert the entire project back to a previous state, compare changes over time, see who last modified something that might be causing a problem, who introduced an issue and when.</a:t>
            </a:r>
          </a:p>
        </p:txBody>
      </p:sp>
      <p:sp>
        <p:nvSpPr>
          <p:cNvPr id="73" name="Google Shape;73;p3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568</Words>
  <Application>Microsoft Office PowerPoint</Application>
  <PresentationFormat>Custom</PresentationFormat>
  <Paragraphs>102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</vt:lpstr>
      <vt:lpstr>Georgia</vt:lpstr>
      <vt:lpstr>Trebuchet MS</vt:lpstr>
      <vt:lpstr>Office Theme</vt:lpstr>
      <vt:lpstr>PowerPoint Presentation</vt:lpstr>
      <vt:lpstr>PowerPoint Presentation</vt:lpstr>
      <vt:lpstr>Portfolio</vt:lpstr>
      <vt:lpstr>Portfolio</vt:lpstr>
      <vt:lpstr>Business Understanding</vt:lpstr>
      <vt:lpstr>Business Understanding</vt:lpstr>
      <vt:lpstr>Business Understanding</vt:lpstr>
      <vt:lpstr>Business Understanding</vt:lpstr>
      <vt:lpstr>Version Control</vt:lpstr>
      <vt:lpstr>Git</vt:lpstr>
      <vt:lpstr>Git – Create Repository</vt:lpstr>
      <vt:lpstr>Git – Create Repository</vt:lpstr>
      <vt:lpstr>Git – Create Repository</vt:lpstr>
      <vt:lpstr>Git – Create Repository</vt:lpstr>
      <vt:lpstr>Git – Create Repository</vt:lpstr>
      <vt:lpstr>Git Commands - add</vt:lpstr>
      <vt:lpstr>Git Commands - commit</vt:lpstr>
      <vt:lpstr>Git Commands - commit</vt:lpstr>
      <vt:lpstr>Git Commands - push</vt:lpstr>
      <vt:lpstr>Git Commands - push</vt:lpstr>
      <vt:lpstr>Git Commands - pull</vt:lpstr>
      <vt:lpstr>Git Commands - pull</vt:lpstr>
      <vt:lpstr>Git Commands - clone</vt:lpstr>
      <vt:lpstr>Git Commands - clone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dibimbing.id</dc:creator>
  <cp:lastModifiedBy>Priambudi Lintang Bagaskara</cp:lastModifiedBy>
  <cp:revision>6</cp:revision>
  <dcterms:created xsi:type="dcterms:W3CDTF">2021-06-12T05:42:00Z</dcterms:created>
  <dcterms:modified xsi:type="dcterms:W3CDTF">2023-10-05T07:12:18Z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2021-04-22T10:00:00Z</vt:filetime>
  </property>
  <property fmtid="{D5CDD505-2E9C-101B-9397-08002B2CF9AE}" pid="3" name="Creator">
    <vt:lpwstr>Canva</vt:lpwstr>
  </property>
  <property fmtid="{D5CDD505-2E9C-101B-9397-08002B2CF9AE}" pid="4" name="LastSaved">
    <vt:filetime>2021-04-22T10:00:00Z</vt:filetime>
  </property>
  <property fmtid="{D5CDD505-2E9C-101B-9397-08002B2CF9AE}" pid="5" name="KSOProductBuildVer">
    <vt:lpwstr>1033-11.2.0.10463</vt:lpwstr>
  </property>
  <property fmtid="{D5CDD505-2E9C-101B-9397-08002B2CF9AE}" pid="6" name="ICV">
    <vt:lpwstr>E5C9459CF2A84453AC4A0E09DE04B770</vt:lpwstr>
  </property>
</Properties>
</file>