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71" r:id="rId10"/>
    <p:sldId id="263" r:id="rId11"/>
    <p:sldId id="265" r:id="rId12"/>
    <p:sldId id="266" r:id="rId13"/>
    <p:sldId id="267" r:id="rId14"/>
    <p:sldId id="268" r:id="rId15"/>
    <p:sldId id="269" r:id="rId16"/>
    <p:sldId id="270" r:id="rId17"/>
    <p:sldId id="274" r:id="rId18"/>
    <p:sldId id="275" r:id="rId19"/>
    <p:sldId id="276"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651" autoAdjust="0"/>
    <p:restoredTop sz="94660"/>
  </p:normalViewPr>
  <p:slideViewPr>
    <p:cSldViewPr snapToGrid="0">
      <p:cViewPr>
        <p:scale>
          <a:sx n="58" d="100"/>
          <a:sy n="58" d="100"/>
        </p:scale>
        <p:origin x="-1088" y="-18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0FBA3A-CE8A-2075-749E-372E5AF9099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xmlns="" id="{71719E05-E17F-2D69-89F3-91998BB598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xmlns="" id="{B397EB50-B20E-C66F-D1C0-219716FEE1A9}"/>
              </a:ext>
            </a:extLst>
          </p:cNvPr>
          <p:cNvSpPr>
            <a:spLocks noGrp="1"/>
          </p:cNvSpPr>
          <p:nvPr>
            <p:ph type="dt" sz="half" idx="10"/>
          </p:nvPr>
        </p:nvSpPr>
        <p:spPr/>
        <p:txBody>
          <a:bodyPr/>
          <a:lstStyle/>
          <a:p>
            <a:fld id="{283FE427-7A81-48A1-83E2-D607B0F89162}" type="datetimeFigureOut">
              <a:rPr lang="en-IN" smtClean="0"/>
              <a:pPr/>
              <a:t>25-10-2024</a:t>
            </a:fld>
            <a:endParaRPr lang="en-IN"/>
          </a:p>
        </p:txBody>
      </p:sp>
      <p:sp>
        <p:nvSpPr>
          <p:cNvPr id="5" name="Footer Placeholder 4">
            <a:extLst>
              <a:ext uri="{FF2B5EF4-FFF2-40B4-BE49-F238E27FC236}">
                <a16:creationId xmlns:a16="http://schemas.microsoft.com/office/drawing/2014/main" xmlns="" id="{C5D26AA5-08A3-2B91-E3AD-C75A03B8A1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77F0C5D-BB51-0258-2F86-4D38BD37DB08}"/>
              </a:ext>
            </a:extLst>
          </p:cNvPr>
          <p:cNvSpPr>
            <a:spLocks noGrp="1"/>
          </p:cNvSpPr>
          <p:nvPr>
            <p:ph type="sldNum" sz="quarter" idx="12"/>
          </p:nvPr>
        </p:nvSpPr>
        <p:spPr/>
        <p:txBody>
          <a:bodyPr/>
          <a:lstStyle/>
          <a:p>
            <a:fld id="{3BE6BF77-B319-4690-98C3-EEA7E5320EC0}" type="slidenum">
              <a:rPr lang="en-IN" smtClean="0"/>
              <a:pPr/>
              <a:t>‹#›</a:t>
            </a:fld>
            <a:endParaRPr lang="en-IN"/>
          </a:p>
        </p:txBody>
      </p:sp>
    </p:spTree>
    <p:extLst>
      <p:ext uri="{BB962C8B-B14F-4D97-AF65-F5344CB8AC3E}">
        <p14:creationId xmlns:p14="http://schemas.microsoft.com/office/powerpoint/2010/main" xmlns="" val="225605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F3CA1-75F6-22AF-26E0-F292A0C1417F}"/>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xmlns="" id="{DCA3EE89-B374-4813-6650-6EA8FBD8858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xmlns="" id="{561CD387-83D0-07D3-5E53-142996808CC2}"/>
              </a:ext>
            </a:extLst>
          </p:cNvPr>
          <p:cNvSpPr>
            <a:spLocks noGrp="1"/>
          </p:cNvSpPr>
          <p:nvPr>
            <p:ph type="dt" sz="half" idx="10"/>
          </p:nvPr>
        </p:nvSpPr>
        <p:spPr/>
        <p:txBody>
          <a:bodyPr/>
          <a:lstStyle/>
          <a:p>
            <a:fld id="{283FE427-7A81-48A1-83E2-D607B0F89162}" type="datetimeFigureOut">
              <a:rPr lang="en-IN" smtClean="0"/>
              <a:pPr/>
              <a:t>25-10-2024</a:t>
            </a:fld>
            <a:endParaRPr lang="en-IN"/>
          </a:p>
        </p:txBody>
      </p:sp>
      <p:sp>
        <p:nvSpPr>
          <p:cNvPr id="5" name="Footer Placeholder 4">
            <a:extLst>
              <a:ext uri="{FF2B5EF4-FFF2-40B4-BE49-F238E27FC236}">
                <a16:creationId xmlns:a16="http://schemas.microsoft.com/office/drawing/2014/main" xmlns="" id="{BC9D09B8-3D3A-BF05-348A-F92F9F745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869334E-712F-5315-4BB5-A0DB9F4B3A98}"/>
              </a:ext>
            </a:extLst>
          </p:cNvPr>
          <p:cNvSpPr>
            <a:spLocks noGrp="1"/>
          </p:cNvSpPr>
          <p:nvPr>
            <p:ph type="sldNum" sz="quarter" idx="12"/>
          </p:nvPr>
        </p:nvSpPr>
        <p:spPr/>
        <p:txBody>
          <a:bodyPr/>
          <a:lstStyle/>
          <a:p>
            <a:fld id="{3BE6BF77-B319-4690-98C3-EEA7E5320EC0}" type="slidenum">
              <a:rPr lang="en-IN" smtClean="0"/>
              <a:pPr/>
              <a:t>‹#›</a:t>
            </a:fld>
            <a:endParaRPr lang="en-IN"/>
          </a:p>
        </p:txBody>
      </p:sp>
    </p:spTree>
    <p:extLst>
      <p:ext uri="{BB962C8B-B14F-4D97-AF65-F5344CB8AC3E}">
        <p14:creationId xmlns:p14="http://schemas.microsoft.com/office/powerpoint/2010/main" xmlns="" val="2374546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881CE1C-25EE-7FBA-7E76-5AA9852504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xmlns="" id="{5F7F62AA-615E-8675-5173-65C73888316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xmlns="" id="{0351001F-A59D-F0BB-2639-B424636AA236}"/>
              </a:ext>
            </a:extLst>
          </p:cNvPr>
          <p:cNvSpPr>
            <a:spLocks noGrp="1"/>
          </p:cNvSpPr>
          <p:nvPr>
            <p:ph type="dt" sz="half" idx="10"/>
          </p:nvPr>
        </p:nvSpPr>
        <p:spPr/>
        <p:txBody>
          <a:bodyPr/>
          <a:lstStyle/>
          <a:p>
            <a:fld id="{283FE427-7A81-48A1-83E2-D607B0F89162}" type="datetimeFigureOut">
              <a:rPr lang="en-IN" smtClean="0"/>
              <a:pPr/>
              <a:t>25-10-2024</a:t>
            </a:fld>
            <a:endParaRPr lang="en-IN"/>
          </a:p>
        </p:txBody>
      </p:sp>
      <p:sp>
        <p:nvSpPr>
          <p:cNvPr id="5" name="Footer Placeholder 4">
            <a:extLst>
              <a:ext uri="{FF2B5EF4-FFF2-40B4-BE49-F238E27FC236}">
                <a16:creationId xmlns:a16="http://schemas.microsoft.com/office/drawing/2014/main" xmlns="" id="{EFD21A0C-C97A-7D2F-D4A3-BCA8E4544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482D121-B7E8-367B-D17D-73F0B0F12E09}"/>
              </a:ext>
            </a:extLst>
          </p:cNvPr>
          <p:cNvSpPr>
            <a:spLocks noGrp="1"/>
          </p:cNvSpPr>
          <p:nvPr>
            <p:ph type="sldNum" sz="quarter" idx="12"/>
          </p:nvPr>
        </p:nvSpPr>
        <p:spPr/>
        <p:txBody>
          <a:bodyPr/>
          <a:lstStyle/>
          <a:p>
            <a:fld id="{3BE6BF77-B319-4690-98C3-EEA7E5320EC0}" type="slidenum">
              <a:rPr lang="en-IN" smtClean="0"/>
              <a:pPr/>
              <a:t>‹#›</a:t>
            </a:fld>
            <a:endParaRPr lang="en-IN"/>
          </a:p>
        </p:txBody>
      </p:sp>
    </p:spTree>
    <p:extLst>
      <p:ext uri="{BB962C8B-B14F-4D97-AF65-F5344CB8AC3E}">
        <p14:creationId xmlns:p14="http://schemas.microsoft.com/office/powerpoint/2010/main" xmlns="" val="72679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1EB9A3-3482-0A0A-EC81-38AF69F299B6}"/>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xmlns="" id="{62416CFC-16F3-EAD0-CDC7-80814BC4BB3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xmlns="" id="{5F0CAEB4-228C-14CB-355B-B61544D9CE59}"/>
              </a:ext>
            </a:extLst>
          </p:cNvPr>
          <p:cNvSpPr>
            <a:spLocks noGrp="1"/>
          </p:cNvSpPr>
          <p:nvPr>
            <p:ph type="dt" sz="half" idx="10"/>
          </p:nvPr>
        </p:nvSpPr>
        <p:spPr/>
        <p:txBody>
          <a:bodyPr/>
          <a:lstStyle/>
          <a:p>
            <a:fld id="{283FE427-7A81-48A1-83E2-D607B0F89162}" type="datetimeFigureOut">
              <a:rPr lang="en-IN" smtClean="0"/>
              <a:pPr/>
              <a:t>25-10-2024</a:t>
            </a:fld>
            <a:endParaRPr lang="en-IN"/>
          </a:p>
        </p:txBody>
      </p:sp>
      <p:sp>
        <p:nvSpPr>
          <p:cNvPr id="5" name="Footer Placeholder 4">
            <a:extLst>
              <a:ext uri="{FF2B5EF4-FFF2-40B4-BE49-F238E27FC236}">
                <a16:creationId xmlns:a16="http://schemas.microsoft.com/office/drawing/2014/main" xmlns="" id="{CAA1CFCB-70FE-8769-F376-AF20DD7CA9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07EF946-0ED7-F72B-9CFF-BA77A7A9B992}"/>
              </a:ext>
            </a:extLst>
          </p:cNvPr>
          <p:cNvSpPr>
            <a:spLocks noGrp="1"/>
          </p:cNvSpPr>
          <p:nvPr>
            <p:ph type="sldNum" sz="quarter" idx="12"/>
          </p:nvPr>
        </p:nvSpPr>
        <p:spPr/>
        <p:txBody>
          <a:bodyPr/>
          <a:lstStyle/>
          <a:p>
            <a:fld id="{3BE6BF77-B319-4690-98C3-EEA7E5320EC0}" type="slidenum">
              <a:rPr lang="en-IN" smtClean="0"/>
              <a:pPr/>
              <a:t>‹#›</a:t>
            </a:fld>
            <a:endParaRPr lang="en-IN"/>
          </a:p>
        </p:txBody>
      </p:sp>
    </p:spTree>
    <p:extLst>
      <p:ext uri="{BB962C8B-B14F-4D97-AF65-F5344CB8AC3E}">
        <p14:creationId xmlns:p14="http://schemas.microsoft.com/office/powerpoint/2010/main" xmlns="" val="4223182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0BC00B-670B-053E-BC9C-53D9FD442E1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xmlns="" id="{F8B7D476-33D6-483A-AF6C-018F0C569F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3ECB2F24-C80C-C0B5-6901-E8BA9ACE1100}"/>
              </a:ext>
            </a:extLst>
          </p:cNvPr>
          <p:cNvSpPr>
            <a:spLocks noGrp="1"/>
          </p:cNvSpPr>
          <p:nvPr>
            <p:ph type="dt" sz="half" idx="10"/>
          </p:nvPr>
        </p:nvSpPr>
        <p:spPr/>
        <p:txBody>
          <a:bodyPr/>
          <a:lstStyle/>
          <a:p>
            <a:fld id="{283FE427-7A81-48A1-83E2-D607B0F89162}" type="datetimeFigureOut">
              <a:rPr lang="en-IN" smtClean="0"/>
              <a:pPr/>
              <a:t>25-10-2024</a:t>
            </a:fld>
            <a:endParaRPr lang="en-IN"/>
          </a:p>
        </p:txBody>
      </p:sp>
      <p:sp>
        <p:nvSpPr>
          <p:cNvPr id="5" name="Footer Placeholder 4">
            <a:extLst>
              <a:ext uri="{FF2B5EF4-FFF2-40B4-BE49-F238E27FC236}">
                <a16:creationId xmlns:a16="http://schemas.microsoft.com/office/drawing/2014/main" xmlns="" id="{ECCAC65C-AACC-CC61-81FD-5C09D507F5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A1BD682-6E6E-5006-FCA7-B50802358554}"/>
              </a:ext>
            </a:extLst>
          </p:cNvPr>
          <p:cNvSpPr>
            <a:spLocks noGrp="1"/>
          </p:cNvSpPr>
          <p:nvPr>
            <p:ph type="sldNum" sz="quarter" idx="12"/>
          </p:nvPr>
        </p:nvSpPr>
        <p:spPr/>
        <p:txBody>
          <a:bodyPr/>
          <a:lstStyle/>
          <a:p>
            <a:fld id="{3BE6BF77-B319-4690-98C3-EEA7E5320EC0}" type="slidenum">
              <a:rPr lang="en-IN" smtClean="0"/>
              <a:pPr/>
              <a:t>‹#›</a:t>
            </a:fld>
            <a:endParaRPr lang="en-IN"/>
          </a:p>
        </p:txBody>
      </p:sp>
    </p:spTree>
    <p:extLst>
      <p:ext uri="{BB962C8B-B14F-4D97-AF65-F5344CB8AC3E}">
        <p14:creationId xmlns:p14="http://schemas.microsoft.com/office/powerpoint/2010/main" xmlns="" val="871281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586310-E6D9-2147-9852-3371A083B6A1}"/>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xmlns="" id="{EE46AAA9-DAEC-850A-B0DE-9FCC07790C0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xmlns="" id="{41DC61F8-246E-8C8C-260C-AFA143E1B39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xmlns="" id="{95EE8C23-81F2-793E-53A6-B029B9597A2C}"/>
              </a:ext>
            </a:extLst>
          </p:cNvPr>
          <p:cNvSpPr>
            <a:spLocks noGrp="1"/>
          </p:cNvSpPr>
          <p:nvPr>
            <p:ph type="dt" sz="half" idx="10"/>
          </p:nvPr>
        </p:nvSpPr>
        <p:spPr/>
        <p:txBody>
          <a:bodyPr/>
          <a:lstStyle/>
          <a:p>
            <a:fld id="{283FE427-7A81-48A1-83E2-D607B0F89162}" type="datetimeFigureOut">
              <a:rPr lang="en-IN" smtClean="0"/>
              <a:pPr/>
              <a:t>25-10-2024</a:t>
            </a:fld>
            <a:endParaRPr lang="en-IN"/>
          </a:p>
        </p:txBody>
      </p:sp>
      <p:sp>
        <p:nvSpPr>
          <p:cNvPr id="6" name="Footer Placeholder 5">
            <a:extLst>
              <a:ext uri="{FF2B5EF4-FFF2-40B4-BE49-F238E27FC236}">
                <a16:creationId xmlns:a16="http://schemas.microsoft.com/office/drawing/2014/main" xmlns="" id="{9CD8DB92-2659-07DE-CB26-E8EC77DF2B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139244F-D750-BD0B-23AD-6D4F5A54E8C9}"/>
              </a:ext>
            </a:extLst>
          </p:cNvPr>
          <p:cNvSpPr>
            <a:spLocks noGrp="1"/>
          </p:cNvSpPr>
          <p:nvPr>
            <p:ph type="sldNum" sz="quarter" idx="12"/>
          </p:nvPr>
        </p:nvSpPr>
        <p:spPr/>
        <p:txBody>
          <a:bodyPr/>
          <a:lstStyle/>
          <a:p>
            <a:fld id="{3BE6BF77-B319-4690-98C3-EEA7E5320EC0}" type="slidenum">
              <a:rPr lang="en-IN" smtClean="0"/>
              <a:pPr/>
              <a:t>‹#›</a:t>
            </a:fld>
            <a:endParaRPr lang="en-IN"/>
          </a:p>
        </p:txBody>
      </p:sp>
    </p:spTree>
    <p:extLst>
      <p:ext uri="{BB962C8B-B14F-4D97-AF65-F5344CB8AC3E}">
        <p14:creationId xmlns:p14="http://schemas.microsoft.com/office/powerpoint/2010/main" xmlns="" val="69041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B115AB-256E-14DE-3862-2E5B9DEA4C69}"/>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xmlns="" id="{ABE70F21-0FE1-49D6-AF95-61A9DAE34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9F6F2DB7-236F-53DA-AABA-DE871ADB7CF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xmlns="" id="{02C31FA5-6D08-C2EF-8694-2F90360F47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D5B0D86C-00CF-408F-3BE6-E236421AE61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xmlns="" id="{4A965EB1-C6D2-D4B9-530F-F297032C0E5C}"/>
              </a:ext>
            </a:extLst>
          </p:cNvPr>
          <p:cNvSpPr>
            <a:spLocks noGrp="1"/>
          </p:cNvSpPr>
          <p:nvPr>
            <p:ph type="dt" sz="half" idx="10"/>
          </p:nvPr>
        </p:nvSpPr>
        <p:spPr/>
        <p:txBody>
          <a:bodyPr/>
          <a:lstStyle/>
          <a:p>
            <a:fld id="{283FE427-7A81-48A1-83E2-D607B0F89162}" type="datetimeFigureOut">
              <a:rPr lang="en-IN" smtClean="0"/>
              <a:pPr/>
              <a:t>25-10-2024</a:t>
            </a:fld>
            <a:endParaRPr lang="en-IN"/>
          </a:p>
        </p:txBody>
      </p:sp>
      <p:sp>
        <p:nvSpPr>
          <p:cNvPr id="8" name="Footer Placeholder 7">
            <a:extLst>
              <a:ext uri="{FF2B5EF4-FFF2-40B4-BE49-F238E27FC236}">
                <a16:creationId xmlns:a16="http://schemas.microsoft.com/office/drawing/2014/main" xmlns="" id="{AB75965C-4924-43D8-57F3-A092A463F2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02A7F4C5-A08F-AA6F-623B-AA800419FB02}"/>
              </a:ext>
            </a:extLst>
          </p:cNvPr>
          <p:cNvSpPr>
            <a:spLocks noGrp="1"/>
          </p:cNvSpPr>
          <p:nvPr>
            <p:ph type="sldNum" sz="quarter" idx="12"/>
          </p:nvPr>
        </p:nvSpPr>
        <p:spPr/>
        <p:txBody>
          <a:bodyPr/>
          <a:lstStyle/>
          <a:p>
            <a:fld id="{3BE6BF77-B319-4690-98C3-EEA7E5320EC0}" type="slidenum">
              <a:rPr lang="en-IN" smtClean="0"/>
              <a:pPr/>
              <a:t>‹#›</a:t>
            </a:fld>
            <a:endParaRPr lang="en-IN"/>
          </a:p>
        </p:txBody>
      </p:sp>
    </p:spTree>
    <p:extLst>
      <p:ext uri="{BB962C8B-B14F-4D97-AF65-F5344CB8AC3E}">
        <p14:creationId xmlns:p14="http://schemas.microsoft.com/office/powerpoint/2010/main" xmlns="" val="1622324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F49FB8-F287-7E55-50FB-2986F4A993F6}"/>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xmlns="" id="{9CC5D8B2-1F2E-335A-A28C-4BDD242862B8}"/>
              </a:ext>
            </a:extLst>
          </p:cNvPr>
          <p:cNvSpPr>
            <a:spLocks noGrp="1"/>
          </p:cNvSpPr>
          <p:nvPr>
            <p:ph type="dt" sz="half" idx="10"/>
          </p:nvPr>
        </p:nvSpPr>
        <p:spPr/>
        <p:txBody>
          <a:bodyPr/>
          <a:lstStyle/>
          <a:p>
            <a:fld id="{283FE427-7A81-48A1-83E2-D607B0F89162}" type="datetimeFigureOut">
              <a:rPr lang="en-IN" smtClean="0"/>
              <a:pPr/>
              <a:t>25-10-2024</a:t>
            </a:fld>
            <a:endParaRPr lang="en-IN"/>
          </a:p>
        </p:txBody>
      </p:sp>
      <p:sp>
        <p:nvSpPr>
          <p:cNvPr id="4" name="Footer Placeholder 3">
            <a:extLst>
              <a:ext uri="{FF2B5EF4-FFF2-40B4-BE49-F238E27FC236}">
                <a16:creationId xmlns:a16="http://schemas.microsoft.com/office/drawing/2014/main" xmlns="" id="{49DBC6B0-C22A-A4D9-4BAD-99058C79F5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4BA68753-81C1-4592-B146-A4DCACEC1C36}"/>
              </a:ext>
            </a:extLst>
          </p:cNvPr>
          <p:cNvSpPr>
            <a:spLocks noGrp="1"/>
          </p:cNvSpPr>
          <p:nvPr>
            <p:ph type="sldNum" sz="quarter" idx="12"/>
          </p:nvPr>
        </p:nvSpPr>
        <p:spPr/>
        <p:txBody>
          <a:bodyPr/>
          <a:lstStyle/>
          <a:p>
            <a:fld id="{3BE6BF77-B319-4690-98C3-EEA7E5320EC0}" type="slidenum">
              <a:rPr lang="en-IN" smtClean="0"/>
              <a:pPr/>
              <a:t>‹#›</a:t>
            </a:fld>
            <a:endParaRPr lang="en-IN"/>
          </a:p>
        </p:txBody>
      </p:sp>
    </p:spTree>
    <p:extLst>
      <p:ext uri="{BB962C8B-B14F-4D97-AF65-F5344CB8AC3E}">
        <p14:creationId xmlns:p14="http://schemas.microsoft.com/office/powerpoint/2010/main" xmlns="" val="284057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4CB18BB-4461-D3E3-A4BB-C4BB1A7C277A}"/>
              </a:ext>
            </a:extLst>
          </p:cNvPr>
          <p:cNvSpPr>
            <a:spLocks noGrp="1"/>
          </p:cNvSpPr>
          <p:nvPr>
            <p:ph type="dt" sz="half" idx="10"/>
          </p:nvPr>
        </p:nvSpPr>
        <p:spPr/>
        <p:txBody>
          <a:bodyPr/>
          <a:lstStyle/>
          <a:p>
            <a:fld id="{283FE427-7A81-48A1-83E2-D607B0F89162}" type="datetimeFigureOut">
              <a:rPr lang="en-IN" smtClean="0"/>
              <a:pPr/>
              <a:t>25-10-2024</a:t>
            </a:fld>
            <a:endParaRPr lang="en-IN"/>
          </a:p>
        </p:txBody>
      </p:sp>
      <p:sp>
        <p:nvSpPr>
          <p:cNvPr id="3" name="Footer Placeholder 2">
            <a:extLst>
              <a:ext uri="{FF2B5EF4-FFF2-40B4-BE49-F238E27FC236}">
                <a16:creationId xmlns:a16="http://schemas.microsoft.com/office/drawing/2014/main" xmlns="" id="{7A5F4BE5-B787-F72F-2833-29DBF78143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2D69CD1D-DFC2-E70A-5749-2C9758BA266B}"/>
              </a:ext>
            </a:extLst>
          </p:cNvPr>
          <p:cNvSpPr>
            <a:spLocks noGrp="1"/>
          </p:cNvSpPr>
          <p:nvPr>
            <p:ph type="sldNum" sz="quarter" idx="12"/>
          </p:nvPr>
        </p:nvSpPr>
        <p:spPr/>
        <p:txBody>
          <a:bodyPr/>
          <a:lstStyle/>
          <a:p>
            <a:fld id="{3BE6BF77-B319-4690-98C3-EEA7E5320EC0}" type="slidenum">
              <a:rPr lang="en-IN" smtClean="0"/>
              <a:pPr/>
              <a:t>‹#›</a:t>
            </a:fld>
            <a:endParaRPr lang="en-IN"/>
          </a:p>
        </p:txBody>
      </p:sp>
    </p:spTree>
    <p:extLst>
      <p:ext uri="{BB962C8B-B14F-4D97-AF65-F5344CB8AC3E}">
        <p14:creationId xmlns:p14="http://schemas.microsoft.com/office/powerpoint/2010/main" xmlns="" val="123930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45D22B-FEDE-C364-0131-366601C4117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xmlns="" id="{2964924D-FB4B-9FF5-8448-3A75A5AA9F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xmlns="" id="{F0481D08-A7EF-4B26-CFBE-2DA401666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10668F7B-3FC4-D8CF-3105-0CCAE2C04985}"/>
              </a:ext>
            </a:extLst>
          </p:cNvPr>
          <p:cNvSpPr>
            <a:spLocks noGrp="1"/>
          </p:cNvSpPr>
          <p:nvPr>
            <p:ph type="dt" sz="half" idx="10"/>
          </p:nvPr>
        </p:nvSpPr>
        <p:spPr/>
        <p:txBody>
          <a:bodyPr/>
          <a:lstStyle/>
          <a:p>
            <a:fld id="{283FE427-7A81-48A1-83E2-D607B0F89162}" type="datetimeFigureOut">
              <a:rPr lang="en-IN" smtClean="0"/>
              <a:pPr/>
              <a:t>25-10-2024</a:t>
            </a:fld>
            <a:endParaRPr lang="en-IN"/>
          </a:p>
        </p:txBody>
      </p:sp>
      <p:sp>
        <p:nvSpPr>
          <p:cNvPr id="6" name="Footer Placeholder 5">
            <a:extLst>
              <a:ext uri="{FF2B5EF4-FFF2-40B4-BE49-F238E27FC236}">
                <a16:creationId xmlns:a16="http://schemas.microsoft.com/office/drawing/2014/main" xmlns="" id="{059881AA-9C47-0EF3-4902-48250D0E32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B61F9C0-26D8-EE1E-A823-4E7C3377E3AE}"/>
              </a:ext>
            </a:extLst>
          </p:cNvPr>
          <p:cNvSpPr>
            <a:spLocks noGrp="1"/>
          </p:cNvSpPr>
          <p:nvPr>
            <p:ph type="sldNum" sz="quarter" idx="12"/>
          </p:nvPr>
        </p:nvSpPr>
        <p:spPr/>
        <p:txBody>
          <a:bodyPr/>
          <a:lstStyle/>
          <a:p>
            <a:fld id="{3BE6BF77-B319-4690-98C3-EEA7E5320EC0}" type="slidenum">
              <a:rPr lang="en-IN" smtClean="0"/>
              <a:pPr/>
              <a:t>‹#›</a:t>
            </a:fld>
            <a:endParaRPr lang="en-IN"/>
          </a:p>
        </p:txBody>
      </p:sp>
    </p:spTree>
    <p:extLst>
      <p:ext uri="{BB962C8B-B14F-4D97-AF65-F5344CB8AC3E}">
        <p14:creationId xmlns:p14="http://schemas.microsoft.com/office/powerpoint/2010/main" xmlns="" val="2435817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DD303-7E1C-4520-0E04-FACAEEB1DA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xmlns="" id="{08ABDE97-AF29-3589-E68F-E14E93D267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9A07918-7167-3015-D278-0A0D3D0EE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04B42B65-BBBF-3885-6433-0CCB74EF5972}"/>
              </a:ext>
            </a:extLst>
          </p:cNvPr>
          <p:cNvSpPr>
            <a:spLocks noGrp="1"/>
          </p:cNvSpPr>
          <p:nvPr>
            <p:ph type="dt" sz="half" idx="10"/>
          </p:nvPr>
        </p:nvSpPr>
        <p:spPr/>
        <p:txBody>
          <a:bodyPr/>
          <a:lstStyle/>
          <a:p>
            <a:fld id="{283FE427-7A81-48A1-83E2-D607B0F89162}" type="datetimeFigureOut">
              <a:rPr lang="en-IN" smtClean="0"/>
              <a:pPr/>
              <a:t>25-10-2024</a:t>
            </a:fld>
            <a:endParaRPr lang="en-IN"/>
          </a:p>
        </p:txBody>
      </p:sp>
      <p:sp>
        <p:nvSpPr>
          <p:cNvPr id="6" name="Footer Placeholder 5">
            <a:extLst>
              <a:ext uri="{FF2B5EF4-FFF2-40B4-BE49-F238E27FC236}">
                <a16:creationId xmlns:a16="http://schemas.microsoft.com/office/drawing/2014/main" xmlns="" id="{3047F323-900E-2476-F1DF-79B25965C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8E075FE-877B-85A8-80A1-002D42B5777A}"/>
              </a:ext>
            </a:extLst>
          </p:cNvPr>
          <p:cNvSpPr>
            <a:spLocks noGrp="1"/>
          </p:cNvSpPr>
          <p:nvPr>
            <p:ph type="sldNum" sz="quarter" idx="12"/>
          </p:nvPr>
        </p:nvSpPr>
        <p:spPr/>
        <p:txBody>
          <a:bodyPr/>
          <a:lstStyle/>
          <a:p>
            <a:fld id="{3BE6BF77-B319-4690-98C3-EEA7E5320EC0}" type="slidenum">
              <a:rPr lang="en-IN" smtClean="0"/>
              <a:pPr/>
              <a:t>‹#›</a:t>
            </a:fld>
            <a:endParaRPr lang="en-IN"/>
          </a:p>
        </p:txBody>
      </p:sp>
    </p:spTree>
    <p:extLst>
      <p:ext uri="{BB962C8B-B14F-4D97-AF65-F5344CB8AC3E}">
        <p14:creationId xmlns:p14="http://schemas.microsoft.com/office/powerpoint/2010/main" xmlns="" val="1095240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84F9D40-C413-F72A-5F5E-9A9A19CFC4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xmlns="" id="{B95F53EB-1B21-A1A0-9A60-DDEC135FE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xmlns="" id="{71152C3D-3D1B-53FC-AF91-CECFA0D799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FE427-7A81-48A1-83E2-D607B0F89162}" type="datetimeFigureOut">
              <a:rPr lang="en-IN" smtClean="0"/>
              <a:pPr/>
              <a:t>25-10-2024</a:t>
            </a:fld>
            <a:endParaRPr lang="en-IN"/>
          </a:p>
        </p:txBody>
      </p:sp>
      <p:sp>
        <p:nvSpPr>
          <p:cNvPr id="5" name="Footer Placeholder 4">
            <a:extLst>
              <a:ext uri="{FF2B5EF4-FFF2-40B4-BE49-F238E27FC236}">
                <a16:creationId xmlns:a16="http://schemas.microsoft.com/office/drawing/2014/main" xmlns="" id="{9DCF327F-CEE7-A0A4-3EF6-2317B4B882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BAAEF28-9F10-59BE-AF41-92ECE9B17E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6BF77-B319-4690-98C3-EEA7E5320EC0}" type="slidenum">
              <a:rPr lang="en-IN" smtClean="0"/>
              <a:pPr/>
              <a:t>‹#›</a:t>
            </a:fld>
            <a:endParaRPr lang="en-IN"/>
          </a:p>
        </p:txBody>
      </p:sp>
    </p:spTree>
    <p:extLst>
      <p:ext uri="{BB962C8B-B14F-4D97-AF65-F5344CB8AC3E}">
        <p14:creationId xmlns:p14="http://schemas.microsoft.com/office/powerpoint/2010/main" xmlns="" val="3609720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1752BF-AD53-A81C-3393-37E679B4A1A9}"/>
              </a:ext>
            </a:extLst>
          </p:cNvPr>
          <p:cNvSpPr>
            <a:spLocks noGrp="1"/>
          </p:cNvSpPr>
          <p:nvPr>
            <p:ph type="ctrTitle"/>
          </p:nvPr>
        </p:nvSpPr>
        <p:spPr>
          <a:xfrm>
            <a:off x="1524000" y="1140541"/>
            <a:ext cx="9144000" cy="1012569"/>
          </a:xfrm>
          <a:solidFill>
            <a:schemeClr val="bg1"/>
          </a:solidFill>
        </p:spPr>
        <p:txBody>
          <a:bodyPr>
            <a:normAutofit/>
          </a:bodyPr>
          <a:lstStyle/>
          <a:p>
            <a:r>
              <a:rPr lang="en-US" sz="4400" b="1" u="sng" dirty="0">
                <a:solidFill>
                  <a:schemeClr val="accent6">
                    <a:lumMod val="75000"/>
                  </a:schemeClr>
                </a:solidFill>
                <a:latin typeface="Times New Roman" pitchFamily="18" charset="0"/>
                <a:cs typeface="Times New Roman" pitchFamily="18" charset="0"/>
              </a:rPr>
              <a:t>HOUSE RENT APP USING MERN</a:t>
            </a:r>
            <a:endParaRPr lang="en-IN" sz="4400" b="1" u="sng" dirty="0">
              <a:solidFill>
                <a:schemeClr val="accent6">
                  <a:lumMod val="75000"/>
                </a:schemeClr>
              </a:solidFill>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xmlns="" id="{C357CCF7-C75F-3A2D-7E94-910974B0578B}"/>
              </a:ext>
            </a:extLst>
          </p:cNvPr>
          <p:cNvSpPr>
            <a:spLocks noGrp="1"/>
          </p:cNvSpPr>
          <p:nvPr>
            <p:ph type="subTitle" idx="1"/>
          </p:nvPr>
        </p:nvSpPr>
        <p:spPr>
          <a:xfrm>
            <a:off x="1883229" y="2492829"/>
            <a:ext cx="7652657" cy="3005159"/>
          </a:xfrm>
        </p:spPr>
        <p:txBody>
          <a:bodyPr>
            <a:noAutofit/>
          </a:bodyPr>
          <a:lstStyle/>
          <a:p>
            <a:r>
              <a:rPr lang="en-US" sz="3200" b="1" dirty="0">
                <a:latin typeface="Times New Roman" panose="02020603050405020304" pitchFamily="18" charset="0"/>
                <a:cs typeface="Times New Roman" panose="02020603050405020304" pitchFamily="18" charset="0"/>
              </a:rPr>
              <a:t>TEAM </a:t>
            </a:r>
            <a:r>
              <a:rPr lang="en-US" sz="3200" b="1" dirty="0" smtClean="0">
                <a:latin typeface="Times New Roman" panose="02020603050405020304" pitchFamily="18" charset="0"/>
                <a:cs typeface="Times New Roman" panose="02020603050405020304" pitchFamily="18" charset="0"/>
              </a:rPr>
              <a:t>MEMBERS</a:t>
            </a:r>
            <a:endParaRPr lang="en-US" sz="3200" b="1"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V SANNITH KUMAR</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C S VARA PRASAD</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C PAVAN KUMAR</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T DHARMENDRA</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13245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576BC35-24B8-6A8A-4C24-465F476A5D34}"/>
              </a:ext>
            </a:extLst>
          </p:cNvPr>
          <p:cNvSpPr txBox="1"/>
          <p:nvPr/>
        </p:nvSpPr>
        <p:spPr>
          <a:xfrm>
            <a:off x="3042030" y="586162"/>
            <a:ext cx="7678994" cy="707886"/>
          </a:xfrm>
          <a:prstGeom prst="rect">
            <a:avLst/>
          </a:prstGeom>
          <a:noFill/>
        </p:spPr>
        <p:txBody>
          <a:bodyPr wrap="square">
            <a:spAutoFit/>
          </a:bodyPr>
          <a:lstStyle/>
          <a:p>
            <a:pPr algn="just"/>
            <a:r>
              <a:rPr lang="en-US" sz="4000" b="1" u="sng" dirty="0">
                <a:latin typeface="Times New Roman" panose="02020603050405020304" pitchFamily="18" charset="0"/>
                <a:cs typeface="Times New Roman" panose="02020603050405020304" pitchFamily="18" charset="0"/>
              </a:rPr>
              <a:t>FLOW  DIAGRAM</a:t>
            </a:r>
          </a:p>
        </p:txBody>
      </p:sp>
      <p:pic>
        <p:nvPicPr>
          <p:cNvPr id="8" name="Picture 7">
            <a:extLst>
              <a:ext uri="{FF2B5EF4-FFF2-40B4-BE49-F238E27FC236}">
                <a16:creationId xmlns:a16="http://schemas.microsoft.com/office/drawing/2014/main" xmlns="" id="{E4512B1D-193B-2E85-0AF3-2DFA83A62AA2}"/>
              </a:ext>
            </a:extLst>
          </p:cNvPr>
          <p:cNvPicPr>
            <a:picLocks noChangeAspect="1"/>
          </p:cNvPicPr>
          <p:nvPr/>
        </p:nvPicPr>
        <p:blipFill>
          <a:blip r:embed="rId2">
            <a:extLst>
              <a:ext uri="{28A0092B-C50C-407E-A947-70E740481C1C}">
                <a14:useLocalDpi xmlns:a14="http://schemas.microsoft.com/office/drawing/2010/main" xmlns="" val="0"/>
              </a:ext>
            </a:extLst>
          </a:blip>
          <a:srcRect t="2706" r="2737"/>
          <a:stretch>
            <a:fillRect/>
          </a:stretch>
        </p:blipFill>
        <p:spPr>
          <a:xfrm>
            <a:off x="1083064" y="1859803"/>
            <a:ext cx="9443421" cy="4998197"/>
          </a:xfrm>
          <a:prstGeom prst="rect">
            <a:avLst/>
          </a:prstGeom>
        </p:spPr>
      </p:pic>
    </p:spTree>
    <p:extLst>
      <p:ext uri="{BB962C8B-B14F-4D97-AF65-F5344CB8AC3E}">
        <p14:creationId xmlns:p14="http://schemas.microsoft.com/office/powerpoint/2010/main" xmlns="" val="157321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B55F85F-45D2-9CBB-0E7B-538762E904EF}"/>
              </a:ext>
            </a:extLst>
          </p:cNvPr>
          <p:cNvSpPr>
            <a:spLocks noChangeArrowheads="1"/>
          </p:cNvSpPr>
          <p:nvPr/>
        </p:nvSpPr>
        <p:spPr bwMode="auto">
          <a:xfrm>
            <a:off x="521109" y="973228"/>
            <a:ext cx="11051459" cy="6740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frontend is built using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React.js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create a responsive and interactive user interface.</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Technologies Used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00000"/>
              </a:lnSpc>
              <a:spcBef>
                <a:spcPct val="0"/>
              </a:spcBef>
              <a:spcAft>
                <a:spcPct val="0"/>
              </a:spcAft>
              <a:buClrTx/>
              <a:buSzTx/>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 , HTML, CSS, Bootstrap. </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400" dirty="0">
                <a:latin typeface="Times New Roman" panose="02020603050405020304" pitchFamily="18" charset="0"/>
                <a:cs typeface="Times New Roman" panose="02020603050405020304" pitchFamily="18" charset="0"/>
              </a:rPr>
              <a:t>React components handle the Booking scheduling process and user interactions dynamically.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includes components like the H</a:t>
            </a:r>
            <a:r>
              <a:rPr lang="en-US" altLang="en-US" sz="2400" dirty="0">
                <a:latin typeface="Times New Roman" panose="02020603050405020304" pitchFamily="18" charset="0"/>
                <a:cs typeface="Times New Roman" panose="02020603050405020304" pitchFamily="18" charset="0"/>
              </a:rPr>
              <a:t>ouse Rent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search page, </a:t>
            </a:r>
            <a:r>
              <a:rPr lang="en-US" altLang="en-US" sz="2400" dirty="0">
                <a:latin typeface="Times New Roman" panose="02020603050405020304" pitchFamily="18" charset="0"/>
                <a:cs typeface="Times New Roman" panose="02020603050405020304" pitchFamily="18" charset="0"/>
              </a:rPr>
              <a:t>Managing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booking form, and user login/signup features.</a:t>
            </a:r>
          </a:p>
          <a:p>
            <a:pPr marL="342900" indent="-342900" algn="just" eaLnBrk="0" fontAlgn="base" hangingPunct="0">
              <a:spcBef>
                <a:spcPct val="0"/>
              </a:spcBef>
              <a:spcAft>
                <a:spcPct val="0"/>
              </a:spcAft>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JWT (JSON Web Tokens)</a:t>
            </a:r>
            <a:r>
              <a:rPr lang="en-US" sz="2400" dirty="0">
                <a:latin typeface="Times New Roman" panose="02020603050405020304" pitchFamily="18" charset="0"/>
                <a:cs typeface="Times New Roman" panose="02020603050405020304" pitchFamily="18" charset="0"/>
              </a:rPr>
              <a:t> is implemented to provide secure login and authentication.</a:t>
            </a:r>
          </a:p>
          <a:p>
            <a:pPr algn="just" eaLnBrk="0" fontAlgn="base" hangingPunct="0">
              <a:spcBef>
                <a:spcPct val="0"/>
              </a:spcBef>
              <a:spcAft>
                <a:spcPct val="0"/>
              </a:spcAft>
            </a:pPr>
            <a:endParaRPr lang="en-US" sz="2400" dirty="0">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Features like real-time status updates and notifications are implemented using </a:t>
            </a:r>
            <a:r>
              <a:rPr lang="en-US" sz="2400" b="1" dirty="0" err="1">
                <a:latin typeface="Times New Roman" panose="02020603050405020304" pitchFamily="18" charset="0"/>
                <a:cs typeface="Times New Roman" panose="02020603050405020304" pitchFamily="18" charset="0"/>
              </a:rPr>
              <a:t>React</a:t>
            </a:r>
            <a:r>
              <a:rPr lang="en-US" sz="24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state management.</a:t>
            </a:r>
          </a:p>
          <a:p>
            <a:pPr marL="342900" indent="-342900" algn="just" eaLnBrk="0" fontAlgn="base" hangingPunct="0">
              <a:spcBef>
                <a:spcPct val="0"/>
              </a:spcBef>
              <a:spcAft>
                <a:spcPct val="0"/>
              </a:spcAft>
              <a:buFont typeface="Wingdings" panose="05000000000000000000" pitchFamily="2" charset="2"/>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Wingdings" panose="05000000000000000000" pitchFamily="2" charset="2"/>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814631A6-0B7A-B59C-3E27-FBAA75535B70}"/>
              </a:ext>
            </a:extLst>
          </p:cNvPr>
          <p:cNvSpPr txBox="1"/>
          <p:nvPr/>
        </p:nvSpPr>
        <p:spPr>
          <a:xfrm>
            <a:off x="599768" y="186684"/>
            <a:ext cx="8465574" cy="707886"/>
          </a:xfrm>
          <a:prstGeom prst="rect">
            <a:avLst/>
          </a:prstGeom>
          <a:noFill/>
        </p:spPr>
        <p:txBody>
          <a:bodyPr wrap="square">
            <a:spAutoFit/>
          </a:bodyPr>
          <a:lstStyle/>
          <a:p>
            <a:r>
              <a:rPr lang="en-US" sz="4000" b="1" u="sng" dirty="0">
                <a:latin typeface="Times New Roman" panose="02020603050405020304" pitchFamily="18" charset="0"/>
                <a:cs typeface="Times New Roman" panose="02020603050405020304" pitchFamily="18" charset="0"/>
              </a:rPr>
              <a:t>FRONT-END DEVELOPMENT</a:t>
            </a:r>
          </a:p>
        </p:txBody>
      </p:sp>
    </p:spTree>
    <p:extLst>
      <p:ext uri="{BB962C8B-B14F-4D97-AF65-F5344CB8AC3E}">
        <p14:creationId xmlns:p14="http://schemas.microsoft.com/office/powerpoint/2010/main" xmlns="" val="3154687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37131CC-1BA5-3091-C657-CFBE942A70BB}"/>
              </a:ext>
            </a:extLst>
          </p:cNvPr>
          <p:cNvSpPr txBox="1"/>
          <p:nvPr/>
        </p:nvSpPr>
        <p:spPr>
          <a:xfrm>
            <a:off x="707923" y="395438"/>
            <a:ext cx="7590503" cy="707886"/>
          </a:xfrm>
          <a:prstGeom prst="rect">
            <a:avLst/>
          </a:prstGeom>
          <a:noFill/>
        </p:spPr>
        <p:txBody>
          <a:bodyPr wrap="square">
            <a:spAutoFit/>
          </a:bodyPr>
          <a:lstStyle/>
          <a:p>
            <a:r>
              <a:rPr lang="en-US" sz="4000" b="1" u="sng" dirty="0">
                <a:latin typeface="Times New Roman" panose="02020603050405020304" pitchFamily="18" charset="0"/>
                <a:cs typeface="Times New Roman" panose="02020603050405020304" pitchFamily="18" charset="0"/>
              </a:rPr>
              <a:t>BACK-END DEVELOPMENT</a:t>
            </a:r>
          </a:p>
        </p:txBody>
      </p:sp>
      <p:sp>
        <p:nvSpPr>
          <p:cNvPr id="7" name="TextBox 6">
            <a:extLst>
              <a:ext uri="{FF2B5EF4-FFF2-40B4-BE49-F238E27FC236}">
                <a16:creationId xmlns:a16="http://schemas.microsoft.com/office/drawing/2014/main" xmlns="" id="{584CFBC6-1403-ECEF-8E1C-B10EB5681537}"/>
              </a:ext>
            </a:extLst>
          </p:cNvPr>
          <p:cNvSpPr txBox="1"/>
          <p:nvPr/>
        </p:nvSpPr>
        <p:spPr>
          <a:xfrm>
            <a:off x="707923" y="1386348"/>
            <a:ext cx="10441858" cy="5262979"/>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backend of the </a:t>
            </a:r>
            <a:r>
              <a:rPr lang="en-US" sz="2400" b="1" dirty="0">
                <a:latin typeface="Times New Roman" panose="02020603050405020304" pitchFamily="18" charset="0"/>
                <a:cs typeface="Times New Roman" panose="02020603050405020304" pitchFamily="18" charset="0"/>
              </a:rPr>
              <a:t>House Rent App using </a:t>
            </a:r>
            <a:r>
              <a:rPr lang="en-US" sz="2400" b="1" dirty="0" err="1">
                <a:latin typeface="Times New Roman" panose="02020603050405020304" pitchFamily="18" charset="0"/>
                <a:cs typeface="Times New Roman" panose="02020603050405020304" pitchFamily="18" charset="0"/>
              </a:rPr>
              <a:t>Mern</a:t>
            </a:r>
            <a:r>
              <a:rPr lang="en-US" sz="2400" dirty="0">
                <a:latin typeface="Times New Roman" panose="02020603050405020304" pitchFamily="18" charset="0"/>
                <a:cs typeface="Times New Roman" panose="02020603050405020304" pitchFamily="18" charset="0"/>
              </a:rPr>
              <a:t> is built using </a:t>
            </a:r>
            <a:r>
              <a:rPr lang="en-US" sz="2400" b="1" dirty="0">
                <a:latin typeface="Times New Roman" panose="02020603050405020304" pitchFamily="18" charset="0"/>
                <a:cs typeface="Times New Roman" panose="02020603050405020304" pitchFamily="18" charset="0"/>
              </a:rPr>
              <a:t>Node.js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Server.js</a:t>
            </a:r>
            <a:r>
              <a:rPr lang="en-US" sz="2400" dirty="0">
                <a:latin typeface="Times New Roman" panose="02020603050405020304" pitchFamily="18" charset="0"/>
                <a:cs typeface="Times New Roman" panose="02020603050405020304" pitchFamily="18" charset="0"/>
              </a:rPr>
              <a:t>, providing the core functionality for managing bookings , user data, and communication between the frontend and database.</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Database Design</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Users</a:t>
            </a:r>
            <a:r>
              <a:rPr lang="en-US" sz="2400" dirty="0">
                <a:latin typeface="Times New Roman" panose="02020603050405020304" pitchFamily="18" charset="0"/>
                <a:cs typeface="Times New Roman" panose="02020603050405020304" pitchFamily="18" charset="0"/>
              </a:rPr>
              <a:t>: Stores landlords/tenants’ details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Properties: </a:t>
            </a:r>
            <a:r>
              <a:rPr lang="en-US" sz="2400" dirty="0">
                <a:latin typeface="Times New Roman" panose="02020603050405020304" pitchFamily="18" charset="0"/>
                <a:cs typeface="Times New Roman" panose="02020603050405020304" pitchFamily="18" charset="0"/>
              </a:rPr>
              <a:t>Stores property details (owner, price, location)</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Bookings</a:t>
            </a:r>
            <a:r>
              <a:rPr lang="en-US" sz="2400" dirty="0">
                <a:latin typeface="Times New Roman" panose="02020603050405020304" pitchFamily="18" charset="0"/>
                <a:cs typeface="Times New Roman" panose="02020603050405020304" pitchFamily="18" charset="0"/>
              </a:rPr>
              <a:t>: Manages tenant bookings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Payments</a:t>
            </a:r>
            <a:r>
              <a:rPr lang="en-US" sz="2400" dirty="0">
                <a:latin typeface="Times New Roman" panose="02020603050405020304" pitchFamily="18" charset="0"/>
                <a:cs typeface="Times New Roman" panose="02020603050405020304" pitchFamily="18" charset="0"/>
              </a:rPr>
              <a:t>: Handles payment transactions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37730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EEC2320-4897-CD9E-E711-2338D8039F5B}"/>
              </a:ext>
            </a:extLst>
          </p:cNvPr>
          <p:cNvSpPr txBox="1"/>
          <p:nvPr/>
        </p:nvSpPr>
        <p:spPr>
          <a:xfrm>
            <a:off x="953730" y="1769804"/>
            <a:ext cx="10264877" cy="452431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API  ENDPOINTS</a:t>
            </a:r>
            <a:r>
              <a:rPr lang="en-US" sz="2400" dirty="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Users</a:t>
            </a:r>
            <a:r>
              <a:rPr lang="en-US" sz="2400" dirty="0">
                <a:latin typeface="Times New Roman" panose="02020603050405020304" pitchFamily="18" charset="0"/>
                <a:cs typeface="Times New Roman" panose="02020603050405020304" pitchFamily="18" charset="0"/>
              </a:rPr>
              <a:t>: Register, login, profile management</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Properties</a:t>
            </a:r>
            <a:r>
              <a:rPr lang="en-US" sz="2400" dirty="0">
                <a:latin typeface="Times New Roman" panose="02020603050405020304" pitchFamily="18" charset="0"/>
                <a:cs typeface="Times New Roman" panose="02020603050405020304" pitchFamily="18" charset="0"/>
              </a:rPr>
              <a:t>: CRUD (Create, Read, Update, Delete) for properties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Bookings</a:t>
            </a:r>
            <a:r>
              <a:rPr lang="en-US" sz="2400" dirty="0">
                <a:latin typeface="Times New Roman" panose="02020603050405020304" pitchFamily="18" charset="0"/>
                <a:cs typeface="Times New Roman" panose="02020603050405020304" pitchFamily="18" charset="0"/>
              </a:rPr>
              <a:t>: Manage bookings (create, update, cancel)</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Payments</a:t>
            </a:r>
            <a:r>
              <a:rPr lang="en-US" sz="2400" dirty="0">
                <a:latin typeface="Times New Roman" panose="02020603050405020304" pitchFamily="18" charset="0"/>
                <a:cs typeface="Times New Roman" panose="02020603050405020304" pitchFamily="18" charset="0"/>
              </a:rPr>
              <a:t>: Process payments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Authentication JWT For user authentication Role-based Access Separate permissions for landlords and tenants</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528B2D0A-DD8C-0A90-D5A7-67629C46A23B}"/>
              </a:ext>
            </a:extLst>
          </p:cNvPr>
          <p:cNvSpPr txBox="1"/>
          <p:nvPr/>
        </p:nvSpPr>
        <p:spPr>
          <a:xfrm>
            <a:off x="973393" y="631412"/>
            <a:ext cx="10137059" cy="707886"/>
          </a:xfrm>
          <a:prstGeom prst="rect">
            <a:avLst/>
          </a:prstGeom>
          <a:noFill/>
        </p:spPr>
        <p:txBody>
          <a:bodyPr wrap="square">
            <a:spAutoFit/>
          </a:bodyPr>
          <a:lstStyle/>
          <a:p>
            <a:r>
              <a:rPr lang="en-US" sz="4000" b="1" u="sng" dirty="0">
                <a:latin typeface="Times New Roman" panose="02020603050405020304" pitchFamily="18" charset="0"/>
                <a:cs typeface="Times New Roman" panose="02020603050405020304" pitchFamily="18" charset="0"/>
              </a:rPr>
              <a:t>BACK-END DEVELOPMENT</a:t>
            </a:r>
          </a:p>
        </p:txBody>
      </p:sp>
    </p:spTree>
    <p:extLst>
      <p:ext uri="{BB962C8B-B14F-4D97-AF65-F5344CB8AC3E}">
        <p14:creationId xmlns:p14="http://schemas.microsoft.com/office/powerpoint/2010/main" xmlns="" val="1070954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0C6A26E-CFB5-9D22-7D13-7C7EFCAE9300}"/>
              </a:ext>
            </a:extLst>
          </p:cNvPr>
          <p:cNvSpPr txBox="1"/>
          <p:nvPr/>
        </p:nvSpPr>
        <p:spPr>
          <a:xfrm>
            <a:off x="752167" y="1730476"/>
            <a:ext cx="11201133" cy="4154984"/>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Database Management (MongoDB)</a:t>
            </a:r>
            <a:r>
              <a:rPr lang="en-US" sz="2400" dirty="0">
                <a:latin typeface="Times New Roman" panose="02020603050405020304" pitchFamily="18" charset="0"/>
                <a:cs typeface="Times New Roman" panose="02020603050405020304" pitchFamily="18" charset="0"/>
              </a:rPr>
              <a:t>:</a:t>
            </a:r>
          </a:p>
          <a:p>
            <a:pPr algn="just"/>
            <a:endParaRPr lang="en-US"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MongoDB</a:t>
            </a:r>
            <a:r>
              <a:rPr lang="en-US" sz="2400" dirty="0">
                <a:latin typeface="Times New Roman" panose="02020603050405020304" pitchFamily="18" charset="0"/>
                <a:cs typeface="Times New Roman" panose="02020603050405020304" pitchFamily="18" charset="0"/>
              </a:rPr>
              <a:t> is used as the NoSQL database for the house rent application, storing crucial data such as user profiles, house listings, rental agreements, and user reviews.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Data is organized into collections (e.g., </a:t>
            </a:r>
            <a:r>
              <a:rPr lang="en-US" sz="2400" b="1" dirty="0">
                <a:latin typeface="Times New Roman" panose="02020603050405020304" pitchFamily="18" charset="0"/>
                <a:cs typeface="Times New Roman" panose="02020603050405020304" pitchFamily="18" charset="0"/>
              </a:rPr>
              <a:t>Users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Houses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Appointments</a:t>
            </a:r>
            <a:r>
              <a:rPr lang="en-US" sz="2400" dirty="0">
                <a:latin typeface="Times New Roman" panose="02020603050405020304" pitchFamily="18" charset="0"/>
                <a:cs typeface="Times New Roman" panose="02020603050405020304" pitchFamily="18" charset="0"/>
              </a:rPr>
              <a:t>) and is managed using Mongoose, which is a MongoDB Object Data Modeling (ODM) library.</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Mongoose provides schemas to define the structure of the data, enabling data validation and ensuring smooth interactions with MongoDB.</a:t>
            </a:r>
          </a:p>
        </p:txBody>
      </p:sp>
      <p:sp>
        <p:nvSpPr>
          <p:cNvPr id="5" name="TextBox 4">
            <a:extLst>
              <a:ext uri="{FF2B5EF4-FFF2-40B4-BE49-F238E27FC236}">
                <a16:creationId xmlns:a16="http://schemas.microsoft.com/office/drawing/2014/main" xmlns="" id="{8E84920F-815A-3AC2-D694-A9C132471A98}"/>
              </a:ext>
            </a:extLst>
          </p:cNvPr>
          <p:cNvSpPr txBox="1"/>
          <p:nvPr/>
        </p:nvSpPr>
        <p:spPr>
          <a:xfrm>
            <a:off x="752168" y="621579"/>
            <a:ext cx="9016180" cy="707886"/>
          </a:xfrm>
          <a:prstGeom prst="rect">
            <a:avLst/>
          </a:prstGeom>
          <a:noFill/>
        </p:spPr>
        <p:txBody>
          <a:bodyPr wrap="square">
            <a:spAutoFit/>
          </a:bodyPr>
          <a:lstStyle/>
          <a:p>
            <a:r>
              <a:rPr lang="en-US" sz="4000" b="1" u="sng" dirty="0">
                <a:latin typeface="Times New Roman" panose="02020603050405020304" pitchFamily="18" charset="0"/>
                <a:cs typeface="Times New Roman" panose="02020603050405020304" pitchFamily="18" charset="0"/>
              </a:rPr>
              <a:t>BACK-END DEVELOPMENT</a:t>
            </a:r>
          </a:p>
        </p:txBody>
      </p:sp>
    </p:spTree>
    <p:extLst>
      <p:ext uri="{BB962C8B-B14F-4D97-AF65-F5344CB8AC3E}">
        <p14:creationId xmlns:p14="http://schemas.microsoft.com/office/powerpoint/2010/main" xmlns="" val="2904862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CFDFE8E-6D3D-EC99-F44B-95ED57CD6C6D}"/>
              </a:ext>
            </a:extLst>
          </p:cNvPr>
          <p:cNvSpPr txBox="1"/>
          <p:nvPr/>
        </p:nvSpPr>
        <p:spPr>
          <a:xfrm>
            <a:off x="707922" y="1720647"/>
            <a:ext cx="11058092" cy="4154984"/>
          </a:xfrm>
          <a:prstGeom prst="rect">
            <a:avLst/>
          </a:prstGeom>
          <a:noFill/>
        </p:spPr>
        <p:txBody>
          <a:bodyPr wrap="square">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frontend (React.js) interacts with the backend through </a:t>
            </a:r>
            <a:r>
              <a:rPr lang="en-US" sz="2400" b="1" dirty="0">
                <a:latin typeface="Times New Roman" panose="02020603050405020304" pitchFamily="18" charset="0"/>
                <a:cs typeface="Times New Roman" panose="02020603050405020304" pitchFamily="18" charset="0"/>
              </a:rPr>
              <a:t>RESTful APIs</a:t>
            </a:r>
            <a:r>
              <a:rPr lang="en-US" sz="2400" dirty="0">
                <a:latin typeface="Times New Roman" panose="02020603050405020304" pitchFamily="18" charset="0"/>
                <a:cs typeface="Times New Roman" panose="02020603050405020304" pitchFamily="18" charset="0"/>
              </a:rPr>
              <a:t>. React makes </a:t>
            </a:r>
            <a:r>
              <a:rPr lang="en-US" sz="2400" b="1" dirty="0">
                <a:latin typeface="Times New Roman" panose="02020603050405020304" pitchFamily="18" charset="0"/>
                <a:cs typeface="Times New Roman" panose="02020603050405020304" pitchFamily="18" charset="0"/>
              </a:rPr>
              <a:t>GET</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POST</a:t>
            </a:r>
            <a:r>
              <a:rPr lang="en-US" sz="2400" dirty="0">
                <a:latin typeface="Times New Roman" panose="02020603050405020304" pitchFamily="18" charset="0"/>
                <a:cs typeface="Times New Roman" panose="02020603050405020304" pitchFamily="18" charset="0"/>
              </a:rPr>
              <a:t> requests to the server, which processes data and returns appropriate responses.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backend communicates with </a:t>
            </a:r>
            <a:r>
              <a:rPr lang="en-US" sz="2400" b="1" dirty="0">
                <a:latin typeface="Times New Roman" panose="02020603050405020304" pitchFamily="18" charset="0"/>
                <a:cs typeface="Times New Roman" panose="02020603050405020304" pitchFamily="18" charset="0"/>
              </a:rPr>
              <a:t>MongoDB</a:t>
            </a:r>
            <a:r>
              <a:rPr lang="en-US" sz="2400" dirty="0">
                <a:latin typeface="Times New Roman" panose="02020603050405020304" pitchFamily="18" charset="0"/>
                <a:cs typeface="Times New Roman" panose="02020603050405020304" pitchFamily="18" charset="0"/>
              </a:rPr>
              <a:t> using </a:t>
            </a:r>
            <a:r>
              <a:rPr lang="en-US" sz="2400" b="1" dirty="0">
                <a:latin typeface="Times New Roman" panose="02020603050405020304" pitchFamily="18" charset="0"/>
                <a:cs typeface="Times New Roman" panose="02020603050405020304" pitchFamily="18" charset="0"/>
              </a:rPr>
              <a:t>Mongoose</a:t>
            </a:r>
            <a:r>
              <a:rPr lang="en-US" sz="2400" dirty="0">
                <a:latin typeface="Times New Roman" panose="02020603050405020304" pitchFamily="18" charset="0"/>
                <a:cs typeface="Times New Roman" panose="02020603050405020304" pitchFamily="18" charset="0"/>
              </a:rPr>
              <a:t> for managing user profiles, house </a:t>
            </a:r>
            <a:r>
              <a:rPr lang="en-US" sz="2400" dirty="0" err="1">
                <a:latin typeface="Times New Roman" panose="02020603050405020304" pitchFamily="18" charset="0"/>
                <a:cs typeface="Times New Roman" panose="02020603050405020304" pitchFamily="18" charset="0"/>
              </a:rPr>
              <a:t>listings,bookings</a:t>
            </a:r>
            <a:r>
              <a:rPr lang="en-US" sz="2400" dirty="0">
                <a:latin typeface="Times New Roman" panose="02020603050405020304" pitchFamily="18" charset="0"/>
                <a:cs typeface="Times New Roman" panose="02020603050405020304" pitchFamily="18" charset="0"/>
              </a:rPr>
              <a:t> and reviews. API requests fetch and update this data in real-time.</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backend uses </a:t>
            </a:r>
            <a:r>
              <a:rPr lang="en-US" sz="2400" b="1" dirty="0">
                <a:latin typeface="Times New Roman" panose="02020603050405020304" pitchFamily="18" charset="0"/>
                <a:cs typeface="Times New Roman" panose="02020603050405020304" pitchFamily="18" charset="0"/>
              </a:rPr>
              <a:t>JWT tokens</a:t>
            </a:r>
            <a:r>
              <a:rPr lang="en-US" sz="2400" dirty="0">
                <a:latin typeface="Times New Roman" panose="02020603050405020304" pitchFamily="18" charset="0"/>
                <a:cs typeface="Times New Roman" panose="02020603050405020304" pitchFamily="18" charset="0"/>
              </a:rPr>
              <a:t> for secure user authentication. When users log in or sign up, their credentials are validated, and a token is returned to allow access to protected routes.</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E18A9F14-1542-6144-AD33-73388E39FDE2}"/>
              </a:ext>
            </a:extLst>
          </p:cNvPr>
          <p:cNvSpPr txBox="1"/>
          <p:nvPr/>
        </p:nvSpPr>
        <p:spPr>
          <a:xfrm>
            <a:off x="707922" y="716935"/>
            <a:ext cx="4168879" cy="707886"/>
          </a:xfrm>
          <a:prstGeom prst="rect">
            <a:avLst/>
          </a:prstGeom>
          <a:noFill/>
        </p:spPr>
        <p:txBody>
          <a:bodyPr wrap="square">
            <a:spAutoFit/>
          </a:bodyPr>
          <a:lstStyle/>
          <a:p>
            <a:r>
              <a:rPr lang="en-US" sz="4000" b="1" u="sng" dirty="0">
                <a:latin typeface="Times New Roman" panose="02020603050405020304" pitchFamily="18" charset="0"/>
                <a:cs typeface="Times New Roman" panose="02020603050405020304" pitchFamily="18" charset="0"/>
              </a:rPr>
              <a:t>INTEGRATION</a:t>
            </a:r>
          </a:p>
        </p:txBody>
      </p:sp>
    </p:spTree>
    <p:extLst>
      <p:ext uri="{BB962C8B-B14F-4D97-AF65-F5344CB8AC3E}">
        <p14:creationId xmlns:p14="http://schemas.microsoft.com/office/powerpoint/2010/main" xmlns="" val="383738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5643A01-366B-EFFE-A0AA-93D7172F0FDC}"/>
              </a:ext>
            </a:extLst>
          </p:cNvPr>
          <p:cNvSpPr txBox="1"/>
          <p:nvPr/>
        </p:nvSpPr>
        <p:spPr>
          <a:xfrm>
            <a:off x="884903" y="218475"/>
            <a:ext cx="2192594" cy="707886"/>
          </a:xfrm>
          <a:prstGeom prst="rect">
            <a:avLst/>
          </a:prstGeom>
          <a:noFill/>
        </p:spPr>
        <p:txBody>
          <a:bodyPr wrap="square">
            <a:spAutoFit/>
          </a:bodyPr>
          <a:lstStyle/>
          <a:p>
            <a:r>
              <a:rPr lang="en-US" sz="4000" b="1" u="sng" dirty="0">
                <a:latin typeface="Times New Roman" panose="02020603050405020304" pitchFamily="18" charset="0"/>
                <a:cs typeface="Times New Roman" panose="02020603050405020304" pitchFamily="18" charset="0"/>
              </a:rPr>
              <a:t>MODEL</a:t>
            </a:r>
          </a:p>
        </p:txBody>
      </p:sp>
      <p:sp>
        <p:nvSpPr>
          <p:cNvPr id="13" name="TextBox 12">
            <a:extLst>
              <a:ext uri="{FF2B5EF4-FFF2-40B4-BE49-F238E27FC236}">
                <a16:creationId xmlns:a16="http://schemas.microsoft.com/office/drawing/2014/main" xmlns="" id="{7DF8E3AC-BB99-B6A7-13B3-1C3985441F34}"/>
              </a:ext>
            </a:extLst>
          </p:cNvPr>
          <p:cNvSpPr txBox="1"/>
          <p:nvPr/>
        </p:nvSpPr>
        <p:spPr>
          <a:xfrm>
            <a:off x="1710458" y="926361"/>
            <a:ext cx="609600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REGISTERATION  PAGE </a:t>
            </a:r>
          </a:p>
        </p:txBody>
      </p:sp>
      <p:pic>
        <p:nvPicPr>
          <p:cNvPr id="7" name="Picture 6">
            <a:extLst>
              <a:ext uri="{FF2B5EF4-FFF2-40B4-BE49-F238E27FC236}">
                <a16:creationId xmlns:a16="http://schemas.microsoft.com/office/drawing/2014/main" xmlns="" id="{66B8D5C9-734B-FEE6-8C9C-BAFF770A972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10458" y="1729649"/>
            <a:ext cx="9824202" cy="4792338"/>
          </a:xfrm>
          <a:prstGeom prst="rect">
            <a:avLst/>
          </a:prstGeom>
        </p:spPr>
      </p:pic>
    </p:spTree>
    <p:extLst>
      <p:ext uri="{BB962C8B-B14F-4D97-AF65-F5344CB8AC3E}">
        <p14:creationId xmlns:p14="http://schemas.microsoft.com/office/powerpoint/2010/main" xmlns="" val="2373186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F4F1D9FF-E5F0-C619-CDD0-BE9FA266803B}"/>
              </a:ext>
            </a:extLst>
          </p:cNvPr>
          <p:cNvSpPr txBox="1"/>
          <p:nvPr/>
        </p:nvSpPr>
        <p:spPr>
          <a:xfrm>
            <a:off x="845574" y="390954"/>
            <a:ext cx="6096000" cy="584775"/>
          </a:xfrm>
          <a:prstGeom prst="rect">
            <a:avLst/>
          </a:prstGeom>
          <a:noFill/>
        </p:spPr>
        <p:txBody>
          <a:bodyPr wrap="square">
            <a:spAutoFit/>
          </a:bodyPr>
          <a:lstStyle/>
          <a:p>
            <a:r>
              <a:rPr lang="en-US" sz="3200" b="1" u="sng" dirty="0">
                <a:latin typeface="Times New Roman" panose="02020603050405020304" pitchFamily="18" charset="0"/>
                <a:cs typeface="Times New Roman" panose="02020603050405020304" pitchFamily="18" charset="0"/>
              </a:rPr>
              <a:t>HOME PAGE</a:t>
            </a:r>
          </a:p>
        </p:txBody>
      </p:sp>
      <p:pic>
        <p:nvPicPr>
          <p:cNvPr id="3" name="Picture 2">
            <a:extLst>
              <a:ext uri="{FF2B5EF4-FFF2-40B4-BE49-F238E27FC236}">
                <a16:creationId xmlns:a16="http://schemas.microsoft.com/office/drawing/2014/main" xmlns="" id="{5918E1B6-3481-3199-90F6-99133638735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80501" y="1255922"/>
            <a:ext cx="10488058" cy="5211123"/>
          </a:xfrm>
          <a:prstGeom prst="rect">
            <a:avLst/>
          </a:prstGeom>
        </p:spPr>
      </p:pic>
    </p:spTree>
    <p:extLst>
      <p:ext uri="{BB962C8B-B14F-4D97-AF65-F5344CB8AC3E}">
        <p14:creationId xmlns:p14="http://schemas.microsoft.com/office/powerpoint/2010/main" xmlns="" val="184057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B1D44A1-F979-D520-50BF-04140E22BAA6}"/>
              </a:ext>
            </a:extLst>
          </p:cNvPr>
          <p:cNvSpPr txBox="1"/>
          <p:nvPr/>
        </p:nvSpPr>
        <p:spPr>
          <a:xfrm>
            <a:off x="1209368" y="432864"/>
            <a:ext cx="6096000" cy="584775"/>
          </a:xfrm>
          <a:prstGeom prst="rect">
            <a:avLst/>
          </a:prstGeom>
          <a:noFill/>
        </p:spPr>
        <p:txBody>
          <a:bodyPr wrap="square">
            <a:spAutoFit/>
          </a:bodyPr>
          <a:lstStyle/>
          <a:p>
            <a:r>
              <a:rPr lang="en-US" sz="3200" b="1" u="sng" dirty="0">
                <a:latin typeface="Times New Roman" panose="02020603050405020304" pitchFamily="18" charset="0"/>
                <a:cs typeface="Times New Roman" panose="02020603050405020304" pitchFamily="18" charset="0"/>
              </a:rPr>
              <a:t>LOGIN PAGE</a:t>
            </a:r>
          </a:p>
        </p:txBody>
      </p:sp>
      <p:pic>
        <p:nvPicPr>
          <p:cNvPr id="3" name="Picture 2">
            <a:extLst>
              <a:ext uri="{FF2B5EF4-FFF2-40B4-BE49-F238E27FC236}">
                <a16:creationId xmlns:a16="http://schemas.microsoft.com/office/drawing/2014/main" xmlns="" id="{C50CEB86-1C69-4A02-7606-5529C6E440B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09368" y="1167788"/>
            <a:ext cx="10270208" cy="5045725"/>
          </a:xfrm>
          <a:prstGeom prst="rect">
            <a:avLst/>
          </a:prstGeom>
        </p:spPr>
      </p:pic>
    </p:spTree>
    <p:extLst>
      <p:ext uri="{BB962C8B-B14F-4D97-AF65-F5344CB8AC3E}">
        <p14:creationId xmlns:p14="http://schemas.microsoft.com/office/powerpoint/2010/main" xmlns="" val="1614530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2CA0ECB-3E50-4579-5619-F2DCAD091E08}"/>
              </a:ext>
            </a:extLst>
          </p:cNvPr>
          <p:cNvSpPr txBox="1"/>
          <p:nvPr/>
        </p:nvSpPr>
        <p:spPr>
          <a:xfrm>
            <a:off x="963561" y="572418"/>
            <a:ext cx="6096000" cy="584775"/>
          </a:xfrm>
          <a:prstGeom prst="rect">
            <a:avLst/>
          </a:prstGeom>
          <a:noFill/>
        </p:spPr>
        <p:txBody>
          <a:bodyPr wrap="square">
            <a:spAutoFit/>
          </a:bodyPr>
          <a:lstStyle/>
          <a:p>
            <a:r>
              <a:rPr lang="en-US" sz="3200" b="1" u="sng" dirty="0">
                <a:latin typeface="Times New Roman" panose="02020603050405020304" pitchFamily="18" charset="0"/>
                <a:cs typeface="Times New Roman" panose="02020603050405020304" pitchFamily="18" charset="0"/>
              </a:rPr>
              <a:t>HOUSE DETAILS</a:t>
            </a:r>
          </a:p>
        </p:txBody>
      </p:sp>
      <p:pic>
        <p:nvPicPr>
          <p:cNvPr id="4" name="Picture 3">
            <a:extLst>
              <a:ext uri="{FF2B5EF4-FFF2-40B4-BE49-F238E27FC236}">
                <a16:creationId xmlns:a16="http://schemas.microsoft.com/office/drawing/2014/main" xmlns="" id="{335319F1-28AF-B467-BC49-7EF76C81E94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11007" y="1520328"/>
            <a:ext cx="9882130" cy="4885234"/>
          </a:xfrm>
          <a:prstGeom prst="rect">
            <a:avLst/>
          </a:prstGeom>
        </p:spPr>
      </p:pic>
    </p:spTree>
    <p:extLst>
      <p:ext uri="{BB962C8B-B14F-4D97-AF65-F5344CB8AC3E}">
        <p14:creationId xmlns:p14="http://schemas.microsoft.com/office/powerpoint/2010/main" xmlns="" val="213891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A096EB8-881B-93E7-FD17-20C1BE5F8B34}"/>
              </a:ext>
            </a:extLst>
          </p:cNvPr>
          <p:cNvSpPr txBox="1"/>
          <p:nvPr/>
        </p:nvSpPr>
        <p:spPr>
          <a:xfrm>
            <a:off x="1587730" y="1936865"/>
            <a:ext cx="9434945" cy="4154984"/>
          </a:xfrm>
          <a:prstGeom prst="rect">
            <a:avLst/>
          </a:prstGeom>
          <a:noFill/>
        </p:spPr>
        <p:txBody>
          <a:bodyPr wrap="square">
            <a:spAutoFit/>
          </a:bodyPr>
          <a:lstStyle/>
          <a:p>
            <a:pPr algn="just"/>
            <a:r>
              <a:rPr lang="en-US" sz="2400" dirty="0" smtClean="0"/>
              <a:t>*The </a:t>
            </a:r>
            <a:r>
              <a:rPr lang="en-US" sz="2400" dirty="0" smtClean="0"/>
              <a:t>demand for innovative solutions to simplify the home search and rental experience has been driven by the real estate sector's increasing interest in digital platforms.</a:t>
            </a:r>
          </a:p>
          <a:p>
            <a:pPr algn="just"/>
            <a:endParaRPr lang="en-US" sz="2400" dirty="0" smtClean="0"/>
          </a:p>
          <a:p>
            <a:pPr algn="just"/>
            <a:r>
              <a:rPr lang="en-US" sz="2400" dirty="0" smtClean="0"/>
              <a:t>*This </a:t>
            </a:r>
            <a:r>
              <a:rPr lang="en-US" sz="2400" dirty="0" smtClean="0"/>
              <a:t>project involves creating a House Rent Application utilizing the MERN stack, which includes </a:t>
            </a:r>
            <a:r>
              <a:rPr lang="en-US" sz="2400" dirty="0" err="1" smtClean="0"/>
              <a:t>MongoDB</a:t>
            </a:r>
            <a:r>
              <a:rPr lang="en-US" sz="2400" dirty="0" smtClean="0"/>
              <a:t>, Express.js, React.js, and Node.js.</a:t>
            </a:r>
          </a:p>
          <a:p>
            <a:pPr algn="just"/>
            <a:endParaRPr lang="en-US" sz="2400" dirty="0" smtClean="0"/>
          </a:p>
          <a:p>
            <a:pPr algn="just"/>
            <a:r>
              <a:rPr lang="en-US" sz="2400" dirty="0" smtClean="0"/>
              <a:t>*The </a:t>
            </a:r>
            <a:r>
              <a:rPr lang="en-US" sz="2400" dirty="0" smtClean="0"/>
              <a:t>application provides a contemporary and efficient platform for listing and renting properties, promoting seamless communication between landlords and tenants.</a:t>
            </a:r>
          </a:p>
          <a:p>
            <a:pPr marL="342900" indent="-342900" algn="just"/>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C0E4A356-C904-F4B5-33BB-BB12957A4C80}"/>
              </a:ext>
            </a:extLst>
          </p:cNvPr>
          <p:cNvSpPr txBox="1"/>
          <p:nvPr/>
        </p:nvSpPr>
        <p:spPr>
          <a:xfrm>
            <a:off x="1670858" y="767140"/>
            <a:ext cx="6097384" cy="707886"/>
          </a:xfrm>
          <a:prstGeom prst="rect">
            <a:avLst/>
          </a:prstGeom>
          <a:noFill/>
        </p:spPr>
        <p:txBody>
          <a:bodyPr wrap="square">
            <a:spAutoFit/>
          </a:bodyPr>
          <a:lstStyle/>
          <a:p>
            <a:r>
              <a:rPr lang="en-US" sz="4000" b="1" u="sng"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xmlns="" val="3498583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148E4C9-B74D-210D-A8EE-D011D7B9C2B5}"/>
              </a:ext>
            </a:extLst>
          </p:cNvPr>
          <p:cNvSpPr txBox="1"/>
          <p:nvPr/>
        </p:nvSpPr>
        <p:spPr>
          <a:xfrm>
            <a:off x="767247" y="565746"/>
            <a:ext cx="6520563" cy="707886"/>
          </a:xfrm>
          <a:prstGeom prst="rect">
            <a:avLst/>
          </a:prstGeom>
          <a:noFill/>
        </p:spPr>
        <p:txBody>
          <a:bodyPr wrap="square">
            <a:spAutoFit/>
          </a:bodyPr>
          <a:lstStyle/>
          <a:p>
            <a:r>
              <a:rPr lang="en-US" sz="4000" b="1" u="sng" dirty="0">
                <a:latin typeface="Times New Roman" panose="02020603050405020304" pitchFamily="18" charset="0"/>
                <a:cs typeface="Times New Roman" panose="02020603050405020304" pitchFamily="18" charset="0"/>
              </a:rPr>
              <a:t>CONCLUSION</a:t>
            </a:r>
          </a:p>
        </p:txBody>
      </p:sp>
      <p:sp>
        <p:nvSpPr>
          <p:cNvPr id="4" name="Rectangle 3">
            <a:extLst>
              <a:ext uri="{FF2B5EF4-FFF2-40B4-BE49-F238E27FC236}">
                <a16:creationId xmlns:a16="http://schemas.microsoft.com/office/drawing/2014/main" xmlns="" id="{21D8D0E8-945A-8BA8-A0BB-DB8C676502C5}"/>
              </a:ext>
            </a:extLst>
          </p:cNvPr>
          <p:cNvSpPr>
            <a:spLocks noChangeArrowheads="1"/>
          </p:cNvSpPr>
          <p:nvPr/>
        </p:nvSpPr>
        <p:spPr bwMode="auto">
          <a:xfrm>
            <a:off x="661012" y="1408632"/>
            <a:ext cx="11281272" cy="3323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“HOUSE RENT APPLICATION USING MERN,”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offers a robust solution to modernize the house rental process. It is built using scalable web technologies that enhance the user experience for both tenants and landlords while streamlining property management </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workflow. The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application exemplifies how the MERN stack can be used to develop responsive and efficient web applications in the real estate sector. With features such as user registration, house listings, booking management, and secure authentication, it addresses the needs of users in a digital marketplace, making the house rental experience more accessible and efficient</a:t>
            </a:r>
          </a:p>
        </p:txBody>
      </p:sp>
    </p:spTree>
    <p:extLst>
      <p:ext uri="{BB962C8B-B14F-4D97-AF65-F5344CB8AC3E}">
        <p14:creationId xmlns:p14="http://schemas.microsoft.com/office/powerpoint/2010/main" xmlns="" val="1647788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50975EB-0BB3-74B3-1421-BC75CCCF5B2F}"/>
              </a:ext>
            </a:extLst>
          </p:cNvPr>
          <p:cNvSpPr txBox="1"/>
          <p:nvPr/>
        </p:nvSpPr>
        <p:spPr>
          <a:xfrm>
            <a:off x="2949677" y="2519205"/>
            <a:ext cx="6096000" cy="1015663"/>
          </a:xfrm>
          <a:prstGeom prst="rect">
            <a:avLst/>
          </a:prstGeom>
          <a:noFill/>
        </p:spPr>
        <p:txBody>
          <a:bodyPr wrap="square">
            <a:spAutoFit/>
          </a:bodyPr>
          <a:lstStyle/>
          <a:p>
            <a:pPr algn="ctr"/>
            <a:r>
              <a:rPr lang="en-US" sz="6000" b="1" dirty="0">
                <a:latin typeface="Stencil" pitchFamily="82" charset="0"/>
                <a:cs typeface="Times New Roman" panose="02020603050405020304" pitchFamily="18" charset="0"/>
              </a:rPr>
              <a:t>T</a:t>
            </a:r>
            <a:r>
              <a:rPr lang="en-IN" sz="6000" b="1" dirty="0">
                <a:latin typeface="Stencil" pitchFamily="82" charset="0"/>
                <a:cs typeface="Times New Roman" panose="02020603050405020304" pitchFamily="18" charset="0"/>
              </a:rPr>
              <a:t>HANK YOU</a:t>
            </a:r>
          </a:p>
        </p:txBody>
      </p:sp>
    </p:spTree>
    <p:extLst>
      <p:ext uri="{BB962C8B-B14F-4D97-AF65-F5344CB8AC3E}">
        <p14:creationId xmlns:p14="http://schemas.microsoft.com/office/powerpoint/2010/main" xmlns="" val="586056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62E59A1-99F8-A66B-101B-DB0C11D2D60F}"/>
              </a:ext>
            </a:extLst>
          </p:cNvPr>
          <p:cNvSpPr txBox="1"/>
          <p:nvPr/>
        </p:nvSpPr>
        <p:spPr>
          <a:xfrm>
            <a:off x="1173827" y="1979842"/>
            <a:ext cx="9844346" cy="3416320"/>
          </a:xfrm>
          <a:prstGeom prst="rect">
            <a:avLst/>
          </a:prstGeom>
          <a:noFill/>
        </p:spPr>
        <p:txBody>
          <a:bodyPr wrap="square">
            <a:spAutoFit/>
          </a:bodyPr>
          <a:lstStyle/>
          <a:p>
            <a:pPr algn="just"/>
            <a:r>
              <a:rPr lang="en-US" sz="2400" dirty="0" smtClean="0"/>
              <a:t>The </a:t>
            </a:r>
            <a:r>
              <a:rPr lang="en-US" sz="2400" dirty="0" smtClean="0"/>
              <a:t>House Rent App is a user-friendly tool designed to simplify the process of renting and managing properties.</a:t>
            </a:r>
          </a:p>
          <a:p>
            <a:pPr algn="just"/>
            <a:endParaRPr lang="en-US" sz="2400" dirty="0" smtClean="0"/>
          </a:p>
          <a:p>
            <a:pPr algn="just"/>
            <a:r>
              <a:rPr lang="en-US" sz="2400" dirty="0" smtClean="0"/>
              <a:t>This </a:t>
            </a:r>
            <a:r>
              <a:rPr lang="en-US" sz="2400" dirty="0" smtClean="0"/>
              <a:t>application offers a straightforward and efficient way for both tenants and landlords to list properties or search for new homes.</a:t>
            </a:r>
          </a:p>
          <a:p>
            <a:pPr algn="just"/>
            <a:endParaRPr lang="en-US" sz="2400" dirty="0" smtClean="0"/>
          </a:p>
          <a:p>
            <a:pPr algn="just"/>
            <a:r>
              <a:rPr lang="en-US" sz="2400" dirty="0" smtClean="0"/>
              <a:t>With </a:t>
            </a:r>
            <a:r>
              <a:rPr lang="en-US" sz="2400" dirty="0" smtClean="0"/>
              <a:t>advanced search filters, secure payment options, and real-time communication features, the app streamlines the matching of renters with rental homes that meet their specific needs.</a:t>
            </a:r>
            <a:endParaRPr lang="en-US" sz="2400" dirty="0"/>
          </a:p>
        </p:txBody>
      </p:sp>
      <p:sp>
        <p:nvSpPr>
          <p:cNvPr id="5" name="TextBox 4">
            <a:extLst>
              <a:ext uri="{FF2B5EF4-FFF2-40B4-BE49-F238E27FC236}">
                <a16:creationId xmlns:a16="http://schemas.microsoft.com/office/drawing/2014/main" xmlns="" id="{863CBE69-088F-5EA2-FD5E-8B2778EF8101}"/>
              </a:ext>
            </a:extLst>
          </p:cNvPr>
          <p:cNvSpPr txBox="1"/>
          <p:nvPr/>
        </p:nvSpPr>
        <p:spPr>
          <a:xfrm>
            <a:off x="1269770" y="725577"/>
            <a:ext cx="6097384" cy="707886"/>
          </a:xfrm>
          <a:prstGeom prst="rect">
            <a:avLst/>
          </a:prstGeom>
          <a:noFill/>
        </p:spPr>
        <p:txBody>
          <a:bodyPr wrap="square">
            <a:spAutoFit/>
          </a:bodyPr>
          <a:lstStyle/>
          <a:p>
            <a:r>
              <a:rPr lang="en-US" sz="4000" b="1" u="sng" dirty="0">
                <a:latin typeface="Times New Roman" panose="02020603050405020304" pitchFamily="18" charset="0"/>
                <a:cs typeface="Times New Roman" panose="02020603050405020304" pitchFamily="18" charset="0"/>
              </a:rPr>
              <a:t>INTRODUCTION</a:t>
            </a:r>
          </a:p>
        </p:txBody>
      </p:sp>
      <p:sp>
        <p:nvSpPr>
          <p:cNvPr id="10" name="Rectangle 7">
            <a:extLst>
              <a:ext uri="{FF2B5EF4-FFF2-40B4-BE49-F238E27FC236}">
                <a16:creationId xmlns:a16="http://schemas.microsoft.com/office/drawing/2014/main" xmlns="" id="{9BA236E9-B799-5869-BEA6-B8C17DAAB077}"/>
              </a:ext>
            </a:extLst>
          </p:cNvPr>
          <p:cNvSpPr>
            <a:spLocks noChangeArrowheads="1"/>
          </p:cNvSpPr>
          <p:nvPr/>
        </p:nvSpPr>
        <p:spPr bwMode="auto">
          <a:xfrm>
            <a:off x="0" y="-461665"/>
            <a:ext cx="312906"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57380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B93CA03-5F4E-7669-CE45-FCE837C41696}"/>
              </a:ext>
            </a:extLst>
          </p:cNvPr>
          <p:cNvSpPr txBox="1"/>
          <p:nvPr/>
        </p:nvSpPr>
        <p:spPr>
          <a:xfrm>
            <a:off x="1097279" y="1525956"/>
            <a:ext cx="10274531" cy="4893647"/>
          </a:xfrm>
          <a:prstGeom prst="rect">
            <a:avLst/>
          </a:prstGeom>
          <a:noFill/>
        </p:spPr>
        <p:txBody>
          <a:bodyPr wrap="square">
            <a:spAutoFit/>
          </a:bodyPr>
          <a:lstStyle/>
          <a:p>
            <a:pPr algn="just"/>
            <a:r>
              <a:rPr lang="en-US" sz="2400" dirty="0" smtClean="0"/>
              <a:t>There are several limitations associated with this system that could affect its overall performance and user experience, especially if the app attracts a large user base; the MERN stack may struggle to handle high traffic and large databases without significant optimization.</a:t>
            </a:r>
          </a:p>
          <a:p>
            <a:pPr algn="just"/>
            <a:endParaRPr lang="en-US" sz="2400" dirty="0" smtClean="0"/>
          </a:p>
          <a:p>
            <a:pPr algn="just"/>
            <a:r>
              <a:rPr lang="en-US" sz="2400" dirty="0" smtClean="0"/>
              <a:t>The </a:t>
            </a:r>
            <a:r>
              <a:rPr lang="en-US" sz="2400" dirty="0" smtClean="0"/>
              <a:t>implementation of real-time features like chat and notifications may lead to performance issues if not properly managed.</a:t>
            </a:r>
          </a:p>
          <a:p>
            <a:pPr algn="just"/>
            <a:endParaRPr lang="en-US" sz="2400" dirty="0" smtClean="0"/>
          </a:p>
          <a:p>
            <a:pPr algn="just"/>
            <a:r>
              <a:rPr lang="en-US" sz="2400" dirty="0" smtClean="0"/>
              <a:t>Tenants </a:t>
            </a:r>
            <a:r>
              <a:rPr lang="en-US" sz="2400" dirty="0" smtClean="0"/>
              <a:t>can search for apartments based on location, price, and preferences on traditional rental websites, which usually enable property owners to display available rentals. However, these systems tend to be less efficient and harder to maintain because they often rely on different technologies for front-end and back-end functions</a:t>
            </a:r>
            <a:r>
              <a:rPr lang="en-US" sz="2400" dirty="0" smtClean="0"/>
              <a:t>.</a:t>
            </a:r>
            <a:endParaRPr lang="en-US" sz="2400" dirty="0" smtClean="0"/>
          </a:p>
        </p:txBody>
      </p:sp>
      <p:sp>
        <p:nvSpPr>
          <p:cNvPr id="5" name="TextBox 4">
            <a:extLst>
              <a:ext uri="{FF2B5EF4-FFF2-40B4-BE49-F238E27FC236}">
                <a16:creationId xmlns:a16="http://schemas.microsoft.com/office/drawing/2014/main" xmlns="" id="{CB820BC1-ED45-42A2-C76A-6981193127FF}"/>
              </a:ext>
            </a:extLst>
          </p:cNvPr>
          <p:cNvSpPr txBox="1"/>
          <p:nvPr/>
        </p:nvSpPr>
        <p:spPr>
          <a:xfrm>
            <a:off x="1108164" y="731247"/>
            <a:ext cx="6097384" cy="707886"/>
          </a:xfrm>
          <a:prstGeom prst="rect">
            <a:avLst/>
          </a:prstGeom>
          <a:noFill/>
        </p:spPr>
        <p:txBody>
          <a:bodyPr wrap="square">
            <a:spAutoFit/>
          </a:bodyPr>
          <a:lstStyle/>
          <a:p>
            <a:r>
              <a:rPr lang="en-US" sz="4000" b="1" u="sng" dirty="0">
                <a:latin typeface="Times New Roman" panose="02020603050405020304" pitchFamily="18" charset="0"/>
                <a:cs typeface="Times New Roman" panose="02020603050405020304" pitchFamily="18" charset="0"/>
              </a:rPr>
              <a:t>EXISTING</a:t>
            </a:r>
            <a:r>
              <a:rPr lang="en-US" sz="4000" b="1" dirty="0">
                <a:latin typeface="Times New Roman" panose="02020603050405020304" pitchFamily="18" charset="0"/>
                <a:cs typeface="Times New Roman" panose="02020603050405020304" pitchFamily="18" charset="0"/>
              </a:rPr>
              <a:t> </a:t>
            </a:r>
            <a:r>
              <a:rPr lang="en-US" sz="4000" b="1" u="sng" dirty="0">
                <a:latin typeface="Times New Roman" panose="02020603050405020304" pitchFamily="18" charset="0"/>
                <a:cs typeface="Times New Roman" panose="02020603050405020304" pitchFamily="18" charset="0"/>
              </a:rPr>
              <a:t>SYSTEM</a:t>
            </a:r>
          </a:p>
        </p:txBody>
      </p:sp>
    </p:spTree>
    <p:extLst>
      <p:ext uri="{BB962C8B-B14F-4D97-AF65-F5344CB8AC3E}">
        <p14:creationId xmlns:p14="http://schemas.microsoft.com/office/powerpoint/2010/main" xmlns="" val="353793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FF84A69-C71B-0A84-92DD-2A8EB7928848}"/>
              </a:ext>
            </a:extLst>
          </p:cNvPr>
          <p:cNvSpPr txBox="1"/>
          <p:nvPr/>
        </p:nvSpPr>
        <p:spPr>
          <a:xfrm>
            <a:off x="1180407" y="2493578"/>
            <a:ext cx="9900458" cy="1569660"/>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User-friendly interface</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The app offers a responsive design, easy navigation, and personalized dashboards.</a:t>
            </a:r>
          </a:p>
          <a:p>
            <a:pPr algn="just"/>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0BBBBA2D-9A0B-C28D-BFE3-2DDAB9B72C20}"/>
              </a:ext>
            </a:extLst>
          </p:cNvPr>
          <p:cNvSpPr txBox="1"/>
          <p:nvPr/>
        </p:nvSpPr>
        <p:spPr>
          <a:xfrm>
            <a:off x="1103514" y="1598757"/>
            <a:ext cx="9900458" cy="461665"/>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The proposed system will be built using the MERN stack</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2760D00-FE06-6D60-B627-BA800B0BDDA5}"/>
              </a:ext>
            </a:extLst>
          </p:cNvPr>
          <p:cNvSpPr txBox="1"/>
          <p:nvPr/>
        </p:nvSpPr>
        <p:spPr>
          <a:xfrm>
            <a:off x="1103514" y="676457"/>
            <a:ext cx="6097384" cy="707886"/>
          </a:xfrm>
          <a:prstGeom prst="rect">
            <a:avLst/>
          </a:prstGeom>
          <a:noFill/>
        </p:spPr>
        <p:txBody>
          <a:bodyPr wrap="square">
            <a:spAutoFit/>
          </a:bodyPr>
          <a:lstStyle/>
          <a:p>
            <a:r>
              <a:rPr lang="en-US" sz="4000" b="1" u="sng" dirty="0">
                <a:latin typeface="Times New Roman" panose="02020603050405020304" pitchFamily="18" charset="0"/>
                <a:cs typeface="Times New Roman" panose="02020603050405020304" pitchFamily="18" charset="0"/>
              </a:rPr>
              <a:t>PROPOSED SYSTEM</a:t>
            </a:r>
          </a:p>
        </p:txBody>
      </p:sp>
      <p:sp>
        <p:nvSpPr>
          <p:cNvPr id="8" name="Rectangle 1">
            <a:extLst>
              <a:ext uri="{FF2B5EF4-FFF2-40B4-BE49-F238E27FC236}">
                <a16:creationId xmlns:a16="http://schemas.microsoft.com/office/drawing/2014/main" xmlns="" id="{4877883D-EB81-3314-C35C-F57AC3E68A2B}"/>
              </a:ext>
            </a:extLst>
          </p:cNvPr>
          <p:cNvSpPr>
            <a:spLocks noChangeArrowheads="1"/>
          </p:cNvSpPr>
          <p:nvPr/>
        </p:nvSpPr>
        <p:spPr bwMode="auto">
          <a:xfrm rot="10800000" flipV="1">
            <a:off x="1180407" y="2661826"/>
            <a:ext cx="9900458" cy="41549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scheduling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tabLst/>
            </a:pPr>
            <a:r>
              <a:rPr lang="en-US" sz="2400" dirty="0">
                <a:latin typeface="Times New Roman" panose="02020603050405020304" pitchFamily="18" charset="0"/>
                <a:cs typeface="Times New Roman" panose="02020603050405020304" pitchFamily="18" charset="0"/>
              </a:rPr>
              <a:t>The platform offers real-time availability, instant booking, live notifications, and messaging for efficient rental management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sz="2400" b="1" dirty="0">
                <a:latin typeface="Times New Roman" panose="02020603050405020304" pitchFamily="18" charset="0"/>
                <a:cs typeface="Times New Roman" panose="02020603050405020304" pitchFamily="18" charset="0"/>
              </a:rPr>
              <a:t>Secure User Authentication and Authorization</a:t>
            </a:r>
            <a:r>
              <a:rPr lang="en-US" sz="2400" dirty="0"/>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sz="2400" dirty="0"/>
          </a:p>
          <a:p>
            <a:pPr algn="just"/>
            <a:r>
              <a:rPr lang="en-US" sz="2400" dirty="0">
                <a:latin typeface="Times New Roman" panose="02020603050405020304" pitchFamily="18" charset="0"/>
                <a:cs typeface="Times New Roman" panose="02020603050405020304" pitchFamily="18" charset="0"/>
              </a:rPr>
              <a:t>The platform uses JWT for secure user access and role-based authorization for landlords and tenants</a:t>
            </a:r>
            <a:r>
              <a:rPr lang="en-US" sz="2400" dirty="0"/>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01789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8688B8F-FBA3-DA9A-679D-CEE393769686}"/>
              </a:ext>
            </a:extLst>
          </p:cNvPr>
          <p:cNvSpPr txBox="1"/>
          <p:nvPr/>
        </p:nvSpPr>
        <p:spPr>
          <a:xfrm>
            <a:off x="1521229" y="927900"/>
            <a:ext cx="8952807" cy="1200329"/>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Payment Integration </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The platform integrates Stripe or PayPal for secure payments and allows users to track their transaction history.</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7D1C0EB7-1217-C7A6-531F-4B769C6D22C8}"/>
              </a:ext>
            </a:extLst>
          </p:cNvPr>
          <p:cNvSpPr txBox="1"/>
          <p:nvPr/>
        </p:nvSpPr>
        <p:spPr>
          <a:xfrm>
            <a:off x="1521229" y="1883884"/>
            <a:ext cx="9065981" cy="4893647"/>
          </a:xfrm>
          <a:prstGeom prst="rect">
            <a:avLst/>
          </a:prstGeom>
          <a:noFill/>
        </p:spPr>
        <p:txBody>
          <a:bodyPr wrap="square">
            <a:spAutoFit/>
          </a:bodyPr>
          <a:lstStyle/>
          <a:p>
            <a:pPr algn="just"/>
            <a:endParaRPr lang="en-US" sz="2400" b="1" i="0" dirty="0">
              <a:effectLst/>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Reviews and Ratings </a:t>
            </a:r>
            <a:r>
              <a:rPr lang="en-US" sz="2400" b="0" i="0" dirty="0">
                <a:effectLst/>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Tenants can leave reviews for properties and rate landlords, fostering transparency and informed decisions</a:t>
            </a:r>
            <a:r>
              <a:rPr lang="en-US" sz="2400" b="0" i="0" dirty="0">
                <a:effectLst/>
                <a:latin typeface="Times New Roman" panose="02020603050405020304" pitchFamily="18" charset="0"/>
                <a:cs typeface="Times New Roman" panose="02020603050405020304" pitchFamily="18" charset="0"/>
              </a:rPr>
              <a:t>.</a:t>
            </a:r>
            <a:endParaRPr lang="en-US" sz="2400" b="1" i="0" dirty="0">
              <a:effectLst/>
              <a:latin typeface="Times New Roman" panose="02020603050405020304" pitchFamily="18" charset="0"/>
              <a:cs typeface="Times New Roman" panose="02020603050405020304" pitchFamily="18" charset="0"/>
            </a:endParaRPr>
          </a:p>
          <a:p>
            <a:pPr algn="just"/>
            <a:endParaRPr lang="en-US" sz="2400" b="1" i="0" dirty="0">
              <a:effectLst/>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Admin Panel and Management </a:t>
            </a:r>
            <a:r>
              <a:rPr lang="en-US" sz="2400" b="1" i="0" dirty="0">
                <a:effectLst/>
                <a:latin typeface="Times New Roman" panose="02020603050405020304" pitchFamily="18" charset="0"/>
                <a:cs typeface="Times New Roman" panose="02020603050405020304" pitchFamily="18" charset="0"/>
              </a:rPr>
              <a:t>:</a:t>
            </a:r>
          </a:p>
          <a:p>
            <a:pPr algn="just"/>
            <a:r>
              <a:rPr lang="en-US" sz="2400" b="0" i="0" dirty="0">
                <a:effectLst/>
                <a:latin typeface="Times New Roman" panose="02020603050405020304" pitchFamily="18" charset="0"/>
                <a:cs typeface="Times New Roman" panose="02020603050405020304" pitchFamily="18" charset="0"/>
              </a:rPr>
              <a:t>The admin panel enables system management, user monitoring, and dispute resolution for landlords and tenants.</a:t>
            </a:r>
          </a:p>
          <a:p>
            <a:pPr algn="just"/>
            <a:endParaRPr lang="en-US"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Scalability and Performance</a:t>
            </a:r>
            <a:r>
              <a:rPr lang="en-US" sz="2400" b="1"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platform uses MongoDB for scalable data storage and a Node.js backend for fast, efficient API services.</a:t>
            </a:r>
            <a:endParaRPr lang="en-US" sz="2400" b="1" dirty="0">
              <a:latin typeface="Times New Roman" panose="02020603050405020304" pitchFamily="18" charset="0"/>
              <a:cs typeface="Times New Roman" panose="02020603050405020304" pitchFamily="18" charset="0"/>
            </a:endParaRPr>
          </a:p>
          <a:p>
            <a:pPr algn="just"/>
            <a:endParaRPr lang="en-US" sz="24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60967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A6835FA-9B3A-DB60-5B3A-77B83140B531}"/>
              </a:ext>
            </a:extLst>
          </p:cNvPr>
          <p:cNvSpPr txBox="1"/>
          <p:nvPr/>
        </p:nvSpPr>
        <p:spPr>
          <a:xfrm>
            <a:off x="884903" y="542921"/>
            <a:ext cx="7846142" cy="707886"/>
          </a:xfrm>
          <a:prstGeom prst="rect">
            <a:avLst/>
          </a:prstGeom>
          <a:noFill/>
        </p:spPr>
        <p:txBody>
          <a:bodyPr wrap="square">
            <a:spAutoFit/>
          </a:bodyPr>
          <a:lstStyle/>
          <a:p>
            <a:r>
              <a:rPr lang="en-US" sz="4000" b="1" u="sng" dirty="0">
                <a:latin typeface="Times New Roman" panose="02020603050405020304" pitchFamily="18" charset="0"/>
                <a:cs typeface="Times New Roman" panose="02020603050405020304" pitchFamily="18" charset="0"/>
              </a:rPr>
              <a:t>FUTURE IMPLEMENTATIONS</a:t>
            </a:r>
          </a:p>
        </p:txBody>
      </p:sp>
      <p:sp>
        <p:nvSpPr>
          <p:cNvPr id="5" name="Rectangle 2">
            <a:extLst>
              <a:ext uri="{FF2B5EF4-FFF2-40B4-BE49-F238E27FC236}">
                <a16:creationId xmlns:a16="http://schemas.microsoft.com/office/drawing/2014/main" xmlns="" id="{C9786068-EE1D-735C-E868-2B813BBF0953}"/>
              </a:ext>
            </a:extLst>
          </p:cNvPr>
          <p:cNvSpPr>
            <a:spLocks noChangeArrowheads="1"/>
          </p:cNvSpPr>
          <p:nvPr/>
        </p:nvSpPr>
        <p:spPr bwMode="auto">
          <a:xfrm>
            <a:off x="2555912" y="1720840"/>
            <a:ext cx="7403335" cy="3416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2400" b="1" dirty="0">
                <a:latin typeface="Times New Roman" panose="02020603050405020304" pitchFamily="18" charset="0"/>
                <a:cs typeface="Times New Roman" panose="02020603050405020304" pitchFamily="18" charset="0"/>
              </a:rPr>
              <a:t>Advanced Search and Filtering</a:t>
            </a:r>
            <a:endParaRPr lang="en-US" altLang="en-US" sz="2400" b="1" dirty="0">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2400" b="1" dirty="0">
                <a:latin typeface="Times New Roman" panose="02020603050405020304" pitchFamily="18" charset="0"/>
                <a:cs typeface="Times New Roman" panose="02020603050405020304" pitchFamily="18" charset="0"/>
              </a:rPr>
              <a:t>User Profile Customization</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Application</a:t>
            </a: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Multilingual Support</a:t>
            </a: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400" b="1" dirty="0">
                <a:latin typeface="Times New Roman" panose="02020603050405020304" pitchFamily="18" charset="0"/>
                <a:cs typeface="Times New Roman" panose="02020603050405020304" pitchFamily="18" charset="0"/>
              </a:rPr>
              <a:t>Automated Booking and Payment Systems</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803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187E688-B34B-F943-EECB-6A30EC688FA5}"/>
              </a:ext>
            </a:extLst>
          </p:cNvPr>
          <p:cNvSpPr txBox="1"/>
          <p:nvPr/>
        </p:nvSpPr>
        <p:spPr>
          <a:xfrm>
            <a:off x="4405554" y="228641"/>
            <a:ext cx="6096000" cy="707886"/>
          </a:xfrm>
          <a:prstGeom prst="rect">
            <a:avLst/>
          </a:prstGeom>
          <a:noFill/>
        </p:spPr>
        <p:txBody>
          <a:bodyPr wrap="square">
            <a:spAutoFit/>
          </a:bodyPr>
          <a:lstStyle/>
          <a:p>
            <a:r>
              <a:rPr lang="en-US" sz="4000" b="1" u="sng" dirty="0">
                <a:latin typeface="Times New Roman" panose="02020603050405020304" pitchFamily="18" charset="0"/>
                <a:cs typeface="Times New Roman" panose="02020603050405020304" pitchFamily="18" charset="0"/>
              </a:rPr>
              <a:t>ER  DIAGRAM</a:t>
            </a:r>
          </a:p>
        </p:txBody>
      </p:sp>
      <p:pic>
        <p:nvPicPr>
          <p:cNvPr id="7" name="Graphic 6">
            <a:extLst>
              <a:ext uri="{FF2B5EF4-FFF2-40B4-BE49-F238E27FC236}">
                <a16:creationId xmlns:a16="http://schemas.microsoft.com/office/drawing/2014/main" xmlns="" id="{48E78380-F9D6-9582-814A-E23095F2129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206830" y="1023257"/>
            <a:ext cx="11691256" cy="5660572"/>
          </a:xfrm>
          <a:prstGeom prst="rect">
            <a:avLst/>
          </a:prstGeom>
        </p:spPr>
      </p:pic>
    </p:spTree>
    <p:extLst>
      <p:ext uri="{BB962C8B-B14F-4D97-AF65-F5344CB8AC3E}">
        <p14:creationId xmlns:p14="http://schemas.microsoft.com/office/powerpoint/2010/main" xmlns="" val="197191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64BC1FC-7034-26E1-B88F-DA35048060D6}"/>
              </a:ext>
            </a:extLst>
          </p:cNvPr>
          <p:cNvSpPr txBox="1"/>
          <p:nvPr/>
        </p:nvSpPr>
        <p:spPr>
          <a:xfrm>
            <a:off x="889818" y="722708"/>
            <a:ext cx="8391833" cy="707886"/>
          </a:xfrm>
          <a:prstGeom prst="rect">
            <a:avLst/>
          </a:prstGeom>
          <a:noFill/>
        </p:spPr>
        <p:txBody>
          <a:bodyPr wrap="square">
            <a:spAutoFit/>
          </a:bodyPr>
          <a:lstStyle/>
          <a:p>
            <a:r>
              <a:rPr lang="en-US" sz="4000" b="1" u="sng" dirty="0" smtClean="0">
                <a:latin typeface="Times New Roman" panose="02020603050405020304" pitchFamily="18" charset="0"/>
                <a:cs typeface="Times New Roman" panose="02020603050405020304" pitchFamily="18" charset="0"/>
              </a:rPr>
              <a:t>ARCHITECTURE</a:t>
            </a:r>
          </a:p>
        </p:txBody>
      </p:sp>
      <p:pic>
        <p:nvPicPr>
          <p:cNvPr id="5" name="Picture 4">
            <a:extLst>
              <a:ext uri="{FF2B5EF4-FFF2-40B4-BE49-F238E27FC236}">
                <a16:creationId xmlns:a16="http://schemas.microsoft.com/office/drawing/2014/main" xmlns="" id="{350ADD12-F597-6A2C-BEA0-CEC0A7D0887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12982" y="1751883"/>
            <a:ext cx="9371683" cy="4514764"/>
          </a:xfrm>
          <a:prstGeom prst="rect">
            <a:avLst/>
          </a:prstGeom>
        </p:spPr>
      </p:pic>
    </p:spTree>
    <p:extLst>
      <p:ext uri="{BB962C8B-B14F-4D97-AF65-F5344CB8AC3E}">
        <p14:creationId xmlns:p14="http://schemas.microsoft.com/office/powerpoint/2010/main" xmlns="" val="2260052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988</Words>
  <Application>Microsoft Office PowerPoint</Application>
  <PresentationFormat>Custom</PresentationFormat>
  <Paragraphs>121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HOUSE RENT APP USING MERN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RENT APP USING MERN</dc:title>
  <dc:creator>SHERLY PERSIS VINSTA</dc:creator>
  <cp:lastModifiedBy>Admin</cp:lastModifiedBy>
  <cp:revision>12</cp:revision>
  <dcterms:created xsi:type="dcterms:W3CDTF">2024-10-07T15:33:15Z</dcterms:created>
  <dcterms:modified xsi:type="dcterms:W3CDTF">2024-10-25T11:49:18Z</dcterms:modified>
</cp:coreProperties>
</file>