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BF192E5-10E9-4A86-A0D7-6CD5A6BE1766}" type="datetimeFigureOut">
              <a:rPr lang="en-US" smtClean="0"/>
              <a:pPr/>
              <a:t>3/3/2023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420963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F192E5-10E9-4A86-A0D7-6CD5A6BE1766}"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410306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BF192E5-10E9-4A86-A0D7-6CD5A6BE1766}"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608024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BF192E5-10E9-4A86-A0D7-6CD5A6BE1766}"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1536303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192E5-10E9-4A86-A0D7-6CD5A6BE1766}"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2653198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BF192E5-10E9-4A86-A0D7-6CD5A6BE1766}" type="datetimeFigureOut">
              <a:rPr lang="en-US" smtClean="0"/>
              <a:pPr/>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1839880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BF192E5-10E9-4A86-A0D7-6CD5A6BE1766}" type="datetimeFigureOut">
              <a:rPr lang="en-US" smtClean="0"/>
              <a:pPr/>
              <a:t>3/3/2023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2460969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BF192E5-10E9-4A86-A0D7-6CD5A6BE1766}"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2068756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BF192E5-10E9-4A86-A0D7-6CD5A6BE1766}"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162944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192E5-10E9-4A86-A0D7-6CD5A6BE1766}"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283856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192E5-10E9-4A86-A0D7-6CD5A6BE1766}"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428240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F192E5-10E9-4A86-A0D7-6CD5A6BE1766}"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292886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F192E5-10E9-4A86-A0D7-6CD5A6BE1766}" type="datetimeFigureOut">
              <a:rPr lang="en-US" smtClean="0"/>
              <a:pPr/>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12791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192E5-10E9-4A86-A0D7-6CD5A6BE1766}" type="datetimeFigureOut">
              <a:rPr lang="en-US" smtClean="0"/>
              <a:pPr/>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411170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192E5-10E9-4A86-A0D7-6CD5A6BE1766}" type="datetimeFigureOut">
              <a:rPr lang="en-US" smtClean="0"/>
              <a:pPr/>
              <a:t>3/3/2023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33179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F192E5-10E9-4A86-A0D7-6CD5A6BE1766}"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182624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F192E5-10E9-4A86-A0D7-6CD5A6BE1766}"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85E759-EF84-48F1-BA4B-A75DD31DD038}" type="slidenum">
              <a:rPr lang="en-US" smtClean="0"/>
              <a:pPr/>
              <a:t>‹#›</a:t>
            </a:fld>
            <a:endParaRPr lang="en-US"/>
          </a:p>
        </p:txBody>
      </p:sp>
    </p:spTree>
    <p:extLst>
      <p:ext uri="{BB962C8B-B14F-4D97-AF65-F5344CB8AC3E}">
        <p14:creationId xmlns:p14="http://schemas.microsoft.com/office/powerpoint/2010/main" val="111058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BF192E5-10E9-4A86-A0D7-6CD5A6BE1766}" type="datetimeFigureOut">
              <a:rPr lang="en-US" smtClean="0"/>
              <a:pPr/>
              <a:t>3/3/2023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B85E759-EF84-48F1-BA4B-A75DD31DD038}" type="slidenum">
              <a:rPr lang="en-US" smtClean="0"/>
              <a:pPr/>
              <a:t>‹#›</a:t>
            </a:fld>
            <a:endParaRPr lang="en-US"/>
          </a:p>
        </p:txBody>
      </p:sp>
    </p:spTree>
    <p:extLst>
      <p:ext uri="{BB962C8B-B14F-4D97-AF65-F5344CB8AC3E}">
        <p14:creationId xmlns:p14="http://schemas.microsoft.com/office/powerpoint/2010/main" val="2994161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AF16-0924-4066-9044-C169323BA045}"/>
              </a:ext>
            </a:extLst>
          </p:cNvPr>
          <p:cNvSpPr>
            <a:spLocks noGrp="1"/>
          </p:cNvSpPr>
          <p:nvPr>
            <p:ph type="ctrTitle"/>
          </p:nvPr>
        </p:nvSpPr>
        <p:spPr/>
        <p:txBody>
          <a:bodyPr/>
          <a:lstStyle/>
          <a:p>
            <a:r>
              <a:rPr lang="en-US" dirty="0"/>
              <a:t>A Novel Support Vector Machine Approach to High entropy Data Fragment Classification </a:t>
            </a:r>
          </a:p>
        </p:txBody>
      </p:sp>
      <p:sp>
        <p:nvSpPr>
          <p:cNvPr id="3" name="Subtitle 2">
            <a:extLst>
              <a:ext uri="{FF2B5EF4-FFF2-40B4-BE49-F238E27FC236}">
                <a16:creationId xmlns:a16="http://schemas.microsoft.com/office/drawing/2014/main" id="{198F2123-199D-416C-A10C-E13432830C33}"/>
              </a:ext>
            </a:extLst>
          </p:cNvPr>
          <p:cNvSpPr>
            <a:spLocks noGrp="1"/>
          </p:cNvSpPr>
          <p:nvPr>
            <p:ph type="subTitle" idx="1"/>
          </p:nvPr>
        </p:nvSpPr>
        <p:spPr>
          <a:xfrm>
            <a:off x="1154954" y="5010538"/>
            <a:ext cx="9360645" cy="1175658"/>
          </a:xfrm>
        </p:spPr>
        <p:txBody>
          <a:bodyPr>
            <a:normAutofit/>
          </a:bodyPr>
          <a:lstStyle/>
          <a:p>
            <a:pPr algn="r"/>
            <a:r>
              <a:rPr lang="en-US" dirty="0"/>
              <a:t>ASHISH PERALA</a:t>
            </a:r>
          </a:p>
          <a:p>
            <a:pPr algn="r"/>
            <a:r>
              <a:rPr lang="en-US" dirty="0"/>
              <a:t>1602-19-733-065</a:t>
            </a:r>
          </a:p>
          <a:p>
            <a:pPr algn="r"/>
            <a:endParaRPr lang="en-US" dirty="0"/>
          </a:p>
        </p:txBody>
      </p:sp>
    </p:spTree>
    <p:extLst>
      <p:ext uri="{BB962C8B-B14F-4D97-AF65-F5344CB8AC3E}">
        <p14:creationId xmlns:p14="http://schemas.microsoft.com/office/powerpoint/2010/main" val="178383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AEAE-B707-471C-A75F-B1B97BC3FB30}"/>
              </a:ext>
            </a:extLst>
          </p:cNvPr>
          <p:cNvSpPr>
            <a:spLocks noGrp="1"/>
          </p:cNvSpPr>
          <p:nvPr>
            <p:ph type="title"/>
          </p:nvPr>
        </p:nvSpPr>
        <p:spPr/>
        <p:txBody>
          <a:bodyPr/>
          <a:lstStyle/>
          <a:p>
            <a:pPr algn="ctr"/>
            <a:r>
              <a:rPr lang="en-US" dirty="0"/>
              <a:t>Conti….</a:t>
            </a:r>
          </a:p>
        </p:txBody>
      </p:sp>
      <p:sp>
        <p:nvSpPr>
          <p:cNvPr id="3" name="Content Placeholder 2">
            <a:extLst>
              <a:ext uri="{FF2B5EF4-FFF2-40B4-BE49-F238E27FC236}">
                <a16:creationId xmlns:a16="http://schemas.microsoft.com/office/drawing/2014/main" id="{3993C8DC-806E-42E6-B854-724C56D62631}"/>
              </a:ext>
            </a:extLst>
          </p:cNvPr>
          <p:cNvSpPr>
            <a:spLocks noGrp="1"/>
          </p:cNvSpPr>
          <p:nvPr>
            <p:ph idx="1"/>
          </p:nvPr>
        </p:nvSpPr>
        <p:spPr>
          <a:xfrm>
            <a:off x="1154954" y="2310063"/>
            <a:ext cx="10603909" cy="4299283"/>
          </a:xfrm>
        </p:spPr>
        <p:txBody>
          <a:bodyPr>
            <a:normAutofit/>
          </a:bodyPr>
          <a:lstStyle/>
          <a:p>
            <a:r>
              <a:rPr lang="en-US" dirty="0"/>
              <a:t>Feature representation:</a:t>
            </a:r>
          </a:p>
          <a:p>
            <a:pPr lvl="1">
              <a:buFont typeface="Wingdings" panose="05000000000000000000" pitchFamily="2" charset="2"/>
              <a:buChar char="§"/>
            </a:pPr>
            <a:r>
              <a:rPr lang="en-US" dirty="0"/>
              <a:t>let f be a data fragment of ℓ bytes. The size ℓ is a multiple of the sector size, which is 512 in a typical file system. For example, ℓ may be 4096, a typical size of a cluster or a memory page in an operating system with paged memory. We treat each byte as an unsigned integer, with values from 0 to 255.</a:t>
            </a:r>
          </a:p>
          <a:p>
            <a:pPr lvl="1">
              <a:buFont typeface="Wingdings" panose="05000000000000000000" pitchFamily="2" charset="2"/>
              <a:buChar char="§"/>
            </a:pPr>
            <a:r>
              <a:rPr lang="en-US" dirty="0"/>
              <a:t>The feature vector </a:t>
            </a:r>
            <a:r>
              <a:rPr lang="en-US" dirty="0" err="1"/>
              <a:t>vf</a:t>
            </a:r>
            <a:r>
              <a:rPr lang="en-US" dirty="0"/>
              <a:t> of a data fragment f is defined as the sequence </a:t>
            </a:r>
            <a:r>
              <a:rPr lang="en-US" dirty="0" err="1"/>
              <a:t>vf</a:t>
            </a:r>
            <a:r>
              <a:rPr lang="en-US" dirty="0"/>
              <a:t> =&lt;p0,p1,…,p255&gt; , where pi is the frequency at which byte value </a:t>
            </a:r>
            <a:r>
              <a:rPr lang="en-US" dirty="0" err="1"/>
              <a:t>i</a:t>
            </a:r>
            <a:r>
              <a:rPr lang="en-US" dirty="0"/>
              <a:t> occurs in f. For example, if byte 0x00 occurs c times in a fragment of size ℓ, we compute p0 = c/ℓ. In other words, each feature vector represents the histogram of the data bytes. </a:t>
            </a:r>
          </a:p>
          <a:p>
            <a:pPr lvl="1">
              <a:buFont typeface="Wingdings" panose="05000000000000000000" pitchFamily="2" charset="2"/>
              <a:buChar char="§"/>
            </a:pPr>
            <a:r>
              <a:rPr lang="en-US" dirty="0"/>
              <a:t>When an SVM is applied, each data fragment (i.e., each feature vector) is considered as a point in a 256 dimensional space or mapped to a higher dimensional space. The objective is to construct hyperplanes to partition the space according to the different types and put these points into appropriate partitions in the space that represent the different types</a:t>
            </a:r>
          </a:p>
        </p:txBody>
      </p:sp>
    </p:spTree>
    <p:extLst>
      <p:ext uri="{BB962C8B-B14F-4D97-AF65-F5344CB8AC3E}">
        <p14:creationId xmlns:p14="http://schemas.microsoft.com/office/powerpoint/2010/main" val="126423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8000-AA13-4CB5-9421-E7ADBC2862A8}"/>
              </a:ext>
            </a:extLst>
          </p:cNvPr>
          <p:cNvSpPr>
            <a:spLocks noGrp="1"/>
          </p:cNvSpPr>
          <p:nvPr>
            <p:ph type="title"/>
          </p:nvPr>
        </p:nvSpPr>
        <p:spPr/>
        <p:txBody>
          <a:bodyPr/>
          <a:lstStyle/>
          <a:p>
            <a:pPr algn="ctr"/>
            <a:r>
              <a:rPr lang="en-US" dirty="0"/>
              <a:t>Conti….</a:t>
            </a:r>
          </a:p>
        </p:txBody>
      </p:sp>
      <p:sp>
        <p:nvSpPr>
          <p:cNvPr id="3" name="Content Placeholder 2">
            <a:extLst>
              <a:ext uri="{FF2B5EF4-FFF2-40B4-BE49-F238E27FC236}">
                <a16:creationId xmlns:a16="http://schemas.microsoft.com/office/drawing/2014/main" id="{3258C543-EC26-4B21-99CE-65B9B16E0522}"/>
              </a:ext>
            </a:extLst>
          </p:cNvPr>
          <p:cNvSpPr>
            <a:spLocks noGrp="1"/>
          </p:cNvSpPr>
          <p:nvPr>
            <p:ph idx="1"/>
          </p:nvPr>
        </p:nvSpPr>
        <p:spPr>
          <a:xfrm>
            <a:off x="1154954" y="2603500"/>
            <a:ext cx="9930141" cy="4254500"/>
          </a:xfrm>
        </p:spPr>
        <p:txBody>
          <a:bodyPr>
            <a:normAutofit/>
          </a:bodyPr>
          <a:lstStyle/>
          <a:p>
            <a:r>
              <a:rPr lang="en-US" dirty="0"/>
              <a:t>Training and prediction </a:t>
            </a:r>
          </a:p>
          <a:p>
            <a:pPr lvl="1">
              <a:buFont typeface="Wingdings" panose="05000000000000000000" pitchFamily="2" charset="2"/>
              <a:buChar char="§"/>
            </a:pPr>
            <a:r>
              <a:rPr lang="en-US" dirty="0"/>
              <a:t>Support vector machines are a group of supervised machine learning algorithms that need to be trained before it can be used for classification. </a:t>
            </a:r>
          </a:p>
          <a:p>
            <a:pPr lvl="1">
              <a:buFont typeface="Wingdings" panose="05000000000000000000" pitchFamily="2" charset="2"/>
              <a:buChar char="§"/>
            </a:pPr>
            <a:r>
              <a:rPr lang="en-US" dirty="0"/>
              <a:t>To train an SVM, we firstly gather data fragments from files with known types, and then we feed the feature vectors of the data fragments and their type information to the SVM</a:t>
            </a:r>
          </a:p>
          <a:p>
            <a:pPr lvl="1">
              <a:buFont typeface="Wingdings" panose="05000000000000000000" pitchFamily="2" charset="2"/>
              <a:buChar char="§"/>
            </a:pPr>
            <a:r>
              <a:rPr lang="en-US" dirty="0"/>
              <a:t>Then choose one of the kernel functions and then search for optimal parameters using cross validation techniques</a:t>
            </a:r>
          </a:p>
          <a:p>
            <a:pPr lvl="1">
              <a:buFont typeface="Wingdings" panose="05000000000000000000" pitchFamily="2" charset="2"/>
              <a:buChar char="§"/>
            </a:pPr>
            <a:r>
              <a:rPr lang="en-US" dirty="0"/>
              <a:t>In the end we determine the set of parameters to be used for the SVM and build corresponding trained models</a:t>
            </a:r>
          </a:p>
          <a:p>
            <a:pPr lvl="1">
              <a:buFont typeface="Wingdings" panose="05000000000000000000" pitchFamily="2" charset="2"/>
              <a:buChar char="§"/>
            </a:pPr>
            <a:r>
              <a:rPr lang="en-US" dirty="0"/>
              <a:t>With the trained models and optimal parameters, we can ask the SVM to predict the type of a new data fragment.</a:t>
            </a:r>
          </a:p>
        </p:txBody>
      </p:sp>
    </p:spTree>
    <p:extLst>
      <p:ext uri="{BB962C8B-B14F-4D97-AF65-F5344CB8AC3E}">
        <p14:creationId xmlns:p14="http://schemas.microsoft.com/office/powerpoint/2010/main" val="21416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D36F-4B4C-431A-A5EB-D47B2EFAE181}"/>
              </a:ext>
            </a:extLst>
          </p:cNvPr>
          <p:cNvSpPr>
            <a:spLocks noGrp="1"/>
          </p:cNvSpPr>
          <p:nvPr>
            <p:ph type="title"/>
          </p:nvPr>
        </p:nvSpPr>
        <p:spPr/>
        <p:txBody>
          <a:bodyPr/>
          <a:lstStyle/>
          <a:p>
            <a:pPr algn="ctr"/>
            <a:r>
              <a:rPr lang="en-US" dirty="0"/>
              <a:t>Evaluation </a:t>
            </a:r>
          </a:p>
        </p:txBody>
      </p:sp>
      <p:sp>
        <p:nvSpPr>
          <p:cNvPr id="3" name="Content Placeholder 2">
            <a:extLst>
              <a:ext uri="{FF2B5EF4-FFF2-40B4-BE49-F238E27FC236}">
                <a16:creationId xmlns:a16="http://schemas.microsoft.com/office/drawing/2014/main" id="{DEFE76B0-D37D-4A34-B398-1ED1DEDAA614}"/>
              </a:ext>
            </a:extLst>
          </p:cNvPr>
          <p:cNvSpPr>
            <a:spLocks noGrp="1"/>
          </p:cNvSpPr>
          <p:nvPr>
            <p:ph idx="1"/>
          </p:nvPr>
        </p:nvSpPr>
        <p:spPr>
          <a:xfrm>
            <a:off x="1154954" y="2149642"/>
            <a:ext cx="10395362" cy="4588041"/>
          </a:xfrm>
        </p:spPr>
        <p:txBody>
          <a:bodyPr>
            <a:normAutofit/>
          </a:bodyPr>
          <a:lstStyle/>
          <a:p>
            <a:r>
              <a:rPr lang="en-US" dirty="0"/>
              <a:t>Training and testing datasets:</a:t>
            </a:r>
          </a:p>
          <a:p>
            <a:pPr lvl="1">
              <a:buFont typeface="Wingdings" panose="05000000000000000000" pitchFamily="2" charset="2"/>
              <a:buChar char="§"/>
            </a:pPr>
            <a:r>
              <a:rPr lang="en-US" dirty="0"/>
              <a:t>To create the training dataset, 800 JPEG images, 800 MP3 music files, 800 PDF documents and 800 dynamic link library files (DLLs) are collected </a:t>
            </a:r>
          </a:p>
          <a:p>
            <a:pPr lvl="1">
              <a:buFont typeface="Wingdings" panose="05000000000000000000" pitchFamily="2" charset="2"/>
              <a:buChar char="§"/>
            </a:pPr>
            <a:r>
              <a:rPr lang="en-US" dirty="0"/>
              <a:t>Note that files with these types are usually of high entropy and the histograms of these file types are very similar</a:t>
            </a:r>
          </a:p>
          <a:p>
            <a:pPr lvl="1">
              <a:buFont typeface="Wingdings" panose="05000000000000000000" pitchFamily="2" charset="2"/>
              <a:buChar char="§"/>
            </a:pPr>
            <a:r>
              <a:rPr lang="en-US" dirty="0"/>
              <a:t>Each file is divided into 4096 bytes each, then remove the first and last segments as they are easily identified using keywords as in header and footer and also they contain data that is not part of the main contextual content</a:t>
            </a:r>
          </a:p>
          <a:p>
            <a:pPr lvl="1">
              <a:buFont typeface="Wingdings" panose="05000000000000000000" pitchFamily="2" charset="2"/>
              <a:buChar char="§"/>
            </a:pPr>
            <a:r>
              <a:rPr lang="en-US" dirty="0"/>
              <a:t>We then compute the training feature vectors from the remaining parts of the training files by counting the frequencies at which each of the byte values occur in each file.</a:t>
            </a:r>
          </a:p>
          <a:p>
            <a:pPr lvl="1">
              <a:buFont typeface="Wingdings" panose="05000000000000000000" pitchFamily="2" charset="2"/>
              <a:buChar char="§"/>
            </a:pPr>
            <a:r>
              <a:rPr lang="en-US" dirty="0"/>
              <a:t>In addition to the training data, 80 JPEG images, 80MP3 music files, 80 DLLs and 80 PDF documents are collected for testing and divided into 4096 bytes with first and last fragments removed</a:t>
            </a:r>
          </a:p>
          <a:p>
            <a:pPr lvl="1">
              <a:buFont typeface="Wingdings" panose="05000000000000000000" pitchFamily="2" charset="2"/>
              <a:buChar char="§"/>
            </a:pPr>
            <a:r>
              <a:rPr lang="en-US" dirty="0"/>
              <a:t>testing feature vectors are computed from the testing files. However, instead of computing one vector per file, they computed one vector per data fragment</a:t>
            </a:r>
          </a:p>
          <a:p>
            <a:pPr lvl="1"/>
            <a:endParaRPr lang="en-US" dirty="0"/>
          </a:p>
        </p:txBody>
      </p:sp>
    </p:spTree>
    <p:extLst>
      <p:ext uri="{BB962C8B-B14F-4D97-AF65-F5344CB8AC3E}">
        <p14:creationId xmlns:p14="http://schemas.microsoft.com/office/powerpoint/2010/main" val="146277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2D1B-381C-4A4B-BDE7-639BABE50B8E}"/>
              </a:ext>
            </a:extLst>
          </p:cNvPr>
          <p:cNvSpPr>
            <a:spLocks noGrp="1"/>
          </p:cNvSpPr>
          <p:nvPr>
            <p:ph type="title"/>
          </p:nvPr>
        </p:nvSpPr>
        <p:spPr/>
        <p:txBody>
          <a:bodyPr/>
          <a:lstStyle/>
          <a:p>
            <a:pPr algn="ctr"/>
            <a:r>
              <a:rPr lang="en-US" dirty="0"/>
              <a:t>Conti….</a:t>
            </a:r>
          </a:p>
        </p:txBody>
      </p:sp>
      <p:sp>
        <p:nvSpPr>
          <p:cNvPr id="3" name="Content Placeholder 2">
            <a:extLst>
              <a:ext uri="{FF2B5EF4-FFF2-40B4-BE49-F238E27FC236}">
                <a16:creationId xmlns:a16="http://schemas.microsoft.com/office/drawing/2014/main" id="{E3346B36-EBA3-4BD1-9002-FE8DDAFA2476}"/>
              </a:ext>
            </a:extLst>
          </p:cNvPr>
          <p:cNvSpPr>
            <a:spLocks noGrp="1"/>
          </p:cNvSpPr>
          <p:nvPr>
            <p:ph idx="1"/>
          </p:nvPr>
        </p:nvSpPr>
        <p:spPr>
          <a:xfrm>
            <a:off x="1154954" y="2310063"/>
            <a:ext cx="9962225" cy="4267199"/>
          </a:xfrm>
        </p:spPr>
        <p:txBody>
          <a:bodyPr/>
          <a:lstStyle/>
          <a:p>
            <a:r>
              <a:rPr lang="en-US" dirty="0"/>
              <a:t>SVM training and testing:</a:t>
            </a:r>
          </a:p>
          <a:p>
            <a:pPr lvl="1">
              <a:buFont typeface="Wingdings" panose="05000000000000000000" pitchFamily="2" charset="2"/>
              <a:buChar char="§"/>
            </a:pPr>
            <a:r>
              <a:rPr lang="en-US" dirty="0"/>
              <a:t>Parameter optimization for the SVM :</a:t>
            </a:r>
          </a:p>
          <a:p>
            <a:pPr marL="800100" lvl="1" indent="-342900">
              <a:buFont typeface="+mj-lt"/>
              <a:buAutoNum type="arabicPeriod"/>
            </a:pPr>
            <a:r>
              <a:rPr lang="en-US" dirty="0"/>
              <a:t>Choose the kernel type. </a:t>
            </a:r>
          </a:p>
          <a:p>
            <a:pPr marL="800100" lvl="1" indent="-342900">
              <a:buFont typeface="+mj-lt"/>
              <a:buAutoNum type="arabicPeriod"/>
            </a:pPr>
            <a:r>
              <a:rPr lang="en-US" dirty="0"/>
              <a:t> Choose a set of parameters according to the kernel type and previous results. </a:t>
            </a:r>
          </a:p>
          <a:p>
            <a:pPr marL="800100" lvl="1" indent="-342900">
              <a:buFont typeface="+mj-lt"/>
              <a:buAutoNum type="arabicPeriod"/>
            </a:pPr>
            <a:r>
              <a:rPr lang="en-US" dirty="0"/>
              <a:t>Perform a 5-fold cross validation. </a:t>
            </a:r>
          </a:p>
          <a:p>
            <a:pPr marL="800100" lvl="1" indent="-342900">
              <a:buFont typeface="+mj-lt"/>
              <a:buAutoNum type="arabicPeriod"/>
            </a:pPr>
            <a:r>
              <a:rPr lang="en-US" dirty="0"/>
              <a:t>Record the resulting accuracy. </a:t>
            </a:r>
          </a:p>
          <a:p>
            <a:pPr marL="800100" lvl="1" indent="-342900">
              <a:buFont typeface="+mj-lt"/>
              <a:buAutoNum type="arabicPeriod"/>
            </a:pPr>
            <a:r>
              <a:rPr lang="en-US" dirty="0"/>
              <a:t>Check the completion condition and repeat from Step 2 if necessary. </a:t>
            </a:r>
          </a:p>
          <a:p>
            <a:pPr marL="800100" lvl="1" indent="-342900">
              <a:buFont typeface="+mj-lt"/>
              <a:buAutoNum type="arabicPeriod"/>
            </a:pPr>
            <a:r>
              <a:rPr lang="en-US" dirty="0"/>
              <a:t>Repeat from Step 1 until all supported kernel types are tested. </a:t>
            </a:r>
          </a:p>
          <a:p>
            <a:pPr marL="800100" lvl="1" indent="-342900">
              <a:buFont typeface="+mj-lt"/>
              <a:buAutoNum type="arabicPeriod"/>
            </a:pPr>
            <a:r>
              <a:rPr lang="en-US" dirty="0"/>
              <a:t>Note that Step 2 and 5 are specific to the kernel types and we omit the details here.</a:t>
            </a:r>
          </a:p>
          <a:p>
            <a:pPr lvl="1">
              <a:buFont typeface="Wingdings" panose="05000000000000000000" pitchFamily="2" charset="2"/>
              <a:buChar char="§"/>
            </a:pPr>
            <a:r>
              <a:rPr lang="en-US" dirty="0"/>
              <a:t>After the SVM is trained, we test the accuracy of the SVM by using data fragments extracted from the testing dataset</a:t>
            </a:r>
          </a:p>
        </p:txBody>
      </p:sp>
    </p:spTree>
    <p:extLst>
      <p:ext uri="{BB962C8B-B14F-4D97-AF65-F5344CB8AC3E}">
        <p14:creationId xmlns:p14="http://schemas.microsoft.com/office/powerpoint/2010/main" val="214465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8ECB-7324-4F67-8F6E-6D2BBDBD81EF}"/>
              </a:ext>
            </a:extLst>
          </p:cNvPr>
          <p:cNvSpPr>
            <a:spLocks noGrp="1"/>
          </p:cNvSpPr>
          <p:nvPr>
            <p:ph type="title"/>
          </p:nvPr>
        </p:nvSpPr>
        <p:spPr/>
        <p:txBody>
          <a:bodyPr/>
          <a:lstStyle/>
          <a:p>
            <a:pPr algn="ctr"/>
            <a:r>
              <a:rPr lang="en-US" dirty="0"/>
              <a:t>Results </a:t>
            </a:r>
          </a:p>
        </p:txBody>
      </p:sp>
      <p:sp>
        <p:nvSpPr>
          <p:cNvPr id="3" name="Content Placeholder 2">
            <a:extLst>
              <a:ext uri="{FF2B5EF4-FFF2-40B4-BE49-F238E27FC236}">
                <a16:creationId xmlns:a16="http://schemas.microsoft.com/office/drawing/2014/main" id="{F53967A2-2366-4C5B-9444-4B0342A5AEF2}"/>
              </a:ext>
            </a:extLst>
          </p:cNvPr>
          <p:cNvSpPr>
            <a:spLocks noGrp="1"/>
          </p:cNvSpPr>
          <p:nvPr>
            <p:ph idx="1"/>
          </p:nvPr>
        </p:nvSpPr>
        <p:spPr>
          <a:xfrm>
            <a:off x="1154954" y="2326105"/>
            <a:ext cx="10347235" cy="4090737"/>
          </a:xfrm>
        </p:spPr>
        <p:txBody>
          <a:bodyPr>
            <a:normAutofit lnSpcReduction="10000"/>
          </a:bodyPr>
          <a:lstStyle/>
          <a:p>
            <a:r>
              <a:rPr lang="en-US" dirty="0"/>
              <a:t>The experiment results of binary classification are obtained using the JPEG image fragments against fragments in DLL, PDF and MP3 formats. The results are summarized in Table 1:</a:t>
            </a:r>
          </a:p>
          <a:p>
            <a:endParaRPr lang="en-US" dirty="0"/>
          </a:p>
          <a:p>
            <a:endParaRPr lang="en-US" dirty="0"/>
          </a:p>
          <a:p>
            <a:endParaRPr lang="en-US" dirty="0"/>
          </a:p>
          <a:p>
            <a:endParaRPr lang="en-US" dirty="0"/>
          </a:p>
          <a:p>
            <a:endParaRPr lang="en-US" dirty="0"/>
          </a:p>
          <a:p>
            <a:endParaRPr lang="en-US" dirty="0"/>
          </a:p>
          <a:p>
            <a:r>
              <a:rPr lang="en-US" dirty="0"/>
              <a:t>We observe that the SVM performs well when the kernel type is chosen correctly. In particular, linear kernel works best for 2 of the 3 file types, and works reasonably well for all 3 types. </a:t>
            </a:r>
          </a:p>
          <a:p>
            <a:endParaRPr lang="en-US" dirty="0"/>
          </a:p>
          <a:p>
            <a:pPr marL="0" indent="0">
              <a:buNone/>
            </a:pPr>
            <a:endParaRPr lang="en-US" dirty="0"/>
          </a:p>
        </p:txBody>
      </p:sp>
      <p:pic>
        <p:nvPicPr>
          <p:cNvPr id="4" name="Picture 3">
            <a:extLst>
              <a:ext uri="{FF2B5EF4-FFF2-40B4-BE49-F238E27FC236}">
                <a16:creationId xmlns:a16="http://schemas.microsoft.com/office/drawing/2014/main" id="{04599B21-E089-4A7E-8231-1CFEC4F5F4AC}"/>
              </a:ext>
            </a:extLst>
          </p:cNvPr>
          <p:cNvPicPr>
            <a:picLocks noChangeAspect="1"/>
          </p:cNvPicPr>
          <p:nvPr/>
        </p:nvPicPr>
        <p:blipFill rotWithShape="1">
          <a:blip r:embed="rId2" cstate="print"/>
          <a:srcRect l="3027" t="52865" r="55788" b="26550"/>
          <a:stretch/>
        </p:blipFill>
        <p:spPr>
          <a:xfrm>
            <a:off x="2387175" y="3144252"/>
            <a:ext cx="7417650" cy="2085473"/>
          </a:xfrm>
          <a:prstGeom prst="rect">
            <a:avLst/>
          </a:prstGeom>
        </p:spPr>
      </p:pic>
    </p:spTree>
    <p:extLst>
      <p:ext uri="{BB962C8B-B14F-4D97-AF65-F5344CB8AC3E}">
        <p14:creationId xmlns:p14="http://schemas.microsoft.com/office/powerpoint/2010/main" val="14918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CB9A-BD8E-4C61-B67A-85E96F6027F1}"/>
              </a:ext>
            </a:extLst>
          </p:cNvPr>
          <p:cNvSpPr>
            <a:spLocks noGrp="1"/>
          </p:cNvSpPr>
          <p:nvPr>
            <p:ph type="title"/>
          </p:nvPr>
        </p:nvSpPr>
        <p:spPr/>
        <p:txBody>
          <a:bodyPr/>
          <a:lstStyle/>
          <a:p>
            <a:pPr algn="ctr"/>
            <a:r>
              <a:rPr lang="en-US" dirty="0"/>
              <a:t>Conti….</a:t>
            </a:r>
          </a:p>
        </p:txBody>
      </p:sp>
      <p:sp>
        <p:nvSpPr>
          <p:cNvPr id="3" name="Content Placeholder 2">
            <a:extLst>
              <a:ext uri="{FF2B5EF4-FFF2-40B4-BE49-F238E27FC236}">
                <a16:creationId xmlns:a16="http://schemas.microsoft.com/office/drawing/2014/main" id="{064A4526-968C-4E12-B6C6-8E7A0FE16649}"/>
              </a:ext>
            </a:extLst>
          </p:cNvPr>
          <p:cNvSpPr>
            <a:spLocks noGrp="1"/>
          </p:cNvSpPr>
          <p:nvPr>
            <p:ph idx="1"/>
          </p:nvPr>
        </p:nvSpPr>
        <p:spPr>
          <a:xfrm>
            <a:off x="1154954" y="2603499"/>
            <a:ext cx="9480962" cy="3717089"/>
          </a:xfrm>
        </p:spPr>
        <p:txBody>
          <a:bodyPr>
            <a:normAutofit fontScale="92500" lnSpcReduction="10000"/>
          </a:bodyPr>
          <a:lstStyle/>
          <a:p>
            <a:r>
              <a:rPr lang="en-US" dirty="0"/>
              <a:t>For multi-class classification, we present the results in Table 2:</a:t>
            </a:r>
          </a:p>
          <a:p>
            <a:endParaRPr lang="en-US" dirty="0"/>
          </a:p>
          <a:p>
            <a:endParaRPr lang="en-US" dirty="0"/>
          </a:p>
          <a:p>
            <a:endParaRPr lang="en-US" dirty="0"/>
          </a:p>
          <a:p>
            <a:endParaRPr lang="en-US" dirty="0"/>
          </a:p>
          <a:p>
            <a:endParaRPr lang="en-US" dirty="0"/>
          </a:p>
          <a:p>
            <a:endParaRPr lang="en-US" dirty="0"/>
          </a:p>
          <a:p>
            <a:r>
              <a:rPr lang="en-US" dirty="0"/>
              <a:t>From Table 2 we can see that, in general, the classification accuracy drops as the number of classes increases. Part of this performance drop may be due to the overlap between JPEG and PDF files. Nevertheless, the linear kernel SVM maintains high accuracies for multiple file types for these high entropy data fragments.</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435D9EBB-ECB9-456C-9094-9C034B90C20F}"/>
              </a:ext>
            </a:extLst>
          </p:cNvPr>
          <p:cNvPicPr>
            <a:picLocks noChangeAspect="1"/>
          </p:cNvPicPr>
          <p:nvPr/>
        </p:nvPicPr>
        <p:blipFill rotWithShape="1">
          <a:blip r:embed="rId2" cstate="print"/>
          <a:srcRect l="3552" t="50185" r="56842" b="29357"/>
          <a:stretch/>
        </p:blipFill>
        <p:spPr>
          <a:xfrm>
            <a:off x="1989221" y="3056689"/>
            <a:ext cx="6208950" cy="1804068"/>
          </a:xfrm>
          <a:prstGeom prst="rect">
            <a:avLst/>
          </a:prstGeom>
        </p:spPr>
      </p:pic>
    </p:spTree>
    <p:extLst>
      <p:ext uri="{BB962C8B-B14F-4D97-AF65-F5344CB8AC3E}">
        <p14:creationId xmlns:p14="http://schemas.microsoft.com/office/powerpoint/2010/main" val="394395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0378-326D-4D53-AA6E-65A512A360B4}"/>
              </a:ext>
            </a:extLst>
          </p:cNvPr>
          <p:cNvSpPr>
            <a:spLocks noGrp="1"/>
          </p:cNvSpPr>
          <p:nvPr>
            <p:ph type="title"/>
          </p:nvPr>
        </p:nvSpPr>
        <p:spPr/>
        <p:txBody>
          <a:bodyPr/>
          <a:lstStyle/>
          <a:p>
            <a:pPr algn="ctr"/>
            <a:r>
              <a:rPr lang="en-US" dirty="0"/>
              <a:t>Conclusion </a:t>
            </a:r>
          </a:p>
        </p:txBody>
      </p:sp>
      <p:sp>
        <p:nvSpPr>
          <p:cNvPr id="3" name="Content Placeholder 2">
            <a:extLst>
              <a:ext uri="{FF2B5EF4-FFF2-40B4-BE49-F238E27FC236}">
                <a16:creationId xmlns:a16="http://schemas.microsoft.com/office/drawing/2014/main" id="{0C5C7AE7-3036-4B13-90D1-B3CAC387E9B1}"/>
              </a:ext>
            </a:extLst>
          </p:cNvPr>
          <p:cNvSpPr>
            <a:spLocks noGrp="1"/>
          </p:cNvSpPr>
          <p:nvPr>
            <p:ph idx="1"/>
          </p:nvPr>
        </p:nvSpPr>
        <p:spPr>
          <a:xfrm>
            <a:off x="1154954" y="2351314"/>
            <a:ext cx="9962225" cy="4274075"/>
          </a:xfrm>
        </p:spPr>
        <p:txBody>
          <a:bodyPr>
            <a:normAutofit fontScale="92500" lnSpcReduction="20000"/>
          </a:bodyPr>
          <a:lstStyle/>
          <a:p>
            <a:pPr>
              <a:buFont typeface="Wingdings" panose="05000000000000000000" pitchFamily="2" charset="2"/>
              <a:buChar char="Ø"/>
            </a:pPr>
            <a:r>
              <a:rPr lang="en-US" dirty="0"/>
              <a:t>In this paper we studied the problem of the file type classification of evidence data fragments in the absence of header and file system information</a:t>
            </a:r>
          </a:p>
          <a:p>
            <a:pPr>
              <a:buFont typeface="Wingdings" panose="05000000000000000000" pitchFamily="2" charset="2"/>
              <a:buChar char="Ø"/>
            </a:pPr>
            <a:r>
              <a:rPr lang="en-US" dirty="0"/>
              <a:t>Previous statistical approaches are mainly based on computing the statistical distance between a given data fragment and known file types</a:t>
            </a:r>
          </a:p>
          <a:p>
            <a:pPr>
              <a:buFont typeface="Wingdings" panose="05000000000000000000" pitchFamily="2" charset="2"/>
              <a:buChar char="Ø"/>
            </a:pPr>
            <a:r>
              <a:rPr lang="en-US" dirty="0"/>
              <a:t>Although these previous techniques can achieve certain level of accuracy in some cases, but they fail to handle high entropy file types, such as multimedia files, compressed archives and executable programs</a:t>
            </a:r>
          </a:p>
          <a:p>
            <a:pPr>
              <a:buFont typeface="Wingdings" panose="05000000000000000000" pitchFamily="2" charset="2"/>
              <a:buChar char="Ø"/>
            </a:pPr>
            <a:r>
              <a:rPr lang="en-US" dirty="0"/>
              <a:t>Support vector machines maintain the simplicity of the classification system and achieve high efficiency, where a simple feature vector space, namely the byte frequencies, are used and SVM is trained with large amount of data and performed parameter optimization to achieve high accuracy</a:t>
            </a:r>
          </a:p>
          <a:p>
            <a:pPr>
              <a:buFont typeface="Wingdings" panose="05000000000000000000" pitchFamily="2" charset="2"/>
              <a:buChar char="Ø"/>
            </a:pPr>
            <a:r>
              <a:rPr lang="en-US" dirty="0"/>
              <a:t>Compared with the previous methods, we can achieve a high accuracy by using the byte frequencies, which makes our scheme efficiently implementable and robust. </a:t>
            </a:r>
          </a:p>
          <a:p>
            <a:pPr>
              <a:buFont typeface="Wingdings" panose="05000000000000000000" pitchFamily="2" charset="2"/>
              <a:buChar char="Ø"/>
            </a:pPr>
            <a:r>
              <a:rPr lang="en-US" dirty="0"/>
              <a:t>It is also proven that when trained with properly chosen parameters, SVM can be very powerful in differentiating data fragments from different types of files, even when no header or structure is available in the fragment.</a:t>
            </a:r>
          </a:p>
        </p:txBody>
      </p:sp>
    </p:spTree>
    <p:extLst>
      <p:ext uri="{BB962C8B-B14F-4D97-AF65-F5344CB8AC3E}">
        <p14:creationId xmlns:p14="http://schemas.microsoft.com/office/powerpoint/2010/main" val="4182798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114639-1A1E-435D-9B4B-CEA1AE464FFC}"/>
              </a:ext>
            </a:extLst>
          </p:cNvPr>
          <p:cNvPicPr>
            <a:picLocks noChangeAspect="1"/>
          </p:cNvPicPr>
          <p:nvPr/>
        </p:nvPicPr>
        <p:blipFill rotWithShape="1">
          <a:blip r:embed="rId2" cstate="print"/>
          <a:srcRect l="11633" t="42314" r="34872" b="13469"/>
          <a:stretch/>
        </p:blipFill>
        <p:spPr>
          <a:xfrm>
            <a:off x="2834951" y="1838130"/>
            <a:ext cx="6522098" cy="3032449"/>
          </a:xfrm>
          <a:prstGeom prst="rect">
            <a:avLst/>
          </a:prstGeom>
        </p:spPr>
      </p:pic>
    </p:spTree>
    <p:extLst>
      <p:ext uri="{BB962C8B-B14F-4D97-AF65-F5344CB8AC3E}">
        <p14:creationId xmlns:p14="http://schemas.microsoft.com/office/powerpoint/2010/main" val="262566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1A75-4491-4807-A093-99261FDF9396}"/>
              </a:ext>
            </a:extLst>
          </p:cNvPr>
          <p:cNvSpPr>
            <a:spLocks noGrp="1"/>
          </p:cNvSpPr>
          <p:nvPr>
            <p:ph type="title"/>
          </p:nvPr>
        </p:nvSpPr>
        <p:spPr/>
        <p:txBody>
          <a:bodyPr/>
          <a:lstStyle/>
          <a:p>
            <a:pPr algn="ctr"/>
            <a:r>
              <a:rPr lang="en-US" dirty="0"/>
              <a:t>Abstract </a:t>
            </a:r>
          </a:p>
        </p:txBody>
      </p:sp>
      <p:sp>
        <p:nvSpPr>
          <p:cNvPr id="3" name="Content Placeholder 2">
            <a:extLst>
              <a:ext uri="{FF2B5EF4-FFF2-40B4-BE49-F238E27FC236}">
                <a16:creationId xmlns:a16="http://schemas.microsoft.com/office/drawing/2014/main" id="{ABCE0333-C8D1-47B1-9D07-8EFEACD5D847}"/>
              </a:ext>
            </a:extLst>
          </p:cNvPr>
          <p:cNvSpPr>
            <a:spLocks noGrp="1"/>
          </p:cNvSpPr>
          <p:nvPr>
            <p:ph idx="1"/>
          </p:nvPr>
        </p:nvSpPr>
        <p:spPr>
          <a:xfrm>
            <a:off x="914400" y="2630905"/>
            <a:ext cx="10234863" cy="3978442"/>
          </a:xfrm>
        </p:spPr>
        <p:txBody>
          <a:bodyPr>
            <a:normAutofit/>
          </a:bodyPr>
          <a:lstStyle/>
          <a:p>
            <a:r>
              <a:rPr lang="en-US" dirty="0"/>
              <a:t>A major challenge in digital forensics is the efficient and accurate file type classification of evidence data fragments, in the absence of header and file system information</a:t>
            </a:r>
          </a:p>
          <a:p>
            <a:r>
              <a:rPr lang="en-US" dirty="0"/>
              <a:t>For example, when we try to recover important data from a hard disk with a corrupted partition table, it is desirable to identify the type of the data fragments found on the hard disk before trying to recover the data</a:t>
            </a:r>
          </a:p>
          <a:p>
            <a:r>
              <a:rPr lang="en-US" dirty="0"/>
              <a:t>Although it is often easy to distinguish between high entropy file types (e.g., compressed data-JPEG, zip, EXE files) and low entropy types (e.g., text files and HTML files), the challenge arises when it is required to differentiate among high entropy file types. </a:t>
            </a:r>
          </a:p>
          <a:p>
            <a:r>
              <a:rPr lang="en-US" dirty="0"/>
              <a:t>So we use Support Vector Machine(SVM) in which we extract feature vectors from the byte frequencies of a given fragment, and use an SVM to predict the type of the fragment under supervised learning</a:t>
            </a:r>
          </a:p>
          <a:p>
            <a:endParaRPr lang="en-US" dirty="0"/>
          </a:p>
        </p:txBody>
      </p:sp>
    </p:spTree>
    <p:extLst>
      <p:ext uri="{BB962C8B-B14F-4D97-AF65-F5344CB8AC3E}">
        <p14:creationId xmlns:p14="http://schemas.microsoft.com/office/powerpoint/2010/main" val="147252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0CCD-7E25-4938-97AF-B065EFC9651E}"/>
              </a:ext>
            </a:extLst>
          </p:cNvPr>
          <p:cNvSpPr>
            <a:spLocks noGrp="1"/>
          </p:cNvSpPr>
          <p:nvPr>
            <p:ph type="title"/>
          </p:nvPr>
        </p:nvSpPr>
        <p:spPr/>
        <p:txBody>
          <a:bodyPr/>
          <a:lstStyle/>
          <a:p>
            <a:pPr algn="ctr"/>
            <a:r>
              <a:rPr lang="en-US" dirty="0"/>
              <a:t>Introduction </a:t>
            </a:r>
          </a:p>
        </p:txBody>
      </p:sp>
      <p:sp>
        <p:nvSpPr>
          <p:cNvPr id="3" name="Content Placeholder 2">
            <a:extLst>
              <a:ext uri="{FF2B5EF4-FFF2-40B4-BE49-F238E27FC236}">
                <a16:creationId xmlns:a16="http://schemas.microsoft.com/office/drawing/2014/main" id="{49DAF4B8-4F55-4671-9200-3F0058CB404E}"/>
              </a:ext>
            </a:extLst>
          </p:cNvPr>
          <p:cNvSpPr>
            <a:spLocks noGrp="1"/>
          </p:cNvSpPr>
          <p:nvPr>
            <p:ph idx="1"/>
          </p:nvPr>
        </p:nvSpPr>
        <p:spPr>
          <a:xfrm>
            <a:off x="1154954" y="2470483"/>
            <a:ext cx="10218899" cy="4106779"/>
          </a:xfrm>
        </p:spPr>
        <p:txBody>
          <a:bodyPr>
            <a:normAutofit fontScale="92500" lnSpcReduction="20000"/>
          </a:bodyPr>
          <a:lstStyle/>
          <a:p>
            <a:r>
              <a:rPr lang="en-US" dirty="0"/>
              <a:t>A typical approach to data fragment classification is to examine its </a:t>
            </a:r>
            <a:r>
              <a:rPr lang="en-US" b="1" dirty="0"/>
              <a:t>byte frequency histogram</a:t>
            </a:r>
          </a:p>
          <a:p>
            <a:pPr lvl="1">
              <a:buFont typeface="Wingdings" panose="05000000000000000000" pitchFamily="2" charset="2"/>
              <a:buChar char="§"/>
            </a:pPr>
            <a:r>
              <a:rPr lang="en-US" dirty="0"/>
              <a:t>A statistical distance between the histogram and known distributions of different types of files can be computed and used to differentiate different data types</a:t>
            </a:r>
          </a:p>
          <a:p>
            <a:pPr lvl="1">
              <a:buFont typeface="Wingdings" panose="05000000000000000000" pitchFamily="2" charset="2"/>
              <a:buChar char="§"/>
            </a:pPr>
            <a:r>
              <a:rPr lang="en-US" dirty="0"/>
              <a:t>This is used in methods like Oscar… but the accuracy suffers for very high entropy file types where the histograms may look alike</a:t>
            </a:r>
          </a:p>
          <a:p>
            <a:r>
              <a:rPr lang="en-US" dirty="0"/>
              <a:t>Another method is to look for the existence (or the lack of) certain keywords that would only appear (or would never appear) in certain types of files</a:t>
            </a:r>
          </a:p>
          <a:p>
            <a:pPr lvl="1">
              <a:buFont typeface="Wingdings" panose="05000000000000000000" pitchFamily="2" charset="2"/>
              <a:buChar char="§"/>
            </a:pPr>
            <a:r>
              <a:rPr lang="en-US" dirty="0"/>
              <a:t>it works for high entropy file types where a certain byte pattern appears significantly more (or significantly less) often than others, it does not work well when there is no obvious pattern in the data.</a:t>
            </a:r>
          </a:p>
          <a:p>
            <a:r>
              <a:rPr lang="en-US" dirty="0"/>
              <a:t>Machine learning methods like Fisher’s linear discriminant on a combination of a number of different statistics, which achieves reasonable accuracies at the cost of classification complexity are proposed</a:t>
            </a:r>
          </a:p>
          <a:p>
            <a:r>
              <a:rPr lang="en-US" dirty="0"/>
              <a:t>Later SVMs are given in which we treat the histogram derived from a data fragment as its feature vector, and use a trained SVM to classify a given feature vector</a:t>
            </a:r>
          </a:p>
          <a:p>
            <a:pPr lvl="1"/>
            <a:endParaRPr lang="en-US" dirty="0"/>
          </a:p>
          <a:p>
            <a:endParaRPr lang="en-US" dirty="0"/>
          </a:p>
          <a:p>
            <a:endParaRPr lang="en-US" dirty="0"/>
          </a:p>
        </p:txBody>
      </p:sp>
    </p:spTree>
    <p:extLst>
      <p:ext uri="{BB962C8B-B14F-4D97-AF65-F5344CB8AC3E}">
        <p14:creationId xmlns:p14="http://schemas.microsoft.com/office/powerpoint/2010/main" val="280025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0EAE-86D5-473F-84DC-23D6E44A37F9}"/>
              </a:ext>
            </a:extLst>
          </p:cNvPr>
          <p:cNvSpPr>
            <a:spLocks noGrp="1"/>
          </p:cNvSpPr>
          <p:nvPr>
            <p:ph type="title"/>
          </p:nvPr>
        </p:nvSpPr>
        <p:spPr/>
        <p:txBody>
          <a:bodyPr/>
          <a:lstStyle/>
          <a:p>
            <a:pPr algn="ctr"/>
            <a:r>
              <a:rPr lang="en-US" dirty="0"/>
              <a:t>Related work</a:t>
            </a:r>
          </a:p>
        </p:txBody>
      </p:sp>
      <p:sp>
        <p:nvSpPr>
          <p:cNvPr id="3" name="Content Placeholder 2">
            <a:extLst>
              <a:ext uri="{FF2B5EF4-FFF2-40B4-BE49-F238E27FC236}">
                <a16:creationId xmlns:a16="http://schemas.microsoft.com/office/drawing/2014/main" id="{E69390D9-C035-4491-B0EA-CCF32391EE05}"/>
              </a:ext>
            </a:extLst>
          </p:cNvPr>
          <p:cNvSpPr>
            <a:spLocks noGrp="1"/>
          </p:cNvSpPr>
          <p:nvPr>
            <p:ph idx="1"/>
          </p:nvPr>
        </p:nvSpPr>
        <p:spPr>
          <a:xfrm>
            <a:off x="1154954" y="2248678"/>
            <a:ext cx="9946183" cy="4761722"/>
          </a:xfrm>
        </p:spPr>
        <p:txBody>
          <a:bodyPr>
            <a:normAutofit/>
          </a:bodyPr>
          <a:lstStyle/>
          <a:p>
            <a:r>
              <a:rPr lang="en-US" dirty="0"/>
              <a:t>McDaniel and </a:t>
            </a:r>
            <a:r>
              <a:rPr lang="en-US" dirty="0" err="1"/>
              <a:t>Heydari</a:t>
            </a:r>
            <a:r>
              <a:rPr lang="en-US" dirty="0"/>
              <a:t> (2003) proposed three algorithms, Byte Frequency Analysis (BFA), Byte Frequency Cross-correlation (BFC) and File Header/Trailer (FHT), to generate the characteristic fingerprints to identify different computer file types. </a:t>
            </a:r>
          </a:p>
          <a:p>
            <a:pPr lvl="1">
              <a:buFont typeface="Wingdings" panose="05000000000000000000" pitchFamily="2" charset="2"/>
              <a:buChar char="§"/>
            </a:pPr>
            <a:r>
              <a:rPr lang="en-US" dirty="0"/>
              <a:t>The classification accuracy was 27.50%, 45.83% and 95.83% for the BFA, BFC and FHT algorithms, respectively</a:t>
            </a:r>
          </a:p>
          <a:p>
            <a:r>
              <a:rPr lang="en-US" dirty="0"/>
              <a:t>Li et al(2005) proposed enhanced version to BFA algorithm where each file type were computed by clustering the training files using K-means algorithm. </a:t>
            </a:r>
          </a:p>
          <a:p>
            <a:pPr lvl="1">
              <a:buFont typeface="Wingdings" panose="05000000000000000000" pitchFamily="2" charset="2"/>
              <a:buChar char="§"/>
            </a:pPr>
            <a:r>
              <a:rPr lang="en-US" dirty="0"/>
              <a:t>The classification accuracy approached 100% when only the first 20 bytes of the files were used to create the fingerprints. As the modeled portion increased in size, </a:t>
            </a:r>
            <a:r>
              <a:rPr lang="en-US" dirty="0" err="1"/>
              <a:t>itdropped</a:t>
            </a:r>
            <a:r>
              <a:rPr lang="en-US" dirty="0"/>
              <a:t> to 76.8% for gif files and 77.1% for jpg files</a:t>
            </a:r>
          </a:p>
          <a:p>
            <a:r>
              <a:rPr lang="en-US" dirty="0" err="1"/>
              <a:t>Karresand</a:t>
            </a:r>
            <a:r>
              <a:rPr lang="en-US" dirty="0"/>
              <a:t> and </a:t>
            </a:r>
            <a:r>
              <a:rPr lang="en-US" dirty="0" err="1"/>
              <a:t>Shahmehri</a:t>
            </a:r>
            <a:r>
              <a:rPr lang="en-US" dirty="0"/>
              <a:t> (2006) proposed Oscar method  where they built centroids of the mean and standard deviation of the byte frequency distribution of different file types. </a:t>
            </a:r>
          </a:p>
          <a:p>
            <a:pPr lvl="1">
              <a:buFont typeface="Wingdings" panose="05000000000000000000" pitchFamily="2" charset="2"/>
              <a:buChar char="§"/>
            </a:pPr>
            <a:r>
              <a:rPr lang="en-US" dirty="0"/>
              <a:t>The classification accuracy for JPEG files is 99% but for zip and exe files is 37%</a:t>
            </a:r>
          </a:p>
          <a:p>
            <a:pPr lvl="1"/>
            <a:endParaRPr lang="en-US" dirty="0"/>
          </a:p>
        </p:txBody>
      </p:sp>
    </p:spTree>
    <p:extLst>
      <p:ext uri="{BB962C8B-B14F-4D97-AF65-F5344CB8AC3E}">
        <p14:creationId xmlns:p14="http://schemas.microsoft.com/office/powerpoint/2010/main" val="336414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E308-E724-4C70-8BEA-A9F0CC83C95F}"/>
              </a:ext>
            </a:extLst>
          </p:cNvPr>
          <p:cNvSpPr>
            <a:spLocks noGrp="1"/>
          </p:cNvSpPr>
          <p:nvPr>
            <p:ph type="title"/>
          </p:nvPr>
        </p:nvSpPr>
        <p:spPr/>
        <p:txBody>
          <a:bodyPr/>
          <a:lstStyle/>
          <a:p>
            <a:pPr algn="ctr"/>
            <a:r>
              <a:rPr lang="en-US" dirty="0"/>
              <a:t>Conti….</a:t>
            </a:r>
          </a:p>
        </p:txBody>
      </p:sp>
      <p:sp>
        <p:nvSpPr>
          <p:cNvPr id="3" name="Content Placeholder 2">
            <a:extLst>
              <a:ext uri="{FF2B5EF4-FFF2-40B4-BE49-F238E27FC236}">
                <a16:creationId xmlns:a16="http://schemas.microsoft.com/office/drawing/2014/main" id="{3F9D9E01-58FE-47DD-AEAF-2C36944055E8}"/>
              </a:ext>
            </a:extLst>
          </p:cNvPr>
          <p:cNvSpPr>
            <a:spLocks noGrp="1"/>
          </p:cNvSpPr>
          <p:nvPr>
            <p:ph idx="1"/>
          </p:nvPr>
        </p:nvSpPr>
        <p:spPr>
          <a:xfrm>
            <a:off x="1154954" y="2444620"/>
            <a:ext cx="10250983" cy="4260980"/>
          </a:xfrm>
        </p:spPr>
        <p:txBody>
          <a:bodyPr/>
          <a:lstStyle/>
          <a:p>
            <a:r>
              <a:rPr lang="en-US" dirty="0"/>
              <a:t>Hall and Davis (2006) proposed measuring the entropy and the data compressibility of the file using sliding windows of fixed sizes. The sliding window compressibility utilized the LZW algorithm. </a:t>
            </a:r>
          </a:p>
          <a:p>
            <a:pPr lvl="1">
              <a:buFont typeface="Wingdings" panose="05000000000000000000" pitchFamily="2" charset="2"/>
              <a:buChar char="§"/>
            </a:pPr>
            <a:r>
              <a:rPr lang="en-US" dirty="0"/>
              <a:t>The classification accuracy for zip files was 12%</a:t>
            </a:r>
          </a:p>
          <a:p>
            <a:r>
              <a:rPr lang="en-US" dirty="0" err="1"/>
              <a:t>Erbacher</a:t>
            </a:r>
            <a:r>
              <a:rPr lang="en-US" dirty="0"/>
              <a:t> and Mulholland (2007) proposed keyword based methods to identify and locate presence of data of a particular type within a file or on a disk</a:t>
            </a:r>
          </a:p>
          <a:p>
            <a:r>
              <a:rPr lang="en-US" dirty="0" err="1"/>
              <a:t>Veenman</a:t>
            </a:r>
            <a:r>
              <a:rPr lang="en-US" dirty="0"/>
              <a:t> (2007) proposed combining the byte frequency histogram, the entropy information and the </a:t>
            </a:r>
            <a:r>
              <a:rPr lang="en-US" dirty="0" err="1"/>
              <a:t>Kolmogorow</a:t>
            </a:r>
            <a:r>
              <a:rPr lang="en-US" dirty="0"/>
              <a:t> complexity measurement to classify the file type of a cluster. </a:t>
            </a:r>
          </a:p>
          <a:p>
            <a:pPr lvl="1">
              <a:buFont typeface="Wingdings" panose="05000000000000000000" pitchFamily="2" charset="2"/>
              <a:buChar char="§"/>
            </a:pPr>
            <a:r>
              <a:rPr lang="en-US" dirty="0"/>
              <a:t>The classification accuracies for the html, jpeg and exe types at 99%, 98% and 78% resp. but only 18% for zip and 59% for pdf</a:t>
            </a:r>
          </a:p>
        </p:txBody>
      </p:sp>
    </p:spTree>
    <p:extLst>
      <p:ext uri="{BB962C8B-B14F-4D97-AF65-F5344CB8AC3E}">
        <p14:creationId xmlns:p14="http://schemas.microsoft.com/office/powerpoint/2010/main" val="65320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4146-8C59-42FB-BB99-7869C31D53AF}"/>
              </a:ext>
            </a:extLst>
          </p:cNvPr>
          <p:cNvSpPr>
            <a:spLocks noGrp="1"/>
          </p:cNvSpPr>
          <p:nvPr>
            <p:ph type="title"/>
          </p:nvPr>
        </p:nvSpPr>
        <p:spPr/>
        <p:txBody>
          <a:bodyPr/>
          <a:lstStyle/>
          <a:p>
            <a:pPr algn="ctr"/>
            <a:r>
              <a:rPr lang="en-US" dirty="0"/>
              <a:t>Support Vector Machines(SVMs)</a:t>
            </a:r>
          </a:p>
        </p:txBody>
      </p:sp>
      <p:sp>
        <p:nvSpPr>
          <p:cNvPr id="3" name="Content Placeholder 2">
            <a:extLst>
              <a:ext uri="{FF2B5EF4-FFF2-40B4-BE49-F238E27FC236}">
                <a16:creationId xmlns:a16="http://schemas.microsoft.com/office/drawing/2014/main" id="{81C2102E-B88D-4119-8680-315C51A4AEE8}"/>
              </a:ext>
            </a:extLst>
          </p:cNvPr>
          <p:cNvSpPr>
            <a:spLocks noGrp="1"/>
          </p:cNvSpPr>
          <p:nvPr>
            <p:ph idx="1"/>
          </p:nvPr>
        </p:nvSpPr>
        <p:spPr>
          <a:xfrm>
            <a:off x="1154954" y="2369976"/>
            <a:ext cx="10074520" cy="4287498"/>
          </a:xfrm>
        </p:spPr>
        <p:txBody>
          <a:bodyPr>
            <a:normAutofit/>
          </a:bodyPr>
          <a:lstStyle/>
          <a:p>
            <a:r>
              <a:rPr lang="en-US" dirty="0"/>
              <a:t>SVMs are machine learning algorithms that are very useful in solving classification problems.</a:t>
            </a:r>
          </a:p>
          <a:p>
            <a:r>
              <a:rPr lang="en-US" dirty="0"/>
              <a:t>They solve this problem by first building a model from a training set and use it to predict classes of data samples of unknown classes</a:t>
            </a:r>
          </a:p>
          <a:p>
            <a:r>
              <a:rPr lang="en-US" dirty="0"/>
              <a:t>The accuracy of the SVM can be defined as the percentage of the testing samples with correctly predicted class labels</a:t>
            </a:r>
          </a:p>
          <a:p>
            <a:r>
              <a:rPr lang="en-US" dirty="0"/>
              <a:t>A support vector machine treats all the features of a data sample as a point in a high dimensional space, and tries to construct hyperplanes to divide the space into partitions</a:t>
            </a:r>
          </a:p>
          <a:p>
            <a:r>
              <a:rPr lang="en-US" dirty="0"/>
              <a:t>Points with different class labels are separated while those with the same class label are kept in the same partition</a:t>
            </a:r>
          </a:p>
        </p:txBody>
      </p:sp>
    </p:spTree>
    <p:extLst>
      <p:ext uri="{BB962C8B-B14F-4D97-AF65-F5344CB8AC3E}">
        <p14:creationId xmlns:p14="http://schemas.microsoft.com/office/powerpoint/2010/main" val="205486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4E1B-7BE3-47C2-9FC7-5B6EDECD7BCE}"/>
              </a:ext>
            </a:extLst>
          </p:cNvPr>
          <p:cNvSpPr>
            <a:spLocks noGrp="1"/>
          </p:cNvSpPr>
          <p:nvPr>
            <p:ph type="title"/>
          </p:nvPr>
        </p:nvSpPr>
        <p:spPr/>
        <p:txBody>
          <a:bodyPr/>
          <a:lstStyle/>
          <a:p>
            <a:pPr algn="ctr"/>
            <a:r>
              <a:rPr lang="en-US" dirty="0"/>
              <a:t>Conti…</a:t>
            </a:r>
          </a:p>
        </p:txBody>
      </p:sp>
      <p:sp>
        <p:nvSpPr>
          <p:cNvPr id="3" name="Content Placeholder 2">
            <a:extLst>
              <a:ext uri="{FF2B5EF4-FFF2-40B4-BE49-F238E27FC236}">
                <a16:creationId xmlns:a16="http://schemas.microsoft.com/office/drawing/2014/main" id="{839BC9EE-147B-4D74-AD97-0E320D77DB1F}"/>
              </a:ext>
            </a:extLst>
          </p:cNvPr>
          <p:cNvSpPr>
            <a:spLocks noGrp="1"/>
          </p:cNvSpPr>
          <p:nvPr>
            <p:ph idx="1"/>
          </p:nvPr>
        </p:nvSpPr>
        <p:spPr>
          <a:xfrm>
            <a:off x="1154954" y="2603500"/>
            <a:ext cx="9593911" cy="3769308"/>
          </a:xfrm>
        </p:spPr>
        <p:txBody>
          <a:bodyPr>
            <a:normAutofit/>
          </a:bodyPr>
          <a:lstStyle/>
          <a:p>
            <a:r>
              <a:rPr lang="en-US" dirty="0"/>
              <a:t>To build the model from the training set, the key is to choose the right kernel function and find its optimal parameters. Some of the most commonly supported kernel types include: (1) linear, (2) polynomial, (3) radial basis function (RBF), and (4) sigmoid</a:t>
            </a:r>
          </a:p>
          <a:p>
            <a:r>
              <a:rPr lang="en-US" dirty="0"/>
              <a:t>Once a kernel function is chosen, the optimal parameters are selected using a k-fold cross-validation procedure</a:t>
            </a:r>
          </a:p>
          <a:p>
            <a:r>
              <a:rPr lang="en-US" dirty="0"/>
              <a:t>The accuracies are then averaged and recorded as the accuracy of the selected parameters. This procedure is iterated for many possible combinations of parameters until a certain stop condition is satisfied.</a:t>
            </a:r>
          </a:p>
          <a:p>
            <a:r>
              <a:rPr lang="en-US" dirty="0"/>
              <a:t>The parameters are optimized in this way to avoid over-training of the SVM, which yields good results on the training set but poor results for unseen testing data</a:t>
            </a:r>
          </a:p>
        </p:txBody>
      </p:sp>
    </p:spTree>
    <p:extLst>
      <p:ext uri="{BB962C8B-B14F-4D97-AF65-F5344CB8AC3E}">
        <p14:creationId xmlns:p14="http://schemas.microsoft.com/office/powerpoint/2010/main" val="76969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78075D-50FB-45DF-AC03-E61B78B46209}"/>
              </a:ext>
            </a:extLst>
          </p:cNvPr>
          <p:cNvPicPr>
            <a:picLocks noChangeAspect="1"/>
          </p:cNvPicPr>
          <p:nvPr/>
        </p:nvPicPr>
        <p:blipFill rotWithShape="1">
          <a:blip r:embed="rId2" cstate="print"/>
          <a:srcRect l="18139" t="31580" r="42104" b="18606"/>
          <a:stretch/>
        </p:blipFill>
        <p:spPr>
          <a:xfrm>
            <a:off x="2211385" y="1193317"/>
            <a:ext cx="6655741" cy="4691015"/>
          </a:xfrm>
          <a:prstGeom prst="rect">
            <a:avLst/>
          </a:prstGeom>
        </p:spPr>
      </p:pic>
    </p:spTree>
    <p:extLst>
      <p:ext uri="{BB962C8B-B14F-4D97-AF65-F5344CB8AC3E}">
        <p14:creationId xmlns:p14="http://schemas.microsoft.com/office/powerpoint/2010/main" val="24243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1A78-856E-4399-90E4-4CAC3A6B071D}"/>
              </a:ext>
            </a:extLst>
          </p:cNvPr>
          <p:cNvSpPr>
            <a:spLocks noGrp="1"/>
          </p:cNvSpPr>
          <p:nvPr>
            <p:ph type="title"/>
          </p:nvPr>
        </p:nvSpPr>
        <p:spPr/>
        <p:txBody>
          <a:bodyPr/>
          <a:lstStyle/>
          <a:p>
            <a:pPr algn="ctr"/>
            <a:r>
              <a:rPr lang="en-US" dirty="0"/>
              <a:t>Proposed method</a:t>
            </a:r>
          </a:p>
        </p:txBody>
      </p:sp>
      <p:sp>
        <p:nvSpPr>
          <p:cNvPr id="3" name="Content Placeholder 2">
            <a:extLst>
              <a:ext uri="{FF2B5EF4-FFF2-40B4-BE49-F238E27FC236}">
                <a16:creationId xmlns:a16="http://schemas.microsoft.com/office/drawing/2014/main" id="{7441A215-BD69-4BCC-BD9B-635E5312569D}"/>
              </a:ext>
            </a:extLst>
          </p:cNvPr>
          <p:cNvSpPr>
            <a:spLocks noGrp="1"/>
          </p:cNvSpPr>
          <p:nvPr>
            <p:ph idx="1"/>
          </p:nvPr>
        </p:nvSpPr>
        <p:spPr>
          <a:xfrm>
            <a:off x="1154954" y="2406316"/>
            <a:ext cx="9946183" cy="4331368"/>
          </a:xfrm>
        </p:spPr>
        <p:txBody>
          <a:bodyPr>
            <a:normAutofit/>
          </a:bodyPr>
          <a:lstStyle/>
          <a:p>
            <a:r>
              <a:rPr lang="en-US" dirty="0"/>
              <a:t>Assumptions and models:</a:t>
            </a:r>
          </a:p>
          <a:p>
            <a:pPr lvl="1">
              <a:buFont typeface="Wingdings" panose="05000000000000000000" pitchFamily="2" charset="2"/>
              <a:buChar char="§"/>
            </a:pPr>
            <a:r>
              <a:rPr lang="en-US" dirty="0"/>
              <a:t>We assume that each time we are given one fragment for classification, and the result is independent of any other fragments</a:t>
            </a:r>
          </a:p>
          <a:p>
            <a:pPr lvl="1">
              <a:buFont typeface="Wingdings" panose="05000000000000000000" pitchFamily="2" charset="2"/>
              <a:buChar char="§"/>
            </a:pPr>
            <a:r>
              <a:rPr lang="en-US" dirty="0"/>
              <a:t>In reality, this memoryless model is clearly an over simplification, since neighboring memory fragments are likely to be of the same type, where neighboring may mean physical proximity or logical distance, e.g., consecutive memory address locations</a:t>
            </a:r>
          </a:p>
          <a:p>
            <a:pPr lvl="1">
              <a:buFont typeface="Wingdings" panose="05000000000000000000" pitchFamily="2" charset="2"/>
              <a:buChar char="§"/>
            </a:pPr>
            <a:r>
              <a:rPr lang="en-US" dirty="0"/>
              <a:t>We consider n distinct types of data, where no type is a sub-type of another. In other words, given a data fragment, it should unambiguously belong to exactly one of the n types. For example, we can consider two types: JPEG and MP3, which are mutually exclusive1, but we cannot have TIFF and JPEG, since the former is a container type and may contain a JPEG image</a:t>
            </a:r>
          </a:p>
          <a:p>
            <a:pPr lvl="1">
              <a:buFont typeface="Wingdings" panose="05000000000000000000" pitchFamily="2" charset="2"/>
              <a:buChar char="§"/>
            </a:pPr>
            <a:r>
              <a:rPr lang="en-US" dirty="0"/>
              <a:t>Another more general kind of questions are those that require to identify the given data fragment as one out of n types, where n &gt; 2. This is often referred to as multi-class classification problems</a:t>
            </a:r>
          </a:p>
        </p:txBody>
      </p:sp>
    </p:spTree>
    <p:extLst>
      <p:ext uri="{BB962C8B-B14F-4D97-AF65-F5344CB8AC3E}">
        <p14:creationId xmlns:p14="http://schemas.microsoft.com/office/powerpoint/2010/main" val="2750698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136</TotalTime>
  <Words>2086</Words>
  <Application>Microsoft Office PowerPoint</Application>
  <PresentationFormat>Widescreen</PresentationFormat>
  <Paragraphs>109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A Novel Support Vector Machine Approach to High entropy Data Fragment Classification </vt:lpstr>
      <vt:lpstr>Abstract </vt:lpstr>
      <vt:lpstr>Introduction </vt:lpstr>
      <vt:lpstr>Related work</vt:lpstr>
      <vt:lpstr>Conti….</vt:lpstr>
      <vt:lpstr>Support Vector Machines(SVMs)</vt:lpstr>
      <vt:lpstr>Conti…</vt:lpstr>
      <vt:lpstr>PowerPoint Presentation</vt:lpstr>
      <vt:lpstr>Proposed method</vt:lpstr>
      <vt:lpstr>Conti….</vt:lpstr>
      <vt:lpstr>Conti….</vt:lpstr>
      <vt:lpstr>Evaluation </vt:lpstr>
      <vt:lpstr>Conti….</vt:lpstr>
      <vt:lpstr>Results </vt:lpstr>
      <vt:lpstr>Conti….</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Support Vector Machine Approach to High entropy Data Fragment Classification </dc:title>
  <dc:creator>19-733-121_BELLAMKONDA VISISTA</dc:creator>
  <cp:lastModifiedBy>19-733-065_PERALA ASHISH</cp:lastModifiedBy>
  <cp:revision>19</cp:revision>
  <dcterms:created xsi:type="dcterms:W3CDTF">2022-11-02T15:07:53Z</dcterms:created>
  <dcterms:modified xsi:type="dcterms:W3CDTF">2023-03-03T08:54:02Z</dcterms:modified>
</cp:coreProperties>
</file>