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Arial Black"/>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1" roundtripDataSignature="AMtx7mhRYfvQbAjrzbJSkyKXdFnCZBRp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t/>
            </a:r>
            <a:endParaRPr/>
          </a:p>
        </p:txBody>
      </p:sp>
      <p:sp>
        <p:nvSpPr>
          <p:cNvPr id="100" name="Google Shape;100;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 name="Google Shape;18;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7"/>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8"/>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p:cSld name="제목 및 내용">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19"/>
          <p:cNvSpPr txBox="1"/>
          <p:nvPr>
            <p:ph idx="1" type="body"/>
          </p:nvPr>
        </p:nvSpPr>
        <p:spPr>
          <a:xfrm>
            <a:off x="1835696" y="1556792"/>
            <a:ext cx="7200800" cy="7920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323F4F"/>
              </a:buClr>
              <a:buSzPts val="3200"/>
              <a:buFont typeface="Arial"/>
              <a:buNone/>
              <a:defRPr b="1" sz="3200">
                <a:solidFill>
                  <a:srgbClr val="323F4F"/>
                </a:solidFill>
                <a:latin typeface="Arial"/>
                <a:ea typeface="Arial"/>
                <a:cs typeface="Arial"/>
                <a:sym typeface="Aria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6" name="Google Shape;86;p19"/>
          <p:cNvSpPr txBox="1"/>
          <p:nvPr>
            <p:ph type="title"/>
          </p:nvPr>
        </p:nvSpPr>
        <p:spPr>
          <a:xfrm>
            <a:off x="400000" y="1"/>
            <a:ext cx="7196336" cy="13620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400"/>
              <a:buFont typeface="Arial"/>
              <a:buNone/>
              <a:defRPr b="1" sz="44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구역 머리글">
  <p:cSld name="1_구역 머리글">
    <p:bg>
      <p:bgPr>
        <a:solidFill>
          <a:schemeClr val="lt1"/>
        </a:solidFill>
      </p:bgPr>
    </p:bg>
    <p:spTree>
      <p:nvGrpSpPr>
        <p:cNvPr id="87" name="Shape 87"/>
        <p:cNvGrpSpPr/>
        <p:nvPr/>
      </p:nvGrpSpPr>
      <p:grpSpPr>
        <a:xfrm>
          <a:off x="0" y="0"/>
          <a:ext cx="0" cy="0"/>
          <a:chOff x="0" y="0"/>
          <a:chExt cx="0" cy="0"/>
        </a:xfrm>
      </p:grpSpPr>
      <p:pic>
        <p:nvPicPr>
          <p:cNvPr id="88" name="Google Shape;88;p20"/>
          <p:cNvPicPr preferRelativeResize="0"/>
          <p:nvPr/>
        </p:nvPicPr>
        <p:blipFill rotWithShape="1">
          <a:blip r:embed="rId2">
            <a:alphaModFix/>
          </a:blip>
          <a:srcRect b="89028" l="0" r="0" t="0"/>
          <a:stretch/>
        </p:blipFill>
        <p:spPr>
          <a:xfrm>
            <a:off x="-11447" y="1"/>
            <a:ext cx="9155448" cy="752475"/>
          </a:xfrm>
          <a:prstGeom prst="rect">
            <a:avLst/>
          </a:prstGeom>
          <a:noFill/>
          <a:ln>
            <a:noFill/>
          </a:ln>
        </p:spPr>
      </p:pic>
      <p:sp>
        <p:nvSpPr>
          <p:cNvPr id="89" name="Google Shape;89;p20"/>
          <p:cNvSpPr txBox="1"/>
          <p:nvPr>
            <p:ph type="title"/>
          </p:nvPr>
        </p:nvSpPr>
        <p:spPr>
          <a:xfrm>
            <a:off x="179512" y="107254"/>
            <a:ext cx="7704856" cy="5297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2800"/>
              <a:buFont typeface="Arial"/>
              <a:buNone/>
              <a:defRPr b="1" i="0" sz="2800" u="none" cap="none" strike="noStrike">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0"/>
          <p:cNvSpPr txBox="1"/>
          <p:nvPr>
            <p:ph idx="1" type="body"/>
          </p:nvPr>
        </p:nvSpPr>
        <p:spPr>
          <a:xfrm>
            <a:off x="188218" y="861095"/>
            <a:ext cx="8795320" cy="5544616"/>
          </a:xfrm>
          <a:prstGeom prst="rect">
            <a:avLst/>
          </a:prstGeom>
          <a:noFill/>
          <a:ln>
            <a:noFill/>
          </a:ln>
        </p:spPr>
        <p:txBody>
          <a:bodyPr anchorCtr="0" anchor="t" bIns="45700" lIns="91425" spcFirstLastPara="1" rIns="91425" wrap="square" tIns="45700">
            <a:normAutofit/>
          </a:bodyPr>
          <a:lstStyle>
            <a:lvl1pPr indent="-354330" lvl="0" marL="457200" algn="l">
              <a:lnSpc>
                <a:spcPct val="160000"/>
              </a:lnSpc>
              <a:spcBef>
                <a:spcPts val="0"/>
              </a:spcBef>
              <a:spcAft>
                <a:spcPts val="0"/>
              </a:spcAft>
              <a:buClr>
                <a:schemeClr val="dk1"/>
              </a:buClr>
              <a:buSzPts val="1980"/>
              <a:buFont typeface="Arial"/>
              <a:buChar char="•"/>
              <a:defRPr b="1" sz="1800">
                <a:latin typeface="Arial"/>
                <a:ea typeface="Arial"/>
                <a:cs typeface="Arial"/>
                <a:sym typeface="Arial"/>
              </a:defRPr>
            </a:lvl1pPr>
            <a:lvl2pPr indent="-340360" lvl="1" marL="914400" algn="l">
              <a:lnSpc>
                <a:spcPct val="160000"/>
              </a:lnSpc>
              <a:spcBef>
                <a:spcPts val="0"/>
              </a:spcBef>
              <a:spcAft>
                <a:spcPts val="0"/>
              </a:spcAft>
              <a:buClr>
                <a:schemeClr val="dk1"/>
              </a:buClr>
              <a:buSzPts val="1760"/>
              <a:buFont typeface="Malgun Gothic"/>
              <a:buChar char="-"/>
              <a:defRPr sz="1600">
                <a:latin typeface="Arial"/>
                <a:ea typeface="Arial"/>
                <a:cs typeface="Arial"/>
                <a:sym typeface="Arial"/>
              </a:defRPr>
            </a:lvl2pPr>
            <a:lvl3pPr indent="-326389" lvl="2" marL="1371600" algn="l">
              <a:lnSpc>
                <a:spcPct val="160000"/>
              </a:lnSpc>
              <a:spcBef>
                <a:spcPts val="0"/>
              </a:spcBef>
              <a:spcAft>
                <a:spcPts val="0"/>
              </a:spcAft>
              <a:buClr>
                <a:schemeClr val="dk1"/>
              </a:buClr>
              <a:buSzPts val="1540"/>
              <a:buChar char="•"/>
              <a:defRPr sz="1400">
                <a:latin typeface="Arial"/>
                <a:ea typeface="Arial"/>
                <a:cs typeface="Arial"/>
                <a:sym typeface="Arial"/>
              </a:defRPr>
            </a:lvl3pPr>
            <a:lvl4pPr indent="-317500" lvl="3" marL="1828800" algn="l">
              <a:lnSpc>
                <a:spcPct val="90000"/>
              </a:lnSpc>
              <a:spcBef>
                <a:spcPts val="375"/>
              </a:spcBef>
              <a:spcAft>
                <a:spcPts val="0"/>
              </a:spcAft>
              <a:buClr>
                <a:schemeClr val="dk1"/>
              </a:buClr>
              <a:buSzPts val="1400"/>
              <a:buChar char="•"/>
              <a:defRPr sz="1400"/>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1" name="Google Shape;91;p20"/>
          <p:cNvSpPr txBox="1"/>
          <p:nvPr/>
        </p:nvSpPr>
        <p:spPr>
          <a:xfrm>
            <a:off x="147652" y="6590813"/>
            <a:ext cx="3881438" cy="211203"/>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A5A5A5"/>
                </a:solidFill>
                <a:latin typeface="Arial"/>
                <a:ea typeface="Arial"/>
                <a:cs typeface="Arial"/>
                <a:sym typeface="Arial"/>
              </a:rPr>
              <a:t>ⓒ 2016. Digital Media &amp; Communications R&amp;D Center. All rights reserved.</a:t>
            </a:r>
            <a:endParaRPr b="0" i="0" sz="900" u="none" cap="none" strike="noStrike">
              <a:solidFill>
                <a:srgbClr val="A5A5A5"/>
              </a:solidFill>
              <a:latin typeface="Arial"/>
              <a:ea typeface="Arial"/>
              <a:cs typeface="Arial"/>
              <a:sym typeface="Arial"/>
            </a:endParaRPr>
          </a:p>
        </p:txBody>
      </p:sp>
      <p:sp>
        <p:nvSpPr>
          <p:cNvPr id="92" name="Google Shape;92;p20"/>
          <p:cNvSpPr txBox="1"/>
          <p:nvPr>
            <p:ph idx="12" type="sldNum"/>
          </p:nvPr>
        </p:nvSpPr>
        <p:spPr>
          <a:xfrm>
            <a:off x="8045301" y="6579409"/>
            <a:ext cx="1066800" cy="23360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 / 3</a:t>
            </a:r>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spTree>
      <p:nvGrpSpPr>
        <p:cNvPr id="93" name="Shape 93"/>
        <p:cNvGrpSpPr/>
        <p:nvPr/>
      </p:nvGrpSpPr>
      <p:grpSpPr>
        <a:xfrm>
          <a:off x="0" y="0"/>
          <a:ext cx="0" cy="0"/>
          <a:chOff x="0" y="0"/>
          <a:chExt cx="0" cy="0"/>
        </a:xfrm>
      </p:grpSpPr>
      <p:sp>
        <p:nvSpPr>
          <p:cNvPr id="94" name="Google Shape;94;p21"/>
          <p:cNvSpPr txBox="1"/>
          <p:nvPr>
            <p:ph type="title"/>
          </p:nvPr>
        </p:nvSpPr>
        <p:spPr>
          <a:xfrm>
            <a:off x="457200" y="2646040"/>
            <a:ext cx="8229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8000"/>
              <a:buFont typeface="Arial"/>
              <a:buNone/>
              <a:defRPr sz="8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1"/>
          <p:cNvSpPr txBox="1"/>
          <p:nvPr/>
        </p:nvSpPr>
        <p:spPr>
          <a:xfrm>
            <a:off x="2583100" y="6433511"/>
            <a:ext cx="3881438" cy="211203"/>
          </a:xfrm>
          <a:prstGeom prst="rect">
            <a:avLst/>
          </a:prstGeom>
          <a:noFill/>
          <a:ln>
            <a:noFill/>
          </a:ln>
        </p:spPr>
        <p:txBody>
          <a:bodyPr anchorCtr="0" anchor="t" bIns="36000" lIns="36000" spcFirstLastPara="1" rIns="36000" wrap="square" tIns="360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ACB8CA"/>
                </a:solidFill>
                <a:latin typeface="Arial"/>
                <a:ea typeface="Arial"/>
                <a:cs typeface="Arial"/>
                <a:sym typeface="Arial"/>
              </a:rPr>
              <a:t>ⓒ 2016. Digital Media &amp; Communications R&amp;D Center. All rights reserved.</a:t>
            </a:r>
            <a:endParaRPr b="0" i="0" sz="900" u="none" cap="none" strike="noStrike">
              <a:solidFill>
                <a:srgbClr val="ACB8CA"/>
              </a:solidFill>
              <a:latin typeface="Arial"/>
              <a:ea typeface="Arial"/>
              <a:cs typeface="Arial"/>
              <a:sym typeface="Arial"/>
            </a:endParaRPr>
          </a:p>
        </p:txBody>
      </p:sp>
      <p:pic>
        <p:nvPicPr>
          <p:cNvPr id="96" name="Google Shape;96;p21"/>
          <p:cNvPicPr preferRelativeResize="0"/>
          <p:nvPr/>
        </p:nvPicPr>
        <p:blipFill rotWithShape="1">
          <a:blip r:embed="rId2">
            <a:alphaModFix/>
          </a:blip>
          <a:srcRect b="0" l="0" r="0" t="0"/>
          <a:stretch/>
        </p:blipFill>
        <p:spPr>
          <a:xfrm>
            <a:off x="4139956" y="6165307"/>
            <a:ext cx="934109" cy="158055"/>
          </a:xfrm>
          <a:prstGeom prst="rect">
            <a:avLst/>
          </a:prstGeom>
          <a:noFill/>
          <a:ln>
            <a:noFill/>
          </a:ln>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8"/>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4" name="Google Shape;24;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0"/>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1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2"/>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12"/>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12"/>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12"/>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15"/>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6"/>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6"/>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t/>
            </a:r>
            <a:endParaRPr/>
          </a:p>
        </p:txBody>
      </p:sp>
      <p:sp>
        <p:nvSpPr>
          <p:cNvPr id="103" name="Google Shape;103;p2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750"/>
              </a:spcBef>
              <a:spcAft>
                <a:spcPts val="0"/>
              </a:spcAft>
              <a:buSzPts val="1800"/>
              <a:buNone/>
            </a:pPr>
            <a:r>
              <a:rPr b="1" lang="en-US" sz="2400"/>
              <a:t>Project Title:</a:t>
            </a:r>
            <a:br>
              <a:rPr b="1" lang="en-US" sz="2400"/>
            </a:br>
            <a:r>
              <a:rPr b="1" lang="en-US" sz="2400"/>
              <a:t>Intelligent pest management in maize using deep learning techniques</a:t>
            </a:r>
            <a:endParaRPr/>
          </a:p>
          <a:p>
            <a:pPr indent="-342900" lvl="0" marL="457200" rtl="0" algn="l">
              <a:lnSpc>
                <a:spcPct val="90000"/>
              </a:lnSpc>
              <a:spcBef>
                <a:spcPts val="750"/>
              </a:spcBef>
              <a:spcAft>
                <a:spcPts val="0"/>
              </a:spcAft>
              <a:buSzPts val="1800"/>
              <a:buNone/>
            </a:pPr>
            <a:r>
              <a:t/>
            </a:r>
            <a:endParaRPr b="1" sz="2400"/>
          </a:p>
          <a:p>
            <a:pPr indent="0" lvl="0" marL="0" rtl="0" algn="l">
              <a:lnSpc>
                <a:spcPct val="90000"/>
              </a:lnSpc>
              <a:spcBef>
                <a:spcPts val="0"/>
              </a:spcBef>
              <a:spcAft>
                <a:spcPts val="0"/>
              </a:spcAft>
              <a:buSzPts val="1800"/>
              <a:buNone/>
            </a:pPr>
            <a:r>
              <a:rPr lang="en-US" sz="2000">
                <a:solidFill>
                  <a:schemeClr val="dk1"/>
                </a:solidFill>
                <a:latin typeface="Calibri"/>
                <a:ea typeface="Calibri"/>
                <a:cs typeface="Calibri"/>
                <a:sym typeface="Calibri"/>
              </a:rPr>
              <a:t>Team Number: B10</a:t>
            </a:r>
            <a:endParaRPr/>
          </a:p>
          <a:p>
            <a:pPr indent="0" lvl="0" marL="0" rtl="0" algn="l">
              <a:lnSpc>
                <a:spcPct val="90000"/>
              </a:lnSpc>
              <a:spcBef>
                <a:spcPts val="0"/>
              </a:spcBef>
              <a:spcAft>
                <a:spcPts val="0"/>
              </a:spcAft>
              <a:buSzPts val="1800"/>
              <a:buNone/>
            </a:pPr>
            <a:r>
              <a:rPr lang="en-US" sz="2000">
                <a:solidFill>
                  <a:schemeClr val="dk1"/>
                </a:solidFill>
                <a:latin typeface="Calibri"/>
                <a:ea typeface="Calibri"/>
                <a:cs typeface="Calibri"/>
                <a:sym typeface="Calibri"/>
              </a:rPr>
              <a:t>Team Members: 1. Karnika Bhardwaj </a:t>
            </a:r>
            <a:r>
              <a:rPr lang="en-US" sz="2000"/>
              <a:t>		</a:t>
            </a:r>
            <a:r>
              <a:rPr lang="en-US" sz="2000">
                <a:solidFill>
                  <a:schemeClr val="dk1"/>
                </a:solidFill>
                <a:latin typeface="Calibri"/>
                <a:ea typeface="Calibri"/>
                <a:cs typeface="Calibri"/>
                <a:sym typeface="Calibri"/>
              </a:rPr>
              <a:t>01FE19BCS085</a:t>
            </a:r>
            <a:endParaRPr sz="2000">
              <a:solidFill>
                <a:schemeClr val="dk1"/>
              </a:solidFill>
              <a:latin typeface="Calibri"/>
              <a:ea typeface="Calibri"/>
              <a:cs typeface="Calibri"/>
              <a:sym typeface="Calibri"/>
            </a:endParaRPr>
          </a:p>
          <a:p>
            <a:pPr indent="0" lvl="0" marL="0" rtl="0" algn="l">
              <a:lnSpc>
                <a:spcPct val="90000"/>
              </a:lnSpc>
              <a:spcBef>
                <a:spcPts val="0"/>
              </a:spcBef>
              <a:spcAft>
                <a:spcPts val="0"/>
              </a:spcAft>
              <a:buSzPts val="1800"/>
              <a:buNone/>
            </a:pPr>
            <a:r>
              <a:rPr lang="en-US" sz="2000">
                <a:solidFill>
                  <a:schemeClr val="dk1"/>
                </a:solidFill>
                <a:latin typeface="Calibri"/>
                <a:ea typeface="Calibri"/>
                <a:cs typeface="Calibri"/>
                <a:sym typeface="Calibri"/>
              </a:rPr>
              <a:t>                               2. Sakshi Jha </a:t>
            </a:r>
            <a:r>
              <a:rPr lang="en-US" sz="2000"/>
              <a:t>				</a:t>
            </a:r>
            <a:r>
              <a:rPr lang="en-US" sz="2000">
                <a:solidFill>
                  <a:schemeClr val="dk1"/>
                </a:solidFill>
                <a:latin typeface="Calibri"/>
                <a:ea typeface="Calibri"/>
                <a:cs typeface="Calibri"/>
                <a:sym typeface="Calibri"/>
              </a:rPr>
              <a:t>01FE18BCS182</a:t>
            </a:r>
            <a:endParaRPr/>
          </a:p>
          <a:p>
            <a:pPr indent="0" lvl="0" marL="0" rtl="0" algn="l">
              <a:lnSpc>
                <a:spcPct val="90000"/>
              </a:lnSpc>
              <a:spcBef>
                <a:spcPts val="0"/>
              </a:spcBef>
              <a:spcAft>
                <a:spcPts val="0"/>
              </a:spcAft>
              <a:buSzPts val="1800"/>
              <a:buNone/>
            </a:pPr>
            <a:r>
              <a:rPr lang="en-US" sz="2000">
                <a:solidFill>
                  <a:schemeClr val="dk1"/>
                </a:solidFill>
                <a:latin typeface="Calibri"/>
                <a:ea typeface="Calibri"/>
                <a:cs typeface="Calibri"/>
                <a:sym typeface="Calibri"/>
              </a:rPr>
              <a:t>                               3. Sanjay Keshwar</a:t>
            </a:r>
            <a:r>
              <a:rPr lang="en-US" sz="2000"/>
              <a:t>			</a:t>
            </a:r>
            <a:r>
              <a:rPr lang="en-US" sz="2000">
                <a:solidFill>
                  <a:schemeClr val="dk1"/>
                </a:solidFill>
                <a:latin typeface="Calibri"/>
                <a:ea typeface="Calibri"/>
                <a:cs typeface="Calibri"/>
                <a:sym typeface="Calibri"/>
              </a:rPr>
              <a:t>01FE18BCS192</a:t>
            </a:r>
            <a:endParaRPr/>
          </a:p>
          <a:p>
            <a:pPr indent="0" lvl="0" marL="0" rtl="0" algn="l">
              <a:lnSpc>
                <a:spcPct val="90000"/>
              </a:lnSpc>
              <a:spcBef>
                <a:spcPts val="0"/>
              </a:spcBef>
              <a:spcAft>
                <a:spcPts val="0"/>
              </a:spcAft>
              <a:buSzPts val="1800"/>
              <a:buNone/>
            </a:pPr>
            <a:r>
              <a:rPr lang="en-US" sz="2000">
                <a:solidFill>
                  <a:schemeClr val="dk1"/>
                </a:solidFill>
                <a:latin typeface="Calibri"/>
                <a:ea typeface="Calibri"/>
                <a:cs typeface="Calibri"/>
                <a:sym typeface="Calibri"/>
              </a:rPr>
              <a:t>                               4. Savitri Khyadad </a:t>
            </a:r>
            <a:r>
              <a:rPr lang="en-US" sz="2000"/>
              <a:t>		</a:t>
            </a:r>
            <a:r>
              <a:rPr lang="en-US" sz="2000">
                <a:solidFill>
                  <a:schemeClr val="dk1"/>
                </a:solidFill>
                <a:latin typeface="Calibri"/>
                <a:ea typeface="Calibri"/>
                <a:cs typeface="Calibri"/>
                <a:sym typeface="Calibri"/>
              </a:rPr>
              <a:t>01FE18BCS196</a:t>
            </a:r>
            <a:endParaRPr/>
          </a:p>
          <a:p>
            <a:pPr indent="0" lvl="0" marL="0" rtl="0" algn="l">
              <a:lnSpc>
                <a:spcPct val="90000"/>
              </a:lnSpc>
              <a:spcBef>
                <a:spcPts val="0"/>
              </a:spcBef>
              <a:spcAft>
                <a:spcPts val="0"/>
              </a:spcAft>
              <a:buSzPts val="1800"/>
              <a:buNone/>
            </a:pPr>
            <a:r>
              <a:t/>
            </a:r>
            <a:endParaRPr sz="2000">
              <a:solidFill>
                <a:schemeClr val="dk1"/>
              </a:solidFill>
              <a:latin typeface="Calibri"/>
              <a:ea typeface="Calibri"/>
              <a:cs typeface="Calibri"/>
              <a:sym typeface="Calibri"/>
            </a:endParaRPr>
          </a:p>
          <a:p>
            <a:pPr indent="-342900" lvl="0" marL="457200" rtl="0" algn="l">
              <a:lnSpc>
                <a:spcPct val="90000"/>
              </a:lnSpc>
              <a:spcBef>
                <a:spcPts val="750"/>
              </a:spcBef>
              <a:spcAft>
                <a:spcPts val="0"/>
              </a:spcAft>
              <a:buSzPts val="1800"/>
              <a:buNone/>
            </a:pPr>
            <a:r>
              <a:rPr lang="en-US" sz="2000">
                <a:solidFill>
                  <a:schemeClr val="dk1"/>
                </a:solidFill>
                <a:latin typeface="Calibri"/>
                <a:ea typeface="Calibri"/>
                <a:cs typeface="Calibri"/>
                <a:sym typeface="Calibri"/>
              </a:rPr>
              <a:t>Guide</a:t>
            </a:r>
            <a:r>
              <a:rPr b="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 Dr. Meena S M</a:t>
            </a:r>
            <a:endParaRPr/>
          </a:p>
          <a:p>
            <a:pPr indent="-342900" lvl="0" marL="457200" rtl="0" algn="l">
              <a:lnSpc>
                <a:spcPct val="90000"/>
              </a:lnSpc>
              <a:spcBef>
                <a:spcPts val="750"/>
              </a:spcBef>
              <a:spcAft>
                <a:spcPts val="0"/>
              </a:spcAft>
              <a:buSzPts val="1800"/>
              <a:buNone/>
            </a:pPr>
            <a:r>
              <a:rPr lang="en-US" sz="2000">
                <a:solidFill>
                  <a:schemeClr val="dk1"/>
                </a:solidFill>
                <a:latin typeface="Calibri"/>
                <a:ea typeface="Calibri"/>
                <a:cs typeface="Calibri"/>
                <a:sym typeface="Calibri"/>
              </a:rPr>
              <a:t>Under the co-guidance of Ms. Priyadarshini Patil</a:t>
            </a:r>
            <a:endParaRPr sz="2000">
              <a:solidFill>
                <a:schemeClr val="dk1"/>
              </a:solidFill>
              <a:latin typeface="Calibri"/>
              <a:ea typeface="Calibri"/>
              <a:cs typeface="Calibri"/>
              <a:sym typeface="Calibri"/>
            </a:endParaRPr>
          </a:p>
          <a:p>
            <a:pPr indent="0" lvl="0" marL="0" rtl="0" algn="l">
              <a:lnSpc>
                <a:spcPct val="90000"/>
              </a:lnSpc>
              <a:spcBef>
                <a:spcPts val="0"/>
              </a:spcBef>
              <a:spcAft>
                <a:spcPts val="0"/>
              </a:spcAft>
              <a:buSzPts val="1800"/>
              <a:buNone/>
            </a:pPr>
            <a:r>
              <a:t/>
            </a:r>
            <a:endParaRPr sz="2000">
              <a:solidFill>
                <a:schemeClr val="dk1"/>
              </a:solidFill>
              <a:latin typeface="Calibri"/>
              <a:ea typeface="Calibri"/>
              <a:cs typeface="Calibri"/>
              <a:sym typeface="Calibri"/>
            </a:endParaRPr>
          </a:p>
          <a:p>
            <a:pPr indent="-342900" lvl="0" marL="457200" rtl="0" algn="l">
              <a:lnSpc>
                <a:spcPct val="90000"/>
              </a:lnSpc>
              <a:spcBef>
                <a:spcPts val="750"/>
              </a:spcBef>
              <a:spcAft>
                <a:spcPts val="0"/>
              </a:spcAft>
              <a:buSzPts val="1800"/>
              <a:buNone/>
            </a:pPr>
            <a:r>
              <a:t/>
            </a:r>
            <a:endParaRPr/>
          </a:p>
        </p:txBody>
      </p:sp>
      <p:sp>
        <p:nvSpPr>
          <p:cNvPr id="104" name="Google Shape;104;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pic>
        <p:nvPicPr>
          <p:cNvPr descr="Logo&#10;&#10;Description automatically generated" id="105" name="Google Shape;105;p22"/>
          <p:cNvPicPr preferRelativeResize="0"/>
          <p:nvPr/>
        </p:nvPicPr>
        <p:blipFill rotWithShape="1">
          <a:blip r:embed="rId3">
            <a:alphaModFix/>
          </a:blip>
          <a:srcRect b="0" l="0" r="0" t="0"/>
          <a:stretch/>
        </p:blipFill>
        <p:spPr>
          <a:xfrm>
            <a:off x="1561014" y="477818"/>
            <a:ext cx="5753100" cy="11619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628650" y="320674"/>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Activity Diagram</a:t>
            </a:r>
            <a:endParaRPr/>
          </a:p>
        </p:txBody>
      </p:sp>
      <p:sp>
        <p:nvSpPr>
          <p:cNvPr id="227" name="Google Shape;227;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28" name="Google Shape;228;p28"/>
          <p:cNvPicPr preferRelativeResize="0"/>
          <p:nvPr/>
        </p:nvPicPr>
        <p:blipFill>
          <a:blip r:embed="rId3">
            <a:alphaModFix/>
          </a:blip>
          <a:stretch>
            <a:fillRect/>
          </a:stretch>
        </p:blipFill>
        <p:spPr>
          <a:xfrm>
            <a:off x="1199100" y="1372725"/>
            <a:ext cx="6963175" cy="515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Results</a:t>
            </a:r>
            <a:endParaRPr/>
          </a:p>
        </p:txBody>
      </p:sp>
      <p:sp>
        <p:nvSpPr>
          <p:cNvPr id="234" name="Google Shape;234;p29"/>
          <p:cNvSpPr txBox="1"/>
          <p:nvPr>
            <p:ph idx="1" type="body"/>
          </p:nvPr>
        </p:nvSpPr>
        <p:spPr>
          <a:xfrm>
            <a:off x="628650" y="1690689"/>
            <a:ext cx="7886700" cy="4351338"/>
          </a:xfrm>
          <a:prstGeom prst="rect">
            <a:avLst/>
          </a:prstGeom>
          <a:noFill/>
          <a:ln>
            <a:noFill/>
          </a:ln>
        </p:spPr>
        <p:txBody>
          <a:bodyPr anchorCtr="0" anchor="t" bIns="45700" lIns="91425" spcFirstLastPara="1" rIns="91425" wrap="square" tIns="45700">
            <a:normAutofit/>
          </a:bodyPr>
          <a:lstStyle/>
          <a:p>
            <a:pPr indent="-285750" lvl="0" marL="285750" rtl="0" algn="l">
              <a:lnSpc>
                <a:spcPct val="115000"/>
              </a:lnSpc>
              <a:spcBef>
                <a:spcPts val="0"/>
              </a:spcBef>
              <a:spcAft>
                <a:spcPts val="0"/>
              </a:spcAft>
              <a:buSzPts val="1800"/>
              <a:buChar char="•"/>
            </a:pPr>
            <a:r>
              <a:rPr lang="en-US" sz="1800">
                <a:solidFill>
                  <a:srgbClr val="000000"/>
                </a:solidFill>
                <a:latin typeface="Times New Roman"/>
                <a:ea typeface="Times New Roman"/>
                <a:cs typeface="Times New Roman"/>
                <a:sym typeface="Times New Roman"/>
              </a:rPr>
              <a:t>Initially the model used for training the available dataset was RESNET50 with an accuracy of 68.40%. To improve the accuracy of the system, other models implemented were Inception V3 and VGG19. We also implemented our own model but the accuracy observed was 70.40% for Inception V3, 78.23% for our model and 79.40% for VGG19.</a:t>
            </a:r>
            <a:endParaRPr sz="1800">
              <a:latin typeface="Times New Roman"/>
              <a:ea typeface="Times New Roman"/>
              <a:cs typeface="Times New Roman"/>
              <a:sym typeface="Times New Roman"/>
            </a:endParaRPr>
          </a:p>
          <a:p>
            <a:pPr indent="-285750" lvl="0" marL="285750" rtl="0" algn="l">
              <a:lnSpc>
                <a:spcPct val="115000"/>
              </a:lnSpc>
              <a:spcBef>
                <a:spcPts val="1000"/>
              </a:spcBef>
              <a:spcAft>
                <a:spcPts val="1000"/>
              </a:spcAft>
              <a:buSzPts val="1800"/>
              <a:buChar char="•"/>
            </a:pPr>
            <a:r>
              <a:rPr lang="en-US" sz="1800">
                <a:solidFill>
                  <a:srgbClr val="000000"/>
                </a:solidFill>
                <a:latin typeface="Times New Roman"/>
                <a:ea typeface="Times New Roman"/>
                <a:cs typeface="Times New Roman"/>
                <a:sym typeface="Times New Roman"/>
              </a:rPr>
              <a:t>Hence, the selected model is improved  VGG19.</a:t>
            </a:r>
            <a:endParaRPr sz="1800">
              <a:latin typeface="Times New Roman"/>
              <a:ea typeface="Times New Roman"/>
              <a:cs typeface="Times New Roman"/>
              <a:sym typeface="Times New Roman"/>
            </a:endParaRPr>
          </a:p>
        </p:txBody>
      </p:sp>
      <p:sp>
        <p:nvSpPr>
          <p:cNvPr id="235" name="Google Shape;235;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Conclusion</a:t>
            </a:r>
            <a:endParaRPr/>
          </a:p>
        </p:txBody>
      </p:sp>
      <p:sp>
        <p:nvSpPr>
          <p:cNvPr id="241" name="Google Shape;241;p30"/>
          <p:cNvSpPr txBox="1"/>
          <p:nvPr>
            <p:ph idx="1" type="body"/>
          </p:nvPr>
        </p:nvSpPr>
        <p:spPr>
          <a:xfrm>
            <a:off x="628650" y="1480392"/>
            <a:ext cx="7886700" cy="4351338"/>
          </a:xfrm>
          <a:prstGeom prst="rect">
            <a:avLst/>
          </a:prstGeom>
          <a:noFill/>
          <a:ln>
            <a:noFill/>
          </a:ln>
        </p:spPr>
        <p:txBody>
          <a:bodyPr anchorCtr="0" anchor="t" bIns="45700" lIns="91425" spcFirstLastPara="1" rIns="91425" wrap="square" tIns="45700">
            <a:normAutofit/>
          </a:bodyPr>
          <a:lstStyle/>
          <a:p>
            <a:pPr indent="-285750" lvl="0" marL="285750" rtl="0" algn="l">
              <a:lnSpc>
                <a:spcPct val="115000"/>
              </a:lnSpc>
              <a:spcBef>
                <a:spcPts val="0"/>
              </a:spcBef>
              <a:spcAft>
                <a:spcPts val="0"/>
              </a:spcAft>
              <a:buSzPts val="1800"/>
              <a:buChar char="•"/>
            </a:pPr>
            <a:r>
              <a:rPr lang="en-US" sz="1800">
                <a:solidFill>
                  <a:srgbClr val="000000"/>
                </a:solidFill>
                <a:latin typeface="Times New Roman"/>
                <a:ea typeface="Times New Roman"/>
                <a:cs typeface="Times New Roman"/>
                <a:sym typeface="Times New Roman"/>
              </a:rPr>
              <a:t>A target recognition method based on improved VGG19 for quickly and accurately detecting diseases or infestation in live image was proposed.  A pre-trained VGG19 architecture has been implemented using Keras framework and achieved successful feature extraction. The experimental results based on test accuracy and validation loss on current available data shows that the model is faster and accurate.</a:t>
            </a:r>
            <a:endParaRPr sz="1800">
              <a:latin typeface="Times New Roman"/>
              <a:ea typeface="Times New Roman"/>
              <a:cs typeface="Times New Roman"/>
              <a:sym typeface="Times New Roman"/>
            </a:endParaRPr>
          </a:p>
          <a:p>
            <a:pPr indent="-285750" lvl="0" marL="285750" rtl="0" algn="l">
              <a:lnSpc>
                <a:spcPct val="115000"/>
              </a:lnSpc>
              <a:spcBef>
                <a:spcPts val="1000"/>
              </a:spcBef>
              <a:spcAft>
                <a:spcPts val="0"/>
              </a:spcAft>
              <a:buSzPts val="1800"/>
              <a:buChar char="•"/>
            </a:pPr>
            <a:r>
              <a:rPr lang="en-US" sz="1800">
                <a:solidFill>
                  <a:srgbClr val="000000"/>
                </a:solidFill>
                <a:latin typeface="Times New Roman"/>
                <a:ea typeface="Times New Roman"/>
                <a:cs typeface="Times New Roman"/>
                <a:sym typeface="Times New Roman"/>
              </a:rPr>
              <a:t>However, still some issues can be identified in this proposed method.  This method performance can be further improved by expanding the database which can be done by collecting images regarding various diseases in the maize, manually in the future.</a:t>
            </a:r>
            <a:endParaRPr sz="1800">
              <a:latin typeface="Times New Roman"/>
              <a:ea typeface="Times New Roman"/>
              <a:cs typeface="Times New Roman"/>
              <a:sym typeface="Times New Roman"/>
            </a:endParaRPr>
          </a:p>
          <a:p>
            <a:pPr indent="-228600" lvl="0" marL="457200" rtl="0" algn="l">
              <a:lnSpc>
                <a:spcPct val="90000"/>
              </a:lnSpc>
              <a:spcBef>
                <a:spcPts val="1750"/>
              </a:spcBef>
              <a:spcAft>
                <a:spcPts val="0"/>
              </a:spcAft>
              <a:buClr>
                <a:schemeClr val="dk1"/>
              </a:buClr>
              <a:buSzPts val="1800"/>
              <a:buNone/>
            </a:pPr>
            <a:r>
              <a:t/>
            </a:r>
            <a:endParaRPr/>
          </a:p>
        </p:txBody>
      </p:sp>
      <p:sp>
        <p:nvSpPr>
          <p:cNvPr id="242" name="Google Shape;242;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5"/>
          <p:cNvSpPr txBox="1"/>
          <p:nvPr>
            <p:ph type="ctrTitle"/>
          </p:nvPr>
        </p:nvSpPr>
        <p:spPr>
          <a:xfrm>
            <a:off x="-36512" y="-24696"/>
            <a:ext cx="9180512" cy="71739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libri"/>
              <a:buNone/>
            </a:pPr>
            <a:r>
              <a:rPr b="1" lang="en-US" sz="3200" u="sng"/>
              <a:t>Expected Results / Measurable Outputs </a:t>
            </a:r>
            <a:endParaRPr b="1" sz="3200"/>
          </a:p>
        </p:txBody>
      </p:sp>
      <p:sp>
        <p:nvSpPr>
          <p:cNvPr id="249" name="Google Shape;249;p5"/>
          <p:cNvSpPr txBox="1"/>
          <p:nvPr/>
        </p:nvSpPr>
        <p:spPr>
          <a:xfrm>
            <a:off x="0" y="769938"/>
            <a:ext cx="9162662" cy="7232709"/>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We only need 2 graphs to check the performance of our model:</a:t>
            </a:r>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0" marL="285750" marR="0" rtl="0" algn="just">
              <a:lnSpc>
                <a:spcPct val="100000"/>
              </a:lnSpc>
              <a:spcBef>
                <a:spcPts val="0"/>
              </a:spcBef>
              <a:spcAft>
                <a:spcPts val="0"/>
              </a:spcAft>
              <a:buClr>
                <a:schemeClr val="dk1"/>
              </a:buClr>
              <a:buSzPts val="1600"/>
              <a:buFont typeface="Arial"/>
              <a:buNone/>
            </a:pPr>
            <a:r>
              <a:t/>
            </a:r>
            <a:endParaRPr b="1" i="0" sz="1600" u="sng" cap="none" strike="noStrike">
              <a:solidFill>
                <a:schemeClr val="dk1"/>
              </a:solidFill>
              <a:latin typeface="Calibri"/>
              <a:ea typeface="Calibri"/>
              <a:cs typeface="Calibri"/>
              <a:sym typeface="Calibri"/>
            </a:endParaRPr>
          </a:p>
          <a:p>
            <a:pPr indent="-184150" lvl="0" marL="285750" marR="0" rtl="0" algn="just">
              <a:lnSpc>
                <a:spcPct val="100000"/>
              </a:lnSpc>
              <a:spcBef>
                <a:spcPts val="0"/>
              </a:spcBef>
              <a:spcAft>
                <a:spcPts val="0"/>
              </a:spcAft>
              <a:buClr>
                <a:schemeClr val="dk1"/>
              </a:buClr>
              <a:buSzPts val="1600"/>
              <a:buFont typeface="Arial"/>
              <a:buNone/>
            </a:pPr>
            <a:r>
              <a:t/>
            </a:r>
            <a:endParaRPr b="1" i="0" sz="1600" u="sng" cap="none" strike="noStrike">
              <a:solidFill>
                <a:schemeClr val="dk1"/>
              </a:solidFill>
              <a:latin typeface="Calibri"/>
              <a:ea typeface="Calibri"/>
              <a:cs typeface="Calibri"/>
              <a:sym typeface="Calibri"/>
            </a:endParaRPr>
          </a:p>
          <a:p>
            <a:pPr indent="-184150" lvl="0" marL="285750" marR="0" rtl="0" algn="just">
              <a:lnSpc>
                <a:spcPct val="100000"/>
              </a:lnSpc>
              <a:spcBef>
                <a:spcPts val="0"/>
              </a:spcBef>
              <a:spcAft>
                <a:spcPts val="0"/>
              </a:spcAft>
              <a:buClr>
                <a:schemeClr val="dk1"/>
              </a:buClr>
              <a:buSzPts val="1600"/>
              <a:buFont typeface="Arial"/>
              <a:buNone/>
            </a:pPr>
            <a:r>
              <a:t/>
            </a:r>
            <a:endParaRPr b="1" i="0" sz="1600" u="sng" cap="none" strike="noStrike">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1600"/>
              <a:buFont typeface="Arial"/>
              <a:buChar char="•"/>
            </a:pPr>
            <a:r>
              <a:rPr b="1" i="0" lang="en-US" sz="1600" u="sng" cap="none" strike="noStrike">
                <a:solidFill>
                  <a:schemeClr val="dk1"/>
                </a:solidFill>
                <a:latin typeface="Calibri"/>
                <a:ea typeface="Calibri"/>
                <a:cs typeface="Calibri"/>
                <a:sym typeface="Calibri"/>
              </a:rPr>
              <a:t>Major novelty / Observations / Conclusions  </a:t>
            </a:r>
            <a:r>
              <a:rPr b="0" i="0" lang="en-US"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Calibri"/>
                <a:ea typeface="Calibri"/>
                <a:cs typeface="Calibri"/>
                <a:sym typeface="Calibri"/>
              </a:rPr>
              <a:t> Accuracy graph :</a:t>
            </a:r>
            <a:endParaRPr/>
          </a:p>
          <a:p>
            <a:pPr indent="0" lvl="0" marL="0" marR="0" rtl="0" algn="just">
              <a:lnSpc>
                <a:spcPct val="100000"/>
              </a:lnSpc>
              <a:spcBef>
                <a:spcPts val="0"/>
              </a:spcBef>
              <a:spcAft>
                <a:spcPts val="0"/>
              </a:spcAft>
              <a:buNone/>
            </a:pPr>
            <a:r>
              <a:rPr b="0" i="0" lang="en-US" sz="1600" u="none" cap="none" strike="noStrike">
                <a:solidFill>
                  <a:schemeClr val="dk1"/>
                </a:solidFill>
                <a:latin typeface="Calibri"/>
                <a:ea typeface="Calibri"/>
                <a:cs typeface="Calibri"/>
                <a:sym typeface="Calibri"/>
              </a:rPr>
              <a:t>                -  Accuracy is the number of correctly predicted data points out of the all data points.</a:t>
            </a:r>
            <a:endParaRPr/>
          </a:p>
          <a:p>
            <a:pPr indent="0" lvl="0" marL="0" marR="0" rtl="0" algn="just">
              <a:lnSpc>
                <a:spcPct val="100000"/>
              </a:lnSpc>
              <a:spcBef>
                <a:spcPts val="0"/>
              </a:spcBef>
              <a:spcAft>
                <a:spcPts val="0"/>
              </a:spcAft>
              <a:buNone/>
            </a:pPr>
            <a:r>
              <a:rPr b="0" i="0" lang="en-US" sz="1600" u="none" cap="none" strike="noStrike">
                <a:solidFill>
                  <a:schemeClr val="dk1"/>
                </a:solidFill>
                <a:latin typeface="Calibri"/>
                <a:ea typeface="Calibri"/>
                <a:cs typeface="Calibri"/>
                <a:sym typeface="Calibri"/>
              </a:rPr>
              <a:t>                -  Which should eventually increase with every epoch.</a:t>
            </a:r>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Calibri"/>
                <a:ea typeface="Calibri"/>
                <a:cs typeface="Calibri"/>
                <a:sym typeface="Calibri"/>
              </a:rPr>
              <a:t> Loss :</a:t>
            </a:r>
            <a:endParaRPr/>
          </a:p>
          <a:p>
            <a:pPr indent="0" lvl="0" marL="0" marR="0" rtl="0" algn="just">
              <a:lnSpc>
                <a:spcPct val="100000"/>
              </a:lnSpc>
              <a:spcBef>
                <a:spcPts val="0"/>
              </a:spcBef>
              <a:spcAft>
                <a:spcPts val="0"/>
              </a:spcAft>
              <a:buNone/>
            </a:pPr>
            <a:r>
              <a:rPr b="0" i="0" lang="en-US" sz="1600" u="none" cap="none" strike="noStrike">
                <a:solidFill>
                  <a:schemeClr val="dk1"/>
                </a:solidFill>
                <a:latin typeface="Calibri"/>
                <a:ea typeface="Calibri"/>
                <a:cs typeface="Calibri"/>
                <a:sym typeface="Calibri"/>
              </a:rPr>
              <a:t>                -    Loss is the penalty for bad prediction. That is, loss is a number indicating how bad the model’s</a:t>
            </a:r>
            <a:endParaRPr/>
          </a:p>
          <a:p>
            <a:pPr indent="0" lvl="0" marL="0" marR="0" rtl="0" algn="just">
              <a:lnSpc>
                <a:spcPct val="100000"/>
              </a:lnSpc>
              <a:spcBef>
                <a:spcPts val="0"/>
              </a:spcBef>
              <a:spcAft>
                <a:spcPts val="0"/>
              </a:spcAft>
              <a:buNone/>
            </a:pPr>
            <a:r>
              <a:rPr b="0" i="0" lang="en-US" sz="1600" u="none" cap="none" strike="noStrike">
                <a:solidFill>
                  <a:schemeClr val="dk1"/>
                </a:solidFill>
                <a:latin typeface="Calibri"/>
                <a:ea typeface="Calibri"/>
                <a:cs typeface="Calibri"/>
                <a:sym typeface="Calibri"/>
              </a:rPr>
              <a:t>                      prediction was on a single example.</a:t>
            </a:r>
            <a:endParaRPr/>
          </a:p>
          <a:p>
            <a:pPr indent="0" lvl="0" marL="0" marR="0" rtl="0" algn="just">
              <a:lnSpc>
                <a:spcPct val="100000"/>
              </a:lnSpc>
              <a:spcBef>
                <a:spcPts val="0"/>
              </a:spcBef>
              <a:spcAft>
                <a:spcPts val="0"/>
              </a:spcAft>
              <a:buNone/>
            </a:pPr>
            <a:r>
              <a:rPr b="0" i="0" lang="en-US" sz="1600" u="none" cap="none" strike="noStrike">
                <a:solidFill>
                  <a:schemeClr val="dk1"/>
                </a:solidFill>
                <a:latin typeface="Calibri"/>
                <a:ea typeface="Calibri"/>
                <a:cs typeface="Calibri"/>
                <a:sym typeface="Calibri"/>
              </a:rPr>
              <a:t>                -    If the model’s prediction is perfect the loss is zero; otherwise the loss is greater.</a:t>
            </a:r>
            <a:endParaRPr/>
          </a:p>
          <a:p>
            <a:pPr indent="0" lvl="0" marL="0" marR="0" rtl="0" algn="just">
              <a:lnSpc>
                <a:spcPct val="100000"/>
              </a:lnSpc>
              <a:spcBef>
                <a:spcPts val="0"/>
              </a:spcBef>
              <a:spcAft>
                <a:spcPts val="0"/>
              </a:spcAft>
              <a:buNone/>
            </a:pPr>
            <a:r>
              <a:rPr b="0" i="0" lang="en-US" sz="1600" u="none" cap="none" strike="noStrike">
                <a:solidFill>
                  <a:schemeClr val="dk1"/>
                </a:solidFill>
                <a:latin typeface="Calibri"/>
                <a:ea typeface="Calibri"/>
                <a:cs typeface="Calibri"/>
                <a:sym typeface="Calibri"/>
              </a:rPr>
              <a:t>                -    And thus the loss should gradually decrease with every epoch</a:t>
            </a:r>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Uneven training and test accuracy of simple CNN - Stack Overflow" id="250" name="Google Shape;250;p5"/>
          <p:cNvPicPr preferRelativeResize="0"/>
          <p:nvPr/>
        </p:nvPicPr>
        <p:blipFill rotWithShape="1">
          <a:blip r:embed="rId3">
            <a:alphaModFix/>
          </a:blip>
          <a:srcRect b="0" l="0" r="0" t="0"/>
          <a:stretch/>
        </p:blipFill>
        <p:spPr>
          <a:xfrm>
            <a:off x="618930" y="1433814"/>
            <a:ext cx="3654490" cy="2740868"/>
          </a:xfrm>
          <a:prstGeom prst="rect">
            <a:avLst/>
          </a:prstGeom>
          <a:noFill/>
          <a:ln>
            <a:noFill/>
          </a:ln>
        </p:spPr>
      </p:pic>
      <p:pic>
        <p:nvPicPr>
          <p:cNvPr descr="How do I interpret loss in a neural network? - Data Science Stack Exchange" id="251" name="Google Shape;251;p5"/>
          <p:cNvPicPr preferRelativeResize="0"/>
          <p:nvPr/>
        </p:nvPicPr>
        <p:blipFill rotWithShape="1">
          <a:blip r:embed="rId4">
            <a:alphaModFix/>
          </a:blip>
          <a:srcRect b="0" l="0" r="0" t="0"/>
          <a:stretch/>
        </p:blipFill>
        <p:spPr>
          <a:xfrm>
            <a:off x="4777277" y="1452102"/>
            <a:ext cx="4180112" cy="2726160"/>
          </a:xfrm>
          <a:prstGeom prst="rect">
            <a:avLst/>
          </a:prstGeom>
          <a:noFill/>
          <a:ln>
            <a:noFill/>
          </a:ln>
        </p:spPr>
      </p:pic>
      <p:sp>
        <p:nvSpPr>
          <p:cNvPr id="252" name="Google Shape;252;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6"/>
          <p:cNvSpPr txBox="1"/>
          <p:nvPr>
            <p:ph type="ctrTitle"/>
          </p:nvPr>
        </p:nvSpPr>
        <p:spPr>
          <a:xfrm>
            <a:off x="-36512" y="-24696"/>
            <a:ext cx="9180512" cy="71739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libri"/>
              <a:buNone/>
            </a:pPr>
            <a:r>
              <a:rPr b="1" lang="en-US" sz="3200" u="sng"/>
              <a:t>Plan to Complete Project</a:t>
            </a:r>
            <a:endParaRPr b="1" sz="3200"/>
          </a:p>
        </p:txBody>
      </p:sp>
      <p:sp>
        <p:nvSpPr>
          <p:cNvPr id="259" name="Google Shape;259;p6"/>
          <p:cNvSpPr txBox="1"/>
          <p:nvPr/>
        </p:nvSpPr>
        <p:spPr>
          <a:xfrm>
            <a:off x="0" y="1401589"/>
            <a:ext cx="9144000" cy="4524275"/>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rgbClr val="000000"/>
              </a:buClr>
              <a:buSzPts val="1600"/>
              <a:buFont typeface="Arial"/>
              <a:buChar char="•"/>
            </a:pPr>
            <a:r>
              <a:rPr b="1" i="0" lang="en-US" sz="1600" u="sng" cap="none" strike="noStrike">
                <a:solidFill>
                  <a:schemeClr val="dk1"/>
                </a:solidFill>
                <a:latin typeface="Calibri"/>
                <a:ea typeface="Calibri"/>
                <a:cs typeface="Calibri"/>
                <a:sym typeface="Calibri"/>
              </a:rPr>
              <a:t>Final Probable deliverable:</a:t>
            </a:r>
            <a:endParaRPr/>
          </a:p>
          <a:p>
            <a:pPr indent="0" lvl="0" marL="0" marR="0" rtl="0" algn="just">
              <a:lnSpc>
                <a:spcPct val="100000"/>
              </a:lnSpc>
              <a:spcBef>
                <a:spcPts val="0"/>
              </a:spcBef>
              <a:spcAft>
                <a:spcPts val="0"/>
              </a:spcAft>
              <a:buNone/>
            </a:pPr>
            <a:r>
              <a:rPr b="0" i="0" lang="en-US" sz="1600" u="none" cap="none" strike="noStrike">
                <a:solidFill>
                  <a:schemeClr val="dk1"/>
                </a:solidFill>
                <a:latin typeface="Calibri"/>
                <a:ea typeface="Calibri"/>
                <a:cs typeface="Calibri"/>
                <a:sym typeface="Calibri"/>
              </a:rPr>
              <a:t>      Conference paper</a:t>
            </a:r>
            <a:endParaRPr/>
          </a:p>
          <a:p>
            <a:pPr indent="0" lvl="0" marL="0" marR="0" rtl="0" algn="just">
              <a:lnSpc>
                <a:spcPct val="10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1600"/>
              <a:buFont typeface="Arial"/>
              <a:buChar char="•"/>
            </a:pPr>
            <a:r>
              <a:rPr b="1" i="0" lang="en-US" sz="1600" u="sng" cap="none" strike="noStrike">
                <a:solidFill>
                  <a:schemeClr val="dk1"/>
                </a:solidFill>
                <a:latin typeface="Calibri"/>
                <a:ea typeface="Calibri"/>
                <a:cs typeface="Calibri"/>
                <a:sym typeface="Calibri"/>
              </a:rPr>
              <a:t>Completion Plan </a:t>
            </a:r>
            <a:r>
              <a:rPr b="0" i="0" lang="en-US"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nvGrpSpPr>
          <p:cNvPr id="260" name="Google Shape;260;p6"/>
          <p:cNvGrpSpPr/>
          <p:nvPr/>
        </p:nvGrpSpPr>
        <p:grpSpPr>
          <a:xfrm>
            <a:off x="538132" y="3168052"/>
            <a:ext cx="7344816" cy="2447881"/>
            <a:chOff x="0" y="360234"/>
            <a:chExt cx="7344816" cy="2447881"/>
          </a:xfrm>
        </p:grpSpPr>
        <p:sp>
          <p:nvSpPr>
            <p:cNvPr id="261" name="Google Shape;261;p6"/>
            <p:cNvSpPr/>
            <p:nvPr/>
          </p:nvSpPr>
          <p:spPr>
            <a:xfrm rot="5400000">
              <a:off x="4769387" y="-1765019"/>
              <a:ext cx="450175" cy="4700682"/>
            </a:xfrm>
            <a:prstGeom prst="round2SameRect">
              <a:avLst>
                <a:gd fmla="val 16667" name="adj1"/>
                <a:gd fmla="val 0" name="adj2"/>
              </a:avLst>
            </a:prstGeom>
            <a:solidFill>
              <a:srgbClr val="CFDEEF">
                <a:alpha val="89411"/>
              </a:srgbClr>
            </a:solidFill>
            <a:ln cap="flat" cmpd="sng" w="12700">
              <a:solidFill>
                <a:srgbClr val="CFDEEF">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
            <p:cNvSpPr txBox="1"/>
            <p:nvPr/>
          </p:nvSpPr>
          <p:spPr>
            <a:xfrm>
              <a:off x="2644134" y="382210"/>
              <a:ext cx="4678706" cy="406223"/>
            </a:xfrm>
            <a:prstGeom prst="rect">
              <a:avLst/>
            </a:prstGeom>
            <a:noFill/>
            <a:ln>
              <a:noFill/>
            </a:ln>
          </p:spPr>
          <p:txBody>
            <a:bodyPr anchorCtr="0" anchor="ctr" bIns="123825" lIns="247650" spcFirstLastPara="1" rIns="247650" wrap="square" tIns="123825">
              <a:noAutofit/>
            </a:bodyPr>
            <a:lstStyle/>
            <a:p>
              <a:pPr indent="-57150" lvl="1" marL="57150" marR="0" rtl="0" algn="l">
                <a:lnSpc>
                  <a:spcPct val="90000"/>
                </a:lnSpc>
                <a:spcBef>
                  <a:spcPts val="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 Step 1 The major goal this week is to collect data from as many resource as possible. More the data, better the result </a:t>
              </a:r>
              <a:endParaRPr b="0" i="0" sz="1000" u="none" cap="none" strike="noStrike">
                <a:solidFill>
                  <a:schemeClr val="dk1"/>
                </a:solidFill>
                <a:latin typeface="Calibri"/>
                <a:ea typeface="Calibri"/>
                <a:cs typeface="Calibri"/>
                <a:sym typeface="Calibri"/>
              </a:endParaRPr>
            </a:p>
            <a:p>
              <a:pPr indent="-57150" lvl="1" marL="57150" marR="0" rtl="0" algn="l">
                <a:lnSpc>
                  <a:spcPct val="90000"/>
                </a:lnSpc>
                <a:spcBef>
                  <a:spcPts val="15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 Step 2 Integration of all the data</a:t>
              </a:r>
              <a:endParaRPr b="0" i="0" sz="1000" u="none" cap="none" strike="noStrike">
                <a:solidFill>
                  <a:schemeClr val="dk1"/>
                </a:solidFill>
                <a:latin typeface="Calibri"/>
                <a:ea typeface="Calibri"/>
                <a:cs typeface="Calibri"/>
                <a:sym typeface="Calibri"/>
              </a:endParaRPr>
            </a:p>
          </p:txBody>
        </p:sp>
        <p:sp>
          <p:nvSpPr>
            <p:cNvPr id="263" name="Google Shape;263;p6"/>
            <p:cNvSpPr/>
            <p:nvPr/>
          </p:nvSpPr>
          <p:spPr>
            <a:xfrm>
              <a:off x="0" y="360240"/>
              <a:ext cx="2644133" cy="450162"/>
            </a:xfrm>
            <a:prstGeom prst="roundRect">
              <a:avLst>
                <a:gd fmla="val 16667" name="adj"/>
              </a:avLst>
            </a:prstGeom>
            <a:solidFill>
              <a:srgbClr val="4F81B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
            <p:cNvSpPr txBox="1"/>
            <p:nvPr/>
          </p:nvSpPr>
          <p:spPr>
            <a:xfrm>
              <a:off x="21975" y="382215"/>
              <a:ext cx="2600183" cy="406212"/>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Week 1 to 2</a:t>
              </a:r>
              <a:endParaRPr b="0" i="0" sz="1800" u="none" cap="none" strike="noStrike">
                <a:solidFill>
                  <a:schemeClr val="lt1"/>
                </a:solidFill>
                <a:latin typeface="Calibri"/>
                <a:ea typeface="Calibri"/>
                <a:cs typeface="Calibri"/>
                <a:sym typeface="Calibri"/>
              </a:endParaRPr>
            </a:p>
          </p:txBody>
        </p:sp>
        <p:sp>
          <p:nvSpPr>
            <p:cNvPr id="265" name="Google Shape;265;p6"/>
            <p:cNvSpPr/>
            <p:nvPr/>
          </p:nvSpPr>
          <p:spPr>
            <a:xfrm rot="5400000">
              <a:off x="4741355" y="-1107835"/>
              <a:ext cx="506238" cy="4700682"/>
            </a:xfrm>
            <a:prstGeom prst="round2SameRect">
              <a:avLst>
                <a:gd fmla="val 16667" name="adj1"/>
                <a:gd fmla="val 0" name="adj2"/>
              </a:avLst>
            </a:prstGeom>
            <a:solidFill>
              <a:srgbClr val="CFDEEF">
                <a:alpha val="89411"/>
              </a:srgbClr>
            </a:solidFill>
            <a:ln cap="flat" cmpd="sng" w="12700">
              <a:solidFill>
                <a:srgbClr val="CFDEEF">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6"/>
            <p:cNvSpPr txBox="1"/>
            <p:nvPr/>
          </p:nvSpPr>
          <p:spPr>
            <a:xfrm>
              <a:off x="2644134" y="1014099"/>
              <a:ext cx="4675969" cy="456812"/>
            </a:xfrm>
            <a:prstGeom prst="rect">
              <a:avLst/>
            </a:prstGeom>
            <a:noFill/>
            <a:ln>
              <a:noFill/>
            </a:ln>
          </p:spPr>
          <p:txBody>
            <a:bodyPr anchorCtr="0" anchor="ctr" bIns="123825" lIns="247650" spcFirstLastPara="1" rIns="247650" wrap="square" tIns="123825">
              <a:noAutofit/>
            </a:bodyPr>
            <a:lstStyle/>
            <a:p>
              <a:pPr indent="-57150" lvl="1" marL="57150" marR="0" rtl="0" algn="l">
                <a:lnSpc>
                  <a:spcPct val="90000"/>
                </a:lnSpc>
                <a:spcBef>
                  <a:spcPts val="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 Step 1 Pre-processing of data </a:t>
              </a:r>
              <a:endParaRPr b="0" i="0" sz="1000" u="none" cap="none" strike="noStrike">
                <a:solidFill>
                  <a:schemeClr val="dk1"/>
                </a:solidFill>
                <a:latin typeface="Calibri"/>
                <a:ea typeface="Calibri"/>
                <a:cs typeface="Calibri"/>
                <a:sym typeface="Calibri"/>
              </a:endParaRPr>
            </a:p>
          </p:txBody>
        </p:sp>
        <p:sp>
          <p:nvSpPr>
            <p:cNvPr id="267" name="Google Shape;267;p6"/>
            <p:cNvSpPr/>
            <p:nvPr/>
          </p:nvSpPr>
          <p:spPr>
            <a:xfrm>
              <a:off x="0" y="1003420"/>
              <a:ext cx="2644133" cy="436742"/>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
            <p:cNvSpPr txBox="1"/>
            <p:nvPr/>
          </p:nvSpPr>
          <p:spPr>
            <a:xfrm>
              <a:off x="21320" y="1024740"/>
              <a:ext cx="2601493" cy="394102"/>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Week 2 to 4</a:t>
              </a:r>
              <a:endParaRPr b="0" i="0" sz="1800" u="none" cap="none" strike="noStrike">
                <a:solidFill>
                  <a:schemeClr val="lt1"/>
                </a:solidFill>
                <a:latin typeface="Calibri"/>
                <a:ea typeface="Calibri"/>
                <a:cs typeface="Calibri"/>
                <a:sym typeface="Calibri"/>
              </a:endParaRPr>
            </a:p>
          </p:txBody>
        </p:sp>
        <p:sp>
          <p:nvSpPr>
            <p:cNvPr id="269" name="Google Shape;269;p6"/>
            <p:cNvSpPr/>
            <p:nvPr/>
          </p:nvSpPr>
          <p:spPr>
            <a:xfrm rot="5400000">
              <a:off x="4764006" y="-439146"/>
              <a:ext cx="460937" cy="4700682"/>
            </a:xfrm>
            <a:prstGeom prst="round2SameRect">
              <a:avLst>
                <a:gd fmla="val 16667" name="adj1"/>
                <a:gd fmla="val 0" name="adj2"/>
              </a:avLst>
            </a:prstGeom>
            <a:solidFill>
              <a:srgbClr val="CFDEEF">
                <a:alpha val="89411"/>
              </a:srgbClr>
            </a:solidFill>
            <a:ln cap="flat" cmpd="sng" w="12700">
              <a:solidFill>
                <a:srgbClr val="CFDEEF">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6"/>
            <p:cNvSpPr txBox="1"/>
            <p:nvPr/>
          </p:nvSpPr>
          <p:spPr>
            <a:xfrm>
              <a:off x="2644134" y="1703227"/>
              <a:ext cx="4678181" cy="415935"/>
            </a:xfrm>
            <a:prstGeom prst="rect">
              <a:avLst/>
            </a:prstGeom>
            <a:noFill/>
            <a:ln>
              <a:noFill/>
            </a:ln>
          </p:spPr>
          <p:txBody>
            <a:bodyPr anchorCtr="0" anchor="ctr" bIns="123825" lIns="247650" spcFirstLastPara="1" rIns="247650" wrap="square" tIns="123825">
              <a:noAutofit/>
            </a:bodyPr>
            <a:lstStyle/>
            <a:p>
              <a:pPr indent="-57150" lvl="1" marL="57150" marR="0" rtl="0" algn="l">
                <a:lnSpc>
                  <a:spcPct val="90000"/>
                </a:lnSpc>
                <a:spcBef>
                  <a:spcPts val="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 Step 1 Building the model  </a:t>
              </a:r>
              <a:endParaRPr b="0" i="0" sz="1000" u="none" cap="none" strike="noStrike">
                <a:solidFill>
                  <a:schemeClr val="dk1"/>
                </a:solidFill>
                <a:latin typeface="Calibri"/>
                <a:ea typeface="Calibri"/>
                <a:cs typeface="Calibri"/>
                <a:sym typeface="Calibri"/>
              </a:endParaRPr>
            </a:p>
            <a:p>
              <a:pPr indent="-57150" lvl="1" marL="57150" marR="0" rtl="0" algn="l">
                <a:lnSpc>
                  <a:spcPct val="90000"/>
                </a:lnSpc>
                <a:spcBef>
                  <a:spcPts val="15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 Step 2 Coding and training the data till the required accuracy</a:t>
              </a:r>
              <a:endParaRPr b="0" i="0" sz="1000" u="none" cap="none" strike="noStrike">
                <a:solidFill>
                  <a:schemeClr val="dk1"/>
                </a:solidFill>
                <a:latin typeface="Calibri"/>
                <a:ea typeface="Calibri"/>
                <a:cs typeface="Calibri"/>
                <a:sym typeface="Calibri"/>
              </a:endParaRPr>
            </a:p>
          </p:txBody>
        </p:sp>
        <p:sp>
          <p:nvSpPr>
            <p:cNvPr id="271" name="Google Shape;271;p6"/>
            <p:cNvSpPr/>
            <p:nvPr/>
          </p:nvSpPr>
          <p:spPr>
            <a:xfrm>
              <a:off x="0" y="1633174"/>
              <a:ext cx="2644133" cy="55604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6"/>
            <p:cNvSpPr txBox="1"/>
            <p:nvPr/>
          </p:nvSpPr>
          <p:spPr>
            <a:xfrm>
              <a:off x="27144" y="1660318"/>
              <a:ext cx="2589845" cy="501752"/>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Week 5 to 6</a:t>
              </a:r>
              <a:endParaRPr b="0" i="0" sz="1800" u="none" cap="none" strike="noStrike">
                <a:solidFill>
                  <a:schemeClr val="lt1"/>
                </a:solidFill>
                <a:latin typeface="Calibri"/>
                <a:ea typeface="Calibri"/>
                <a:cs typeface="Calibri"/>
                <a:sym typeface="Calibri"/>
              </a:endParaRPr>
            </a:p>
          </p:txBody>
        </p:sp>
        <p:sp>
          <p:nvSpPr>
            <p:cNvPr id="273" name="Google Shape;273;p6"/>
            <p:cNvSpPr/>
            <p:nvPr/>
          </p:nvSpPr>
          <p:spPr>
            <a:xfrm rot="5400000">
              <a:off x="4773805" y="227456"/>
              <a:ext cx="441338" cy="4700682"/>
            </a:xfrm>
            <a:prstGeom prst="round2SameRect">
              <a:avLst>
                <a:gd fmla="val 16667" name="adj1"/>
                <a:gd fmla="val 0" name="adj2"/>
              </a:avLst>
            </a:prstGeom>
            <a:solidFill>
              <a:srgbClr val="CFDEEF">
                <a:alpha val="89411"/>
              </a:srgbClr>
            </a:solidFill>
            <a:ln cap="flat" cmpd="sng" w="12700">
              <a:solidFill>
                <a:srgbClr val="CFDEEF">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
            <p:cNvSpPr txBox="1"/>
            <p:nvPr/>
          </p:nvSpPr>
          <p:spPr>
            <a:xfrm>
              <a:off x="2644133" y="2378672"/>
              <a:ext cx="4679138" cy="398250"/>
            </a:xfrm>
            <a:prstGeom prst="rect">
              <a:avLst/>
            </a:prstGeom>
            <a:noFill/>
            <a:ln>
              <a:noFill/>
            </a:ln>
          </p:spPr>
          <p:txBody>
            <a:bodyPr anchorCtr="0" anchor="ctr" bIns="123825" lIns="247650" spcFirstLastPara="1" rIns="247650" wrap="square" tIns="123825">
              <a:noAutofit/>
            </a:bodyPr>
            <a:lstStyle/>
            <a:p>
              <a:pPr indent="-57150" lvl="1" marL="57150" marR="0" rtl="0" algn="l">
                <a:lnSpc>
                  <a:spcPct val="90000"/>
                </a:lnSpc>
                <a:spcBef>
                  <a:spcPts val="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 Step 1 Building the UI for the model</a:t>
              </a:r>
              <a:endParaRPr b="0" i="0" sz="1000" u="none" cap="none" strike="noStrike">
                <a:solidFill>
                  <a:schemeClr val="dk1"/>
                </a:solidFill>
                <a:latin typeface="Calibri"/>
                <a:ea typeface="Calibri"/>
                <a:cs typeface="Calibri"/>
                <a:sym typeface="Calibri"/>
              </a:endParaRPr>
            </a:p>
            <a:p>
              <a:pPr indent="-57150" lvl="1" marL="57150" marR="0" rtl="0" algn="l">
                <a:lnSpc>
                  <a:spcPct val="90000"/>
                </a:lnSpc>
                <a:spcBef>
                  <a:spcPts val="150"/>
                </a:spcBef>
                <a:spcAft>
                  <a:spcPts val="0"/>
                </a:spcAft>
                <a:buClr>
                  <a:schemeClr val="dk1"/>
                </a:buClr>
                <a:buSzPts val="1000"/>
                <a:buFont typeface="Calibri"/>
                <a:buChar char="•"/>
              </a:pPr>
              <a:r>
                <a:rPr b="0" i="0" lang="en-US" sz="1000" u="none" cap="none" strike="noStrike">
                  <a:solidFill>
                    <a:schemeClr val="dk1"/>
                  </a:solidFill>
                  <a:latin typeface="Calibri"/>
                  <a:ea typeface="Calibri"/>
                  <a:cs typeface="Calibri"/>
                  <a:sym typeface="Calibri"/>
                </a:rPr>
                <a:t> Step 2 Testing the entire project</a:t>
              </a:r>
              <a:endParaRPr b="0" i="0" sz="1000" u="none" cap="none" strike="noStrike">
                <a:solidFill>
                  <a:schemeClr val="dk1"/>
                </a:solidFill>
                <a:latin typeface="Calibri"/>
                <a:ea typeface="Calibri"/>
                <a:cs typeface="Calibri"/>
                <a:sym typeface="Calibri"/>
              </a:endParaRPr>
            </a:p>
          </p:txBody>
        </p:sp>
        <p:sp>
          <p:nvSpPr>
            <p:cNvPr id="275" name="Google Shape;275;p6"/>
            <p:cNvSpPr/>
            <p:nvPr/>
          </p:nvSpPr>
          <p:spPr>
            <a:xfrm>
              <a:off x="0" y="2347477"/>
              <a:ext cx="2644133" cy="460639"/>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
            <p:cNvSpPr txBox="1"/>
            <p:nvPr/>
          </p:nvSpPr>
          <p:spPr>
            <a:xfrm>
              <a:off x="22487" y="2369964"/>
              <a:ext cx="2599159" cy="415665"/>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Week 7 to 8</a:t>
              </a:r>
              <a:endParaRPr b="0" i="0" sz="1800" u="none" cap="none" strike="noStrike">
                <a:solidFill>
                  <a:schemeClr val="lt1"/>
                </a:solidFill>
                <a:latin typeface="Calibri"/>
                <a:ea typeface="Calibri"/>
                <a:cs typeface="Calibri"/>
                <a:sym typeface="Calibri"/>
              </a:endParaRPr>
            </a:p>
          </p:txBody>
        </p:sp>
      </p:grpSp>
      <p:sp>
        <p:nvSpPr>
          <p:cNvPr id="277" name="Google Shape;277;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ctrTitle"/>
          </p:nvPr>
        </p:nvSpPr>
        <p:spPr>
          <a:xfrm>
            <a:off x="-36512" y="-24696"/>
            <a:ext cx="9180512" cy="71739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libri"/>
              <a:buNone/>
            </a:pPr>
            <a:r>
              <a:rPr b="1" lang="en-US" sz="3200" u="sng"/>
              <a:t>Project Overview / Summary</a:t>
            </a:r>
            <a:endParaRPr b="1" sz="3200"/>
          </a:p>
        </p:txBody>
      </p:sp>
      <p:cxnSp>
        <p:nvCxnSpPr>
          <p:cNvPr id="112" name="Google Shape;112;p2"/>
          <p:cNvCxnSpPr/>
          <p:nvPr/>
        </p:nvCxnSpPr>
        <p:spPr>
          <a:xfrm flipH="1">
            <a:off x="4508500" y="769938"/>
            <a:ext cx="1645" cy="5762710"/>
          </a:xfrm>
          <a:prstGeom prst="straightConnector1">
            <a:avLst/>
          </a:prstGeom>
          <a:noFill/>
          <a:ln cap="flat" cmpd="sng" w="12700">
            <a:solidFill>
              <a:srgbClr val="FF0000"/>
            </a:solidFill>
            <a:prstDash val="dash"/>
            <a:round/>
            <a:headEnd len="sm" w="sm" type="none"/>
            <a:tailEnd len="sm" w="sm" type="none"/>
          </a:ln>
        </p:spPr>
      </p:cxnSp>
      <p:sp>
        <p:nvSpPr>
          <p:cNvPr id="113" name="Google Shape;113;p2"/>
          <p:cNvSpPr txBox="1"/>
          <p:nvPr/>
        </p:nvSpPr>
        <p:spPr>
          <a:xfrm>
            <a:off x="0" y="769938"/>
            <a:ext cx="4508500" cy="584735"/>
          </a:xfrm>
          <a:prstGeom prst="rect">
            <a:avLst/>
          </a:prstGeom>
          <a:solidFill>
            <a:srgbClr val="FFF2CC"/>
          </a:solid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600"/>
              <a:buFont typeface="Arial"/>
              <a:buChar char="•"/>
            </a:pPr>
            <a:r>
              <a:rPr b="1" i="0" lang="en-US" sz="1600" u="sng" cap="none" strike="noStrike">
                <a:solidFill>
                  <a:schemeClr val="dk1"/>
                </a:solidFill>
                <a:latin typeface="Calibri"/>
                <a:ea typeface="Calibri"/>
                <a:cs typeface="Calibri"/>
                <a:sym typeface="Calibri"/>
              </a:rPr>
              <a:t>Domain/Problem Space </a:t>
            </a:r>
            <a:r>
              <a:rPr b="0" i="0" lang="en-US"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p:txBody>
      </p:sp>
      <p:sp>
        <p:nvSpPr>
          <p:cNvPr id="114" name="Google Shape;114;p2"/>
          <p:cNvSpPr txBox="1"/>
          <p:nvPr/>
        </p:nvSpPr>
        <p:spPr>
          <a:xfrm>
            <a:off x="0" y="3429000"/>
            <a:ext cx="4508500" cy="584735"/>
          </a:xfrm>
          <a:prstGeom prst="rect">
            <a:avLst/>
          </a:prstGeom>
          <a:solidFill>
            <a:srgbClr val="F4B081"/>
          </a:solid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600"/>
              <a:buFont typeface="Arial"/>
              <a:buChar char="•"/>
            </a:pPr>
            <a:r>
              <a:rPr b="1" i="0" lang="en-US" sz="1600" u="sng" cap="none" strike="noStrike">
                <a:solidFill>
                  <a:schemeClr val="dk1"/>
                </a:solidFill>
                <a:latin typeface="Calibri"/>
                <a:ea typeface="Calibri"/>
                <a:cs typeface="Calibri"/>
                <a:sym typeface="Calibri"/>
              </a:rPr>
              <a:t>Problem Definition </a:t>
            </a:r>
            <a:r>
              <a:rPr b="0" i="0" lang="en-US" sz="1600" u="sng" cap="none" strike="noStrike">
                <a:solidFill>
                  <a:schemeClr val="dk1"/>
                </a:solidFill>
                <a:latin typeface="Calibri"/>
                <a:ea typeface="Calibri"/>
                <a:cs typeface="Calibri"/>
                <a:sym typeface="Calibri"/>
              </a:rPr>
              <a:t>:</a:t>
            </a:r>
            <a:r>
              <a:rPr b="0" i="0" lang="en-US"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p:txBody>
      </p:sp>
      <p:cxnSp>
        <p:nvCxnSpPr>
          <p:cNvPr id="115" name="Google Shape;115;p2"/>
          <p:cNvCxnSpPr/>
          <p:nvPr/>
        </p:nvCxnSpPr>
        <p:spPr>
          <a:xfrm>
            <a:off x="130302" y="3429000"/>
            <a:ext cx="8978202" cy="0"/>
          </a:xfrm>
          <a:prstGeom prst="straightConnector1">
            <a:avLst/>
          </a:prstGeom>
          <a:noFill/>
          <a:ln cap="flat" cmpd="sng" w="12700">
            <a:solidFill>
              <a:srgbClr val="FF0000"/>
            </a:solidFill>
            <a:prstDash val="dash"/>
            <a:round/>
            <a:headEnd len="sm" w="sm" type="none"/>
            <a:tailEnd len="sm" w="sm" type="none"/>
          </a:ln>
        </p:spPr>
      </p:cxnSp>
      <p:sp>
        <p:nvSpPr>
          <p:cNvPr id="116" name="Google Shape;116;p2"/>
          <p:cNvSpPr txBox="1"/>
          <p:nvPr/>
        </p:nvSpPr>
        <p:spPr>
          <a:xfrm>
            <a:off x="4517413" y="761227"/>
            <a:ext cx="4626587" cy="584735"/>
          </a:xfrm>
          <a:prstGeom prst="rect">
            <a:avLst/>
          </a:prstGeom>
          <a:solidFill>
            <a:srgbClr val="D8E2F3"/>
          </a:solid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600"/>
              <a:buFont typeface="Arial"/>
              <a:buChar char="•"/>
            </a:pPr>
            <a:r>
              <a:rPr b="1" i="0" lang="en-US" sz="1600" u="sng" cap="none" strike="noStrike">
                <a:solidFill>
                  <a:schemeClr val="dk1"/>
                </a:solidFill>
                <a:latin typeface="Calibri"/>
                <a:ea typeface="Calibri"/>
                <a:cs typeface="Calibri"/>
                <a:sym typeface="Calibri"/>
              </a:rPr>
              <a:t>Goals / Objectives </a:t>
            </a:r>
            <a:r>
              <a:rPr b="0" i="0" lang="en-US"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p:txBody>
      </p:sp>
      <p:sp>
        <p:nvSpPr>
          <p:cNvPr id="117" name="Google Shape;117;p2"/>
          <p:cNvSpPr txBox="1"/>
          <p:nvPr/>
        </p:nvSpPr>
        <p:spPr>
          <a:xfrm>
            <a:off x="4531522" y="3451819"/>
            <a:ext cx="4603531" cy="584735"/>
          </a:xfrm>
          <a:prstGeom prst="rect">
            <a:avLst/>
          </a:prstGeom>
          <a:solidFill>
            <a:srgbClr val="FFFF00"/>
          </a:solid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600"/>
              <a:buFont typeface="Arial"/>
              <a:buChar char="•"/>
            </a:pPr>
            <a:r>
              <a:rPr b="1" i="0" lang="en-US" sz="1600" u="sng" cap="none" strike="noStrike">
                <a:solidFill>
                  <a:schemeClr val="dk1"/>
                </a:solidFill>
                <a:latin typeface="Calibri"/>
                <a:ea typeface="Calibri"/>
                <a:cs typeface="Calibri"/>
                <a:sym typeface="Calibri"/>
              </a:rPr>
              <a:t>Technical Challenges  </a:t>
            </a:r>
            <a:r>
              <a:rPr b="0" i="0" lang="en-US"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p:txBody>
      </p:sp>
      <p:sp>
        <p:nvSpPr>
          <p:cNvPr id="118" name="Google Shape;118;p2"/>
          <p:cNvSpPr txBox="1"/>
          <p:nvPr/>
        </p:nvSpPr>
        <p:spPr>
          <a:xfrm>
            <a:off x="199236" y="1380864"/>
            <a:ext cx="39429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Domain : Smart agriculture using deep learning techniques</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We know how agriculture is an important aspect in our country and how more than 50% of the crop goes waste due to pest attacks.</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So we try to improvise the harvest for a better yield</a:t>
            </a:r>
            <a:r>
              <a:rPr lang="en-US"/>
              <a:t>.</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txBox="1"/>
          <p:nvPr/>
        </p:nvSpPr>
        <p:spPr>
          <a:xfrm>
            <a:off x="4750163" y="1396680"/>
            <a:ext cx="4194600" cy="246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Our main objectives are: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  T</a:t>
            </a:r>
            <a:r>
              <a:rPr b="0" i="0" lang="en-US" sz="1400" u="none" cap="none" strike="noStrike">
                <a:solidFill>
                  <a:srgbClr val="000000"/>
                </a:solidFill>
                <a:latin typeface="Arial"/>
                <a:ea typeface="Arial"/>
                <a:cs typeface="Arial"/>
                <a:sym typeface="Arial"/>
              </a:rPr>
              <a:t>o develop an effective system using deep learning techniques, that is capable of identifying the </a:t>
            </a:r>
            <a:r>
              <a:rPr b="0" i="0" lang="en-US" sz="1400" u="none" cap="none" strike="noStrike">
                <a:solidFill>
                  <a:srgbClr val="000000"/>
                </a:solidFill>
                <a:latin typeface="Arial"/>
                <a:ea typeface="Arial"/>
                <a:cs typeface="Arial"/>
                <a:sym typeface="Arial"/>
              </a:rPr>
              <a:t>disease.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startAt="2"/>
            </a:pPr>
            <a:r>
              <a:rPr b="0" i="0" lang="en-US" sz="1400" u="none" cap="none" strike="noStrike">
                <a:solidFill>
                  <a:srgbClr val="000000"/>
                </a:solidFill>
                <a:latin typeface="Arial"/>
                <a:ea typeface="Arial"/>
                <a:cs typeface="Arial"/>
                <a:sym typeface="Arial"/>
              </a:rPr>
              <a:t>This identification</a:t>
            </a:r>
            <a:r>
              <a:rPr b="0" i="0" lang="en-US" sz="1400" u="none" cap="none" strike="noStrike">
                <a:solidFill>
                  <a:srgbClr val="000000"/>
                </a:solidFill>
                <a:latin typeface="Arial"/>
                <a:ea typeface="Arial"/>
                <a:cs typeface="Arial"/>
                <a:sym typeface="Arial"/>
              </a:rPr>
              <a:t> can help farmers in applying proper treatment on the plants and hence reduce the economic losses substantially.</a:t>
            </a:r>
            <a:endParaRPr/>
          </a:p>
          <a:p>
            <a:pPr indent="-342900" lvl="0" marL="342900" marR="0" rtl="0" algn="l">
              <a:lnSpc>
                <a:spcPct val="100000"/>
              </a:lnSpc>
              <a:spcBef>
                <a:spcPts val="0"/>
              </a:spcBef>
              <a:spcAft>
                <a:spcPts val="0"/>
              </a:spcAft>
              <a:buClr>
                <a:srgbClr val="000000"/>
              </a:buClr>
              <a:buSzPts val="1400"/>
              <a:buFont typeface="Arial"/>
              <a:buAutoNum type="arabicPeriod" startAt="2"/>
            </a:pPr>
            <a:r>
              <a:rPr b="0" i="0" lang="en-US" sz="1400" u="none" cap="none" strike="noStrike">
                <a:solidFill>
                  <a:srgbClr val="000000"/>
                </a:solidFill>
                <a:latin typeface="Arial"/>
                <a:ea typeface="Arial"/>
                <a:cs typeface="Arial"/>
                <a:sym typeface="Arial"/>
              </a:rPr>
              <a:t>We also aim at having an accuracy of above 80% from our model.</a:t>
            </a:r>
            <a:endParaRPr b="0" i="0" sz="1400" u="none" cap="none" strike="noStrike">
              <a:solidFill>
                <a:srgbClr val="000000"/>
              </a:solidFill>
              <a:latin typeface="Arial"/>
              <a:ea typeface="Arial"/>
              <a:cs typeface="Arial"/>
              <a:sym typeface="Arial"/>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txBox="1"/>
          <p:nvPr/>
        </p:nvSpPr>
        <p:spPr>
          <a:xfrm>
            <a:off x="388404" y="4180344"/>
            <a:ext cx="3793200" cy="246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Intelligent pest management in maize using deep learning techniques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Our main aim is to design a system using the various deep learning techniques which is able to take the affected crop picture as an input and output if the plant is healthy or one among affected by FallArmyworm, Common rust, Gray Leaf spot</a:t>
            </a:r>
            <a:r>
              <a:rPr lang="en-US"/>
              <a:t> and</a:t>
            </a:r>
            <a:r>
              <a:rPr b="0" i="0" lang="en-US" sz="1400" u="none" cap="none" strike="noStrike">
                <a:solidFill>
                  <a:srgbClr val="000000"/>
                </a:solidFill>
                <a:latin typeface="Arial"/>
                <a:ea typeface="Arial"/>
                <a:cs typeface="Arial"/>
                <a:sym typeface="Arial"/>
              </a:rPr>
              <a:t> Blight.  </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txBox="1"/>
          <p:nvPr/>
        </p:nvSpPr>
        <p:spPr>
          <a:xfrm>
            <a:off x="4750163" y="4507213"/>
            <a:ext cx="4005433"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The few technical challenges identified are: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Model deployment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Requirement of high GPU</a:t>
            </a:r>
            <a:endParaRPr/>
          </a:p>
        </p:txBody>
      </p:sp>
      <p:sp>
        <p:nvSpPr>
          <p:cNvPr id="122" name="Google Shape;122;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t>‹#›</a:t>
            </a:fld>
            <a:endParaRPr b="1" sz="140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628650" y="496957"/>
            <a:ext cx="7886700" cy="735496"/>
          </a:xfrm>
          <a:prstGeom prst="rect">
            <a:avLst/>
          </a:prstGeom>
          <a:solidFill>
            <a:srgbClr val="92D05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Problem Statement</a:t>
            </a:r>
            <a:endParaRPr/>
          </a:p>
        </p:txBody>
      </p:sp>
      <p:sp>
        <p:nvSpPr>
          <p:cNvPr id="128" name="Google Shape;128;p23"/>
          <p:cNvSpPr txBox="1"/>
          <p:nvPr>
            <p:ph idx="1" type="body"/>
          </p:nvPr>
        </p:nvSpPr>
        <p:spPr>
          <a:xfrm>
            <a:off x="628650" y="1825625"/>
            <a:ext cx="7886700" cy="4425886"/>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750"/>
              </a:spcBef>
              <a:spcAft>
                <a:spcPts val="0"/>
              </a:spcAft>
              <a:buSzPts val="1800"/>
              <a:buNone/>
            </a:pPr>
            <a:r>
              <a:rPr b="1" lang="en-US" sz="2400">
                <a:latin typeface="Times New Roman"/>
                <a:ea typeface="Times New Roman"/>
                <a:cs typeface="Times New Roman"/>
                <a:sym typeface="Times New Roman"/>
              </a:rPr>
              <a:t>Intelligent pest management in maize using deep learning techniques.</a:t>
            </a:r>
            <a:endParaRPr/>
          </a:p>
          <a:p>
            <a:pPr indent="0" lvl="0" marL="114300" rtl="0" algn="l">
              <a:lnSpc>
                <a:spcPct val="90000"/>
              </a:lnSpc>
              <a:spcBef>
                <a:spcPts val="750"/>
              </a:spcBef>
              <a:spcAft>
                <a:spcPts val="0"/>
              </a:spcAft>
              <a:buSzPts val="1800"/>
              <a:buNone/>
            </a:pPr>
            <a:r>
              <a:t/>
            </a:r>
            <a:endParaRPr b="1" sz="2400">
              <a:latin typeface="Times New Roman"/>
              <a:ea typeface="Times New Roman"/>
              <a:cs typeface="Times New Roman"/>
              <a:sym typeface="Times New Roman"/>
            </a:endParaRPr>
          </a:p>
          <a:p>
            <a:pPr indent="0" lvl="0" marL="114300" rtl="0" algn="l">
              <a:lnSpc>
                <a:spcPct val="90000"/>
              </a:lnSpc>
              <a:spcBef>
                <a:spcPts val="750"/>
              </a:spcBef>
              <a:spcAft>
                <a:spcPts val="0"/>
              </a:spcAft>
              <a:buSzPts val="1800"/>
              <a:buNone/>
            </a:pPr>
            <a:r>
              <a:rPr lang="en-US" sz="2400">
                <a:latin typeface="Calibri"/>
                <a:ea typeface="Calibri"/>
                <a:cs typeface="Calibri"/>
                <a:sym typeface="Calibri"/>
              </a:rPr>
              <a:t>Our main aim is to design a system using the various deep learning techniques which is able to take the affected crop picture as an input and output if the plant is healthy or one among affected by FallArmyworm, Common rust, Gray Leaf spot, Blight.  </a:t>
            </a:r>
            <a:endParaRPr sz="2400">
              <a:latin typeface="Calibri"/>
              <a:ea typeface="Calibri"/>
              <a:cs typeface="Calibri"/>
              <a:sym typeface="Calibri"/>
            </a:endParaRPr>
          </a:p>
          <a:p>
            <a:pPr indent="0" lvl="0" marL="114300" rtl="0" algn="l">
              <a:lnSpc>
                <a:spcPct val="90000"/>
              </a:lnSpc>
              <a:spcBef>
                <a:spcPts val="750"/>
              </a:spcBef>
              <a:spcAft>
                <a:spcPts val="0"/>
              </a:spcAft>
              <a:buSzPts val="1800"/>
              <a:buNone/>
            </a:pPr>
            <a:r>
              <a:t/>
            </a:r>
            <a:endParaRPr b="1" sz="2400">
              <a:latin typeface="Calibri"/>
              <a:ea typeface="Calibri"/>
              <a:cs typeface="Calibri"/>
              <a:sym typeface="Calibri"/>
            </a:endParaRPr>
          </a:p>
          <a:p>
            <a:pPr indent="0" lvl="0" marL="114300" rtl="0" algn="l">
              <a:lnSpc>
                <a:spcPct val="90000"/>
              </a:lnSpc>
              <a:spcBef>
                <a:spcPts val="750"/>
              </a:spcBef>
              <a:spcAft>
                <a:spcPts val="0"/>
              </a:spcAft>
              <a:buSzPts val="1800"/>
              <a:buNone/>
            </a:pPr>
            <a:br>
              <a:rPr b="1" lang="en-US" sz="2400">
                <a:latin typeface="Calibri"/>
                <a:ea typeface="Calibri"/>
                <a:cs typeface="Calibri"/>
                <a:sym typeface="Calibri"/>
              </a:rPr>
            </a:br>
            <a:endParaRPr sz="2400">
              <a:latin typeface="Calibri"/>
              <a:ea typeface="Calibri"/>
              <a:cs typeface="Calibri"/>
              <a:sym typeface="Calibri"/>
            </a:endParaRPr>
          </a:p>
        </p:txBody>
      </p:sp>
      <p:sp>
        <p:nvSpPr>
          <p:cNvPr id="129" name="Google Shape;129;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628650" y="365126"/>
            <a:ext cx="7886700" cy="628787"/>
          </a:xfrm>
          <a:prstGeom prst="rect">
            <a:avLst/>
          </a:prstGeom>
          <a:solidFill>
            <a:srgbClr val="FFC00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Motivation</a:t>
            </a:r>
            <a:endParaRPr/>
          </a:p>
        </p:txBody>
      </p:sp>
      <p:sp>
        <p:nvSpPr>
          <p:cNvPr id="135" name="Google Shape;135;p24"/>
          <p:cNvSpPr txBox="1"/>
          <p:nvPr>
            <p:ph idx="1" type="body"/>
          </p:nvPr>
        </p:nvSpPr>
        <p:spPr>
          <a:xfrm>
            <a:off x="628650" y="1414272"/>
            <a:ext cx="7886700" cy="4762691"/>
          </a:xfrm>
          <a:prstGeom prst="rect">
            <a:avLst/>
          </a:prstGeom>
          <a:solidFill>
            <a:srgbClr val="FEE599"/>
          </a:solidFill>
          <a:ln>
            <a:noFill/>
          </a:ln>
        </p:spPr>
        <p:txBody>
          <a:bodyPr anchorCtr="0" anchor="t" bIns="45700" lIns="91425" spcFirstLastPara="1" rIns="91425" wrap="square" tIns="45700">
            <a:normAutofit/>
          </a:bodyPr>
          <a:lstStyle/>
          <a:p>
            <a:pPr indent="-342900" lvl="0" marL="457200" rtl="0" algn="just">
              <a:lnSpc>
                <a:spcPct val="90000"/>
              </a:lnSpc>
              <a:spcBef>
                <a:spcPts val="750"/>
              </a:spcBef>
              <a:spcAft>
                <a:spcPts val="0"/>
              </a:spcAft>
              <a:buSzPts val="1800"/>
              <a:buChar char="•"/>
            </a:pPr>
            <a:r>
              <a:rPr lang="en-US"/>
              <a:t>The global maize revolution is characterized by new technology, consumer demand and industrial farming. Maize today is used as an important raw material in food processing, poultry, dairy, meat and ethanol industry.</a:t>
            </a:r>
            <a:endParaRPr/>
          </a:p>
          <a:p>
            <a:pPr indent="-342900" lvl="0" marL="457200" rtl="0" algn="just">
              <a:lnSpc>
                <a:spcPct val="90000"/>
              </a:lnSpc>
              <a:spcBef>
                <a:spcPts val="750"/>
              </a:spcBef>
              <a:spcAft>
                <a:spcPts val="0"/>
              </a:spcAft>
              <a:buSzPts val="1800"/>
              <a:buChar char="•"/>
            </a:pPr>
            <a:r>
              <a:rPr lang="en-US"/>
              <a:t>Two factors responsible for enormous success of maize as an industrial ingredient are its molecular versatility and development of high yielding seed varieties. While former made breaking down and reassembling of maize starch molecules easy, the latter has increased yields by 40% in last 20 years. </a:t>
            </a:r>
            <a:endParaRPr/>
          </a:p>
          <a:p>
            <a:pPr indent="-342900" lvl="0" marL="457200" rtl="0" algn="just">
              <a:lnSpc>
                <a:spcPct val="90000"/>
              </a:lnSpc>
              <a:spcBef>
                <a:spcPts val="750"/>
              </a:spcBef>
              <a:spcAft>
                <a:spcPts val="0"/>
              </a:spcAft>
              <a:buSzPts val="1800"/>
              <a:buChar char="•"/>
            </a:pPr>
            <a:r>
              <a:rPr lang="en-US"/>
              <a:t>Maize is grown throughout the year in India. It is predominantly a kharif crop with 85 percent of the area under cultivation in the season. Maize is the third most important cereal crop in India after rice and wheat. It accounts for ~9 per cent of total food grain production in the country. </a:t>
            </a:r>
            <a:endParaRPr/>
          </a:p>
        </p:txBody>
      </p:sp>
      <p:sp>
        <p:nvSpPr>
          <p:cNvPr id="136" name="Google Shape;136;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628650" y="483457"/>
            <a:ext cx="7302776" cy="669482"/>
          </a:xfrm>
          <a:prstGeom prst="rect">
            <a:avLst/>
          </a:prstGeom>
          <a:solidFill>
            <a:srgbClr val="8DA9D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Objectives</a:t>
            </a:r>
            <a:endParaRPr/>
          </a:p>
        </p:txBody>
      </p:sp>
      <p:sp>
        <p:nvSpPr>
          <p:cNvPr id="142" name="Google Shape;142;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750"/>
              </a:spcBef>
              <a:spcAft>
                <a:spcPts val="0"/>
              </a:spcAft>
              <a:buSzPts val="1800"/>
              <a:buChar char="•"/>
            </a:pPr>
            <a:r>
              <a:rPr b="0" i="0" lang="en-US" sz="2000" u="none" strike="noStrike"/>
              <a:t>The objective of this project is to develop an effective system using deep learning techniques, that is capable of identifying the pest infestation/disease.</a:t>
            </a:r>
            <a:endParaRPr b="0" i="0" sz="2000" u="none" strike="noStrike"/>
          </a:p>
          <a:p>
            <a:pPr indent="-342900" lvl="0" marL="457200" rtl="0" algn="l">
              <a:lnSpc>
                <a:spcPct val="90000"/>
              </a:lnSpc>
              <a:spcBef>
                <a:spcPts val="750"/>
              </a:spcBef>
              <a:spcAft>
                <a:spcPts val="0"/>
              </a:spcAft>
              <a:buSzPts val="1800"/>
              <a:buChar char="•"/>
            </a:pPr>
            <a:r>
              <a:rPr b="0" i="0" lang="en-US" sz="2000" u="none" strike="noStrike"/>
              <a:t>An accurate detection of pest infestation/disease in maize</a:t>
            </a:r>
            <a:r>
              <a:rPr lang="en-US" sz="2000"/>
              <a:t> crop</a:t>
            </a:r>
            <a:r>
              <a:rPr b="0" i="0" lang="en-US" sz="2000" u="none" strike="noStrike"/>
              <a:t> can help farmers in applying proper treatment on the </a:t>
            </a:r>
            <a:r>
              <a:rPr lang="en-US" sz="2000"/>
              <a:t>crop</a:t>
            </a:r>
            <a:r>
              <a:rPr b="0" i="0" lang="en-US" sz="2000" u="none" strike="noStrike"/>
              <a:t> and hence reduce the economic losses substantially.</a:t>
            </a:r>
            <a:endParaRPr/>
          </a:p>
          <a:p>
            <a:pPr indent="0" lvl="0" marL="114300" rtl="0" algn="l">
              <a:lnSpc>
                <a:spcPct val="90000"/>
              </a:lnSpc>
              <a:spcBef>
                <a:spcPts val="750"/>
              </a:spcBef>
              <a:spcAft>
                <a:spcPts val="0"/>
              </a:spcAft>
              <a:buSzPts val="1800"/>
              <a:buNone/>
            </a:pPr>
            <a:r>
              <a:t/>
            </a:r>
            <a:endParaRPr/>
          </a:p>
        </p:txBody>
      </p:sp>
      <p:sp>
        <p:nvSpPr>
          <p:cNvPr id="143" name="Google Shape;143;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144" name="Google Shape;144;p25"/>
          <p:cNvSpPr/>
          <p:nvPr/>
        </p:nvSpPr>
        <p:spPr>
          <a:xfrm>
            <a:off x="899345" y="4403581"/>
            <a:ext cx="1342099" cy="87947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Input (image of an infected crop)</a:t>
            </a:r>
            <a:endParaRPr/>
          </a:p>
        </p:txBody>
      </p:sp>
      <p:sp>
        <p:nvSpPr>
          <p:cNvPr id="145" name="Google Shape;145;p25"/>
          <p:cNvSpPr/>
          <p:nvPr/>
        </p:nvSpPr>
        <p:spPr>
          <a:xfrm>
            <a:off x="3284499" y="4409869"/>
            <a:ext cx="1747599" cy="866897"/>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MODEL</a:t>
            </a:r>
            <a:endParaRPr/>
          </a:p>
        </p:txBody>
      </p:sp>
      <p:cxnSp>
        <p:nvCxnSpPr>
          <p:cNvPr id="146" name="Google Shape;146;p25"/>
          <p:cNvCxnSpPr>
            <a:stCxn id="144" idx="3"/>
            <a:endCxn id="145" idx="1"/>
          </p:cNvCxnSpPr>
          <p:nvPr/>
        </p:nvCxnSpPr>
        <p:spPr>
          <a:xfrm>
            <a:off x="2241444" y="4843318"/>
            <a:ext cx="1043100" cy="0"/>
          </a:xfrm>
          <a:prstGeom prst="straightConnector1">
            <a:avLst/>
          </a:prstGeom>
          <a:noFill/>
          <a:ln cap="flat" cmpd="sng" w="9525">
            <a:solidFill>
              <a:schemeClr val="dk1"/>
            </a:solidFill>
            <a:prstDash val="solid"/>
            <a:round/>
            <a:headEnd len="sm" w="sm" type="none"/>
            <a:tailEnd len="med" w="med" type="triangle"/>
          </a:ln>
        </p:spPr>
      </p:cxnSp>
      <p:cxnSp>
        <p:nvCxnSpPr>
          <p:cNvPr id="147" name="Google Shape;147;p25"/>
          <p:cNvCxnSpPr>
            <a:stCxn id="145" idx="3"/>
            <a:endCxn id="148" idx="1"/>
          </p:cNvCxnSpPr>
          <p:nvPr/>
        </p:nvCxnSpPr>
        <p:spPr>
          <a:xfrm>
            <a:off x="5032098" y="4843318"/>
            <a:ext cx="827400" cy="0"/>
          </a:xfrm>
          <a:prstGeom prst="straightConnector1">
            <a:avLst/>
          </a:prstGeom>
          <a:noFill/>
          <a:ln cap="flat" cmpd="sng" w="9525">
            <a:solidFill>
              <a:schemeClr val="dk1"/>
            </a:solidFill>
            <a:prstDash val="solid"/>
            <a:round/>
            <a:headEnd len="sm" w="sm" type="none"/>
            <a:tailEnd len="med" w="med" type="triangle"/>
          </a:ln>
        </p:spPr>
      </p:cxnSp>
      <p:sp>
        <p:nvSpPr>
          <p:cNvPr id="148" name="Google Shape;148;p25"/>
          <p:cNvSpPr/>
          <p:nvPr/>
        </p:nvSpPr>
        <p:spPr>
          <a:xfrm>
            <a:off x="5859502" y="4317106"/>
            <a:ext cx="2385153" cy="105242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Output</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The identified pest</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Measures to be taken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628650" y="365127"/>
            <a:ext cx="7694256" cy="586596"/>
          </a:xfrm>
          <a:prstGeom prst="rect">
            <a:avLst/>
          </a:prstGeom>
          <a:solidFill>
            <a:srgbClr val="CC99FF"/>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latin typeface="Arial Black"/>
                <a:ea typeface="Arial Black"/>
                <a:cs typeface="Arial Black"/>
                <a:sym typeface="Arial Black"/>
              </a:rPr>
              <a:t>Requirements </a:t>
            </a:r>
            <a:endParaRPr b="1">
              <a:latin typeface="Arial Black"/>
              <a:ea typeface="Arial Black"/>
              <a:cs typeface="Arial Black"/>
              <a:sym typeface="Arial Black"/>
            </a:endParaRPr>
          </a:p>
        </p:txBody>
      </p:sp>
      <p:sp>
        <p:nvSpPr>
          <p:cNvPr id="154" name="Google Shape;154;p26"/>
          <p:cNvSpPr txBox="1"/>
          <p:nvPr>
            <p:ph idx="1" type="body"/>
          </p:nvPr>
        </p:nvSpPr>
        <p:spPr>
          <a:xfrm>
            <a:off x="628650" y="1387086"/>
            <a:ext cx="78867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750"/>
              </a:spcBef>
              <a:spcAft>
                <a:spcPts val="0"/>
              </a:spcAft>
              <a:buClr>
                <a:schemeClr val="dk1"/>
              </a:buClr>
              <a:buSzPts val="1800"/>
              <a:buChar char="•"/>
            </a:pPr>
            <a:r>
              <a:rPr b="1" lang="en-US"/>
              <a:t>Functional requirements:</a:t>
            </a:r>
            <a:endParaRPr/>
          </a:p>
          <a:p>
            <a:pPr indent="-457200" lvl="0" marL="571500" rtl="0" algn="l">
              <a:lnSpc>
                <a:spcPct val="90000"/>
              </a:lnSpc>
              <a:spcBef>
                <a:spcPts val="750"/>
              </a:spcBef>
              <a:spcAft>
                <a:spcPts val="0"/>
              </a:spcAft>
              <a:buSzPts val="1800"/>
              <a:buAutoNum type="arabicPeriod"/>
            </a:pPr>
            <a:r>
              <a:rPr lang="en-US"/>
              <a:t>The system should be able to accept an image fed to it.</a:t>
            </a:r>
            <a:endParaRPr/>
          </a:p>
          <a:p>
            <a:pPr indent="-457200" lvl="0" marL="571500" rtl="0" algn="l">
              <a:lnSpc>
                <a:spcPct val="90000"/>
              </a:lnSpc>
              <a:spcBef>
                <a:spcPts val="750"/>
              </a:spcBef>
              <a:spcAft>
                <a:spcPts val="0"/>
              </a:spcAft>
              <a:buSzPts val="1800"/>
              <a:buAutoNum type="arabicPeriod"/>
            </a:pPr>
            <a:r>
              <a:rPr lang="en-US"/>
              <a:t>The system should be able to tell if the plant is healthy or not.</a:t>
            </a:r>
            <a:endParaRPr/>
          </a:p>
          <a:p>
            <a:pPr indent="-457200" lvl="0" marL="571500" rtl="0" algn="l">
              <a:lnSpc>
                <a:spcPct val="90000"/>
              </a:lnSpc>
              <a:spcBef>
                <a:spcPts val="750"/>
              </a:spcBef>
              <a:spcAft>
                <a:spcPts val="0"/>
              </a:spcAft>
              <a:buSzPts val="1800"/>
              <a:buAutoNum type="arabicPeriod"/>
            </a:pPr>
            <a:r>
              <a:rPr lang="en-US"/>
              <a:t>If it is not healthy, the system should be able to identify which pest has attacked it or which diseases it is suffering from.</a:t>
            </a:r>
            <a:endParaRPr/>
          </a:p>
          <a:p>
            <a:pPr indent="0" lvl="0" marL="457200" rtl="0" algn="l">
              <a:lnSpc>
                <a:spcPct val="90000"/>
              </a:lnSpc>
              <a:spcBef>
                <a:spcPts val="750"/>
              </a:spcBef>
              <a:spcAft>
                <a:spcPts val="0"/>
              </a:spcAft>
              <a:buNone/>
            </a:pPr>
            <a:r>
              <a:t/>
            </a:r>
            <a:endParaRPr/>
          </a:p>
          <a:p>
            <a:pPr indent="-342900" lvl="0" marL="457200" rtl="0" algn="l">
              <a:lnSpc>
                <a:spcPct val="90000"/>
              </a:lnSpc>
              <a:spcBef>
                <a:spcPts val="750"/>
              </a:spcBef>
              <a:spcAft>
                <a:spcPts val="0"/>
              </a:spcAft>
              <a:buClr>
                <a:schemeClr val="dk1"/>
              </a:buClr>
              <a:buSzPts val="1800"/>
              <a:buChar char="•"/>
            </a:pPr>
            <a:r>
              <a:rPr b="1" lang="en-US"/>
              <a:t>Non-Functional requirements</a:t>
            </a:r>
            <a:endParaRPr/>
          </a:p>
          <a:p>
            <a:pPr indent="-457200" lvl="0" marL="571500" rtl="0" algn="l">
              <a:lnSpc>
                <a:spcPct val="90000"/>
              </a:lnSpc>
              <a:spcBef>
                <a:spcPts val="750"/>
              </a:spcBef>
              <a:spcAft>
                <a:spcPts val="0"/>
              </a:spcAft>
              <a:buSzPts val="1800"/>
              <a:buAutoNum type="arabicPeriod"/>
            </a:pPr>
            <a:r>
              <a:rPr lang="en-US"/>
              <a:t>The response time of the system should be less than 10 seconds</a:t>
            </a:r>
            <a:endParaRPr/>
          </a:p>
          <a:p>
            <a:pPr indent="-457200" lvl="0" marL="571500" rtl="0" algn="l">
              <a:lnSpc>
                <a:spcPct val="90000"/>
              </a:lnSpc>
              <a:spcBef>
                <a:spcPts val="750"/>
              </a:spcBef>
              <a:spcAft>
                <a:spcPts val="0"/>
              </a:spcAft>
              <a:buSzPts val="1800"/>
              <a:buAutoNum type="arabicPeriod"/>
            </a:pPr>
            <a:r>
              <a:rPr lang="en-US"/>
              <a:t>The accuracy of the system should be more than 85%.</a:t>
            </a:r>
            <a:endParaRPr/>
          </a:p>
          <a:p>
            <a:pPr indent="-342900" lvl="0" marL="571500" rtl="0" algn="l">
              <a:lnSpc>
                <a:spcPct val="90000"/>
              </a:lnSpc>
              <a:spcBef>
                <a:spcPts val="750"/>
              </a:spcBef>
              <a:spcAft>
                <a:spcPts val="0"/>
              </a:spcAft>
              <a:buSzPts val="1800"/>
              <a:buNone/>
            </a:pPr>
            <a:r>
              <a:t/>
            </a:r>
            <a:endParaRPr/>
          </a:p>
        </p:txBody>
      </p:sp>
      <p:sp>
        <p:nvSpPr>
          <p:cNvPr id="155" name="Google Shape;155;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ctrTitle"/>
          </p:nvPr>
        </p:nvSpPr>
        <p:spPr>
          <a:xfrm>
            <a:off x="-36512" y="-24696"/>
            <a:ext cx="9180512" cy="71739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libri"/>
              <a:buNone/>
            </a:pPr>
            <a:r>
              <a:rPr b="1" lang="en-US" sz="3200" u="sng"/>
              <a:t>Proposed system / Solution</a:t>
            </a:r>
            <a:endParaRPr b="1" sz="3200"/>
          </a:p>
        </p:txBody>
      </p:sp>
      <p:sp>
        <p:nvSpPr>
          <p:cNvPr id="162" name="Google Shape;162;p3"/>
          <p:cNvSpPr txBox="1"/>
          <p:nvPr/>
        </p:nvSpPr>
        <p:spPr>
          <a:xfrm>
            <a:off x="0" y="769938"/>
            <a:ext cx="9144000" cy="707846"/>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000" u="sng" cap="none" strike="noStrike">
                <a:solidFill>
                  <a:schemeClr val="dk1"/>
                </a:solidFill>
                <a:latin typeface="Calibri"/>
                <a:ea typeface="Calibri"/>
                <a:cs typeface="Calibri"/>
                <a:sym typeface="Calibri"/>
              </a:rPr>
              <a:t>Working of the model</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163" name="Google Shape;163;p3"/>
          <p:cNvSpPr txBox="1"/>
          <p:nvPr/>
        </p:nvSpPr>
        <p:spPr>
          <a:xfrm>
            <a:off x="737118" y="1651518"/>
            <a:ext cx="28271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Image dataset</a:t>
            </a:r>
            <a:endParaRPr b="0" i="0" sz="1400" u="none" cap="none" strike="noStrike">
              <a:solidFill>
                <a:srgbClr val="000000"/>
              </a:solidFill>
              <a:latin typeface="Arial"/>
              <a:ea typeface="Arial"/>
              <a:cs typeface="Arial"/>
              <a:sym typeface="Arial"/>
            </a:endParaRPr>
          </a:p>
        </p:txBody>
      </p:sp>
      <p:sp>
        <p:nvSpPr>
          <p:cNvPr id="164" name="Google Shape;164;p3"/>
          <p:cNvSpPr/>
          <p:nvPr/>
        </p:nvSpPr>
        <p:spPr>
          <a:xfrm>
            <a:off x="747225" y="3594482"/>
            <a:ext cx="2827176" cy="44787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Data Augmentation</a:t>
            </a:r>
            <a:endParaRPr b="0" i="0" sz="1400" u="none" cap="none" strike="noStrike">
              <a:solidFill>
                <a:schemeClr val="dk1"/>
              </a:solidFill>
              <a:latin typeface="Arial"/>
              <a:ea typeface="Arial"/>
              <a:cs typeface="Arial"/>
              <a:sym typeface="Arial"/>
            </a:endParaRPr>
          </a:p>
        </p:txBody>
      </p:sp>
      <p:sp>
        <p:nvSpPr>
          <p:cNvPr id="165" name="Google Shape;165;p3"/>
          <p:cNvSpPr/>
          <p:nvPr/>
        </p:nvSpPr>
        <p:spPr>
          <a:xfrm>
            <a:off x="747225" y="4921508"/>
            <a:ext cx="2827176" cy="376622"/>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Data modification</a:t>
            </a:r>
            <a:endParaRPr b="0" i="0" sz="1400" u="none" cap="none" strike="noStrike">
              <a:solidFill>
                <a:schemeClr val="dk1"/>
              </a:solidFill>
              <a:latin typeface="Arial"/>
              <a:ea typeface="Arial"/>
              <a:cs typeface="Arial"/>
              <a:sym typeface="Arial"/>
            </a:endParaRPr>
          </a:p>
        </p:txBody>
      </p:sp>
      <p:sp>
        <p:nvSpPr>
          <p:cNvPr id="166" name="Google Shape;166;p3"/>
          <p:cNvSpPr txBox="1"/>
          <p:nvPr/>
        </p:nvSpPr>
        <p:spPr>
          <a:xfrm>
            <a:off x="1013927" y="5957340"/>
            <a:ext cx="282717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Augmented and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modified data</a:t>
            </a:r>
            <a:endParaRPr b="0" i="0" sz="1400" u="none" cap="none" strike="noStrike">
              <a:solidFill>
                <a:srgbClr val="000000"/>
              </a:solidFill>
              <a:latin typeface="Arial"/>
              <a:ea typeface="Arial"/>
              <a:cs typeface="Arial"/>
              <a:sym typeface="Arial"/>
            </a:endParaRPr>
          </a:p>
        </p:txBody>
      </p:sp>
      <p:sp>
        <p:nvSpPr>
          <p:cNvPr id="167" name="Google Shape;167;p3"/>
          <p:cNvSpPr txBox="1"/>
          <p:nvPr/>
        </p:nvSpPr>
        <p:spPr>
          <a:xfrm>
            <a:off x="1657740" y="4339120"/>
            <a:ext cx="28271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Augmented data</a:t>
            </a:r>
            <a:endParaRPr b="0" i="0" sz="1400" u="none" cap="none" strike="noStrike">
              <a:solidFill>
                <a:srgbClr val="000000"/>
              </a:solidFill>
              <a:latin typeface="Arial"/>
              <a:ea typeface="Arial"/>
              <a:cs typeface="Arial"/>
              <a:sym typeface="Arial"/>
            </a:endParaRPr>
          </a:p>
        </p:txBody>
      </p:sp>
      <p:sp>
        <p:nvSpPr>
          <p:cNvPr id="168" name="Google Shape;168;p3"/>
          <p:cNvSpPr txBox="1"/>
          <p:nvPr/>
        </p:nvSpPr>
        <p:spPr>
          <a:xfrm>
            <a:off x="1504952" y="2725172"/>
            <a:ext cx="28271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Validation data</a:t>
            </a:r>
            <a:endParaRPr b="0" i="0" sz="1400" u="none" cap="none" strike="noStrike">
              <a:solidFill>
                <a:srgbClr val="000000"/>
              </a:solidFill>
              <a:latin typeface="Arial"/>
              <a:ea typeface="Arial"/>
              <a:cs typeface="Arial"/>
              <a:sym typeface="Arial"/>
            </a:endParaRPr>
          </a:p>
        </p:txBody>
      </p:sp>
      <p:sp>
        <p:nvSpPr>
          <p:cNvPr id="169" name="Google Shape;169;p3"/>
          <p:cNvSpPr txBox="1"/>
          <p:nvPr/>
        </p:nvSpPr>
        <p:spPr>
          <a:xfrm>
            <a:off x="91364" y="2719668"/>
            <a:ext cx="28271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Training data</a:t>
            </a:r>
            <a:endParaRPr b="0" i="0" sz="1400" u="none" cap="none" strike="noStrike">
              <a:solidFill>
                <a:srgbClr val="000000"/>
              </a:solidFill>
              <a:latin typeface="Arial"/>
              <a:ea typeface="Arial"/>
              <a:cs typeface="Arial"/>
              <a:sym typeface="Arial"/>
            </a:endParaRPr>
          </a:p>
        </p:txBody>
      </p:sp>
      <p:sp>
        <p:nvSpPr>
          <p:cNvPr id="170" name="Google Shape;170;p3"/>
          <p:cNvSpPr/>
          <p:nvPr/>
        </p:nvSpPr>
        <p:spPr>
          <a:xfrm>
            <a:off x="6716486" y="5257077"/>
            <a:ext cx="1830355" cy="116237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Build CNN Model to detect pest</a:t>
            </a:r>
            <a:endParaRPr b="0" i="0" sz="1400" u="none" cap="none" strike="noStrike">
              <a:solidFill>
                <a:schemeClr val="dk1"/>
              </a:solidFill>
              <a:latin typeface="Arial"/>
              <a:ea typeface="Arial"/>
              <a:cs typeface="Arial"/>
              <a:sym typeface="Arial"/>
            </a:endParaRPr>
          </a:p>
        </p:txBody>
      </p:sp>
      <p:cxnSp>
        <p:nvCxnSpPr>
          <p:cNvPr id="171" name="Google Shape;171;p3"/>
          <p:cNvCxnSpPr/>
          <p:nvPr/>
        </p:nvCxnSpPr>
        <p:spPr>
          <a:xfrm>
            <a:off x="2150706" y="4236098"/>
            <a:ext cx="0" cy="569166"/>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72" name="Google Shape;172;p3"/>
          <p:cNvCxnSpPr/>
          <p:nvPr/>
        </p:nvCxnSpPr>
        <p:spPr>
          <a:xfrm>
            <a:off x="2150706" y="5382883"/>
            <a:ext cx="0" cy="564435"/>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173" name="Google Shape;173;p3"/>
          <p:cNvSpPr/>
          <p:nvPr/>
        </p:nvSpPr>
        <p:spPr>
          <a:xfrm>
            <a:off x="6513547" y="2463282"/>
            <a:ext cx="2236234" cy="748284"/>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Performance verification</a:t>
            </a:r>
            <a:endParaRPr b="0" i="0" sz="1400" u="none" cap="none" strike="noStrike">
              <a:solidFill>
                <a:schemeClr val="dk1"/>
              </a:solidFill>
              <a:latin typeface="Arial"/>
              <a:ea typeface="Arial"/>
              <a:cs typeface="Arial"/>
              <a:sym typeface="Arial"/>
            </a:endParaRPr>
          </a:p>
        </p:txBody>
      </p:sp>
      <p:sp>
        <p:nvSpPr>
          <p:cNvPr id="174" name="Google Shape;174;p3"/>
          <p:cNvSpPr/>
          <p:nvPr/>
        </p:nvSpPr>
        <p:spPr>
          <a:xfrm>
            <a:off x="6513547" y="3738465"/>
            <a:ext cx="2236232" cy="754544"/>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Train the model</a:t>
            </a:r>
            <a:endParaRPr b="0" i="0" sz="1400" u="none" cap="none" strike="noStrike">
              <a:solidFill>
                <a:schemeClr val="dk1"/>
              </a:solidFill>
              <a:latin typeface="Arial"/>
              <a:ea typeface="Arial"/>
              <a:cs typeface="Arial"/>
              <a:sym typeface="Arial"/>
            </a:endParaRPr>
          </a:p>
        </p:txBody>
      </p:sp>
      <p:cxnSp>
        <p:nvCxnSpPr>
          <p:cNvPr id="175" name="Google Shape;175;p3"/>
          <p:cNvCxnSpPr/>
          <p:nvPr/>
        </p:nvCxnSpPr>
        <p:spPr>
          <a:xfrm rot="10800000">
            <a:off x="7631663" y="4572000"/>
            <a:ext cx="0" cy="550506"/>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76" name="Google Shape;176;p3"/>
          <p:cNvCxnSpPr/>
          <p:nvPr/>
        </p:nvCxnSpPr>
        <p:spPr>
          <a:xfrm rot="10800000">
            <a:off x="7631663" y="3251998"/>
            <a:ext cx="0" cy="458475"/>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77" name="Google Shape;177;p3"/>
          <p:cNvCxnSpPr/>
          <p:nvPr/>
        </p:nvCxnSpPr>
        <p:spPr>
          <a:xfrm rot="10800000">
            <a:off x="7639438" y="2118049"/>
            <a:ext cx="0" cy="345233"/>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178" name="Google Shape;178;p3"/>
          <p:cNvSpPr txBox="1"/>
          <p:nvPr/>
        </p:nvSpPr>
        <p:spPr>
          <a:xfrm>
            <a:off x="6316824" y="1796188"/>
            <a:ext cx="28271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Result</a:t>
            </a:r>
            <a:endParaRPr b="0" i="0" sz="1400" u="none" cap="none" strike="noStrike">
              <a:solidFill>
                <a:srgbClr val="000000"/>
              </a:solidFill>
              <a:latin typeface="Arial"/>
              <a:ea typeface="Arial"/>
              <a:cs typeface="Arial"/>
              <a:sym typeface="Arial"/>
            </a:endParaRPr>
          </a:p>
        </p:txBody>
      </p:sp>
      <p:cxnSp>
        <p:nvCxnSpPr>
          <p:cNvPr id="179" name="Google Shape;179;p3"/>
          <p:cNvCxnSpPr/>
          <p:nvPr/>
        </p:nvCxnSpPr>
        <p:spPr>
          <a:xfrm rot="5400000">
            <a:off x="1605607" y="2170248"/>
            <a:ext cx="597300" cy="492900"/>
          </a:xfrm>
          <a:prstGeom prst="bentConnector3">
            <a:avLst>
              <a:gd fmla="val 50000" name="adj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80" name="Google Shape;180;p3"/>
          <p:cNvCxnSpPr/>
          <p:nvPr/>
        </p:nvCxnSpPr>
        <p:spPr>
          <a:xfrm flipH="1" rot="-5400000">
            <a:off x="2125056" y="2237004"/>
            <a:ext cx="466500" cy="415200"/>
          </a:xfrm>
          <a:prstGeom prst="bentConnector3">
            <a:avLst>
              <a:gd fmla="val 50000" name="adj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81" name="Google Shape;181;p3"/>
          <p:cNvCxnSpPr>
            <a:stCxn id="169" idx="2"/>
            <a:endCxn id="164" idx="0"/>
          </p:cNvCxnSpPr>
          <p:nvPr/>
        </p:nvCxnSpPr>
        <p:spPr>
          <a:xfrm flipH="1" rot="-5400000">
            <a:off x="1549352" y="2983045"/>
            <a:ext cx="567000" cy="655800"/>
          </a:xfrm>
          <a:prstGeom prst="bentConnector3">
            <a:avLst>
              <a:gd fmla="val 50000" name="adj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82" name="Google Shape;182;p3"/>
          <p:cNvCxnSpPr/>
          <p:nvPr/>
        </p:nvCxnSpPr>
        <p:spPr>
          <a:xfrm>
            <a:off x="3681319" y="2871632"/>
            <a:ext cx="2448893" cy="15104"/>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83" name="Google Shape;183;p3"/>
          <p:cNvCxnSpPr/>
          <p:nvPr/>
        </p:nvCxnSpPr>
        <p:spPr>
          <a:xfrm flipH="1" rot="10800000">
            <a:off x="3491597" y="5838250"/>
            <a:ext cx="3021900" cy="380700"/>
          </a:xfrm>
          <a:prstGeom prst="bentConnector3">
            <a:avLst>
              <a:gd fmla="val 50000" name="adj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184" name="Google Shape;184;p3"/>
          <p:cNvSpPr txBox="1"/>
          <p:nvPr/>
        </p:nvSpPr>
        <p:spPr>
          <a:xfrm>
            <a:off x="3717084" y="2562065"/>
            <a:ext cx="28271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Modification</a:t>
            </a:r>
            <a:endParaRPr b="0" i="0" sz="1400" u="none" cap="none" strike="noStrike">
              <a:solidFill>
                <a:srgbClr val="000000"/>
              </a:solidFill>
              <a:latin typeface="Arial"/>
              <a:ea typeface="Arial"/>
              <a:cs typeface="Arial"/>
              <a:sym typeface="Arial"/>
            </a:endParaRPr>
          </a:p>
        </p:txBody>
      </p:sp>
      <p:sp>
        <p:nvSpPr>
          <p:cNvPr id="185" name="Google Shape;185;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0" y="0"/>
            <a:ext cx="9144000" cy="577266"/>
          </a:xfrm>
          <a:prstGeom prst="rect">
            <a:avLst/>
          </a:prstGeom>
          <a:solidFill>
            <a:srgbClr val="FFD966"/>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Flow chart</a:t>
            </a:r>
            <a:endParaRPr/>
          </a:p>
        </p:txBody>
      </p:sp>
      <p:sp>
        <p:nvSpPr>
          <p:cNvPr id="191" name="Google Shape;191;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192" name="Google Shape;192;p27"/>
          <p:cNvSpPr/>
          <p:nvPr/>
        </p:nvSpPr>
        <p:spPr>
          <a:xfrm>
            <a:off x="3368351" y="737118"/>
            <a:ext cx="1744825" cy="419878"/>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User(Farmer)</a:t>
            </a:r>
            <a:endParaRPr b="0" i="0" sz="1400" u="none" cap="none" strike="noStrike">
              <a:solidFill>
                <a:schemeClr val="dk1"/>
              </a:solidFill>
              <a:latin typeface="Arial"/>
              <a:ea typeface="Arial"/>
              <a:cs typeface="Arial"/>
              <a:sym typeface="Arial"/>
            </a:endParaRPr>
          </a:p>
        </p:txBody>
      </p:sp>
      <p:sp>
        <p:nvSpPr>
          <p:cNvPr id="193" name="Google Shape;193;p27"/>
          <p:cNvSpPr/>
          <p:nvPr/>
        </p:nvSpPr>
        <p:spPr>
          <a:xfrm>
            <a:off x="3368351" y="1592851"/>
            <a:ext cx="1744825" cy="419877"/>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Captures picture of infected crop</a:t>
            </a:r>
            <a:endParaRPr b="0" i="0" sz="1400" u="none" cap="none" strike="noStrike">
              <a:solidFill>
                <a:schemeClr val="dk1"/>
              </a:solidFill>
              <a:latin typeface="Arial"/>
              <a:ea typeface="Arial"/>
              <a:cs typeface="Arial"/>
              <a:sym typeface="Arial"/>
            </a:endParaRPr>
          </a:p>
        </p:txBody>
      </p:sp>
      <p:sp>
        <p:nvSpPr>
          <p:cNvPr id="194" name="Google Shape;194;p27"/>
          <p:cNvSpPr/>
          <p:nvPr/>
        </p:nvSpPr>
        <p:spPr>
          <a:xfrm>
            <a:off x="6111552" y="4623481"/>
            <a:ext cx="1931436" cy="850477"/>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US">
                <a:solidFill>
                  <a:schemeClr val="dk1"/>
                </a:solidFill>
              </a:rPr>
              <a:t>OTHERS</a:t>
            </a:r>
            <a:endParaRPr b="0" i="0" sz="1400" u="none" cap="none" strike="noStrike">
              <a:solidFill>
                <a:schemeClr val="dk1"/>
              </a:solidFill>
              <a:latin typeface="Arial"/>
              <a:ea typeface="Arial"/>
              <a:cs typeface="Arial"/>
              <a:sym typeface="Arial"/>
            </a:endParaRPr>
          </a:p>
        </p:txBody>
      </p:sp>
      <p:sp>
        <p:nvSpPr>
          <p:cNvPr id="195" name="Google Shape;195;p27"/>
          <p:cNvSpPr/>
          <p:nvPr/>
        </p:nvSpPr>
        <p:spPr>
          <a:xfrm>
            <a:off x="6559421" y="2835807"/>
            <a:ext cx="1240971" cy="513185"/>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Retake the picture</a:t>
            </a:r>
            <a:endParaRPr b="0" i="0" sz="1400" u="none" cap="none" strike="noStrike">
              <a:solidFill>
                <a:schemeClr val="dk1"/>
              </a:solidFill>
              <a:latin typeface="Arial"/>
              <a:ea typeface="Arial"/>
              <a:cs typeface="Arial"/>
              <a:sym typeface="Arial"/>
            </a:endParaRPr>
          </a:p>
        </p:txBody>
      </p:sp>
      <p:sp>
        <p:nvSpPr>
          <p:cNvPr id="196" name="Google Shape;196;p27"/>
          <p:cNvSpPr/>
          <p:nvPr/>
        </p:nvSpPr>
        <p:spPr>
          <a:xfrm>
            <a:off x="3428998" y="4203603"/>
            <a:ext cx="1744825" cy="419878"/>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Image is processed</a:t>
            </a:r>
            <a:endParaRPr b="0" i="0" sz="1400" u="none" cap="none" strike="noStrike">
              <a:solidFill>
                <a:schemeClr val="dk1"/>
              </a:solidFill>
              <a:latin typeface="Arial"/>
              <a:ea typeface="Arial"/>
              <a:cs typeface="Arial"/>
              <a:sym typeface="Arial"/>
            </a:endParaRPr>
          </a:p>
        </p:txBody>
      </p:sp>
      <p:sp>
        <p:nvSpPr>
          <p:cNvPr id="197" name="Google Shape;197;p27"/>
          <p:cNvSpPr/>
          <p:nvPr/>
        </p:nvSpPr>
        <p:spPr>
          <a:xfrm>
            <a:off x="3428999" y="2355282"/>
            <a:ext cx="1623527" cy="1474237"/>
          </a:xfrm>
          <a:prstGeom prst="diamond">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Is the picture clear enough</a:t>
            </a:r>
            <a:endParaRPr b="0" i="0" sz="1400" u="none" cap="none" strike="noStrike">
              <a:solidFill>
                <a:schemeClr val="dk1"/>
              </a:solidFill>
              <a:latin typeface="Arial"/>
              <a:ea typeface="Arial"/>
              <a:cs typeface="Arial"/>
              <a:sym typeface="Arial"/>
            </a:endParaRPr>
          </a:p>
        </p:txBody>
      </p:sp>
      <p:sp>
        <p:nvSpPr>
          <p:cNvPr id="198" name="Google Shape;198;p27"/>
          <p:cNvSpPr/>
          <p:nvPr/>
        </p:nvSpPr>
        <p:spPr>
          <a:xfrm>
            <a:off x="-69199" y="4335705"/>
            <a:ext cx="2267339" cy="1597088"/>
          </a:xfrm>
          <a:prstGeom prst="diamond">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Is the pest information present</a:t>
            </a:r>
            <a:endParaRPr b="0" i="0" sz="1400" u="none" cap="none" strike="noStrike">
              <a:solidFill>
                <a:schemeClr val="dk1"/>
              </a:solidFill>
              <a:latin typeface="Arial"/>
              <a:ea typeface="Arial"/>
              <a:cs typeface="Arial"/>
              <a:sym typeface="Arial"/>
            </a:endParaRPr>
          </a:p>
        </p:txBody>
      </p:sp>
      <p:sp>
        <p:nvSpPr>
          <p:cNvPr id="199" name="Google Shape;199;p27"/>
          <p:cNvSpPr/>
          <p:nvPr/>
        </p:nvSpPr>
        <p:spPr>
          <a:xfrm>
            <a:off x="3186405" y="5473958"/>
            <a:ext cx="2267338" cy="1247518"/>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Output generated:</a:t>
            </a:r>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US" sz="1400" u="none" cap="none" strike="noStrike">
                <a:solidFill>
                  <a:schemeClr val="dk1"/>
                </a:solidFill>
                <a:latin typeface="Arial"/>
                <a:ea typeface="Arial"/>
                <a:cs typeface="Arial"/>
                <a:sym typeface="Arial"/>
              </a:rPr>
              <a:t>Type of pest</a:t>
            </a:r>
            <a:endParaRPr/>
          </a:p>
          <a:p>
            <a:pPr indent="-317500" lvl="0" marL="457200" marR="0" rtl="0" algn="l">
              <a:lnSpc>
                <a:spcPct val="100000"/>
              </a:lnSpc>
              <a:spcBef>
                <a:spcPts val="0"/>
              </a:spcBef>
              <a:spcAft>
                <a:spcPts val="0"/>
              </a:spcAft>
              <a:buClr>
                <a:schemeClr val="dk1"/>
              </a:buClr>
              <a:buSzPts val="1400"/>
              <a:buFont typeface="Arial"/>
              <a:buAutoNum type="arabicPeriod"/>
            </a:pPr>
            <a:r>
              <a:rPr lang="en-US">
                <a:solidFill>
                  <a:schemeClr val="dk1"/>
                </a:solidFill>
              </a:rPr>
              <a:t>Matching % with each class</a:t>
            </a:r>
            <a:endParaRPr>
              <a:solidFill>
                <a:schemeClr val="dk1"/>
              </a:solidFill>
            </a:endParaRPr>
          </a:p>
        </p:txBody>
      </p:sp>
      <p:cxnSp>
        <p:nvCxnSpPr>
          <p:cNvPr id="200" name="Google Shape;200;p27"/>
          <p:cNvCxnSpPr>
            <a:stCxn id="192" idx="2"/>
            <a:endCxn id="193" idx="0"/>
          </p:cNvCxnSpPr>
          <p:nvPr/>
        </p:nvCxnSpPr>
        <p:spPr>
          <a:xfrm>
            <a:off x="4240764" y="1156996"/>
            <a:ext cx="0" cy="4359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01" name="Google Shape;201;p27"/>
          <p:cNvCxnSpPr>
            <a:stCxn id="193" idx="2"/>
            <a:endCxn id="197" idx="0"/>
          </p:cNvCxnSpPr>
          <p:nvPr/>
        </p:nvCxnSpPr>
        <p:spPr>
          <a:xfrm>
            <a:off x="4240764" y="2012728"/>
            <a:ext cx="0" cy="3426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02" name="Google Shape;202;p27"/>
          <p:cNvCxnSpPr/>
          <p:nvPr/>
        </p:nvCxnSpPr>
        <p:spPr>
          <a:xfrm>
            <a:off x="4240762" y="3761955"/>
            <a:ext cx="0" cy="441648"/>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03" name="Google Shape;203;p27"/>
          <p:cNvCxnSpPr/>
          <p:nvPr/>
        </p:nvCxnSpPr>
        <p:spPr>
          <a:xfrm>
            <a:off x="2198140" y="5134249"/>
            <a:ext cx="3810774"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04" name="Google Shape;204;p27"/>
          <p:cNvCxnSpPr/>
          <p:nvPr/>
        </p:nvCxnSpPr>
        <p:spPr>
          <a:xfrm>
            <a:off x="5086740" y="3079879"/>
            <a:ext cx="1371210" cy="12521"/>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05" name="Google Shape;205;p27"/>
          <p:cNvCxnSpPr>
            <a:stCxn id="196" idx="1"/>
            <a:endCxn id="198" idx="0"/>
          </p:cNvCxnSpPr>
          <p:nvPr/>
        </p:nvCxnSpPr>
        <p:spPr>
          <a:xfrm rot="10800000">
            <a:off x="1064398" y="4335842"/>
            <a:ext cx="2364600" cy="77700"/>
          </a:xfrm>
          <a:prstGeom prst="bentConnector4">
            <a:avLst>
              <a:gd fmla="val 26027" name="adj1"/>
              <a:gd fmla="val 394384" name="adj2"/>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206" name="Google Shape;206;p27"/>
          <p:cNvCxnSpPr>
            <a:stCxn id="198" idx="2"/>
            <a:endCxn id="199" idx="1"/>
          </p:cNvCxnSpPr>
          <p:nvPr/>
        </p:nvCxnSpPr>
        <p:spPr>
          <a:xfrm flipH="1" rot="-5400000">
            <a:off x="2042921" y="4954343"/>
            <a:ext cx="165000" cy="2121900"/>
          </a:xfrm>
          <a:prstGeom prst="bentConnector2">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207" name="Google Shape;207;p27"/>
          <p:cNvSpPr txBox="1"/>
          <p:nvPr/>
        </p:nvSpPr>
        <p:spPr>
          <a:xfrm>
            <a:off x="4257676" y="3789550"/>
            <a:ext cx="65780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YES</a:t>
            </a:r>
            <a:endParaRPr b="0" i="0" sz="1400" u="none" cap="none" strike="noStrike">
              <a:solidFill>
                <a:srgbClr val="000000"/>
              </a:solidFill>
              <a:latin typeface="Arial"/>
              <a:ea typeface="Arial"/>
              <a:cs typeface="Arial"/>
              <a:sym typeface="Arial"/>
            </a:endParaRPr>
          </a:p>
        </p:txBody>
      </p:sp>
      <p:sp>
        <p:nvSpPr>
          <p:cNvPr id="208" name="Google Shape;208;p27"/>
          <p:cNvSpPr txBox="1"/>
          <p:nvPr/>
        </p:nvSpPr>
        <p:spPr>
          <a:xfrm>
            <a:off x="5680009" y="2772102"/>
            <a:ext cx="65780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NO</a:t>
            </a:r>
            <a:endParaRPr b="0" i="0" sz="1400" u="none" cap="none" strike="noStrike">
              <a:solidFill>
                <a:srgbClr val="000000"/>
              </a:solidFill>
              <a:latin typeface="Arial"/>
              <a:ea typeface="Arial"/>
              <a:cs typeface="Arial"/>
              <a:sym typeface="Arial"/>
            </a:endParaRPr>
          </a:p>
        </p:txBody>
      </p:sp>
      <p:sp>
        <p:nvSpPr>
          <p:cNvPr id="209" name="Google Shape;209;p27"/>
          <p:cNvSpPr txBox="1"/>
          <p:nvPr/>
        </p:nvSpPr>
        <p:spPr>
          <a:xfrm>
            <a:off x="1961761" y="5774121"/>
            <a:ext cx="65780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YES</a:t>
            </a:r>
            <a:endParaRPr b="0" i="0" sz="1400" u="none" cap="none" strike="noStrike">
              <a:solidFill>
                <a:srgbClr val="000000"/>
              </a:solidFill>
              <a:latin typeface="Arial"/>
              <a:ea typeface="Arial"/>
              <a:cs typeface="Arial"/>
              <a:sym typeface="Arial"/>
            </a:endParaRPr>
          </a:p>
        </p:txBody>
      </p:sp>
      <p:sp>
        <p:nvSpPr>
          <p:cNvPr id="210" name="Google Shape;210;p27"/>
          <p:cNvSpPr txBox="1"/>
          <p:nvPr/>
        </p:nvSpPr>
        <p:spPr>
          <a:xfrm>
            <a:off x="3776954" y="4809300"/>
            <a:ext cx="65780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
          <p:cNvSpPr txBox="1"/>
          <p:nvPr>
            <p:ph type="ctrTitle"/>
          </p:nvPr>
        </p:nvSpPr>
        <p:spPr>
          <a:xfrm>
            <a:off x="-36512" y="-24696"/>
            <a:ext cx="9180512" cy="71739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libri"/>
              <a:buNone/>
            </a:pPr>
            <a:r>
              <a:rPr b="1" lang="en-US" sz="3200" u="sng"/>
              <a:t>Dataset details</a:t>
            </a:r>
            <a:endParaRPr b="1" sz="3200"/>
          </a:p>
        </p:txBody>
      </p:sp>
      <p:sp>
        <p:nvSpPr>
          <p:cNvPr id="217" name="Google Shape;217;p4"/>
          <p:cNvSpPr txBox="1"/>
          <p:nvPr/>
        </p:nvSpPr>
        <p:spPr>
          <a:xfrm>
            <a:off x="0" y="994948"/>
            <a:ext cx="9144000" cy="6740266"/>
          </a:xfrm>
          <a:prstGeom prst="rect">
            <a:avLst/>
          </a:prstGeom>
          <a:solidFill>
            <a:srgbClr val="E1EFD8"/>
          </a:solid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600"/>
              <a:buFont typeface="Arial"/>
              <a:buChar char="•"/>
            </a:pPr>
            <a:r>
              <a:rPr b="1" i="0" lang="en-US" sz="1600" u="sng" cap="none" strike="noStrike">
                <a:solidFill>
                  <a:schemeClr val="dk1"/>
                </a:solidFill>
                <a:latin typeface="Calibri"/>
                <a:ea typeface="Calibri"/>
                <a:cs typeface="Calibri"/>
                <a:sym typeface="Calibri"/>
              </a:rPr>
              <a:t>Dataset Source / Features/ Generation </a:t>
            </a:r>
            <a:r>
              <a:rPr b="0" i="0" lang="en-US"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Calibri"/>
                <a:ea typeface="Calibri"/>
                <a:cs typeface="Calibri"/>
                <a:sym typeface="Calibri"/>
              </a:rPr>
              <a:t>The dataset will be the pictures of maize crop affected/not affected and the pictures has to be clicked from the farm</a:t>
            </a:r>
            <a:endParaRPr/>
          </a:p>
          <a:p>
            <a:pPr indent="0" lvl="0" marL="0" marR="0" rtl="0" algn="just">
              <a:lnSpc>
                <a:spcPct val="10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241300" lvl="0" marL="34290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241300" lvl="0" marL="34290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241300" lvl="0" marL="34290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1600"/>
              <a:buFont typeface="Arial"/>
              <a:buChar char="•"/>
            </a:pPr>
            <a:r>
              <a:rPr b="1" i="0" lang="en-US" sz="1600" u="sng" cap="none" strike="noStrike">
                <a:solidFill>
                  <a:schemeClr val="dk1"/>
                </a:solidFill>
                <a:latin typeface="Calibri"/>
                <a:ea typeface="Calibri"/>
                <a:cs typeface="Calibri"/>
                <a:sym typeface="Calibri"/>
              </a:rPr>
              <a:t>Dataset suitability/ analysis </a:t>
            </a:r>
            <a:r>
              <a:rPr b="0" i="0" lang="en-US"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Calibri"/>
                <a:ea typeface="Calibri"/>
                <a:cs typeface="Calibri"/>
                <a:sym typeface="Calibri"/>
              </a:rPr>
              <a:t>We need to have both the affected and not affected pictures of maize plant so that the model successfully differentiates the output</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1600"/>
              <a:buFont typeface="Arial"/>
              <a:buChar char="•"/>
            </a:pPr>
            <a:r>
              <a:rPr b="1" i="0" lang="en-US" sz="1600" u="sng" cap="none" strike="noStrike">
                <a:solidFill>
                  <a:schemeClr val="dk1"/>
                </a:solidFill>
                <a:latin typeface="Calibri"/>
                <a:ea typeface="Calibri"/>
                <a:cs typeface="Calibri"/>
                <a:sym typeface="Calibri"/>
              </a:rPr>
              <a:t>Dataset Pre-Processing / Related Challenges (if any) </a:t>
            </a:r>
            <a:r>
              <a:rPr b="0" i="0" lang="en-US"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Calibri"/>
                <a:ea typeface="Calibri"/>
                <a:cs typeface="Calibri"/>
                <a:sym typeface="Calibri"/>
              </a:rPr>
              <a:t>Pre-processing of the images majorly include data augmentation, modification of data to a particular size, dividing the data into batches</a:t>
            </a:r>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Calibri"/>
                <a:ea typeface="Calibri"/>
                <a:cs typeface="Calibri"/>
                <a:sym typeface="Calibri"/>
              </a:rPr>
              <a:t>The major challenge that is faced is collection of data because the model’s accuracy is directly proportional to the number of data.</a:t>
            </a:r>
            <a:endParaRPr/>
          </a:p>
          <a:p>
            <a:pPr indent="0" lvl="0" marL="0" marR="0" rtl="0" algn="just">
              <a:lnSpc>
                <a:spcPct val="10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218" name="Google Shape;218;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219" name="Google Shape;219;p4"/>
          <p:cNvSpPr txBox="1"/>
          <p:nvPr/>
        </p:nvSpPr>
        <p:spPr>
          <a:xfrm>
            <a:off x="5363115" y="2259449"/>
            <a:ext cx="2649894"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Dataset</a:t>
            </a: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Healthy :500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Infected : 500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Leaf Blight: 500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Common corn Rust: 500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Gray Leaf Spot: 500</a:t>
            </a:r>
            <a:endParaRPr/>
          </a:p>
        </p:txBody>
      </p:sp>
      <p:pic>
        <p:nvPicPr>
          <p:cNvPr id="220" name="Google Shape;220;p4"/>
          <p:cNvPicPr preferRelativeResize="0"/>
          <p:nvPr/>
        </p:nvPicPr>
        <p:blipFill rotWithShape="1">
          <a:blip r:embed="rId3">
            <a:alphaModFix/>
          </a:blip>
          <a:srcRect b="0" l="0" r="0" t="0"/>
          <a:stretch/>
        </p:blipFill>
        <p:spPr>
          <a:xfrm>
            <a:off x="469641" y="1892559"/>
            <a:ext cx="1667069" cy="1667069"/>
          </a:xfrm>
          <a:prstGeom prst="rect">
            <a:avLst/>
          </a:prstGeom>
          <a:noFill/>
          <a:ln>
            <a:noFill/>
          </a:ln>
        </p:spPr>
      </p:pic>
      <p:pic>
        <p:nvPicPr>
          <p:cNvPr id="221" name="Google Shape;221;p4"/>
          <p:cNvPicPr preferRelativeResize="0"/>
          <p:nvPr/>
        </p:nvPicPr>
        <p:blipFill rotWithShape="1">
          <a:blip r:embed="rId4">
            <a:alphaModFix/>
          </a:blip>
          <a:srcRect b="0" l="0" r="0" t="0"/>
          <a:stretch/>
        </p:blipFill>
        <p:spPr>
          <a:xfrm>
            <a:off x="2565055" y="1879801"/>
            <a:ext cx="1667069" cy="1679827"/>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2014-11-11T07:34:02Z</dcterms:created>
  <dc:creator>서주영/연수생(DMC연)/에이전트/삼성전자</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NSCPROP_SA">
    <vt:lpwstr>C:\Users\rishab.18\Desktop\Interns_2017_ProblemSnapshot_TemplateForReview.pptx</vt:lpwstr>
  </property>
</Properties>
</file>