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3" r:id="rId1"/>
  </p:sldMasterIdLst>
  <p:notesMasterIdLst>
    <p:notesMasterId r:id="rId73"/>
  </p:notesMasterIdLst>
  <p:handoutMasterIdLst>
    <p:handoutMasterId r:id="rId74"/>
  </p:handoutMasterIdLst>
  <p:sldIdLst>
    <p:sldId id="460" r:id="rId2"/>
    <p:sldId id="258" r:id="rId3"/>
    <p:sldId id="418" r:id="rId4"/>
    <p:sldId id="259" r:id="rId5"/>
    <p:sldId id="419" r:id="rId6"/>
    <p:sldId id="420" r:id="rId7"/>
    <p:sldId id="422" r:id="rId8"/>
    <p:sldId id="306" r:id="rId9"/>
    <p:sldId id="423" r:id="rId10"/>
    <p:sldId id="339" r:id="rId11"/>
    <p:sldId id="262" r:id="rId12"/>
    <p:sldId id="353" r:id="rId13"/>
    <p:sldId id="264" r:id="rId14"/>
    <p:sldId id="354" r:id="rId15"/>
    <p:sldId id="337" r:id="rId16"/>
    <p:sldId id="379" r:id="rId17"/>
    <p:sldId id="433" r:id="rId18"/>
    <p:sldId id="389" r:id="rId19"/>
    <p:sldId id="385" r:id="rId20"/>
    <p:sldId id="386" r:id="rId21"/>
    <p:sldId id="387" r:id="rId22"/>
    <p:sldId id="388" r:id="rId23"/>
    <p:sldId id="376" r:id="rId24"/>
    <p:sldId id="378" r:id="rId25"/>
    <p:sldId id="345" r:id="rId26"/>
    <p:sldId id="341" r:id="rId27"/>
    <p:sldId id="390" r:id="rId28"/>
    <p:sldId id="391" r:id="rId29"/>
    <p:sldId id="343" r:id="rId30"/>
    <p:sldId id="392" r:id="rId31"/>
    <p:sldId id="394" r:id="rId32"/>
    <p:sldId id="273" r:id="rId33"/>
    <p:sldId id="349" r:id="rId34"/>
    <p:sldId id="395" r:id="rId35"/>
    <p:sldId id="396" r:id="rId36"/>
    <p:sldId id="397" r:id="rId37"/>
    <p:sldId id="350" r:id="rId38"/>
    <p:sldId id="275" r:id="rId39"/>
    <p:sldId id="278" r:id="rId40"/>
    <p:sldId id="279" r:id="rId41"/>
    <p:sldId id="280" r:id="rId42"/>
    <p:sldId id="321" r:id="rId43"/>
    <p:sldId id="281" r:id="rId44"/>
    <p:sldId id="293" r:id="rId45"/>
    <p:sldId id="340" r:id="rId46"/>
    <p:sldId id="398" r:id="rId47"/>
    <p:sldId id="359" r:id="rId48"/>
    <p:sldId id="399" r:id="rId49"/>
    <p:sldId id="424" r:id="rId50"/>
    <p:sldId id="425" r:id="rId51"/>
    <p:sldId id="426" r:id="rId52"/>
    <p:sldId id="427" r:id="rId53"/>
    <p:sldId id="428" r:id="rId54"/>
    <p:sldId id="432" r:id="rId55"/>
    <p:sldId id="429" r:id="rId56"/>
    <p:sldId id="443" r:id="rId57"/>
    <p:sldId id="444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6" r:id="rId69"/>
    <p:sldId id="457" r:id="rId70"/>
    <p:sldId id="458" r:id="rId71"/>
    <p:sldId id="459" r:id="rId72"/>
  </p:sldIdLst>
  <p:sldSz cx="9144000" cy="6858000" type="screen4x3"/>
  <p:notesSz cx="6858000" cy="9144000"/>
  <p:embeddedFontLst>
    <p:embeddedFont>
      <p:font typeface="Monotype Sorts" charset="2"/>
      <p:regular r:id="rId75"/>
    </p:embeddedFont>
    <p:embeddedFont>
      <p:font typeface="MS Reference Serif" charset="0"/>
      <p:regular r:id="rId76"/>
      <p:bold r:id="rId77"/>
      <p:italic r:id="rId78"/>
      <p:boldItalic r:id="rId79"/>
    </p:embeddedFont>
    <p:embeddedFont>
      <p:font typeface="Book Antiqua" pitchFamily="18" charset="0"/>
      <p:regular r:id="rId80"/>
      <p:bold r:id="rId81"/>
      <p:italic r:id="rId82"/>
      <p:boldItalic r:id="rId83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505"/>
    <a:srgbClr val="990033"/>
    <a:srgbClr val="72AF2F"/>
    <a:srgbClr val="3B7679"/>
    <a:srgbClr val="5A882C"/>
    <a:srgbClr val="006666"/>
    <a:srgbClr val="CC3300"/>
    <a:srgbClr val="009999"/>
    <a:srgbClr val="9BDA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0929"/>
  </p:normalViewPr>
  <p:slideViewPr>
    <p:cSldViewPr snapToGrid="0">
      <p:cViewPr>
        <p:scale>
          <a:sx n="66" d="100"/>
          <a:sy n="66" d="100"/>
        </p:scale>
        <p:origin x="-1788" y="-270"/>
      </p:cViewPr>
      <p:guideLst>
        <p:guide orient="horz" pos="4198"/>
        <p:guide pos="49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13" Type="http://schemas.openxmlformats.org/officeDocument/2006/relationships/slide" Target="slides/slide39.xml"/><Relationship Id="rId3" Type="http://schemas.openxmlformats.org/officeDocument/2006/relationships/slide" Target="slides/slide12.xml"/><Relationship Id="rId7" Type="http://schemas.openxmlformats.org/officeDocument/2006/relationships/slide" Target="slides/slide19.xml"/><Relationship Id="rId12" Type="http://schemas.openxmlformats.org/officeDocument/2006/relationships/slide" Target="slides/slide38.xml"/><Relationship Id="rId17" Type="http://schemas.openxmlformats.org/officeDocument/2006/relationships/slide" Target="slides/slide44.xml"/><Relationship Id="rId2" Type="http://schemas.openxmlformats.org/officeDocument/2006/relationships/slide" Target="slides/slide10.xml"/><Relationship Id="rId16" Type="http://schemas.openxmlformats.org/officeDocument/2006/relationships/slide" Target="slides/slide43.xml"/><Relationship Id="rId1" Type="http://schemas.openxmlformats.org/officeDocument/2006/relationships/slide" Target="slides/slide2.xml"/><Relationship Id="rId6" Type="http://schemas.openxmlformats.org/officeDocument/2006/relationships/slide" Target="slides/slide16.xml"/><Relationship Id="rId11" Type="http://schemas.openxmlformats.org/officeDocument/2006/relationships/slide" Target="slides/slide37.xml"/><Relationship Id="rId5" Type="http://schemas.openxmlformats.org/officeDocument/2006/relationships/slide" Target="slides/slide14.xml"/><Relationship Id="rId15" Type="http://schemas.openxmlformats.org/officeDocument/2006/relationships/slide" Target="slides/slide42.xml"/><Relationship Id="rId10" Type="http://schemas.openxmlformats.org/officeDocument/2006/relationships/slide" Target="slides/slide33.xml"/><Relationship Id="rId4" Type="http://schemas.openxmlformats.org/officeDocument/2006/relationships/slide" Target="slides/slide13.xml"/><Relationship Id="rId9" Type="http://schemas.openxmlformats.org/officeDocument/2006/relationships/slide" Target="slides/slide32.xml"/><Relationship Id="rId14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0FB3E30B-8692-414D-B1B2-93F9830008D9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07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E3B011A0-6335-4352-8D60-EA0C7BE32164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90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0A8">
                <a:gamma/>
                <a:shade val="46275"/>
                <a:invGamma/>
              </a:srgbClr>
            </a:gs>
            <a:gs pos="50000">
              <a:srgbClr val="0070A8"/>
            </a:gs>
            <a:gs pos="100000">
              <a:srgbClr val="0070A8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906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251907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251908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09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0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1911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251912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3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4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5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191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1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8191500" y="6245225"/>
            <a:ext cx="5445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</a:t>
            </a:r>
            <a:fld id="{ACCBB94D-2D05-4074-A2A1-6ADB95F3FE9F}" type="slidenum">
              <a:rPr lang="en-US" sz="1600">
                <a:effectLst/>
                <a:latin typeface="Book Antiqua" pitchFamily="18" charset="0"/>
              </a:rPr>
              <a:pPr algn="l">
                <a:defRPr/>
              </a:pPr>
              <a:t>‹#›</a:t>
            </a:fld>
            <a:endParaRPr lang="en-US" sz="1600" dirty="0">
              <a:effectLst/>
              <a:latin typeface="Book Antiqua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7737475" y="5995988"/>
            <a:ext cx="831850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          Slide</a:t>
            </a:r>
          </a:p>
        </p:txBody>
      </p:sp>
      <p:sp>
        <p:nvSpPr>
          <p:cNvPr id="19" name="Rectangle 16"/>
          <p:cNvSpPr>
            <a:spLocks noChangeArrowheads="1"/>
          </p:cNvSpPr>
          <p:nvPr userDrawn="1"/>
        </p:nvSpPr>
        <p:spPr bwMode="auto">
          <a:xfrm>
            <a:off x="563563" y="6164263"/>
            <a:ext cx="6827837" cy="54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© </a:t>
            </a:r>
            <a:r>
              <a:rPr lang="en-US" sz="1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2014  </a:t>
            </a: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Cengage Learning.  All Rights Reserved.  May not be scanned, copied</a:t>
            </a:r>
          </a:p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or duplicated, or posted to a publicly accessible website, in whole or in part.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0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1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7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304801"/>
            <a:ext cx="9042400" cy="2207078"/>
          </a:xfrm>
        </p:spPr>
        <p:txBody>
          <a:bodyPr/>
          <a:lstStyle/>
          <a:p>
            <a:r>
              <a:rPr lang="en-US" sz="7200" dirty="0" smtClean="0"/>
              <a:t>HYPOTHESIS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343" y="3207657"/>
            <a:ext cx="6400800" cy="2242457"/>
          </a:xfrm>
        </p:spPr>
        <p:txBody>
          <a:bodyPr/>
          <a:lstStyle/>
          <a:p>
            <a:r>
              <a:rPr lang="en-US" sz="2800" dirty="0" smtClean="0"/>
              <a:t>Dhanasekaran 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944810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3686175" y="3790950"/>
            <a:ext cx="1822450" cy="1192213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5629275" y="3790950"/>
            <a:ext cx="1822450" cy="1192213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743075" y="3790950"/>
            <a:ext cx="1822450" cy="1189038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765300" y="5062538"/>
            <a:ext cx="16954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(lower-tail)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708400" y="5062538"/>
            <a:ext cx="17351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(upper-tail)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5710238" y="5062538"/>
            <a:ext cx="1655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</a:t>
            </a:r>
          </a:p>
        </p:txBody>
      </p:sp>
      <p:grpSp>
        <p:nvGrpSpPr>
          <p:cNvPr id="176156" name="Group 28"/>
          <p:cNvGrpSpPr>
            <a:grpSpLocks/>
          </p:cNvGrpSpPr>
          <p:nvPr/>
        </p:nvGrpSpPr>
        <p:grpSpPr bwMode="auto">
          <a:xfrm>
            <a:off x="1909763" y="3933825"/>
            <a:ext cx="1498600" cy="893763"/>
            <a:chOff x="1203" y="2478"/>
            <a:chExt cx="944" cy="563"/>
          </a:xfrm>
        </p:grpSpPr>
        <p:graphicFrame>
          <p:nvGraphicFramePr>
            <p:cNvPr id="176136" name="Object 8"/>
            <p:cNvGraphicFramePr>
              <a:graphicFrameLocks noChangeAspect="1"/>
            </p:cNvGraphicFramePr>
            <p:nvPr/>
          </p:nvGraphicFramePr>
          <p:xfrm>
            <a:off x="1203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03" name="Equation" r:id="rId4" imgW="1574640" imgH="419040" progId="Equation.DSMT4">
                    <p:embed/>
                  </p:oleObj>
                </mc:Choice>
                <mc:Fallback>
                  <p:oleObj name="Equation" r:id="rId4" imgW="1574640" imgH="419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2" name="Object 14"/>
            <p:cNvGraphicFramePr>
              <a:graphicFrameLocks noChangeAspect="1"/>
            </p:cNvGraphicFramePr>
            <p:nvPr/>
          </p:nvGraphicFramePr>
          <p:xfrm>
            <a:off x="1207" y="2790"/>
            <a:ext cx="9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04" name="Equation" r:id="rId6" imgW="1562040" imgH="419040" progId="Equation.DSMT4">
                    <p:embed/>
                  </p:oleObj>
                </mc:Choice>
                <mc:Fallback>
                  <p:oleObj name="Equation" r:id="rId6" imgW="1562040" imgH="4190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790"/>
                          <a:ext cx="936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157" name="Group 29"/>
          <p:cNvGrpSpPr>
            <a:grpSpLocks/>
          </p:cNvGrpSpPr>
          <p:nvPr/>
        </p:nvGrpSpPr>
        <p:grpSpPr bwMode="auto">
          <a:xfrm>
            <a:off x="3871913" y="3933825"/>
            <a:ext cx="1498600" cy="893763"/>
            <a:chOff x="2439" y="2478"/>
            <a:chExt cx="944" cy="563"/>
          </a:xfrm>
        </p:grpSpPr>
        <p:graphicFrame>
          <p:nvGraphicFramePr>
            <p:cNvPr id="176143" name="Object 15"/>
            <p:cNvGraphicFramePr>
              <a:graphicFrameLocks noChangeAspect="1"/>
            </p:cNvGraphicFramePr>
            <p:nvPr/>
          </p:nvGraphicFramePr>
          <p:xfrm>
            <a:off x="2439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05" name="Equation" r:id="rId8" imgW="1574640" imgH="419040" progId="Equation.DSMT4">
                    <p:embed/>
                  </p:oleObj>
                </mc:Choice>
                <mc:Fallback>
                  <p:oleObj name="Equation" r:id="rId8" imgW="1574640" imgH="4190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4" name="Object 16"/>
            <p:cNvGraphicFramePr>
              <a:graphicFrameLocks noChangeAspect="1"/>
            </p:cNvGraphicFramePr>
            <p:nvPr/>
          </p:nvGraphicFramePr>
          <p:xfrm>
            <a:off x="2443" y="2790"/>
            <a:ext cx="9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06" name="Equation" r:id="rId10" imgW="1562040" imgH="419040" progId="Equation.DSMT4">
                    <p:embed/>
                  </p:oleObj>
                </mc:Choice>
                <mc:Fallback>
                  <p:oleObj name="Equation" r:id="rId10" imgW="1562040" imgH="41904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2790"/>
                          <a:ext cx="936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158" name="Group 30"/>
          <p:cNvGrpSpPr>
            <a:grpSpLocks/>
          </p:cNvGrpSpPr>
          <p:nvPr/>
        </p:nvGrpSpPr>
        <p:grpSpPr bwMode="auto">
          <a:xfrm>
            <a:off x="5786438" y="3933825"/>
            <a:ext cx="1498600" cy="893763"/>
            <a:chOff x="3645" y="2478"/>
            <a:chExt cx="944" cy="563"/>
          </a:xfrm>
        </p:grpSpPr>
        <p:graphicFrame>
          <p:nvGraphicFramePr>
            <p:cNvPr id="176145" name="Object 17"/>
            <p:cNvGraphicFramePr>
              <a:graphicFrameLocks noChangeAspect="1"/>
            </p:cNvGraphicFramePr>
            <p:nvPr/>
          </p:nvGraphicFramePr>
          <p:xfrm>
            <a:off x="3645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07" name="Equation" r:id="rId12" imgW="1574640" imgH="419040" progId="Equation.DSMT4">
                    <p:embed/>
                  </p:oleObj>
                </mc:Choice>
                <mc:Fallback>
                  <p:oleObj name="Equation" r:id="rId12" imgW="1574640" imgH="41904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6" name="Object 18"/>
            <p:cNvGraphicFramePr>
              <a:graphicFrameLocks noChangeAspect="1"/>
            </p:cNvGraphicFramePr>
            <p:nvPr/>
          </p:nvGraphicFramePr>
          <p:xfrm>
            <a:off x="3645" y="2790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08" name="Equation" r:id="rId14" imgW="1574640" imgH="419040" progId="Equation.DSMT4">
                    <p:embed/>
                  </p:oleObj>
                </mc:Choice>
                <mc:Fallback>
                  <p:oleObj name="Equation" r:id="rId14" imgW="1574640" imgH="41904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790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68421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Summary of Forms for Null and Alternative Hypotheses about a Population Mean</a:t>
            </a: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 rot="5400000">
            <a:off x="5238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 rot="5400000">
            <a:off x="523875" y="2146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1" name="AutoShape 23"/>
          <p:cNvSpPr>
            <a:spLocks noChangeArrowheads="1"/>
          </p:cNvSpPr>
          <p:nvPr/>
        </p:nvSpPr>
        <p:spPr bwMode="auto">
          <a:xfrm rot="10800000">
            <a:off x="258127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2" name="AutoShape 24"/>
          <p:cNvSpPr>
            <a:spLocks noChangeArrowheads="1"/>
          </p:cNvSpPr>
          <p:nvPr/>
        </p:nvSpPr>
        <p:spPr bwMode="auto">
          <a:xfrm rot="10800000">
            <a:off x="450532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3" name="AutoShape 25"/>
          <p:cNvSpPr>
            <a:spLocks noChangeArrowheads="1"/>
          </p:cNvSpPr>
          <p:nvPr/>
        </p:nvSpPr>
        <p:spPr bwMode="auto">
          <a:xfrm rot="10800000">
            <a:off x="644842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704850" y="1092200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equality part of the hypotheses always appears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 the null hypothesis.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85800" y="2019300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general, a hypothesis test about the value of 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must take one of the following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three forms (where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hypothesized value of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population mean).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2" grpId="0" animBg="1"/>
      <p:bldP spid="176133" grpId="0" autoUpdateAnimBg="0"/>
      <p:bldP spid="176134" grpId="0" autoUpdateAnimBg="0"/>
      <p:bldP spid="176135" grpId="0" autoUpdateAnimBg="0"/>
      <p:bldP spid="176149" grpId="0" animBg="1"/>
      <p:bldP spid="176150" grpId="0" animBg="1"/>
      <p:bldP spid="176151" grpId="0" animBg="1"/>
      <p:bldP spid="176152" grpId="0" animBg="1"/>
      <p:bldP spid="176153" grpId="0" animBg="1"/>
      <p:bldP spid="176154" grpId="0" autoUpdateAnimBg="0"/>
      <p:bldP spid="17615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3264"/>
            <a:ext cx="7772400" cy="585788"/>
          </a:xfrm>
          <a:noFill/>
          <a:ln/>
        </p:spPr>
        <p:txBody>
          <a:bodyPr/>
          <a:lstStyle/>
          <a:p>
            <a:r>
              <a:rPr lang="en-US" dirty="0"/>
              <a:t>Null and Alternative Hypotheses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9613" y="1090613"/>
            <a:ext cx="5124450" cy="471487"/>
          </a:xfrm>
          <a:noFill/>
          <a:ln/>
        </p:spPr>
        <p:txBody>
          <a:bodyPr/>
          <a:lstStyle/>
          <a:p>
            <a:pPr marL="400050" indent="-400050"/>
            <a:r>
              <a:rPr lang="en-US">
                <a:solidFill>
                  <a:srgbClr val="66FFFF"/>
                </a:solidFill>
              </a:rPr>
              <a:t>Example:  Metro EMS</a:t>
            </a:r>
            <a:r>
              <a:rPr lang="en-US"/>
              <a:t>	</a:t>
            </a:r>
          </a:p>
        </p:txBody>
      </p:sp>
      <p:sp>
        <p:nvSpPr>
          <p:cNvPr id="10416" name="Text Box 176"/>
          <p:cNvSpPr txBox="1">
            <a:spLocks noChangeArrowheads="1"/>
          </p:cNvSpPr>
          <p:nvPr/>
        </p:nvSpPr>
        <p:spPr bwMode="auto">
          <a:xfrm>
            <a:off x="1089025" y="1633538"/>
            <a:ext cx="716915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major west coast city provides one of the most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comprehensive emergency medical services in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world.  Operating in a multiple hospital system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approximately 20 mobile medical units,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service goal is to respond to medical emergencies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a mean time of 12 minutes or less.</a:t>
            </a:r>
          </a:p>
        </p:txBody>
      </p:sp>
      <p:sp>
        <p:nvSpPr>
          <p:cNvPr id="10417" name="AutoShape 177"/>
          <p:cNvSpPr>
            <a:spLocks noChangeArrowheads="1"/>
          </p:cNvSpPr>
          <p:nvPr/>
        </p:nvSpPr>
        <p:spPr bwMode="auto">
          <a:xfrm rot="5400000">
            <a:off x="752475" y="170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120775" y="3897313"/>
            <a:ext cx="7143750" cy="2027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director of medical services wants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formulate a hypothesis test that could use a sample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emergency response times to determine whether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 not the service goal of 12 minutes or less is being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achieved.</a:t>
            </a:r>
          </a:p>
        </p:txBody>
      </p:sp>
      <p:sp>
        <p:nvSpPr>
          <p:cNvPr id="10420" name="AutoShape 180"/>
          <p:cNvSpPr>
            <a:spLocks noChangeArrowheads="1"/>
          </p:cNvSpPr>
          <p:nvPr/>
        </p:nvSpPr>
        <p:spPr bwMode="auto">
          <a:xfrm rot="5400000">
            <a:off x="752475" y="4006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6" grpId="0" autoUpdateAnimBg="0"/>
      <p:bldP spid="10417" grpId="0" animBg="1"/>
      <p:bldP spid="10419" grpId="0" autoUpdateAnimBg="0"/>
      <p:bldP spid="10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33" name="Rectangle 109"/>
          <p:cNvSpPr>
            <a:spLocks noChangeArrowheads="1"/>
          </p:cNvSpPr>
          <p:nvPr/>
        </p:nvSpPr>
        <p:spPr bwMode="auto">
          <a:xfrm>
            <a:off x="838200" y="28765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and Alternative Hypotheses</a:t>
            </a:r>
          </a:p>
        </p:txBody>
      </p: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2960688" y="1243013"/>
            <a:ext cx="4733925" cy="12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meeting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goal; no follow-up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action is necessary.</a:t>
            </a:r>
          </a:p>
        </p:txBody>
      </p:sp>
      <p:sp>
        <p:nvSpPr>
          <p:cNvPr id="205930" name="Text Box 106"/>
          <p:cNvSpPr txBox="1">
            <a:spLocks noChangeArrowheads="1"/>
          </p:cNvSpPr>
          <p:nvPr/>
        </p:nvSpPr>
        <p:spPr bwMode="auto">
          <a:xfrm>
            <a:off x="2952750" y="2843213"/>
            <a:ext cx="43815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not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meeting the response goal;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appropriate follow-up action is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necessary.</a:t>
            </a:r>
          </a:p>
        </p:txBody>
      </p:sp>
      <p:sp>
        <p:nvSpPr>
          <p:cNvPr id="205931" name="Rectangle 107"/>
          <p:cNvSpPr>
            <a:spLocks noChangeArrowheads="1"/>
          </p:cNvSpPr>
          <p:nvPr/>
        </p:nvSpPr>
        <p:spPr bwMode="auto">
          <a:xfrm>
            <a:off x="838200" y="12763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05932" name="Text Box 108"/>
          <p:cNvSpPr txBox="1">
            <a:spLocks noChangeArrowheads="1"/>
          </p:cNvSpPr>
          <p:nvPr/>
        </p:nvSpPr>
        <p:spPr bwMode="auto">
          <a:xfrm>
            <a:off x="1016000" y="1363663"/>
            <a:ext cx="15509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</p:txBody>
      </p:sp>
      <p:sp>
        <p:nvSpPr>
          <p:cNvPr id="205934" name="Text Box 110"/>
          <p:cNvSpPr txBox="1">
            <a:spLocks noChangeArrowheads="1"/>
          </p:cNvSpPr>
          <p:nvPr/>
        </p:nvSpPr>
        <p:spPr bwMode="auto">
          <a:xfrm>
            <a:off x="987425" y="2963863"/>
            <a:ext cx="1570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</a:p>
        </p:txBody>
      </p:sp>
      <p:sp>
        <p:nvSpPr>
          <p:cNvPr id="205935" name="Text Box 111"/>
          <p:cNvSpPr txBox="1">
            <a:spLocks noChangeArrowheads="1"/>
          </p:cNvSpPr>
          <p:nvPr/>
        </p:nvSpPr>
        <p:spPr bwMode="auto">
          <a:xfrm>
            <a:off x="1062038" y="4859338"/>
            <a:ext cx="7002462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mean response time for the population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 of medical emergency requests</a:t>
            </a:r>
          </a:p>
        </p:txBody>
      </p:sp>
      <p:sp>
        <p:nvSpPr>
          <p:cNvPr id="205936" name="AutoShape 112"/>
          <p:cNvSpPr>
            <a:spLocks noChangeArrowheads="1"/>
          </p:cNvSpPr>
          <p:nvPr/>
        </p:nvSpPr>
        <p:spPr bwMode="auto">
          <a:xfrm rot="5400000">
            <a:off x="561975" y="1536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37" name="AutoShape 113"/>
          <p:cNvSpPr>
            <a:spLocks noChangeArrowheads="1"/>
          </p:cNvSpPr>
          <p:nvPr/>
        </p:nvSpPr>
        <p:spPr bwMode="auto">
          <a:xfrm rot="5400000">
            <a:off x="561975" y="3117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0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0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3" grpId="0" animBg="1"/>
      <p:bldP spid="205929" grpId="0" autoUpdateAnimBg="0"/>
      <p:bldP spid="205930" grpId="0" autoUpdateAnimBg="0"/>
      <p:bldP spid="205931" grpId="0" animBg="1"/>
      <p:bldP spid="205932" grpId="0" autoUpdateAnimBg="0"/>
      <p:bldP spid="205934" grpId="0" autoUpdateAnimBg="0"/>
      <p:bldP spid="205935" grpId="0" autoUpdateAnimBg="0"/>
      <p:bldP spid="205936" grpId="0" animBg="1"/>
      <p:bldP spid="2059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025"/>
            <a:ext cx="7772400" cy="762000"/>
          </a:xfrm>
          <a:noFill/>
          <a:ln/>
        </p:spPr>
        <p:txBody>
          <a:bodyPr/>
          <a:lstStyle/>
          <a:p>
            <a:r>
              <a:rPr lang="en-US"/>
              <a:t>Type I Error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5800" y="1082675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Because hypothesis tests are based on sample data,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we must allow for the possibility of errors.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04850" y="191770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true.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04850" y="2432050"/>
            <a:ext cx="75057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probability of making a Type I error when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null hypothesis is true as an equality is called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level of significance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 rot="5400000">
            <a:off x="504825" y="1244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 rot="5400000">
            <a:off x="504825" y="2101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 rot="5400000">
            <a:off x="504825" y="2673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04850" y="3860800"/>
            <a:ext cx="75057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Applications of hypothesis testing that only control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Type I error are often called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significance tests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 rot="5400000">
            <a:off x="504825" y="4121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utoUpdateAnimBg="0"/>
      <p:bldP spid="12296" grpId="0" animBg="1"/>
      <p:bldP spid="12297" grpId="0" animBg="1"/>
      <p:bldP spid="12298" grpId="0" animBg="1"/>
      <p:bldP spid="12299" grpId="0" autoUpdateAnimBg="0"/>
      <p:bldP spid="123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685800" y="7302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711200" y="873125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accepting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false.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692150" y="182245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It is difficult to control for the probability of making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Type II error.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692150" y="2546350"/>
            <a:ext cx="7505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Statisticians avoid the risk of making a Type II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error by using “do 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 and not “accept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”.</a:t>
            </a:r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auto">
          <a:xfrm rot="5400000">
            <a:off x="511175" y="1244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 rot="5400000">
            <a:off x="511175" y="1797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AutoShape 8"/>
          <p:cNvSpPr>
            <a:spLocks noChangeArrowheads="1"/>
          </p:cNvSpPr>
          <p:nvPr/>
        </p:nvSpPr>
        <p:spPr bwMode="auto">
          <a:xfrm rot="5400000">
            <a:off x="511175" y="2787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2" grpId="0" autoUpdateAnimBg="0"/>
      <p:bldP spid="206853" grpId="0" autoUpdateAnimBg="0"/>
      <p:bldP spid="206854" grpId="0" animBg="1"/>
      <p:bldP spid="206855" grpId="0" animBg="1"/>
      <p:bldP spid="2068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685800" y="7937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and Type II Errors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232150" y="2884488"/>
            <a:ext cx="2667000" cy="1244600"/>
          </a:xfrm>
          <a:prstGeom prst="rect">
            <a:avLst/>
          </a:prstGeom>
          <a:gradFill flip="none" rotWithShape="1">
            <a:gsLst>
              <a:gs pos="0">
                <a:srgbClr val="5A882C">
                  <a:shade val="30000"/>
                  <a:satMod val="115000"/>
                </a:srgbClr>
              </a:gs>
              <a:gs pos="50000">
                <a:srgbClr val="5A882C">
                  <a:shade val="67500"/>
                  <a:satMod val="115000"/>
                </a:srgbClr>
              </a:gs>
              <a:gs pos="100000">
                <a:srgbClr val="5A882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924550" y="2884488"/>
            <a:ext cx="2660650" cy="1244600"/>
          </a:xfrm>
          <a:prstGeom prst="rect">
            <a:avLst/>
          </a:prstGeom>
          <a:solidFill>
            <a:srgbClr val="6F0505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5924550" y="4149725"/>
            <a:ext cx="2660650" cy="1266825"/>
          </a:xfrm>
          <a:prstGeom prst="rect">
            <a:avLst/>
          </a:prstGeom>
          <a:gradFill flip="none" rotWithShape="1">
            <a:gsLst>
              <a:gs pos="0">
                <a:srgbClr val="5A882C">
                  <a:shade val="30000"/>
                  <a:satMod val="115000"/>
                </a:srgbClr>
              </a:gs>
              <a:gs pos="50000">
                <a:srgbClr val="5A882C">
                  <a:shade val="67500"/>
                  <a:satMod val="115000"/>
                </a:srgbClr>
              </a:gs>
              <a:gs pos="100000">
                <a:srgbClr val="5A882C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3240088" y="4149725"/>
            <a:ext cx="2660650" cy="1266825"/>
          </a:xfrm>
          <a:prstGeom prst="rect">
            <a:avLst/>
          </a:prstGeom>
          <a:solidFill>
            <a:srgbClr val="6F0505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666750" y="4154488"/>
            <a:ext cx="2587625" cy="12636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74688" y="2884488"/>
            <a:ext cx="2552700" cy="1244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Accept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3238500" y="17875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True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5924550" y="17875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False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647700" y="2393950"/>
            <a:ext cx="2565400" cy="4762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Conclusion</a:t>
            </a: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3219450" y="1231900"/>
            <a:ext cx="5391150" cy="4953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Condition </a:t>
            </a:r>
          </a:p>
        </p:txBody>
      </p:sp>
      <p:grpSp>
        <p:nvGrpSpPr>
          <p:cNvPr id="172046" name="Group 14"/>
          <p:cNvGrpSpPr>
            <a:grpSpLocks/>
          </p:cNvGrpSpPr>
          <p:nvPr/>
        </p:nvGrpSpPr>
        <p:grpSpPr bwMode="auto">
          <a:xfrm>
            <a:off x="666750" y="1765300"/>
            <a:ext cx="7924800" cy="3657600"/>
            <a:chOff x="420" y="1464"/>
            <a:chExt cx="4992" cy="2304"/>
          </a:xfrm>
        </p:grpSpPr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>
              <a:off x="3720" y="1482"/>
              <a:ext cx="0" cy="228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8" name="Rectangle 16"/>
            <p:cNvSpPr>
              <a:spLocks noChangeArrowheads="1"/>
            </p:cNvSpPr>
            <p:nvPr/>
          </p:nvSpPr>
          <p:spPr bwMode="auto">
            <a:xfrm>
              <a:off x="2040" y="1464"/>
              <a:ext cx="3372" cy="2304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rot="-5400000">
              <a:off x="3720" y="480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420" y="2172"/>
              <a:ext cx="1620" cy="1596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 rot="-5400000">
              <a:off x="1233" y="2154"/>
              <a:ext cx="0" cy="1608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 rot="-5400000">
              <a:off x="3720" y="1272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054" name="AutoShape 22"/>
          <p:cNvSpPr>
            <a:spLocks noChangeArrowheads="1"/>
          </p:cNvSpPr>
          <p:nvPr/>
        </p:nvSpPr>
        <p:spPr bwMode="auto">
          <a:xfrm rot="10800000">
            <a:off x="1876425" y="21732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5" name="AutoShape 23"/>
          <p:cNvSpPr>
            <a:spLocks noChangeArrowheads="1"/>
          </p:cNvSpPr>
          <p:nvPr/>
        </p:nvSpPr>
        <p:spPr bwMode="auto">
          <a:xfrm rot="10800000">
            <a:off x="5781675" y="10112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6" name="AutoShape 24"/>
          <p:cNvSpPr>
            <a:spLocks noChangeArrowheads="1"/>
          </p:cNvSpPr>
          <p:nvPr/>
        </p:nvSpPr>
        <p:spPr bwMode="auto">
          <a:xfrm rot="10800000" flipV="1">
            <a:off x="5781675" y="55070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 autoUpdateAnimBg="0"/>
      <p:bldP spid="172036" grpId="0" animBg="1" autoUpdateAnimBg="0"/>
      <p:bldP spid="172037" grpId="0" animBg="1" autoUpdateAnimBg="0"/>
      <p:bldP spid="172038" grpId="0" animBg="1" autoUpdateAnimBg="0"/>
      <p:bldP spid="172039" grpId="0" animBg="1" autoUpdateAnimBg="0"/>
      <p:bldP spid="172040" grpId="0" animBg="1" autoUpdateAnimBg="0"/>
      <p:bldP spid="172041" grpId="0" animBg="1" autoUpdateAnimBg="0"/>
      <p:bldP spid="172042" grpId="0" animBg="1" autoUpdateAnimBg="0"/>
      <p:bldP spid="172043" grpId="0" animBg="1" autoUpdateAnimBg="0"/>
      <p:bldP spid="172044" grpId="0" animBg="1" autoUpdateAnimBg="0"/>
      <p:bldP spid="172054" grpId="0" animBg="1"/>
      <p:bldP spid="172055" grpId="0" animBg="1"/>
      <p:bldP spid="1720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685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685800" y="40894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685800" y="1120775"/>
            <a:ext cx="746760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probability, computed using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test statistic, that measures the support (or lack of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support) provided by the sample for the null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hypothesis.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685800" y="2870200"/>
            <a:ext cx="78105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is less than or equal to the level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significance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the value of the test statistic is in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rejection region.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7033" name="AutoShape 9"/>
          <p:cNvSpPr>
            <a:spLocks noChangeArrowheads="1"/>
          </p:cNvSpPr>
          <p:nvPr/>
        </p:nvSpPr>
        <p:spPr bwMode="auto">
          <a:xfrm rot="5400000">
            <a:off x="523875" y="123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4" name="AutoShape 10"/>
          <p:cNvSpPr>
            <a:spLocks noChangeArrowheads="1"/>
          </p:cNvSpPr>
          <p:nvPr/>
        </p:nvSpPr>
        <p:spPr bwMode="auto">
          <a:xfrm rot="5400000">
            <a:off x="523875" y="297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5" name="AutoShape 11"/>
          <p:cNvSpPr>
            <a:spLocks noChangeArrowheads="1"/>
          </p:cNvSpPr>
          <p:nvPr/>
        </p:nvSpPr>
        <p:spPr bwMode="auto">
          <a:xfrm rot="5400000">
            <a:off x="523875" y="4311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0" grpId="0" autoUpdateAnimBg="0"/>
      <p:bldP spid="257031" grpId="0" autoUpdateAnimBg="0"/>
      <p:bldP spid="257032" grpId="0" autoUpdateAnimBg="0"/>
      <p:bldP spid="257033" grpId="0" animBg="1"/>
      <p:bldP spid="257034" grpId="0" animBg="1"/>
      <p:bldP spid="2570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7937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Suggested Guidelines for Interpreting </a:t>
            </a:r>
            <a:r>
              <a:rPr lang="en-US" sz="2800" i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-Values</a:t>
            </a:r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017361"/>
            <a:ext cx="7505700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Less than .01</a:t>
            </a:r>
          </a:p>
          <a:p>
            <a:pPr algn="l">
              <a:buClr>
                <a:srgbClr val="66FFFF"/>
              </a:buClr>
              <a:buSzPct val="90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Overwhelming evidence to conclude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04850" y="1992086"/>
            <a:ext cx="75057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Between  .01 and .05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Strong evidence to conclude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true.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04850" y="2901722"/>
            <a:ext cx="7505700" cy="1204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Between .05 and .10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Weak evidence to conclude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504825" y="12300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504825" y="21508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5400000">
            <a:off x="504825" y="3217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04850" y="3973286"/>
            <a:ext cx="75057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Greater than .10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Insufficient evidence to conclude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true.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rot="5400000">
            <a:off x="504825" y="4233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05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7" grpId="0" animBg="1"/>
      <p:bldP spid="8" grpId="0" animBg="1"/>
      <p:bldP spid="9" grpId="0" autoUpdateAnimBg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139825" y="1574800"/>
            <a:ext cx="6877050" cy="4597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706438" y="1090613"/>
            <a:ext cx="4332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8" name="Freeform 4"/>
          <p:cNvSpPr>
            <a:spLocks/>
          </p:cNvSpPr>
          <p:nvPr/>
        </p:nvSpPr>
        <p:spPr bwMode="auto">
          <a:xfrm>
            <a:off x="2533650" y="189230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395413" y="3494088"/>
            <a:ext cx="1177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 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72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H="1">
            <a:off x="2901950" y="242252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4629150" y="528955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3376613" y="5284788"/>
            <a:ext cx="8921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-1.28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776413" y="21986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.10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2297113" y="49545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7396163" y="473233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2595563" y="5284788"/>
            <a:ext cx="8159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-1.46</a:t>
            </a:r>
          </a:p>
        </p:txBody>
      </p:sp>
      <p:sp>
        <p:nvSpPr>
          <p:cNvPr id="267278" name="Freeform 14"/>
          <p:cNvSpPr>
            <a:spLocks noChangeArrowheads="1"/>
          </p:cNvSpPr>
          <p:nvPr/>
        </p:nvSpPr>
        <p:spPr bwMode="auto">
          <a:xfrm>
            <a:off x="4792663" y="482917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9" name="Freeform 35"/>
          <p:cNvSpPr>
            <a:spLocks/>
          </p:cNvSpPr>
          <p:nvPr/>
        </p:nvSpPr>
        <p:spPr bwMode="auto">
          <a:xfrm>
            <a:off x="2530475" y="4616450"/>
            <a:ext cx="703263" cy="330200"/>
          </a:xfrm>
          <a:custGeom>
            <a:avLst/>
            <a:gdLst/>
            <a:ahLst/>
            <a:cxnLst>
              <a:cxn ang="0">
                <a:pos x="438" y="10"/>
              </a:cxn>
              <a:cxn ang="0">
                <a:pos x="438" y="25"/>
              </a:cxn>
              <a:cxn ang="0">
                <a:pos x="439" y="52"/>
              </a:cxn>
              <a:cxn ang="0">
                <a:pos x="439" y="71"/>
              </a:cxn>
              <a:cxn ang="0">
                <a:pos x="438" y="91"/>
              </a:cxn>
              <a:cxn ang="0">
                <a:pos x="438" y="108"/>
              </a:cxn>
              <a:cxn ang="0">
                <a:pos x="438" y="124"/>
              </a:cxn>
              <a:cxn ang="0">
                <a:pos x="438" y="141"/>
              </a:cxn>
              <a:cxn ang="0">
                <a:pos x="438" y="200"/>
              </a:cxn>
              <a:cxn ang="0">
                <a:pos x="0" y="198"/>
              </a:cxn>
              <a:cxn ang="0">
                <a:pos x="0" y="184"/>
              </a:cxn>
              <a:cxn ang="0">
                <a:pos x="0" y="166"/>
              </a:cxn>
              <a:cxn ang="0">
                <a:pos x="2" y="154"/>
              </a:cxn>
              <a:cxn ang="0">
                <a:pos x="30" y="144"/>
              </a:cxn>
              <a:cxn ang="0">
                <a:pos x="56" y="138"/>
              </a:cxn>
              <a:cxn ang="0">
                <a:pos x="90" y="127"/>
              </a:cxn>
              <a:cxn ang="0">
                <a:pos x="122" y="118"/>
              </a:cxn>
              <a:cxn ang="0">
                <a:pos x="152" y="106"/>
              </a:cxn>
              <a:cxn ang="0">
                <a:pos x="174" y="102"/>
              </a:cxn>
              <a:cxn ang="0">
                <a:pos x="206" y="92"/>
              </a:cxn>
              <a:cxn ang="0">
                <a:pos x="246" y="78"/>
              </a:cxn>
              <a:cxn ang="0">
                <a:pos x="272" y="72"/>
              </a:cxn>
              <a:cxn ang="0">
                <a:pos x="290" y="61"/>
              </a:cxn>
              <a:cxn ang="0">
                <a:pos x="310" y="56"/>
              </a:cxn>
              <a:cxn ang="0">
                <a:pos x="326" y="50"/>
              </a:cxn>
              <a:cxn ang="0">
                <a:pos x="342" y="42"/>
              </a:cxn>
              <a:cxn ang="0">
                <a:pos x="362" y="32"/>
              </a:cxn>
              <a:cxn ang="0">
                <a:pos x="377" y="28"/>
              </a:cxn>
              <a:cxn ang="0">
                <a:pos x="400" y="13"/>
              </a:cxn>
              <a:cxn ang="0">
                <a:pos x="420" y="6"/>
              </a:cxn>
              <a:cxn ang="0">
                <a:pos x="436" y="0"/>
              </a:cxn>
              <a:cxn ang="0">
                <a:pos x="436" y="2"/>
              </a:cxn>
            </a:cxnLst>
            <a:rect l="0" t="0" r="r" b="b"/>
            <a:pathLst>
              <a:path w="439" h="200">
                <a:moveTo>
                  <a:pt x="438" y="10"/>
                </a:moveTo>
                <a:lnTo>
                  <a:pt x="438" y="25"/>
                </a:lnTo>
                <a:lnTo>
                  <a:pt x="439" y="52"/>
                </a:lnTo>
                <a:lnTo>
                  <a:pt x="439" y="71"/>
                </a:lnTo>
                <a:lnTo>
                  <a:pt x="438" y="91"/>
                </a:lnTo>
                <a:lnTo>
                  <a:pt x="438" y="108"/>
                </a:lnTo>
                <a:lnTo>
                  <a:pt x="438" y="124"/>
                </a:lnTo>
                <a:lnTo>
                  <a:pt x="438" y="141"/>
                </a:lnTo>
                <a:lnTo>
                  <a:pt x="438" y="200"/>
                </a:lnTo>
                <a:lnTo>
                  <a:pt x="0" y="198"/>
                </a:lnTo>
                <a:lnTo>
                  <a:pt x="0" y="184"/>
                </a:lnTo>
                <a:lnTo>
                  <a:pt x="0" y="166"/>
                </a:lnTo>
                <a:lnTo>
                  <a:pt x="2" y="154"/>
                </a:lnTo>
                <a:lnTo>
                  <a:pt x="30" y="144"/>
                </a:lnTo>
                <a:lnTo>
                  <a:pt x="56" y="138"/>
                </a:lnTo>
                <a:lnTo>
                  <a:pt x="90" y="127"/>
                </a:lnTo>
                <a:lnTo>
                  <a:pt x="122" y="118"/>
                </a:lnTo>
                <a:lnTo>
                  <a:pt x="152" y="106"/>
                </a:lnTo>
                <a:lnTo>
                  <a:pt x="174" y="102"/>
                </a:lnTo>
                <a:lnTo>
                  <a:pt x="206" y="92"/>
                </a:lnTo>
                <a:lnTo>
                  <a:pt x="246" y="78"/>
                </a:lnTo>
                <a:lnTo>
                  <a:pt x="272" y="72"/>
                </a:lnTo>
                <a:lnTo>
                  <a:pt x="290" y="61"/>
                </a:lnTo>
                <a:lnTo>
                  <a:pt x="310" y="56"/>
                </a:lnTo>
                <a:lnTo>
                  <a:pt x="326" y="50"/>
                </a:lnTo>
                <a:lnTo>
                  <a:pt x="342" y="42"/>
                </a:lnTo>
                <a:lnTo>
                  <a:pt x="362" y="32"/>
                </a:lnTo>
                <a:lnTo>
                  <a:pt x="377" y="28"/>
                </a:lnTo>
                <a:lnTo>
                  <a:pt x="400" y="13"/>
                </a:lnTo>
                <a:lnTo>
                  <a:pt x="420" y="6"/>
                </a:lnTo>
                <a:lnTo>
                  <a:pt x="436" y="0"/>
                </a:lnTo>
                <a:lnTo>
                  <a:pt x="436" y="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7279" name="Group 15"/>
          <p:cNvGrpSpPr>
            <a:grpSpLocks/>
          </p:cNvGrpSpPr>
          <p:nvPr/>
        </p:nvGrpSpPr>
        <p:grpSpPr bwMode="auto">
          <a:xfrm>
            <a:off x="2433638" y="1825625"/>
            <a:ext cx="4773612" cy="2936875"/>
            <a:chOff x="981" y="1178"/>
            <a:chExt cx="3007" cy="1850"/>
          </a:xfrm>
        </p:grpSpPr>
        <p:sp>
          <p:nvSpPr>
            <p:cNvPr id="267280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1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2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3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7286" name="Group 22"/>
          <p:cNvGrpSpPr>
            <a:grpSpLocks/>
          </p:cNvGrpSpPr>
          <p:nvPr/>
        </p:nvGrpSpPr>
        <p:grpSpPr bwMode="auto">
          <a:xfrm flipH="1">
            <a:off x="3138488" y="3536950"/>
            <a:ext cx="176212" cy="1765300"/>
            <a:chOff x="3645" y="2256"/>
            <a:chExt cx="111" cy="1112"/>
          </a:xfrm>
        </p:grpSpPr>
        <p:sp>
          <p:nvSpPr>
            <p:cNvPr id="267287" name="Freeform 23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8" name="Line 24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289" name="Group 25"/>
          <p:cNvGrpSpPr>
            <a:grpSpLocks/>
          </p:cNvGrpSpPr>
          <p:nvPr/>
        </p:nvGrpSpPr>
        <p:grpSpPr bwMode="auto">
          <a:xfrm flipH="1">
            <a:off x="3536950" y="2238375"/>
            <a:ext cx="101600" cy="3076575"/>
            <a:chOff x="3380" y="1438"/>
            <a:chExt cx="64" cy="1938"/>
          </a:xfrm>
        </p:grpSpPr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1" name="Line 27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292" name="Line 28"/>
          <p:cNvSpPr>
            <a:spLocks noChangeShapeType="1"/>
          </p:cNvSpPr>
          <p:nvPr/>
        </p:nvSpPr>
        <p:spPr bwMode="auto">
          <a:xfrm flipH="1">
            <a:off x="2597150" y="373697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3" name="AutoShape 29"/>
          <p:cNvSpPr>
            <a:spLocks noChangeArrowheads="1"/>
          </p:cNvSpPr>
          <p:nvPr/>
        </p:nvSpPr>
        <p:spPr bwMode="auto">
          <a:xfrm rot="5400000">
            <a:off x="733425" y="2216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4" name="AutoShape 30"/>
          <p:cNvSpPr>
            <a:spLocks noChangeArrowheads="1"/>
          </p:cNvSpPr>
          <p:nvPr/>
        </p:nvSpPr>
        <p:spPr bwMode="auto">
          <a:xfrm rot="5400000">
            <a:off x="733425" y="3740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5" name="Rectangle 3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7296" name="Group 32"/>
          <p:cNvGrpSpPr>
            <a:grpSpLocks/>
          </p:cNvGrpSpPr>
          <p:nvPr/>
        </p:nvGrpSpPr>
        <p:grpSpPr bwMode="auto">
          <a:xfrm>
            <a:off x="5973763" y="2214563"/>
            <a:ext cx="1779587" cy="1379537"/>
            <a:chOff x="3571" y="1663"/>
            <a:chExt cx="1121" cy="869"/>
          </a:xfrm>
        </p:grpSpPr>
        <p:sp>
          <p:nvSpPr>
            <p:cNvPr id="267297" name="Rectangle 33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7298" name="Object 3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25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300" name="AutoShape 36"/>
          <p:cNvSpPr>
            <a:spLocks noChangeArrowheads="1"/>
          </p:cNvSpPr>
          <p:nvPr/>
        </p:nvSpPr>
        <p:spPr bwMode="auto">
          <a:xfrm>
            <a:off x="5524500" y="1066800"/>
            <a:ext cx="2133600" cy="800100"/>
          </a:xfrm>
          <a:prstGeom prst="wedgeRoundRectCallout">
            <a:avLst>
              <a:gd name="adj1" fmla="val -202083"/>
              <a:gd name="adj2" fmla="val 270042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7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7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animBg="1" autoUpdateAnimBg="0"/>
      <p:bldP spid="267268" grpId="0" animBg="1"/>
      <p:bldP spid="267269" grpId="0" autoUpdateAnimBg="0"/>
      <p:bldP spid="267271" grpId="0" animBg="1"/>
      <p:bldP spid="267272" grpId="0" autoUpdateAnimBg="0"/>
      <p:bldP spid="267273" grpId="0" autoUpdateAnimBg="0"/>
      <p:bldP spid="267274" grpId="0" autoUpdateAnimBg="0"/>
      <p:bldP spid="267275" grpId="0" animBg="1"/>
      <p:bldP spid="267276" grpId="0" autoUpdateAnimBg="0"/>
      <p:bldP spid="267277" grpId="0" autoUpdateAnimBg="0"/>
      <p:bldP spid="267278" grpId="0" animBg="1"/>
      <p:bldP spid="267299" grpId="0" animBg="1"/>
      <p:bldP spid="267292" grpId="0" animBg="1"/>
      <p:bldP spid="267293" grpId="0" animBg="1"/>
      <p:bldP spid="267294" grpId="0" animBg="1"/>
      <p:bldP spid="26730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1143000" y="1612900"/>
            <a:ext cx="6877050" cy="44116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706438" y="1090613"/>
            <a:ext cx="47386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2" name="Freeform 4"/>
          <p:cNvSpPr>
            <a:spLocks/>
          </p:cNvSpPr>
          <p:nvPr/>
        </p:nvSpPr>
        <p:spPr bwMode="auto">
          <a:xfrm>
            <a:off x="1657350" y="192405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6634163" y="3506788"/>
            <a:ext cx="12271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 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11</a:t>
            </a:r>
          </a:p>
        </p:txBody>
      </p:sp>
      <p:sp>
        <p:nvSpPr>
          <p:cNvPr id="263174" name="Freeform 6"/>
          <p:cNvSpPr>
            <a:spLocks/>
          </p:cNvSpPr>
          <p:nvPr/>
        </p:nvSpPr>
        <p:spPr bwMode="auto">
          <a:xfrm>
            <a:off x="5861050" y="4791075"/>
            <a:ext cx="311150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6" y="72"/>
              </a:cxn>
              <a:cxn ang="0">
                <a:pos x="180" y="60"/>
              </a:cxn>
              <a:cxn ang="0">
                <a:pos x="166" y="58"/>
              </a:cxn>
              <a:cxn ang="0">
                <a:pos x="156" y="52"/>
              </a:cxn>
              <a:cxn ang="0">
                <a:pos x="144" y="52"/>
              </a:cxn>
              <a:cxn ang="0">
                <a:pos x="136" y="52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6" y="40"/>
              </a:cxn>
              <a:cxn ang="0">
                <a:pos x="86" y="37"/>
              </a:cxn>
              <a:cxn ang="0">
                <a:pos x="77" y="33"/>
              </a:cxn>
              <a:cxn ang="0">
                <a:pos x="72" y="32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6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6" y="72"/>
                </a:lnTo>
                <a:lnTo>
                  <a:pt x="180" y="60"/>
                </a:lnTo>
                <a:lnTo>
                  <a:pt x="166" y="58"/>
                </a:lnTo>
                <a:lnTo>
                  <a:pt x="156" y="52"/>
                </a:lnTo>
                <a:lnTo>
                  <a:pt x="144" y="52"/>
                </a:lnTo>
                <a:lnTo>
                  <a:pt x="136" y="52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6" y="40"/>
                </a:lnTo>
                <a:lnTo>
                  <a:pt x="86" y="37"/>
                </a:lnTo>
                <a:lnTo>
                  <a:pt x="77" y="33"/>
                </a:lnTo>
                <a:lnTo>
                  <a:pt x="72" y="32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5416550" y="24542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3749675" y="53213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4652963" y="5278438"/>
            <a:ext cx="7905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1.75</a:t>
            </a:r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6138863" y="22113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.04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1420813" y="49863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6519863" y="476408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5795963" y="5278438"/>
            <a:ext cx="7143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2.29</a:t>
            </a:r>
          </a:p>
        </p:txBody>
      </p:sp>
      <p:sp>
        <p:nvSpPr>
          <p:cNvPr id="263182" name="Freeform 14"/>
          <p:cNvSpPr>
            <a:spLocks noChangeArrowheads="1"/>
          </p:cNvSpPr>
          <p:nvPr/>
        </p:nvSpPr>
        <p:spPr bwMode="auto">
          <a:xfrm>
            <a:off x="3916363" y="486092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183" name="Group 15"/>
          <p:cNvGrpSpPr>
            <a:grpSpLocks/>
          </p:cNvGrpSpPr>
          <p:nvPr/>
        </p:nvGrpSpPr>
        <p:grpSpPr bwMode="auto">
          <a:xfrm>
            <a:off x="1557338" y="1857375"/>
            <a:ext cx="4773612" cy="2936875"/>
            <a:chOff x="981" y="1178"/>
            <a:chExt cx="3007" cy="1850"/>
          </a:xfrm>
        </p:grpSpPr>
        <p:sp>
          <p:nvSpPr>
            <p:cNvPr id="263184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5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6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7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8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3292" name="Group 124"/>
          <p:cNvGrpSpPr>
            <a:grpSpLocks/>
          </p:cNvGrpSpPr>
          <p:nvPr/>
        </p:nvGrpSpPr>
        <p:grpSpPr bwMode="auto">
          <a:xfrm>
            <a:off x="5786438" y="3568700"/>
            <a:ext cx="176212" cy="1765300"/>
            <a:chOff x="3645" y="2256"/>
            <a:chExt cx="111" cy="1112"/>
          </a:xfrm>
        </p:grpSpPr>
        <p:sp>
          <p:nvSpPr>
            <p:cNvPr id="263293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94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3295" name="Group 127"/>
          <p:cNvGrpSpPr>
            <a:grpSpLocks/>
          </p:cNvGrpSpPr>
          <p:nvPr/>
        </p:nvGrpSpPr>
        <p:grpSpPr bwMode="auto">
          <a:xfrm>
            <a:off x="5289550" y="2270125"/>
            <a:ext cx="101600" cy="3076575"/>
            <a:chOff x="3380" y="1438"/>
            <a:chExt cx="64" cy="1938"/>
          </a:xfrm>
        </p:grpSpPr>
        <p:sp>
          <p:nvSpPr>
            <p:cNvPr id="263296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97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3298" name="Line 130"/>
          <p:cNvSpPr>
            <a:spLocks noChangeShapeType="1"/>
          </p:cNvSpPr>
          <p:nvPr/>
        </p:nvSpPr>
        <p:spPr bwMode="auto">
          <a:xfrm>
            <a:off x="5873750" y="37687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299" name="AutoShape 131"/>
          <p:cNvSpPr>
            <a:spLocks noChangeArrowheads="1"/>
          </p:cNvSpPr>
          <p:nvPr/>
        </p:nvSpPr>
        <p:spPr bwMode="auto">
          <a:xfrm rot="5400000">
            <a:off x="752475" y="2171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300" name="AutoShape 132"/>
          <p:cNvSpPr>
            <a:spLocks noChangeArrowheads="1"/>
          </p:cNvSpPr>
          <p:nvPr/>
        </p:nvSpPr>
        <p:spPr bwMode="auto">
          <a:xfrm rot="5400000">
            <a:off x="752475" y="3695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301" name="Rectangle 13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3303" name="Group 135"/>
          <p:cNvGrpSpPr>
            <a:grpSpLocks/>
          </p:cNvGrpSpPr>
          <p:nvPr/>
        </p:nvGrpSpPr>
        <p:grpSpPr bwMode="auto">
          <a:xfrm>
            <a:off x="1363663" y="1693863"/>
            <a:ext cx="1779587" cy="1379537"/>
            <a:chOff x="3571" y="1663"/>
            <a:chExt cx="1121" cy="869"/>
          </a:xfrm>
        </p:grpSpPr>
        <p:sp>
          <p:nvSpPr>
            <p:cNvPr id="263304" name="Rectangle 136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3305" name="Object 13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32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3306" name="AutoShape 138"/>
          <p:cNvSpPr>
            <a:spLocks noChangeArrowheads="1"/>
          </p:cNvSpPr>
          <p:nvPr/>
        </p:nvSpPr>
        <p:spPr bwMode="auto">
          <a:xfrm>
            <a:off x="5734050" y="939800"/>
            <a:ext cx="2647950" cy="800100"/>
          </a:xfrm>
          <a:prstGeom prst="wedgeRoundRectCallout">
            <a:avLst>
              <a:gd name="adj1" fmla="val 15949"/>
              <a:gd name="adj2" fmla="val 274801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3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3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animBg="1" autoUpdateAnimBg="0"/>
      <p:bldP spid="263172" grpId="0" animBg="1"/>
      <p:bldP spid="263173" grpId="0" autoUpdateAnimBg="0"/>
      <p:bldP spid="263174" grpId="0" animBg="1"/>
      <p:bldP spid="263175" grpId="0" animBg="1"/>
      <p:bldP spid="263176" grpId="0" autoUpdateAnimBg="0"/>
      <p:bldP spid="263177" grpId="0" autoUpdateAnimBg="0"/>
      <p:bldP spid="263178" grpId="0" autoUpdateAnimBg="0"/>
      <p:bldP spid="263179" grpId="0" animBg="1"/>
      <p:bldP spid="263180" grpId="0" autoUpdateAnimBg="0"/>
      <p:bldP spid="263181" grpId="0" autoUpdateAnimBg="0"/>
      <p:bldP spid="263182" grpId="0" animBg="1"/>
      <p:bldP spid="263298" grpId="0" animBg="1"/>
      <p:bldP spid="263299" grpId="0" animBg="1"/>
      <p:bldP spid="263300" grpId="0" animBg="1"/>
      <p:bldP spid="26330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249"/>
            <a:ext cx="7772400" cy="642937"/>
          </a:xfrm>
          <a:noFill/>
          <a:ln/>
        </p:spPr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5400000">
            <a:off x="498475" y="1257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85800" y="1073150"/>
            <a:ext cx="80581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determine whether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statement about the value of a population parameter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should or should not be rejected.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85800" y="2235200"/>
            <a:ext cx="80391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denoted by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a tentative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assumption about a population parameter.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04850" y="3073400"/>
            <a:ext cx="80010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denoted by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is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opposite of what is stated in the null hypothesis.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 rot="5400000">
            <a:off x="498475" y="2457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 rot="5400000">
            <a:off x="498475" y="3314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04850" y="3937000"/>
            <a:ext cx="80010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 procedure uses data from a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to test the two competing statements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indicated by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5400000">
            <a:off x="498475" y="4203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utoUpdateAnimBg="0"/>
      <p:bldP spid="6150" grpId="0" autoUpdateAnimBg="0"/>
      <p:bldP spid="6151" grpId="0" autoUpdateAnimBg="0"/>
      <p:bldP spid="6153" grpId="0" animBg="1"/>
      <p:bldP spid="6154" grpId="0" animBg="1"/>
      <p:bldP spid="6155" grpId="0" autoUpdateAnimBg="0"/>
      <p:bldP spid="61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685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685800" y="1098324"/>
            <a:ext cx="76596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test statistic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has a standard normal probability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distribution.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685800" y="1917474"/>
            <a:ext cx="76136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We can use the standard normal probability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 table to find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lower (or upper) tail of the distribution.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685800" y="3136674"/>
            <a:ext cx="7138988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value of the test statistic that established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boundary of the rejection region is called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test.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708025" y="4403499"/>
            <a:ext cx="4935538" cy="12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Lower tail: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Upper tail: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4199" name="AutoShape 7"/>
          <p:cNvSpPr>
            <a:spLocks noChangeArrowheads="1"/>
          </p:cNvSpPr>
          <p:nvPr/>
        </p:nvSpPr>
        <p:spPr bwMode="auto">
          <a:xfrm rot="5400000">
            <a:off x="485775" y="12300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0" name="AutoShape 8"/>
          <p:cNvSpPr>
            <a:spLocks noChangeArrowheads="1"/>
          </p:cNvSpPr>
          <p:nvPr/>
        </p:nvSpPr>
        <p:spPr bwMode="auto">
          <a:xfrm rot="5400000">
            <a:off x="485775" y="20492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 rot="5400000">
            <a:off x="485775" y="32684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2" name="AutoShape 10"/>
          <p:cNvSpPr>
            <a:spLocks noChangeArrowheads="1"/>
          </p:cNvSpPr>
          <p:nvPr/>
        </p:nvSpPr>
        <p:spPr bwMode="auto">
          <a:xfrm rot="5400000">
            <a:off x="485775" y="45257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  <p:bldP spid="264196" grpId="0" autoUpdateAnimBg="0"/>
      <p:bldP spid="264197" grpId="0" autoUpdateAnimBg="0"/>
      <p:bldP spid="264198" grpId="0" autoUpdateAnimBg="0"/>
      <p:bldP spid="264199" grpId="0" animBg="1"/>
      <p:bldP spid="264200" grpId="0" animBg="1"/>
      <p:bldP spid="264201" grpId="0" animBg="1"/>
      <p:bldP spid="2642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219200" y="1638300"/>
            <a:ext cx="6724650" cy="4273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19" name="Freeform 3"/>
          <p:cNvSpPr>
            <a:spLocks/>
          </p:cNvSpPr>
          <p:nvPr/>
        </p:nvSpPr>
        <p:spPr bwMode="auto">
          <a:xfrm>
            <a:off x="2509838" y="203676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20" name="Freeform 4"/>
          <p:cNvSpPr>
            <a:spLocks/>
          </p:cNvSpPr>
          <p:nvPr/>
        </p:nvSpPr>
        <p:spPr bwMode="auto">
          <a:xfrm>
            <a:off x="2501900" y="4559300"/>
            <a:ext cx="1004888" cy="51435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624" y="41"/>
              </a:cxn>
              <a:cxn ang="0">
                <a:pos x="633" y="102"/>
              </a:cxn>
              <a:cxn ang="0">
                <a:pos x="633" y="130"/>
              </a:cxn>
              <a:cxn ang="0">
                <a:pos x="632" y="161"/>
              </a:cxn>
              <a:cxn ang="0">
                <a:pos x="632" y="186"/>
              </a:cxn>
              <a:cxn ang="0">
                <a:pos x="632" y="210"/>
              </a:cxn>
              <a:cxn ang="0">
                <a:pos x="632" y="235"/>
              </a:cxn>
              <a:cxn ang="0">
                <a:pos x="632" y="324"/>
              </a:cxn>
              <a:cxn ang="0">
                <a:pos x="4" y="324"/>
              </a:cxn>
              <a:cxn ang="0">
                <a:pos x="0" y="303"/>
              </a:cxn>
              <a:cxn ang="0">
                <a:pos x="4" y="283"/>
              </a:cxn>
              <a:cxn ang="0">
                <a:pos x="40" y="271"/>
              </a:cxn>
              <a:cxn ang="0">
                <a:pos x="80" y="267"/>
              </a:cxn>
              <a:cxn ang="0">
                <a:pos x="124" y="250"/>
              </a:cxn>
              <a:cxn ang="0">
                <a:pos x="164" y="238"/>
              </a:cxn>
              <a:cxn ang="0">
                <a:pos x="196" y="226"/>
              </a:cxn>
              <a:cxn ang="0">
                <a:pos x="236" y="213"/>
              </a:cxn>
              <a:cxn ang="0">
                <a:pos x="276" y="197"/>
              </a:cxn>
              <a:cxn ang="0">
                <a:pos x="352" y="168"/>
              </a:cxn>
              <a:cxn ang="0">
                <a:pos x="388" y="156"/>
              </a:cxn>
              <a:cxn ang="0">
                <a:pos x="412" y="144"/>
              </a:cxn>
              <a:cxn ang="0">
                <a:pos x="440" y="127"/>
              </a:cxn>
              <a:cxn ang="0">
                <a:pos x="464" y="115"/>
              </a:cxn>
              <a:cxn ang="0">
                <a:pos x="480" y="111"/>
              </a:cxn>
              <a:cxn ang="0">
                <a:pos x="500" y="98"/>
              </a:cxn>
              <a:cxn ang="0">
                <a:pos x="528" y="82"/>
              </a:cxn>
              <a:cxn ang="0">
                <a:pos x="548" y="66"/>
              </a:cxn>
              <a:cxn ang="0">
                <a:pos x="580" y="45"/>
              </a:cxn>
              <a:cxn ang="0">
                <a:pos x="600" y="25"/>
              </a:cxn>
              <a:cxn ang="0">
                <a:pos x="624" y="0"/>
              </a:cxn>
              <a:cxn ang="0">
                <a:pos x="616" y="12"/>
              </a:cxn>
            </a:cxnLst>
            <a:rect l="0" t="0" r="r" b="b"/>
            <a:pathLst>
              <a:path w="633" h="324">
                <a:moveTo>
                  <a:pt x="624" y="0"/>
                </a:moveTo>
                <a:lnTo>
                  <a:pt x="624" y="41"/>
                </a:lnTo>
                <a:lnTo>
                  <a:pt x="633" y="102"/>
                </a:lnTo>
                <a:lnTo>
                  <a:pt x="633" y="130"/>
                </a:lnTo>
                <a:lnTo>
                  <a:pt x="632" y="161"/>
                </a:lnTo>
                <a:lnTo>
                  <a:pt x="632" y="186"/>
                </a:lnTo>
                <a:lnTo>
                  <a:pt x="632" y="210"/>
                </a:lnTo>
                <a:lnTo>
                  <a:pt x="632" y="235"/>
                </a:lnTo>
                <a:lnTo>
                  <a:pt x="632" y="324"/>
                </a:lnTo>
                <a:lnTo>
                  <a:pt x="4" y="324"/>
                </a:lnTo>
                <a:lnTo>
                  <a:pt x="0" y="303"/>
                </a:lnTo>
                <a:lnTo>
                  <a:pt x="4" y="283"/>
                </a:lnTo>
                <a:lnTo>
                  <a:pt x="40" y="271"/>
                </a:lnTo>
                <a:lnTo>
                  <a:pt x="80" y="267"/>
                </a:lnTo>
                <a:lnTo>
                  <a:pt x="124" y="250"/>
                </a:lnTo>
                <a:lnTo>
                  <a:pt x="164" y="238"/>
                </a:lnTo>
                <a:lnTo>
                  <a:pt x="196" y="226"/>
                </a:lnTo>
                <a:lnTo>
                  <a:pt x="236" y="213"/>
                </a:lnTo>
                <a:lnTo>
                  <a:pt x="276" y="197"/>
                </a:lnTo>
                <a:lnTo>
                  <a:pt x="352" y="168"/>
                </a:lnTo>
                <a:lnTo>
                  <a:pt x="388" y="156"/>
                </a:lnTo>
                <a:lnTo>
                  <a:pt x="412" y="144"/>
                </a:lnTo>
                <a:lnTo>
                  <a:pt x="440" y="127"/>
                </a:lnTo>
                <a:lnTo>
                  <a:pt x="464" y="115"/>
                </a:lnTo>
                <a:lnTo>
                  <a:pt x="480" y="111"/>
                </a:lnTo>
                <a:lnTo>
                  <a:pt x="500" y="98"/>
                </a:lnTo>
                <a:lnTo>
                  <a:pt x="528" y="82"/>
                </a:lnTo>
                <a:lnTo>
                  <a:pt x="548" y="66"/>
                </a:lnTo>
                <a:lnTo>
                  <a:pt x="580" y="45"/>
                </a:lnTo>
                <a:lnTo>
                  <a:pt x="600" y="25"/>
                </a:lnTo>
                <a:lnTo>
                  <a:pt x="624" y="0"/>
                </a:lnTo>
                <a:lnTo>
                  <a:pt x="616" y="1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2271713" y="3851275"/>
            <a:ext cx="1149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Symbol" pitchFamily="18" charset="2"/>
              </a:rPr>
              <a:t>  1</a:t>
            </a:r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>
            <a:off x="3505200" y="309086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>
            <a:off x="2863850" y="33321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3168650" y="434816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4656138" y="52800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2328863" y="5260975"/>
            <a:ext cx="172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>
                <a:effectLst/>
                <a:latin typeface="Symbol" pitchFamily="18" charset="2"/>
              </a:rPr>
              <a:t>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</a:t>
            </a:r>
            <a:r>
              <a:rPr lang="en-US" sz="2400">
                <a:effectLst/>
                <a:latin typeface="Symbol" pitchFamily="18" charset="2"/>
              </a:rPr>
              <a:t>-</a:t>
            </a:r>
            <a:r>
              <a:rPr lang="en-US" sz="2400">
                <a:effectLst/>
                <a:latin typeface="Book Antiqua" pitchFamily="18" charset="0"/>
              </a:rPr>
              <a:t>1.28</a:t>
            </a:r>
          </a:p>
        </p:txBody>
      </p: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3498850" y="43418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1414463" y="312737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4672013" y="411797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7302500" y="481171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5231" name="Group 15"/>
          <p:cNvGrpSpPr>
            <a:grpSpLocks/>
          </p:cNvGrpSpPr>
          <p:nvPr/>
        </p:nvGrpSpPr>
        <p:grpSpPr bwMode="auto">
          <a:xfrm>
            <a:off x="5802313" y="2030413"/>
            <a:ext cx="1779587" cy="1379537"/>
            <a:chOff x="3571" y="1663"/>
            <a:chExt cx="1121" cy="869"/>
          </a:xfrm>
        </p:grpSpPr>
        <p:sp>
          <p:nvSpPr>
            <p:cNvPr id="265232" name="Rectangle 16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5233" name="Object 1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60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5235" name="Line 19"/>
          <p:cNvSpPr>
            <a:spLocks noChangeShapeType="1"/>
          </p:cNvSpPr>
          <p:nvPr/>
        </p:nvSpPr>
        <p:spPr bwMode="auto">
          <a:xfrm>
            <a:off x="2278063" y="508317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236" name="Group 20"/>
          <p:cNvGrpSpPr>
            <a:grpSpLocks/>
          </p:cNvGrpSpPr>
          <p:nvPr/>
        </p:nvGrpSpPr>
        <p:grpSpPr bwMode="auto">
          <a:xfrm>
            <a:off x="2405063" y="1971675"/>
            <a:ext cx="4722812" cy="2917825"/>
            <a:chOff x="1515" y="1218"/>
            <a:chExt cx="2975" cy="1838"/>
          </a:xfrm>
        </p:grpSpPr>
        <p:sp>
          <p:nvSpPr>
            <p:cNvPr id="265237" name="Arc 21"/>
            <p:cNvSpPr>
              <a:spLocks/>
            </p:cNvSpPr>
            <p:nvPr/>
          </p:nvSpPr>
          <p:spPr bwMode="auto">
            <a:xfrm rot="4500000">
              <a:off x="3304" y="2322"/>
              <a:ext cx="766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8" name="Arc 22"/>
            <p:cNvSpPr>
              <a:spLocks/>
            </p:cNvSpPr>
            <p:nvPr/>
          </p:nvSpPr>
          <p:spPr bwMode="auto">
            <a:xfrm rot="6300000">
              <a:off x="2275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9" name="Arc 23"/>
            <p:cNvSpPr>
              <a:spLocks/>
            </p:cNvSpPr>
            <p:nvPr/>
          </p:nvSpPr>
          <p:spPr bwMode="auto">
            <a:xfrm rot="16980000">
              <a:off x="1897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0" name="Arc 24"/>
            <p:cNvSpPr>
              <a:spLocks/>
            </p:cNvSpPr>
            <p:nvPr/>
          </p:nvSpPr>
          <p:spPr bwMode="auto">
            <a:xfrm rot="15300000">
              <a:off x="2739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1" name="Arc 25"/>
            <p:cNvSpPr>
              <a:spLocks/>
            </p:cNvSpPr>
            <p:nvPr/>
          </p:nvSpPr>
          <p:spPr bwMode="auto">
            <a:xfrm rot="844471">
              <a:off x="3764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2" name="Arc 26"/>
            <p:cNvSpPr>
              <a:spLocks/>
            </p:cNvSpPr>
            <p:nvPr/>
          </p:nvSpPr>
          <p:spPr bwMode="auto">
            <a:xfrm rot="20760000">
              <a:off x="1515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43" name="AutoShape 27"/>
          <p:cNvSpPr>
            <a:spLocks noChangeArrowheads="1"/>
          </p:cNvSpPr>
          <p:nvPr/>
        </p:nvSpPr>
        <p:spPr bwMode="auto">
          <a:xfrm rot="5400000">
            <a:off x="7524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4" name="AutoShape 28"/>
          <p:cNvSpPr>
            <a:spLocks noChangeArrowheads="1"/>
          </p:cNvSpPr>
          <p:nvPr/>
        </p:nvSpPr>
        <p:spPr bwMode="auto">
          <a:xfrm rot="5400000">
            <a:off x="752475" y="4984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5" name="Line 29"/>
          <p:cNvSpPr>
            <a:spLocks noChangeShapeType="1"/>
          </p:cNvSpPr>
          <p:nvPr/>
        </p:nvSpPr>
        <p:spPr bwMode="auto">
          <a:xfrm>
            <a:off x="4821238" y="4843463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65246" name="Rectangle 3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706438" y="1090613"/>
            <a:ext cx="54244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nimBg="1" autoUpdateAnimBg="0"/>
      <p:bldP spid="265219" grpId="0" animBg="1"/>
      <p:bldP spid="265220" grpId="0" animBg="1"/>
      <p:bldP spid="265221" grpId="0" autoUpdateAnimBg="0"/>
      <p:bldP spid="265222" grpId="0" animBg="1"/>
      <p:bldP spid="265223" grpId="0" animBg="1"/>
      <p:bldP spid="265224" grpId="0" animBg="1"/>
      <p:bldP spid="265225" grpId="0" autoUpdateAnimBg="0"/>
      <p:bldP spid="265226" grpId="0" autoUpdateAnimBg="0"/>
      <p:bldP spid="265227" grpId="0" animBg="1"/>
      <p:bldP spid="265228" grpId="0" autoUpdateAnimBg="0"/>
      <p:bldP spid="265229" grpId="0" autoUpdateAnimBg="0"/>
      <p:bldP spid="265230" grpId="0" autoUpdateAnimBg="0"/>
      <p:bldP spid="265235" grpId="0" animBg="1"/>
      <p:bldP spid="265243" grpId="0" animBg="1"/>
      <p:bldP spid="265244" grpId="0" animBg="1"/>
      <p:bldP spid="2652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1219200" y="1638300"/>
            <a:ext cx="6724650" cy="426561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43" name="Freeform 3"/>
          <p:cNvSpPr>
            <a:spLocks/>
          </p:cNvSpPr>
          <p:nvPr/>
        </p:nvSpPr>
        <p:spPr bwMode="auto">
          <a:xfrm>
            <a:off x="1862138" y="20558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4" name="Line 4"/>
          <p:cNvSpPr>
            <a:spLocks noChangeShapeType="1"/>
          </p:cNvSpPr>
          <p:nvPr/>
        </p:nvSpPr>
        <p:spPr bwMode="auto">
          <a:xfrm flipH="1">
            <a:off x="4144963" y="4849813"/>
            <a:ext cx="1587" cy="41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5697538" y="47958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5891213" y="3870325"/>
            <a:ext cx="1073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</a:t>
            </a:r>
            <a:r>
              <a:rPr lang="en-US" sz="2400">
                <a:effectLst/>
                <a:latin typeface="Symbol" pitchFamily="18" charset="2"/>
              </a:rPr>
              <a:t></a:t>
            </a:r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5695950" y="31099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5702300" y="33512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>
            <a:off x="6102350" y="43672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3979863" y="52990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4710113" y="5280025"/>
            <a:ext cx="1695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1.645</a:t>
            </a:r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 flipH="1">
            <a:off x="4546600" y="436086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6386513" y="314642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2043113" y="413702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grpSp>
        <p:nvGrpSpPr>
          <p:cNvPr id="266255" name="Group 15"/>
          <p:cNvGrpSpPr>
            <a:grpSpLocks/>
          </p:cNvGrpSpPr>
          <p:nvPr/>
        </p:nvGrpSpPr>
        <p:grpSpPr bwMode="auto">
          <a:xfrm>
            <a:off x="1757363" y="1990725"/>
            <a:ext cx="4722812" cy="2917825"/>
            <a:chOff x="1107" y="1218"/>
            <a:chExt cx="2975" cy="1838"/>
          </a:xfrm>
        </p:grpSpPr>
        <p:sp>
          <p:nvSpPr>
            <p:cNvPr id="266256" name="Arc 16"/>
            <p:cNvSpPr>
              <a:spLocks/>
            </p:cNvSpPr>
            <p:nvPr/>
          </p:nvSpPr>
          <p:spPr bwMode="auto">
            <a:xfrm rot="4500000">
              <a:off x="2893" y="2320"/>
              <a:ext cx="77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7" name="Arc 17"/>
            <p:cNvSpPr>
              <a:spLocks/>
            </p:cNvSpPr>
            <p:nvPr/>
          </p:nvSpPr>
          <p:spPr bwMode="auto">
            <a:xfrm rot="6300000">
              <a:off x="1867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8" name="Arc 18"/>
            <p:cNvSpPr>
              <a:spLocks/>
            </p:cNvSpPr>
            <p:nvPr/>
          </p:nvSpPr>
          <p:spPr bwMode="auto">
            <a:xfrm rot="16980000">
              <a:off x="1489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9" name="Arc 19"/>
            <p:cNvSpPr>
              <a:spLocks/>
            </p:cNvSpPr>
            <p:nvPr/>
          </p:nvSpPr>
          <p:spPr bwMode="auto">
            <a:xfrm rot="20760000">
              <a:off x="1107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Arc 20"/>
            <p:cNvSpPr>
              <a:spLocks/>
            </p:cNvSpPr>
            <p:nvPr/>
          </p:nvSpPr>
          <p:spPr bwMode="auto">
            <a:xfrm rot="15300000">
              <a:off x="2331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Arc 21"/>
            <p:cNvSpPr>
              <a:spLocks/>
            </p:cNvSpPr>
            <p:nvPr/>
          </p:nvSpPr>
          <p:spPr bwMode="auto">
            <a:xfrm rot="844471">
              <a:off x="3356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1630363" y="51022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6654800" y="483076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6264" name="Group 24"/>
          <p:cNvGrpSpPr>
            <a:grpSpLocks/>
          </p:cNvGrpSpPr>
          <p:nvPr/>
        </p:nvGrpSpPr>
        <p:grpSpPr bwMode="auto">
          <a:xfrm>
            <a:off x="1420813" y="2106613"/>
            <a:ext cx="1779587" cy="1379537"/>
            <a:chOff x="895" y="1663"/>
            <a:chExt cx="1121" cy="869"/>
          </a:xfrm>
        </p:grpSpPr>
        <p:sp>
          <p:nvSpPr>
            <p:cNvPr id="266265" name="Rectangle 25"/>
            <p:cNvSpPr>
              <a:spLocks noChangeArrowheads="1"/>
            </p:cNvSpPr>
            <p:nvPr/>
          </p:nvSpPr>
          <p:spPr bwMode="auto">
            <a:xfrm>
              <a:off x="895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6266" name="Object 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93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68" name="AutoShape 28"/>
          <p:cNvSpPr>
            <a:spLocks noChangeArrowheads="1"/>
          </p:cNvSpPr>
          <p:nvPr/>
        </p:nvSpPr>
        <p:spPr bwMode="auto">
          <a:xfrm rot="5400000">
            <a:off x="7524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9" name="AutoShape 29"/>
          <p:cNvSpPr>
            <a:spLocks noChangeArrowheads="1"/>
          </p:cNvSpPr>
          <p:nvPr/>
        </p:nvSpPr>
        <p:spPr bwMode="auto">
          <a:xfrm rot="5400000">
            <a:off x="752475" y="5003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0" name="Rectangle 3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71" name="Rectangle 31"/>
          <p:cNvSpPr>
            <a:spLocks noChangeArrowheads="1"/>
          </p:cNvSpPr>
          <p:nvPr/>
        </p:nvSpPr>
        <p:spPr bwMode="auto">
          <a:xfrm>
            <a:off x="706438" y="1090613"/>
            <a:ext cx="55768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nimBg="1" autoUpdateAnimBg="0"/>
      <p:bldP spid="266243" grpId="0" animBg="1"/>
      <p:bldP spid="266244" grpId="0" animBg="1"/>
      <p:bldP spid="266245" grpId="0" animBg="1"/>
      <p:bldP spid="266246" grpId="0" autoUpdateAnimBg="0"/>
      <p:bldP spid="266247" grpId="0" animBg="1"/>
      <p:bldP spid="266248" grpId="0" animBg="1"/>
      <p:bldP spid="266249" grpId="0" animBg="1"/>
      <p:bldP spid="266250" grpId="0" autoUpdateAnimBg="0"/>
      <p:bldP spid="266251" grpId="0" autoUpdateAnimBg="0"/>
      <p:bldP spid="266252" grpId="0" animBg="1"/>
      <p:bldP spid="266253" grpId="0" autoUpdateAnimBg="0"/>
      <p:bldP spid="266254" grpId="0" autoUpdateAnimBg="0"/>
      <p:bldP spid="266262" grpId="0" animBg="1"/>
      <p:bldP spid="266263" grpId="0" autoUpdateAnimBg="0"/>
      <p:bldP spid="266268" grpId="0" animBg="1"/>
      <p:bldP spid="2662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87313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Steps of Hypothesis Testing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796925" y="1165225"/>
            <a:ext cx="7273925" cy="42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None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Develop the null and alternative hypotheses.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811213" y="1611313"/>
            <a:ext cx="5788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2.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Specify the level of significance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811213" y="2109788"/>
            <a:ext cx="746125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3.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Collect the sample data and compute the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value of the test statistic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62" name="AutoShape 10"/>
          <p:cNvSpPr>
            <a:spLocks noChangeArrowheads="1"/>
          </p:cNvSpPr>
          <p:nvPr/>
        </p:nvSpPr>
        <p:spPr bwMode="auto">
          <a:xfrm rot="5400000">
            <a:off x="5619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3" name="AutoShape 11"/>
          <p:cNvSpPr>
            <a:spLocks noChangeArrowheads="1"/>
          </p:cNvSpPr>
          <p:nvPr/>
        </p:nvSpPr>
        <p:spPr bwMode="auto">
          <a:xfrm rot="5400000">
            <a:off x="561975" y="1746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4" name="AutoShape 12"/>
          <p:cNvSpPr>
            <a:spLocks noChangeArrowheads="1"/>
          </p:cNvSpPr>
          <p:nvPr/>
        </p:nvSpPr>
        <p:spPr bwMode="auto">
          <a:xfrm rot="5400000">
            <a:off x="561975" y="2241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792163" y="3138488"/>
            <a:ext cx="2660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811213" y="3671888"/>
            <a:ext cx="76581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value of the test statistic to compute the</a:t>
            </a:r>
          </a:p>
          <a:p>
            <a:pPr marL="1028700" indent="-10287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811213" y="4567238"/>
            <a:ext cx="721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5.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71" name="AutoShape 19"/>
          <p:cNvSpPr>
            <a:spLocks noChangeArrowheads="1"/>
          </p:cNvSpPr>
          <p:nvPr/>
        </p:nvSpPr>
        <p:spPr bwMode="auto">
          <a:xfrm rot="5400000">
            <a:off x="561975" y="3803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72" name="AutoShape 20"/>
          <p:cNvSpPr>
            <a:spLocks noChangeArrowheads="1"/>
          </p:cNvSpPr>
          <p:nvPr/>
        </p:nvSpPr>
        <p:spPr bwMode="auto">
          <a:xfrm rot="5400000">
            <a:off x="561975" y="4718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utoUpdateAnimBg="0"/>
      <p:bldP spid="253956" grpId="0" autoUpdateAnimBg="0"/>
      <p:bldP spid="253957" grpId="0" autoUpdateAnimBg="0"/>
      <p:bldP spid="253962" grpId="0" animBg="1"/>
      <p:bldP spid="253963" grpId="0" animBg="1"/>
      <p:bldP spid="253964" grpId="0" animBg="1"/>
      <p:bldP spid="253968" grpId="0" autoUpdateAnimBg="0"/>
      <p:bldP spid="253969" grpId="0" autoUpdateAnimBg="0"/>
      <p:bldP spid="253970" grpId="0" autoUpdateAnimBg="0"/>
      <p:bldP spid="253971" grpId="0" animBg="1"/>
      <p:bldP spid="2539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811213" y="1138238"/>
            <a:ext cx="3473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795338" y="1611313"/>
            <a:ext cx="73437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level of significance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determine the critical value and the rejection rule.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800100" y="2509838"/>
            <a:ext cx="79517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5.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value of the test statistic and the rejection</a:t>
            </a:r>
          </a:p>
          <a:p>
            <a:pPr marL="1028700" indent="-10287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	rule to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6005" name="AutoShape 5"/>
          <p:cNvSpPr>
            <a:spLocks noChangeArrowheads="1"/>
          </p:cNvSpPr>
          <p:nvPr/>
        </p:nvSpPr>
        <p:spPr bwMode="auto">
          <a:xfrm rot="5400000">
            <a:off x="561975" y="1765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6" name="AutoShape 6"/>
          <p:cNvSpPr>
            <a:spLocks noChangeArrowheads="1"/>
          </p:cNvSpPr>
          <p:nvPr/>
        </p:nvSpPr>
        <p:spPr bwMode="auto">
          <a:xfrm rot="5400000">
            <a:off x="561975" y="2641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684213" y="87313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Steps of Hypothesis Testing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utoUpdateAnimBg="0"/>
      <p:bldP spid="256004" grpId="0" autoUpdateAnimBg="0"/>
      <p:bldP spid="256005" grpId="0" animBg="1"/>
      <p:bldP spid="2560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10" name="Rectangle 166"/>
          <p:cNvSpPr>
            <a:spLocks noChangeArrowheads="1"/>
          </p:cNvSpPr>
          <p:nvPr/>
        </p:nvSpPr>
        <p:spPr bwMode="auto">
          <a:xfrm>
            <a:off x="709613" y="1116013"/>
            <a:ext cx="4876800" cy="490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Metro EMS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5511" name="Text Box 167"/>
          <p:cNvSpPr txBox="1">
            <a:spLocks noChangeArrowheads="1"/>
          </p:cNvSpPr>
          <p:nvPr/>
        </p:nvSpPr>
        <p:spPr bwMode="auto">
          <a:xfrm>
            <a:off x="1127125" y="3157538"/>
            <a:ext cx="7321550" cy="147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EMS director wants to perform a hypothesis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test, with a .05 level of significance, to determine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whether the service goal of 12 minutes or less is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being achieved.</a:t>
            </a:r>
          </a:p>
        </p:txBody>
      </p:sp>
      <p:sp>
        <p:nvSpPr>
          <p:cNvPr id="185512" name="Text Box 168"/>
          <p:cNvSpPr txBox="1">
            <a:spLocks noChangeArrowheads="1"/>
          </p:cNvSpPr>
          <p:nvPr/>
        </p:nvSpPr>
        <p:spPr bwMode="auto">
          <a:xfrm>
            <a:off x="1095375" y="1614488"/>
            <a:ext cx="7275513" cy="147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response times for a random sample of 40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medical emergencies were tabulated.  The sample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is 13.25 minutes.  The population standard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deviation is believed to be 3.2 minutes.</a:t>
            </a:r>
          </a:p>
        </p:txBody>
      </p:sp>
      <p:sp>
        <p:nvSpPr>
          <p:cNvPr id="185513" name="AutoShape 169"/>
          <p:cNvSpPr>
            <a:spLocks noChangeArrowheads="1"/>
          </p:cNvSpPr>
          <p:nvPr/>
        </p:nvSpPr>
        <p:spPr bwMode="auto">
          <a:xfrm rot="5400000">
            <a:off x="7524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14" name="AutoShape 170"/>
          <p:cNvSpPr>
            <a:spLocks noChangeArrowheads="1"/>
          </p:cNvSpPr>
          <p:nvPr/>
        </p:nvSpPr>
        <p:spPr bwMode="auto">
          <a:xfrm rot="5400000">
            <a:off x="752475" y="326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15" name="Rectangle 17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5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11" grpId="0" autoUpdateAnimBg="0"/>
      <p:bldP spid="185512" grpId="0" autoUpdateAnimBg="0"/>
      <p:bldP spid="185513" grpId="0" animBg="1"/>
      <p:bldP spid="1855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33" name="Rectangle 109"/>
          <p:cNvSpPr>
            <a:spLocks noChangeArrowheads="1"/>
          </p:cNvSpPr>
          <p:nvPr/>
        </p:nvSpPr>
        <p:spPr bwMode="auto">
          <a:xfrm>
            <a:off x="1181100" y="1733550"/>
            <a:ext cx="40005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34" name="Text Box 110"/>
          <p:cNvSpPr txBox="1">
            <a:spLocks noChangeArrowheads="1"/>
          </p:cNvSpPr>
          <p:nvPr/>
        </p:nvSpPr>
        <p:spPr bwMode="auto">
          <a:xfrm>
            <a:off x="1216025" y="1785938"/>
            <a:ext cx="3879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Develop the hypotheses.</a:t>
            </a:r>
          </a:p>
        </p:txBody>
      </p:sp>
      <p:sp>
        <p:nvSpPr>
          <p:cNvPr id="180335" name="Rectangle 111"/>
          <p:cNvSpPr>
            <a:spLocks noChangeArrowheads="1"/>
          </p:cNvSpPr>
          <p:nvPr/>
        </p:nvSpPr>
        <p:spPr bwMode="auto">
          <a:xfrm>
            <a:off x="1181100" y="287655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36" name="Text Box 112"/>
          <p:cNvSpPr txBox="1">
            <a:spLocks noChangeArrowheads="1"/>
          </p:cNvSpPr>
          <p:nvPr/>
        </p:nvSpPr>
        <p:spPr bwMode="auto">
          <a:xfrm>
            <a:off x="1219200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80339" name="Text Box 115"/>
          <p:cNvSpPr txBox="1">
            <a:spLocks noChangeArrowheads="1"/>
          </p:cNvSpPr>
          <p:nvPr/>
        </p:nvSpPr>
        <p:spPr bwMode="auto">
          <a:xfrm>
            <a:off x="6256338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80341" name="Text Box 117"/>
          <p:cNvSpPr txBox="1">
            <a:spLocks noChangeArrowheads="1"/>
          </p:cNvSpPr>
          <p:nvPr/>
        </p:nvSpPr>
        <p:spPr bwMode="auto">
          <a:xfrm>
            <a:off x="5357813" y="1820863"/>
            <a:ext cx="1570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1" name="Text Box 127"/>
          <p:cNvSpPr txBox="1">
            <a:spLocks noChangeArrowheads="1"/>
          </p:cNvSpPr>
          <p:nvPr/>
        </p:nvSpPr>
        <p:spPr bwMode="auto">
          <a:xfrm>
            <a:off x="698500" y="1093788"/>
            <a:ext cx="5899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and Critical Value Approaches</a:t>
            </a:r>
          </a:p>
        </p:txBody>
      </p:sp>
      <p:sp>
        <p:nvSpPr>
          <p:cNvPr id="180352" name="AutoShape 128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3" name="AutoShape 129"/>
          <p:cNvSpPr>
            <a:spLocks noChangeArrowheads="1"/>
          </p:cNvSpPr>
          <p:nvPr/>
        </p:nvSpPr>
        <p:spPr bwMode="auto">
          <a:xfrm rot="5400000">
            <a:off x="771525" y="3079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4" name="AutoShape 130"/>
          <p:cNvSpPr>
            <a:spLocks noChangeArrowheads="1"/>
          </p:cNvSpPr>
          <p:nvPr/>
        </p:nvSpPr>
        <p:spPr bwMode="auto">
          <a:xfrm rot="5400000">
            <a:off x="771525" y="3879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6" name="Rectangle 132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7" name="Rectangle 133"/>
          <p:cNvSpPr>
            <a:spLocks noChangeArrowheads="1"/>
          </p:cNvSpPr>
          <p:nvPr/>
        </p:nvSpPr>
        <p:spPr bwMode="auto">
          <a:xfrm>
            <a:off x="1181100" y="3676650"/>
            <a:ext cx="58483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0358" name="Text Box 134"/>
          <p:cNvSpPr txBox="1">
            <a:spLocks noChangeArrowheads="1"/>
          </p:cNvSpPr>
          <p:nvPr/>
        </p:nvSpPr>
        <p:spPr bwMode="auto">
          <a:xfrm>
            <a:off x="125571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graphicFrame>
        <p:nvGraphicFramePr>
          <p:cNvPr id="180359" name="Object 1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52713" y="4408488"/>
          <a:ext cx="3851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6" name="Equation" r:id="rId4" imgW="4647960" imgH="888840" progId="Equation.DSMT4">
                  <p:embed/>
                </p:oleObj>
              </mc:Choice>
              <mc:Fallback>
                <p:oleObj name="Equation" r:id="rId4" imgW="4647960" imgH="888840" progId="Equation.DSMT4">
                  <p:embed/>
                  <p:pic>
                    <p:nvPicPr>
                      <p:cNvPr id="0" name="Picture 13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408488"/>
                        <a:ext cx="38512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360" name="Oval 136"/>
          <p:cNvSpPr>
            <a:spLocks noChangeArrowheads="1"/>
          </p:cNvSpPr>
          <p:nvPr/>
        </p:nvSpPr>
        <p:spPr bwMode="auto">
          <a:xfrm>
            <a:off x="5791200" y="4476750"/>
            <a:ext cx="838200" cy="51435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0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80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8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80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8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33" grpId="0" animBg="1"/>
      <p:bldP spid="180334" grpId="0" autoUpdateAnimBg="0"/>
      <p:bldP spid="180335" grpId="0" animBg="1"/>
      <p:bldP spid="180336" grpId="0" autoUpdateAnimBg="0"/>
      <p:bldP spid="180339" grpId="0" autoUpdateAnimBg="0"/>
      <p:bldP spid="180341" grpId="0" autoUpdateAnimBg="0"/>
      <p:bldP spid="180352" grpId="0" animBg="1"/>
      <p:bldP spid="180353" grpId="0" animBg="1"/>
      <p:bldP spid="180354" grpId="0" animBg="1"/>
      <p:bldP spid="180357" grpId="0" animBg="1"/>
      <p:bldP spid="180358" grpId="0" autoUpdateAnimBg="0"/>
      <p:bldP spid="1803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32" name="Rectangle 104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78633" name="Text Box 105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78636" name="Text Box 108"/>
          <p:cNvSpPr txBox="1">
            <a:spLocks noChangeArrowheads="1"/>
          </p:cNvSpPr>
          <p:nvPr/>
        </p:nvSpPr>
        <p:spPr bwMode="auto">
          <a:xfrm>
            <a:off x="698500" y="10937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78637" name="AutoShape 109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38" name="AutoShape 110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39" name="Rectangle 11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8641" name="Rectangle 113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78642" name="Text Box 114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78644" name="Text Box 116"/>
          <p:cNvSpPr txBox="1">
            <a:spLocks noChangeArrowheads="1"/>
          </p:cNvSpPr>
          <p:nvPr/>
        </p:nvSpPr>
        <p:spPr bwMode="auto">
          <a:xfrm>
            <a:off x="1677988" y="2376488"/>
            <a:ext cx="60658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2.47, cumulative probability = .9932.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.9932 =  .0068</a:t>
            </a:r>
          </a:p>
        </p:txBody>
      </p:sp>
      <p:sp>
        <p:nvSpPr>
          <p:cNvPr id="278645" name="Oval 117"/>
          <p:cNvSpPr>
            <a:spLocks noChangeArrowheads="1"/>
          </p:cNvSpPr>
          <p:nvPr/>
        </p:nvSpPr>
        <p:spPr bwMode="auto">
          <a:xfrm>
            <a:off x="5727700" y="2838450"/>
            <a:ext cx="95250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46" name="Text Box 118"/>
          <p:cNvSpPr txBox="1">
            <a:spLocks noChangeArrowheads="1"/>
          </p:cNvSpPr>
          <p:nvPr/>
        </p:nvSpPr>
        <p:spPr bwMode="auto">
          <a:xfrm>
            <a:off x="1577975" y="42592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.0068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78647" name="Rectangle 119"/>
          <p:cNvSpPr>
            <a:spLocks noChangeArrowheads="1"/>
          </p:cNvSpPr>
          <p:nvPr/>
        </p:nvSpPr>
        <p:spPr bwMode="auto">
          <a:xfrm>
            <a:off x="1925638" y="4827588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infer that Metro EMS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 of 12 minutes.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7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78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7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7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32" grpId="0" animBg="1"/>
      <p:bldP spid="278633" grpId="0" autoUpdateAnimBg="0"/>
      <p:bldP spid="278637" grpId="0" animBg="1"/>
      <p:bldP spid="278638" grpId="0" animBg="1"/>
      <p:bldP spid="278641" grpId="0" animBg="1"/>
      <p:bldP spid="278642" grpId="0" autoUpdateAnimBg="0"/>
      <p:bldP spid="278644" grpId="0" autoUpdateAnimBg="0"/>
      <p:bldP spid="278645" grpId="0" animBg="1"/>
      <p:bldP spid="278646" grpId="0" autoUpdateAnimBg="0"/>
      <p:bldP spid="27864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1130300" y="1600200"/>
            <a:ext cx="6877050" cy="44450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706438" y="1092427"/>
            <a:ext cx="46497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 dirty="0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 dirty="0">
                <a:solidFill>
                  <a:srgbClr val="66FFFF"/>
                </a:solidFill>
                <a:effectLst/>
                <a:latin typeface="Book Antiqua" pitchFamily="18" charset="0"/>
              </a:rPr>
              <a:t>–Value Approach</a:t>
            </a:r>
            <a:endParaRPr lang="en-US" sz="2400" baseline="-25000" dirty="0">
              <a:effectLst/>
              <a:latin typeface="Book Antiqua" pitchFamily="18" charset="0"/>
            </a:endParaRPr>
          </a:p>
        </p:txBody>
      </p:sp>
      <p:sp>
        <p:nvSpPr>
          <p:cNvPr id="279556" name="Freeform 4"/>
          <p:cNvSpPr>
            <a:spLocks/>
          </p:cNvSpPr>
          <p:nvPr/>
        </p:nvSpPr>
        <p:spPr bwMode="auto">
          <a:xfrm>
            <a:off x="1657350" y="177165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56"/>
              </a:cxn>
              <a:cxn ang="0">
                <a:pos x="2692" y="1826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8" y="1868"/>
                </a:lnTo>
                <a:lnTo>
                  <a:pt x="2796" y="1856"/>
                </a:lnTo>
                <a:lnTo>
                  <a:pt x="2754" y="1846"/>
                </a:lnTo>
                <a:lnTo>
                  <a:pt x="2724" y="1834"/>
                </a:lnTo>
                <a:lnTo>
                  <a:pt x="2692" y="1826"/>
                </a:lnTo>
                <a:lnTo>
                  <a:pt x="2670" y="1820"/>
                </a:lnTo>
                <a:lnTo>
                  <a:pt x="2620" y="1804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6634163" y="3354388"/>
            <a:ext cx="1177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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</a:t>
            </a:r>
          </a:p>
        </p:txBody>
      </p:sp>
      <p:sp>
        <p:nvSpPr>
          <p:cNvPr id="279558" name="Freeform 6"/>
          <p:cNvSpPr>
            <a:spLocks/>
          </p:cNvSpPr>
          <p:nvPr/>
        </p:nvSpPr>
        <p:spPr bwMode="auto">
          <a:xfrm>
            <a:off x="5861050" y="4641850"/>
            <a:ext cx="307975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4" y="64"/>
              </a:cxn>
              <a:cxn ang="0">
                <a:pos x="184" y="58"/>
              </a:cxn>
              <a:cxn ang="0">
                <a:pos x="170" y="54"/>
              </a:cxn>
              <a:cxn ang="0">
                <a:pos x="156" y="52"/>
              </a:cxn>
              <a:cxn ang="0">
                <a:pos x="146" y="50"/>
              </a:cxn>
              <a:cxn ang="0">
                <a:pos x="140" y="48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8" y="38"/>
              </a:cxn>
              <a:cxn ang="0">
                <a:pos x="90" y="34"/>
              </a:cxn>
              <a:cxn ang="0">
                <a:pos x="78" y="30"/>
              </a:cxn>
              <a:cxn ang="0">
                <a:pos x="70" y="28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4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4" y="64"/>
                </a:lnTo>
                <a:lnTo>
                  <a:pt x="184" y="58"/>
                </a:lnTo>
                <a:lnTo>
                  <a:pt x="170" y="54"/>
                </a:lnTo>
                <a:lnTo>
                  <a:pt x="156" y="52"/>
                </a:lnTo>
                <a:lnTo>
                  <a:pt x="146" y="50"/>
                </a:lnTo>
                <a:lnTo>
                  <a:pt x="140" y="48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8" y="38"/>
                </a:lnTo>
                <a:lnTo>
                  <a:pt x="90" y="34"/>
                </a:lnTo>
                <a:lnTo>
                  <a:pt x="78" y="30"/>
                </a:lnTo>
                <a:lnTo>
                  <a:pt x="70" y="28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5416550" y="23018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3752850" y="516413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4652963" y="5126038"/>
            <a:ext cx="866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1.645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6138863" y="20589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.05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1420813" y="48339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6519863" y="461168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5795963" y="5126038"/>
            <a:ext cx="7143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2.47</a:t>
            </a:r>
          </a:p>
        </p:txBody>
      </p:sp>
      <p:sp>
        <p:nvSpPr>
          <p:cNvPr id="279566" name="Freeform 14"/>
          <p:cNvSpPr>
            <a:spLocks noChangeArrowheads="1"/>
          </p:cNvSpPr>
          <p:nvPr/>
        </p:nvSpPr>
        <p:spPr bwMode="auto">
          <a:xfrm>
            <a:off x="3916363" y="470852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9567" name="Group 15"/>
          <p:cNvGrpSpPr>
            <a:grpSpLocks/>
          </p:cNvGrpSpPr>
          <p:nvPr/>
        </p:nvGrpSpPr>
        <p:grpSpPr bwMode="auto">
          <a:xfrm>
            <a:off x="1557338" y="1704975"/>
            <a:ext cx="4773612" cy="2936875"/>
            <a:chOff x="981" y="1178"/>
            <a:chExt cx="3007" cy="1850"/>
          </a:xfrm>
        </p:grpSpPr>
        <p:sp>
          <p:nvSpPr>
            <p:cNvPr id="279568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9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0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1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9676" name="Group 124"/>
          <p:cNvGrpSpPr>
            <a:grpSpLocks/>
          </p:cNvGrpSpPr>
          <p:nvPr/>
        </p:nvGrpSpPr>
        <p:grpSpPr bwMode="auto">
          <a:xfrm>
            <a:off x="5786438" y="3416300"/>
            <a:ext cx="176212" cy="1765300"/>
            <a:chOff x="3645" y="2256"/>
            <a:chExt cx="111" cy="1112"/>
          </a:xfrm>
        </p:grpSpPr>
        <p:sp>
          <p:nvSpPr>
            <p:cNvPr id="279677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78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679" name="Group 127"/>
          <p:cNvGrpSpPr>
            <a:grpSpLocks/>
          </p:cNvGrpSpPr>
          <p:nvPr/>
        </p:nvGrpSpPr>
        <p:grpSpPr bwMode="auto">
          <a:xfrm>
            <a:off x="5289550" y="2117725"/>
            <a:ext cx="101600" cy="3076575"/>
            <a:chOff x="3380" y="1438"/>
            <a:chExt cx="64" cy="1938"/>
          </a:xfrm>
        </p:grpSpPr>
        <p:sp>
          <p:nvSpPr>
            <p:cNvPr id="279680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81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9682" name="Line 130"/>
          <p:cNvSpPr>
            <a:spLocks noChangeShapeType="1"/>
          </p:cNvSpPr>
          <p:nvPr/>
        </p:nvSpPr>
        <p:spPr bwMode="auto">
          <a:xfrm>
            <a:off x="5873750" y="36163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3" name="AutoShape 131"/>
          <p:cNvSpPr>
            <a:spLocks noChangeArrowheads="1"/>
          </p:cNvSpPr>
          <p:nvPr/>
        </p:nvSpPr>
        <p:spPr bwMode="auto">
          <a:xfrm rot="5400000">
            <a:off x="885825" y="2171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4" name="AutoShape 132"/>
          <p:cNvSpPr>
            <a:spLocks noChangeArrowheads="1"/>
          </p:cNvSpPr>
          <p:nvPr/>
        </p:nvSpPr>
        <p:spPr bwMode="auto">
          <a:xfrm rot="5400000">
            <a:off x="885825" y="3695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5" name="Rectangle 13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79686" name="Group 134"/>
          <p:cNvGrpSpPr>
            <a:grpSpLocks/>
          </p:cNvGrpSpPr>
          <p:nvPr/>
        </p:nvGrpSpPr>
        <p:grpSpPr bwMode="auto">
          <a:xfrm>
            <a:off x="1344613" y="1636713"/>
            <a:ext cx="1779587" cy="1379537"/>
            <a:chOff x="895" y="1663"/>
            <a:chExt cx="1121" cy="869"/>
          </a:xfrm>
        </p:grpSpPr>
        <p:sp>
          <p:nvSpPr>
            <p:cNvPr id="279687" name="Rectangle 135"/>
            <p:cNvSpPr>
              <a:spLocks noChangeArrowheads="1"/>
            </p:cNvSpPr>
            <p:nvPr/>
          </p:nvSpPr>
          <p:spPr bwMode="auto">
            <a:xfrm>
              <a:off x="895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79688" name="Object 13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715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9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7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7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7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7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7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nimBg="1" autoUpdateAnimBg="0"/>
      <p:bldP spid="279556" grpId="0" animBg="1"/>
      <p:bldP spid="279557" grpId="0" autoUpdateAnimBg="0"/>
      <p:bldP spid="279558" grpId="0" animBg="1"/>
      <p:bldP spid="279559" grpId="0" animBg="1"/>
      <p:bldP spid="279560" grpId="0" autoUpdateAnimBg="0"/>
      <p:bldP spid="279561" grpId="0" autoUpdateAnimBg="0"/>
      <p:bldP spid="279562" grpId="0" autoUpdateAnimBg="0"/>
      <p:bldP spid="279563" grpId="0" animBg="1"/>
      <p:bldP spid="279564" grpId="0" autoUpdateAnimBg="0"/>
      <p:bldP spid="279565" grpId="0" autoUpdateAnimBg="0"/>
      <p:bldP spid="279566" grpId="0" animBg="1"/>
      <p:bldP spid="279682" grpId="0" animBg="1"/>
      <p:bldP spid="279683" grpId="0" animBg="1"/>
      <p:bldP spid="27968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83" name="Rectangle 111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2384" name="Text Box 112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1925638" y="4827588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infer that Metro EMS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 of 12 minutes.</a:t>
            </a:r>
          </a:p>
        </p:txBody>
      </p:sp>
      <p:sp>
        <p:nvSpPr>
          <p:cNvPr id="182387" name="Text Box 115"/>
          <p:cNvSpPr txBox="1">
            <a:spLocks noChangeArrowheads="1"/>
          </p:cNvSpPr>
          <p:nvPr/>
        </p:nvSpPr>
        <p:spPr bwMode="auto">
          <a:xfrm>
            <a:off x="2363788" y="4281488"/>
            <a:ext cx="4732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2.47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8" name="Text Box 116"/>
          <p:cNvSpPr txBox="1">
            <a:spLocks noChangeArrowheads="1"/>
          </p:cNvSpPr>
          <p:nvPr/>
        </p:nvSpPr>
        <p:spPr bwMode="auto">
          <a:xfrm>
            <a:off x="698500" y="10937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182389" name="AutoShape 117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90" name="AutoShape 118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92" name="Rectangle 12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393" name="Text Box 121"/>
          <p:cNvSpPr txBox="1">
            <a:spLocks noChangeArrowheads="1"/>
          </p:cNvSpPr>
          <p:nvPr/>
        </p:nvSpPr>
        <p:spPr bwMode="auto">
          <a:xfrm>
            <a:off x="3016250" y="2392363"/>
            <a:ext cx="32670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1.645</a:t>
            </a:r>
          </a:p>
        </p:txBody>
      </p:sp>
      <p:sp>
        <p:nvSpPr>
          <p:cNvPr id="182394" name="Rectangle 122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2395" name="Text Box 123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82397" name="Text Box 125"/>
          <p:cNvSpPr txBox="1">
            <a:spLocks noChangeArrowheads="1"/>
          </p:cNvSpPr>
          <p:nvPr/>
        </p:nvSpPr>
        <p:spPr bwMode="auto">
          <a:xfrm>
            <a:off x="3201988" y="2947988"/>
            <a:ext cx="2900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2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8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82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2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8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8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83" grpId="0" animBg="1"/>
      <p:bldP spid="182384" grpId="0" autoUpdateAnimBg="0"/>
      <p:bldP spid="182386" grpId="0" autoUpdateAnimBg="0"/>
      <p:bldP spid="182387" grpId="0" autoUpdateAnimBg="0"/>
      <p:bldP spid="182389" grpId="0" animBg="1"/>
      <p:bldP spid="182390" grpId="0" animBg="1"/>
      <p:bldP spid="182393" grpId="0" autoUpdateAnimBg="0"/>
      <p:bldP spid="182394" grpId="0" animBg="1"/>
      <p:bldP spid="182395" grpId="0" autoUpdateAnimBg="0"/>
      <p:bldP spid="18239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30250" y="1130300"/>
            <a:ext cx="73533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It is not always obvious how the null and alternative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hypotheses should be formulated.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0250" y="1949450"/>
            <a:ext cx="73152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Care must be taken to structure the hypotheses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appropriately so that the test conclusion provides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information the researcher wants.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492125" y="1257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492125" y="2095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0250" y="3041650"/>
            <a:ext cx="73152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context of the situation is very important in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determining how the hypotheses should be stated.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492125" y="3302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30250" y="3892550"/>
            <a:ext cx="73152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some cases it is easier to identify the alternative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first.  In other cases the null is easier.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5400000">
            <a:off x="492125" y="4152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30250" y="4730750"/>
            <a:ext cx="73152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 hypothesis formulation will take practice.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 rot="5400000">
            <a:off x="492125" y="5029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  <p:bldP spid="10" grpId="0" autoUpdateAnimBg="0"/>
      <p:bldP spid="11" grpId="0" animBg="1"/>
      <p:bldP spid="12" grpId="0" autoUpdateAnimBg="0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685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698500" y="4924874"/>
            <a:ext cx="65913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rejection rule:</a:t>
            </a:r>
          </a:p>
          <a:p>
            <a:pPr algn="l">
              <a:buClr>
                <a:srgbClr val="66FFFF"/>
              </a:buClr>
              <a:buSzPct val="90000"/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98500" y="1019175"/>
            <a:ext cx="74676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Compute the 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using the following three steps:</a:t>
            </a:r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 rot="5400000">
            <a:off x="536575" y="122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2" name="AutoShape 8"/>
          <p:cNvSpPr>
            <a:spLocks noChangeArrowheads="1"/>
          </p:cNvSpPr>
          <p:nvPr/>
        </p:nvSpPr>
        <p:spPr bwMode="auto">
          <a:xfrm rot="5400000">
            <a:off x="536575" y="507092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3" name="AutoShape 9"/>
          <p:cNvSpPr>
            <a:spLocks noChangeArrowheads="1"/>
          </p:cNvSpPr>
          <p:nvPr/>
        </p:nvSpPr>
        <p:spPr bwMode="auto">
          <a:xfrm rot="5400000">
            <a:off x="536575" y="1695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4" name="AutoShape 10"/>
          <p:cNvSpPr>
            <a:spLocks noChangeArrowheads="1"/>
          </p:cNvSpPr>
          <p:nvPr/>
        </p:nvSpPr>
        <p:spPr bwMode="auto">
          <a:xfrm rot="5400000">
            <a:off x="536575" y="2171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5" name="AutoShape 11"/>
          <p:cNvSpPr>
            <a:spLocks noChangeArrowheads="1"/>
          </p:cNvSpPr>
          <p:nvPr/>
        </p:nvSpPr>
        <p:spPr bwMode="auto">
          <a:xfrm rot="5400000">
            <a:off x="536575" y="423272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1139825" y="4072387"/>
            <a:ext cx="6950075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Double the tail area obtained in step 2 to obtain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1158875" y="2011363"/>
            <a:ext cx="7824578" cy="212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upper tail 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0),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compute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probability that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greater than or equal to the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value of the test statistic. 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lower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tail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&lt; 0), compute the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probability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that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less than or 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equal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value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the test statistic. 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1158875" y="1535113"/>
            <a:ext cx="5930900" cy="493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Compute the value of the test statistic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282628" grpId="0" autoUpdateAnimBg="0"/>
      <p:bldP spid="282630" grpId="0" animBg="1"/>
      <p:bldP spid="282632" grpId="0" animBg="1"/>
      <p:bldP spid="282633" grpId="0" animBg="1"/>
      <p:bldP spid="282634" grpId="0" animBg="1"/>
      <p:bldP spid="282635" grpId="0" animBg="1"/>
      <p:bldP spid="282636" grpId="0" autoUpdateAnimBg="0"/>
      <p:bldP spid="282637" grpId="0" autoUpdateAnimBg="0"/>
      <p:bldP spid="28263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685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4676" name="AutoShape 4"/>
          <p:cNvSpPr>
            <a:spLocks noChangeArrowheads="1"/>
          </p:cNvSpPr>
          <p:nvPr/>
        </p:nvSpPr>
        <p:spPr bwMode="auto">
          <a:xfrm rot="5400000">
            <a:off x="536575" y="122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698500" y="12065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critical values will occur in both the lower and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upper tails of the standard normal curve.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720725" y="3192463"/>
            <a:ext cx="60340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4679" name="AutoShape 7"/>
          <p:cNvSpPr>
            <a:spLocks noChangeArrowheads="1"/>
          </p:cNvSpPr>
          <p:nvPr/>
        </p:nvSpPr>
        <p:spPr bwMode="auto">
          <a:xfrm rot="5400000">
            <a:off x="536575" y="3314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698500" y="1963738"/>
            <a:ext cx="76136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Use the standard normal probability distribution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table to find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in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upper tail of the distribution).</a:t>
            </a:r>
          </a:p>
        </p:txBody>
      </p:sp>
      <p:sp>
        <p:nvSpPr>
          <p:cNvPr id="284681" name="AutoShape 9"/>
          <p:cNvSpPr>
            <a:spLocks noChangeArrowheads="1"/>
          </p:cNvSpPr>
          <p:nvPr/>
        </p:nvSpPr>
        <p:spPr bwMode="auto">
          <a:xfrm rot="5400000">
            <a:off x="536575" y="2095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 animBg="1"/>
      <p:bldP spid="284677" grpId="0" autoUpdateAnimBg="0"/>
      <p:bldP spid="284678" grpId="0" autoUpdateAnimBg="0"/>
      <p:bldP spid="284679" grpId="0" animBg="1"/>
      <p:bldP spid="284680" grpId="0" autoUpdateAnimBg="0"/>
      <p:bldP spid="2846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084263"/>
            <a:ext cx="5110163" cy="5413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Example:  Glow Toothpaste</a:t>
            </a:r>
            <a:r>
              <a:rPr lang="en-US"/>
              <a:t> </a:t>
            </a:r>
          </a:p>
        </p:txBody>
      </p:sp>
      <p:sp>
        <p:nvSpPr>
          <p:cNvPr id="21572" name="AutoShape 68"/>
          <p:cNvSpPr>
            <a:spLocks noChangeArrowheads="1"/>
          </p:cNvSpPr>
          <p:nvPr/>
        </p:nvSpPr>
        <p:spPr bwMode="auto">
          <a:xfrm rot="5400000">
            <a:off x="752475" y="1733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3" name="AutoShape 69"/>
          <p:cNvSpPr>
            <a:spLocks noChangeArrowheads="1"/>
          </p:cNvSpPr>
          <p:nvPr/>
        </p:nvSpPr>
        <p:spPr bwMode="auto">
          <a:xfrm rot="5400000">
            <a:off x="752475" y="3295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1082675" y="3195638"/>
            <a:ext cx="7343775" cy="184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Quality assurance procedures call for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continuation of the filling process if the sample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results are consistent with the assumption that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filling weight for the population of toothpaste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tubes is 6 oz.; otherwise the process will be adjusted.</a:t>
            </a:r>
          </a:p>
        </p:txBody>
      </p:sp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1076325" y="1665288"/>
            <a:ext cx="7200900" cy="147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production line for Glow toothpaste is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designed to fill tubes with a mean weight of 6 oz.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Periodically, a sample of 30 tubes will be selected 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order to check the filling process.</a:t>
            </a:r>
          </a:p>
        </p:txBody>
      </p:sp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2" grpId="0" animBg="1"/>
      <p:bldP spid="21573" grpId="0" animBg="1"/>
      <p:bldP spid="21574" grpId="0" autoUpdateAnimBg="0"/>
      <p:bldP spid="2157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01" name="AutoShape 193"/>
          <p:cNvSpPr>
            <a:spLocks noChangeArrowheads="1"/>
          </p:cNvSpPr>
          <p:nvPr/>
        </p:nvSpPr>
        <p:spPr bwMode="auto">
          <a:xfrm rot="5400000">
            <a:off x="752475" y="1739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802" name="AutoShape 194"/>
          <p:cNvSpPr>
            <a:spLocks noChangeArrowheads="1"/>
          </p:cNvSpPr>
          <p:nvPr/>
        </p:nvSpPr>
        <p:spPr bwMode="auto">
          <a:xfrm rot="5400000">
            <a:off x="752475" y="3028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803" name="Text Box 195"/>
          <p:cNvSpPr txBox="1">
            <a:spLocks noChangeArrowheads="1"/>
          </p:cNvSpPr>
          <p:nvPr/>
        </p:nvSpPr>
        <p:spPr bwMode="auto">
          <a:xfrm>
            <a:off x="1038225" y="2919413"/>
            <a:ext cx="73787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Perform a hypothesis test, at the .03 level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significance, to help determine whether the filling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process should continue operating or be stopped and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corrected.</a:t>
            </a:r>
          </a:p>
        </p:txBody>
      </p:sp>
      <p:sp>
        <p:nvSpPr>
          <p:cNvPr id="196804" name="Text Box 196"/>
          <p:cNvSpPr txBox="1">
            <a:spLocks noChangeArrowheads="1"/>
          </p:cNvSpPr>
          <p:nvPr/>
        </p:nvSpPr>
        <p:spPr bwMode="auto">
          <a:xfrm>
            <a:off x="1019175" y="1636713"/>
            <a:ext cx="7234238" cy="12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Assume that a sample of 30 toothpaste tubes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provides a sample mean of 6.1 oz.  The population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 is believed to be 0.2 oz.</a:t>
            </a:r>
          </a:p>
        </p:txBody>
      </p:sp>
      <p:sp>
        <p:nvSpPr>
          <p:cNvPr id="196805" name="Rectangle 197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96806" name="Rectangle 198"/>
          <p:cNvSpPr>
            <a:spLocks noChangeArrowheads="1"/>
          </p:cNvSpPr>
          <p:nvPr/>
        </p:nvSpPr>
        <p:spPr bwMode="auto">
          <a:xfrm>
            <a:off x="711200" y="1084263"/>
            <a:ext cx="5110163" cy="54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Glow Toothpaste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6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6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01" grpId="0" animBg="1"/>
      <p:bldP spid="196802" grpId="0" animBg="1"/>
      <p:bldP spid="196803" grpId="0" autoUpdateAnimBg="0"/>
      <p:bldP spid="19680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1181100" y="1733550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216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181100" y="287655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219200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1181100" y="3714750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1236663" y="37671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6237288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698500" y="1106488"/>
            <a:ext cx="5949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grpSp>
        <p:nvGrpSpPr>
          <p:cNvPr id="285743" name="Group 47"/>
          <p:cNvGrpSpPr>
            <a:grpSpLocks/>
          </p:cNvGrpSpPr>
          <p:nvPr/>
        </p:nvGrpSpPr>
        <p:grpSpPr bwMode="auto">
          <a:xfrm>
            <a:off x="5643563" y="1820863"/>
            <a:ext cx="1398587" cy="822325"/>
            <a:chOff x="3543" y="1147"/>
            <a:chExt cx="881" cy="518"/>
          </a:xfrm>
        </p:grpSpPr>
        <p:sp>
          <p:nvSpPr>
            <p:cNvPr id="285744" name="Text Box 48"/>
            <p:cNvSpPr txBox="1">
              <a:spLocks noChangeArrowheads="1"/>
            </p:cNvSpPr>
            <p:nvPr/>
          </p:nvSpPr>
          <p:spPr bwMode="auto">
            <a:xfrm>
              <a:off x="3543" y="1147"/>
              <a:ext cx="88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= 6</a:t>
              </a:r>
            </a:p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</a:t>
              </a:r>
            </a:p>
          </p:txBody>
        </p:sp>
        <p:graphicFrame>
          <p:nvGraphicFramePr>
            <p:cNvPr id="285745" name="Object 49"/>
            <p:cNvGraphicFramePr>
              <a:graphicFrameLocks noChangeAspect="1"/>
            </p:cNvGraphicFramePr>
            <p:nvPr/>
          </p:nvGraphicFramePr>
          <p:xfrm>
            <a:off x="3946" y="1430"/>
            <a:ext cx="405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04" name="Equation" r:id="rId4" imgW="825480" imgH="393480" progId="Equation.DSMT4">
                    <p:embed/>
                  </p:oleObj>
                </mc:Choice>
                <mc:Fallback>
                  <p:oleObj name="Equation" r:id="rId4" imgW="825480" imgH="39348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1430"/>
                          <a:ext cx="405" cy="22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5746" name="AutoShape 5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47" name="AutoShape 51"/>
          <p:cNvSpPr>
            <a:spLocks noChangeArrowheads="1"/>
          </p:cNvSpPr>
          <p:nvPr/>
        </p:nvSpPr>
        <p:spPr bwMode="auto">
          <a:xfrm rot="5400000">
            <a:off x="771525" y="3079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48" name="AutoShape 52"/>
          <p:cNvSpPr>
            <a:spLocks noChangeArrowheads="1"/>
          </p:cNvSpPr>
          <p:nvPr/>
        </p:nvSpPr>
        <p:spPr bwMode="auto">
          <a:xfrm rot="5400000">
            <a:off x="771525" y="3898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50" name="Rectangle 54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85751" name="Object 5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32050" y="4422775"/>
          <a:ext cx="41211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05" name="Equation" r:id="rId6" imgW="4317840" imgH="888840" progId="Equation.DSMT4">
                  <p:embed/>
                </p:oleObj>
              </mc:Choice>
              <mc:Fallback>
                <p:oleObj name="Equation" r:id="rId6" imgW="4317840" imgH="888840" progId="Equation.DSMT4">
                  <p:embed/>
                  <p:pic>
                    <p:nvPicPr>
                      <p:cNvPr id="0" name="Picture 5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422775"/>
                        <a:ext cx="41211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52" name="Oval 56"/>
          <p:cNvSpPr>
            <a:spLocks noChangeArrowheads="1"/>
          </p:cNvSpPr>
          <p:nvPr/>
        </p:nvSpPr>
        <p:spPr bwMode="auto">
          <a:xfrm>
            <a:off x="5695950" y="4514850"/>
            <a:ext cx="104775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5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85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animBg="1"/>
      <p:bldP spid="285699" grpId="0" autoUpdateAnimBg="0"/>
      <p:bldP spid="285700" grpId="0" animBg="1"/>
      <p:bldP spid="285701" grpId="0" autoUpdateAnimBg="0"/>
      <p:bldP spid="285702" grpId="0" animBg="1"/>
      <p:bldP spid="285703" grpId="0" autoUpdateAnimBg="0"/>
      <p:bldP spid="285704" grpId="0" autoUpdateAnimBg="0"/>
      <p:bldP spid="285746" grpId="0" animBg="1"/>
      <p:bldP spid="285747" grpId="0" animBg="1"/>
      <p:bldP spid="285748" grpId="0" animBg="1"/>
      <p:bldP spid="2857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5" name="Rectangle 35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1181100" y="36004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6757" name="Text Box 37"/>
          <p:cNvSpPr txBox="1">
            <a:spLocks noChangeArrowheads="1"/>
          </p:cNvSpPr>
          <p:nvPr/>
        </p:nvSpPr>
        <p:spPr bwMode="auto">
          <a:xfrm>
            <a:off x="1255713" y="36528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59" name="Text Box 39"/>
          <p:cNvSpPr txBox="1">
            <a:spLocks noChangeArrowheads="1"/>
          </p:cNvSpPr>
          <p:nvPr/>
        </p:nvSpPr>
        <p:spPr bwMode="auto">
          <a:xfrm>
            <a:off x="685800" y="11064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86760" name="AutoShape 4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1" name="AutoShape 41"/>
          <p:cNvSpPr>
            <a:spLocks noChangeArrowheads="1"/>
          </p:cNvSpPr>
          <p:nvPr/>
        </p:nvSpPr>
        <p:spPr bwMode="auto">
          <a:xfrm rot="5400000">
            <a:off x="771525" y="3784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2" name="Rectangle 42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1716088" y="2376488"/>
            <a:ext cx="59896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2.74, cumulative probability = .9969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2(1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.9969) =  .0062</a:t>
            </a:r>
          </a:p>
        </p:txBody>
      </p:sp>
      <p:sp>
        <p:nvSpPr>
          <p:cNvPr id="286765" name="Oval 45"/>
          <p:cNvSpPr>
            <a:spLocks noChangeArrowheads="1"/>
          </p:cNvSpPr>
          <p:nvPr/>
        </p:nvSpPr>
        <p:spPr bwMode="auto">
          <a:xfrm>
            <a:off x="5905500" y="2857500"/>
            <a:ext cx="95250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6" name="Text Box 46"/>
          <p:cNvSpPr txBox="1">
            <a:spLocks noChangeArrowheads="1"/>
          </p:cNvSpPr>
          <p:nvPr/>
        </p:nvSpPr>
        <p:spPr bwMode="auto">
          <a:xfrm>
            <a:off x="1577975" y="42211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.0062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67" name="Rectangle 47"/>
          <p:cNvSpPr>
            <a:spLocks noChangeArrowheads="1"/>
          </p:cNvSpPr>
          <p:nvPr/>
        </p:nvSpPr>
        <p:spPr bwMode="auto">
          <a:xfrm>
            <a:off x="1371600" y="4751388"/>
            <a:ext cx="6743700" cy="1306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(i.e. the mean filling weight is not 6 ounces).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6" grpId="0" animBg="1"/>
      <p:bldP spid="286757" grpId="0" autoUpdateAnimBg="0"/>
      <p:bldP spid="286760" grpId="0" animBg="1"/>
      <p:bldP spid="286761" grpId="0" animBg="1"/>
      <p:bldP spid="286762" grpId="0" animBg="1"/>
      <p:bldP spid="286763" grpId="0" autoUpdateAnimBg="0"/>
      <p:bldP spid="286764" grpId="0" autoUpdateAnimBg="0"/>
      <p:bldP spid="286765" grpId="0" animBg="1"/>
      <p:bldP spid="286766" grpId="0" autoUpdateAnimBg="0"/>
      <p:bldP spid="28676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819150" y="1631950"/>
            <a:ext cx="7562850" cy="4349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7781" name="Freeform 37"/>
          <p:cNvSpPr>
            <a:spLocks/>
          </p:cNvSpPr>
          <p:nvPr/>
        </p:nvSpPr>
        <p:spPr bwMode="auto">
          <a:xfrm>
            <a:off x="2308225" y="1839913"/>
            <a:ext cx="4514850" cy="3057525"/>
          </a:xfrm>
          <a:custGeom>
            <a:avLst/>
            <a:gdLst/>
            <a:ahLst/>
            <a:cxnLst>
              <a:cxn ang="0">
                <a:pos x="1339" y="18"/>
              </a:cxn>
              <a:cxn ang="0">
                <a:pos x="1258" y="99"/>
              </a:cxn>
              <a:cxn ang="0">
                <a:pos x="1192" y="202"/>
              </a:cxn>
              <a:cxn ang="0">
                <a:pos x="1138" y="310"/>
              </a:cxn>
              <a:cxn ang="0">
                <a:pos x="1096" y="418"/>
              </a:cxn>
              <a:cxn ang="0">
                <a:pos x="1051" y="513"/>
              </a:cxn>
              <a:cxn ang="0">
                <a:pos x="1006" y="639"/>
              </a:cxn>
              <a:cxn ang="0">
                <a:pos x="970" y="747"/>
              </a:cxn>
              <a:cxn ang="0">
                <a:pos x="946" y="850"/>
              </a:cxn>
              <a:cxn ang="0">
                <a:pos x="910" y="964"/>
              </a:cxn>
              <a:cxn ang="0">
                <a:pos x="877" y="1068"/>
              </a:cxn>
              <a:cxn ang="0">
                <a:pos x="844" y="1176"/>
              </a:cxn>
              <a:cxn ang="0">
                <a:pos x="800" y="1278"/>
              </a:cxn>
              <a:cxn ang="0">
                <a:pos x="742" y="1396"/>
              </a:cxn>
              <a:cxn ang="0">
                <a:pos x="679" y="1515"/>
              </a:cxn>
              <a:cxn ang="0">
                <a:pos x="595" y="1614"/>
              </a:cxn>
              <a:cxn ang="0">
                <a:pos x="496" y="1689"/>
              </a:cxn>
              <a:cxn ang="0">
                <a:pos x="382" y="1746"/>
              </a:cxn>
              <a:cxn ang="0">
                <a:pos x="298" y="1782"/>
              </a:cxn>
              <a:cxn ang="0">
                <a:pos x="193" y="1820"/>
              </a:cxn>
              <a:cxn ang="0">
                <a:pos x="67" y="1857"/>
              </a:cxn>
              <a:cxn ang="0">
                <a:pos x="1" y="1877"/>
              </a:cxn>
              <a:cxn ang="0">
                <a:pos x="2844" y="1920"/>
              </a:cxn>
              <a:cxn ang="0">
                <a:pos x="2776" y="1859"/>
              </a:cxn>
              <a:cxn ang="0">
                <a:pos x="2683" y="1833"/>
              </a:cxn>
              <a:cxn ang="0">
                <a:pos x="2566" y="1794"/>
              </a:cxn>
              <a:cxn ang="0">
                <a:pos x="2452" y="1746"/>
              </a:cxn>
              <a:cxn ang="0">
                <a:pos x="2320" y="1680"/>
              </a:cxn>
              <a:cxn ang="0">
                <a:pos x="2275" y="1650"/>
              </a:cxn>
              <a:cxn ang="0">
                <a:pos x="2200" y="1582"/>
              </a:cxn>
              <a:cxn ang="0">
                <a:pos x="2125" y="1485"/>
              </a:cxn>
              <a:cxn ang="0">
                <a:pos x="2062" y="1386"/>
              </a:cxn>
              <a:cxn ang="0">
                <a:pos x="2029" y="1326"/>
              </a:cxn>
              <a:cxn ang="0">
                <a:pos x="1963" y="1191"/>
              </a:cxn>
              <a:cxn ang="0">
                <a:pos x="1936" y="1107"/>
              </a:cxn>
              <a:cxn ang="0">
                <a:pos x="1903" y="1011"/>
              </a:cxn>
              <a:cxn ang="0">
                <a:pos x="1867" y="891"/>
              </a:cxn>
              <a:cxn ang="0">
                <a:pos x="1831" y="771"/>
              </a:cxn>
              <a:cxn ang="0">
                <a:pos x="1792" y="642"/>
              </a:cxn>
              <a:cxn ang="0">
                <a:pos x="1741" y="504"/>
              </a:cxn>
              <a:cxn ang="0">
                <a:pos x="1699" y="399"/>
              </a:cxn>
              <a:cxn ang="0">
                <a:pos x="1657" y="312"/>
              </a:cxn>
              <a:cxn ang="0">
                <a:pos x="1621" y="228"/>
              </a:cxn>
              <a:cxn ang="0">
                <a:pos x="1564" y="135"/>
              </a:cxn>
              <a:cxn ang="0">
                <a:pos x="1588" y="174"/>
              </a:cxn>
              <a:cxn ang="0">
                <a:pos x="1552" y="129"/>
              </a:cxn>
              <a:cxn ang="0">
                <a:pos x="1501" y="57"/>
              </a:cxn>
              <a:cxn ang="0">
                <a:pos x="1432" y="6"/>
              </a:cxn>
            </a:cxnLst>
            <a:rect l="0" t="0" r="r" b="b"/>
            <a:pathLst>
              <a:path w="2844" h="1926">
                <a:moveTo>
                  <a:pt x="1399" y="3"/>
                </a:moveTo>
                <a:lnTo>
                  <a:pt x="1372" y="6"/>
                </a:lnTo>
                <a:lnTo>
                  <a:pt x="1339" y="18"/>
                </a:lnTo>
                <a:lnTo>
                  <a:pt x="1308" y="30"/>
                </a:lnTo>
                <a:lnTo>
                  <a:pt x="1288" y="62"/>
                </a:lnTo>
                <a:lnTo>
                  <a:pt x="1258" y="99"/>
                </a:lnTo>
                <a:lnTo>
                  <a:pt x="1228" y="130"/>
                </a:lnTo>
                <a:lnTo>
                  <a:pt x="1210" y="160"/>
                </a:lnTo>
                <a:lnTo>
                  <a:pt x="1192" y="202"/>
                </a:lnTo>
                <a:lnTo>
                  <a:pt x="1168" y="232"/>
                </a:lnTo>
                <a:lnTo>
                  <a:pt x="1156" y="274"/>
                </a:lnTo>
                <a:lnTo>
                  <a:pt x="1138" y="310"/>
                </a:lnTo>
                <a:lnTo>
                  <a:pt x="1120" y="354"/>
                </a:lnTo>
                <a:lnTo>
                  <a:pt x="1108" y="382"/>
                </a:lnTo>
                <a:lnTo>
                  <a:pt x="1096" y="418"/>
                </a:lnTo>
                <a:lnTo>
                  <a:pt x="1078" y="447"/>
                </a:lnTo>
                <a:lnTo>
                  <a:pt x="1063" y="483"/>
                </a:lnTo>
                <a:lnTo>
                  <a:pt x="1051" y="513"/>
                </a:lnTo>
                <a:lnTo>
                  <a:pt x="1036" y="552"/>
                </a:lnTo>
                <a:lnTo>
                  <a:pt x="1021" y="594"/>
                </a:lnTo>
                <a:lnTo>
                  <a:pt x="1006" y="639"/>
                </a:lnTo>
                <a:lnTo>
                  <a:pt x="997" y="678"/>
                </a:lnTo>
                <a:lnTo>
                  <a:pt x="982" y="714"/>
                </a:lnTo>
                <a:lnTo>
                  <a:pt x="970" y="747"/>
                </a:lnTo>
                <a:lnTo>
                  <a:pt x="961" y="783"/>
                </a:lnTo>
                <a:lnTo>
                  <a:pt x="952" y="819"/>
                </a:lnTo>
                <a:lnTo>
                  <a:pt x="946" y="850"/>
                </a:lnTo>
                <a:lnTo>
                  <a:pt x="940" y="886"/>
                </a:lnTo>
                <a:lnTo>
                  <a:pt x="928" y="922"/>
                </a:lnTo>
                <a:lnTo>
                  <a:pt x="910" y="964"/>
                </a:lnTo>
                <a:lnTo>
                  <a:pt x="904" y="994"/>
                </a:lnTo>
                <a:lnTo>
                  <a:pt x="892" y="1030"/>
                </a:lnTo>
                <a:lnTo>
                  <a:pt x="877" y="1068"/>
                </a:lnTo>
                <a:lnTo>
                  <a:pt x="868" y="1098"/>
                </a:lnTo>
                <a:lnTo>
                  <a:pt x="856" y="1134"/>
                </a:lnTo>
                <a:lnTo>
                  <a:pt x="844" y="1176"/>
                </a:lnTo>
                <a:lnTo>
                  <a:pt x="829" y="1215"/>
                </a:lnTo>
                <a:lnTo>
                  <a:pt x="812" y="1254"/>
                </a:lnTo>
                <a:lnTo>
                  <a:pt x="800" y="1278"/>
                </a:lnTo>
                <a:lnTo>
                  <a:pt x="793" y="1311"/>
                </a:lnTo>
                <a:lnTo>
                  <a:pt x="772" y="1359"/>
                </a:lnTo>
                <a:lnTo>
                  <a:pt x="742" y="1396"/>
                </a:lnTo>
                <a:lnTo>
                  <a:pt x="721" y="1446"/>
                </a:lnTo>
                <a:lnTo>
                  <a:pt x="703" y="1479"/>
                </a:lnTo>
                <a:lnTo>
                  <a:pt x="679" y="1515"/>
                </a:lnTo>
                <a:lnTo>
                  <a:pt x="655" y="1545"/>
                </a:lnTo>
                <a:lnTo>
                  <a:pt x="628" y="1584"/>
                </a:lnTo>
                <a:lnTo>
                  <a:pt x="595" y="1614"/>
                </a:lnTo>
                <a:lnTo>
                  <a:pt x="571" y="1635"/>
                </a:lnTo>
                <a:lnTo>
                  <a:pt x="532" y="1665"/>
                </a:lnTo>
                <a:lnTo>
                  <a:pt x="496" y="1689"/>
                </a:lnTo>
                <a:lnTo>
                  <a:pt x="462" y="1710"/>
                </a:lnTo>
                <a:lnTo>
                  <a:pt x="423" y="1728"/>
                </a:lnTo>
                <a:lnTo>
                  <a:pt x="382" y="1746"/>
                </a:lnTo>
                <a:lnTo>
                  <a:pt x="355" y="1758"/>
                </a:lnTo>
                <a:lnTo>
                  <a:pt x="324" y="1770"/>
                </a:lnTo>
                <a:lnTo>
                  <a:pt x="298" y="1782"/>
                </a:lnTo>
                <a:lnTo>
                  <a:pt x="264" y="1794"/>
                </a:lnTo>
                <a:lnTo>
                  <a:pt x="232" y="1808"/>
                </a:lnTo>
                <a:lnTo>
                  <a:pt x="193" y="1820"/>
                </a:lnTo>
                <a:lnTo>
                  <a:pt x="154" y="1832"/>
                </a:lnTo>
                <a:lnTo>
                  <a:pt x="109" y="1847"/>
                </a:lnTo>
                <a:lnTo>
                  <a:pt x="67" y="1857"/>
                </a:lnTo>
                <a:lnTo>
                  <a:pt x="31" y="1869"/>
                </a:lnTo>
                <a:lnTo>
                  <a:pt x="12" y="1874"/>
                </a:lnTo>
                <a:lnTo>
                  <a:pt x="1" y="1877"/>
                </a:lnTo>
                <a:lnTo>
                  <a:pt x="1" y="1926"/>
                </a:lnTo>
                <a:lnTo>
                  <a:pt x="0" y="1920"/>
                </a:lnTo>
                <a:lnTo>
                  <a:pt x="2844" y="1920"/>
                </a:lnTo>
                <a:lnTo>
                  <a:pt x="2842" y="1874"/>
                </a:lnTo>
                <a:lnTo>
                  <a:pt x="2809" y="1868"/>
                </a:lnTo>
                <a:lnTo>
                  <a:pt x="2776" y="1859"/>
                </a:lnTo>
                <a:lnTo>
                  <a:pt x="2748" y="1850"/>
                </a:lnTo>
                <a:lnTo>
                  <a:pt x="2712" y="1839"/>
                </a:lnTo>
                <a:lnTo>
                  <a:pt x="2683" y="1833"/>
                </a:lnTo>
                <a:lnTo>
                  <a:pt x="2650" y="1821"/>
                </a:lnTo>
                <a:lnTo>
                  <a:pt x="2608" y="1806"/>
                </a:lnTo>
                <a:lnTo>
                  <a:pt x="2566" y="1794"/>
                </a:lnTo>
                <a:lnTo>
                  <a:pt x="2524" y="1776"/>
                </a:lnTo>
                <a:lnTo>
                  <a:pt x="2494" y="1764"/>
                </a:lnTo>
                <a:lnTo>
                  <a:pt x="2452" y="1746"/>
                </a:lnTo>
                <a:lnTo>
                  <a:pt x="2416" y="1728"/>
                </a:lnTo>
                <a:lnTo>
                  <a:pt x="2365" y="1704"/>
                </a:lnTo>
                <a:lnTo>
                  <a:pt x="2320" y="1680"/>
                </a:lnTo>
                <a:lnTo>
                  <a:pt x="2307" y="1670"/>
                </a:lnTo>
                <a:lnTo>
                  <a:pt x="2290" y="1662"/>
                </a:lnTo>
                <a:lnTo>
                  <a:pt x="2275" y="1650"/>
                </a:lnTo>
                <a:lnTo>
                  <a:pt x="2256" y="1634"/>
                </a:lnTo>
                <a:lnTo>
                  <a:pt x="2221" y="1611"/>
                </a:lnTo>
                <a:lnTo>
                  <a:pt x="2200" y="1582"/>
                </a:lnTo>
                <a:lnTo>
                  <a:pt x="2182" y="1558"/>
                </a:lnTo>
                <a:lnTo>
                  <a:pt x="2152" y="1522"/>
                </a:lnTo>
                <a:lnTo>
                  <a:pt x="2125" y="1485"/>
                </a:lnTo>
                <a:lnTo>
                  <a:pt x="2101" y="1452"/>
                </a:lnTo>
                <a:lnTo>
                  <a:pt x="2080" y="1419"/>
                </a:lnTo>
                <a:lnTo>
                  <a:pt x="2062" y="1386"/>
                </a:lnTo>
                <a:lnTo>
                  <a:pt x="2047" y="1356"/>
                </a:lnTo>
                <a:lnTo>
                  <a:pt x="2011" y="1293"/>
                </a:lnTo>
                <a:lnTo>
                  <a:pt x="2029" y="1326"/>
                </a:lnTo>
                <a:lnTo>
                  <a:pt x="1996" y="1257"/>
                </a:lnTo>
                <a:lnTo>
                  <a:pt x="1975" y="1218"/>
                </a:lnTo>
                <a:lnTo>
                  <a:pt x="1963" y="1191"/>
                </a:lnTo>
                <a:lnTo>
                  <a:pt x="1954" y="1161"/>
                </a:lnTo>
                <a:lnTo>
                  <a:pt x="1942" y="1140"/>
                </a:lnTo>
                <a:lnTo>
                  <a:pt x="1936" y="1107"/>
                </a:lnTo>
                <a:lnTo>
                  <a:pt x="1924" y="1083"/>
                </a:lnTo>
                <a:lnTo>
                  <a:pt x="1915" y="1053"/>
                </a:lnTo>
                <a:lnTo>
                  <a:pt x="1903" y="1011"/>
                </a:lnTo>
                <a:lnTo>
                  <a:pt x="1888" y="978"/>
                </a:lnTo>
                <a:lnTo>
                  <a:pt x="1873" y="930"/>
                </a:lnTo>
                <a:lnTo>
                  <a:pt x="1867" y="891"/>
                </a:lnTo>
                <a:lnTo>
                  <a:pt x="1855" y="852"/>
                </a:lnTo>
                <a:lnTo>
                  <a:pt x="1846" y="819"/>
                </a:lnTo>
                <a:lnTo>
                  <a:pt x="1831" y="771"/>
                </a:lnTo>
                <a:lnTo>
                  <a:pt x="1819" y="729"/>
                </a:lnTo>
                <a:lnTo>
                  <a:pt x="1801" y="681"/>
                </a:lnTo>
                <a:lnTo>
                  <a:pt x="1792" y="642"/>
                </a:lnTo>
                <a:lnTo>
                  <a:pt x="1774" y="600"/>
                </a:lnTo>
                <a:lnTo>
                  <a:pt x="1762" y="546"/>
                </a:lnTo>
                <a:lnTo>
                  <a:pt x="1741" y="504"/>
                </a:lnTo>
                <a:lnTo>
                  <a:pt x="1726" y="465"/>
                </a:lnTo>
                <a:lnTo>
                  <a:pt x="1714" y="432"/>
                </a:lnTo>
                <a:lnTo>
                  <a:pt x="1699" y="399"/>
                </a:lnTo>
                <a:lnTo>
                  <a:pt x="1675" y="345"/>
                </a:lnTo>
                <a:lnTo>
                  <a:pt x="1687" y="375"/>
                </a:lnTo>
                <a:lnTo>
                  <a:pt x="1657" y="312"/>
                </a:lnTo>
                <a:lnTo>
                  <a:pt x="1645" y="285"/>
                </a:lnTo>
                <a:lnTo>
                  <a:pt x="1630" y="252"/>
                </a:lnTo>
                <a:lnTo>
                  <a:pt x="1621" y="228"/>
                </a:lnTo>
                <a:lnTo>
                  <a:pt x="1609" y="207"/>
                </a:lnTo>
                <a:lnTo>
                  <a:pt x="1579" y="156"/>
                </a:lnTo>
                <a:lnTo>
                  <a:pt x="1564" y="135"/>
                </a:lnTo>
                <a:lnTo>
                  <a:pt x="1564" y="141"/>
                </a:lnTo>
                <a:lnTo>
                  <a:pt x="1573" y="144"/>
                </a:lnTo>
                <a:lnTo>
                  <a:pt x="1588" y="174"/>
                </a:lnTo>
                <a:lnTo>
                  <a:pt x="1594" y="192"/>
                </a:lnTo>
                <a:lnTo>
                  <a:pt x="1579" y="156"/>
                </a:lnTo>
                <a:lnTo>
                  <a:pt x="1552" y="129"/>
                </a:lnTo>
                <a:lnTo>
                  <a:pt x="1540" y="105"/>
                </a:lnTo>
                <a:lnTo>
                  <a:pt x="1519" y="81"/>
                </a:lnTo>
                <a:lnTo>
                  <a:pt x="1501" y="57"/>
                </a:lnTo>
                <a:lnTo>
                  <a:pt x="1480" y="39"/>
                </a:lnTo>
                <a:lnTo>
                  <a:pt x="1456" y="18"/>
                </a:lnTo>
                <a:lnTo>
                  <a:pt x="1432" y="6"/>
                </a:lnTo>
                <a:lnTo>
                  <a:pt x="1417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2" name="Rectangle 38"/>
          <p:cNvSpPr>
            <a:spLocks noChangeArrowheads="1"/>
          </p:cNvSpPr>
          <p:nvPr/>
        </p:nvSpPr>
        <p:spPr bwMode="auto">
          <a:xfrm>
            <a:off x="7091363" y="3516313"/>
            <a:ext cx="969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  .015</a:t>
            </a:r>
            <a:endParaRPr lang="en-US" sz="2400">
              <a:effectLst/>
              <a:latin typeface="Symbol" pitchFamily="18" charset="2"/>
            </a:endParaRPr>
          </a:p>
        </p:txBody>
      </p:sp>
      <p:sp>
        <p:nvSpPr>
          <p:cNvPr id="287783" name="Freeform 39"/>
          <p:cNvSpPr>
            <a:spLocks/>
          </p:cNvSpPr>
          <p:nvPr/>
        </p:nvSpPr>
        <p:spPr bwMode="auto">
          <a:xfrm>
            <a:off x="6115050" y="4560888"/>
            <a:ext cx="709613" cy="3270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18"/>
              </a:cxn>
              <a:cxn ang="0">
                <a:pos x="0" y="39"/>
              </a:cxn>
              <a:cxn ang="0">
                <a:pos x="0" y="66"/>
              </a:cxn>
              <a:cxn ang="0">
                <a:pos x="1" y="95"/>
              </a:cxn>
              <a:cxn ang="0">
                <a:pos x="1" y="119"/>
              </a:cxn>
              <a:cxn ang="0">
                <a:pos x="1" y="143"/>
              </a:cxn>
              <a:cxn ang="0">
                <a:pos x="1" y="167"/>
              </a:cxn>
              <a:cxn ang="0">
                <a:pos x="0" y="198"/>
              </a:cxn>
              <a:cxn ang="0">
                <a:pos x="447" y="198"/>
              </a:cxn>
              <a:cxn ang="0">
                <a:pos x="447" y="150"/>
              </a:cxn>
              <a:cxn ang="0">
                <a:pos x="444" y="153"/>
              </a:cxn>
              <a:cxn ang="0">
                <a:pos x="425" y="143"/>
              </a:cxn>
              <a:cxn ang="0">
                <a:pos x="401" y="143"/>
              </a:cxn>
              <a:cxn ang="0">
                <a:pos x="377" y="135"/>
              </a:cxn>
              <a:cxn ang="0">
                <a:pos x="353" y="135"/>
              </a:cxn>
              <a:cxn ang="0">
                <a:pos x="329" y="127"/>
              </a:cxn>
              <a:cxn ang="0">
                <a:pos x="305" y="119"/>
              </a:cxn>
              <a:cxn ang="0">
                <a:pos x="281" y="111"/>
              </a:cxn>
              <a:cxn ang="0">
                <a:pos x="258" y="102"/>
              </a:cxn>
              <a:cxn ang="0">
                <a:pos x="234" y="96"/>
              </a:cxn>
              <a:cxn ang="0">
                <a:pos x="209" y="87"/>
              </a:cxn>
              <a:cxn ang="0">
                <a:pos x="185" y="79"/>
              </a:cxn>
              <a:cxn ang="0">
                <a:pos x="162" y="69"/>
              </a:cxn>
              <a:cxn ang="0">
                <a:pos x="135" y="60"/>
              </a:cxn>
              <a:cxn ang="0">
                <a:pos x="111" y="54"/>
              </a:cxn>
              <a:cxn ang="0">
                <a:pos x="87" y="42"/>
              </a:cxn>
              <a:cxn ang="0">
                <a:pos x="63" y="30"/>
              </a:cxn>
              <a:cxn ang="0">
                <a:pos x="41" y="23"/>
              </a:cxn>
              <a:cxn ang="0">
                <a:pos x="17" y="15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447" h="198">
                <a:moveTo>
                  <a:pt x="0" y="3"/>
                </a:moveTo>
                <a:lnTo>
                  <a:pt x="0" y="18"/>
                </a:lnTo>
                <a:lnTo>
                  <a:pt x="0" y="39"/>
                </a:lnTo>
                <a:lnTo>
                  <a:pt x="0" y="66"/>
                </a:lnTo>
                <a:lnTo>
                  <a:pt x="1" y="95"/>
                </a:lnTo>
                <a:lnTo>
                  <a:pt x="1" y="119"/>
                </a:lnTo>
                <a:lnTo>
                  <a:pt x="1" y="143"/>
                </a:lnTo>
                <a:lnTo>
                  <a:pt x="1" y="167"/>
                </a:lnTo>
                <a:lnTo>
                  <a:pt x="0" y="198"/>
                </a:lnTo>
                <a:lnTo>
                  <a:pt x="447" y="198"/>
                </a:lnTo>
                <a:lnTo>
                  <a:pt x="447" y="150"/>
                </a:lnTo>
                <a:lnTo>
                  <a:pt x="444" y="153"/>
                </a:lnTo>
                <a:lnTo>
                  <a:pt x="425" y="143"/>
                </a:lnTo>
                <a:lnTo>
                  <a:pt x="401" y="143"/>
                </a:lnTo>
                <a:lnTo>
                  <a:pt x="377" y="135"/>
                </a:lnTo>
                <a:lnTo>
                  <a:pt x="353" y="135"/>
                </a:lnTo>
                <a:lnTo>
                  <a:pt x="329" y="127"/>
                </a:lnTo>
                <a:lnTo>
                  <a:pt x="305" y="119"/>
                </a:lnTo>
                <a:lnTo>
                  <a:pt x="281" y="111"/>
                </a:lnTo>
                <a:lnTo>
                  <a:pt x="258" y="102"/>
                </a:lnTo>
                <a:lnTo>
                  <a:pt x="234" y="96"/>
                </a:lnTo>
                <a:lnTo>
                  <a:pt x="209" y="87"/>
                </a:lnTo>
                <a:lnTo>
                  <a:pt x="185" y="79"/>
                </a:lnTo>
                <a:lnTo>
                  <a:pt x="162" y="69"/>
                </a:lnTo>
                <a:lnTo>
                  <a:pt x="135" y="60"/>
                </a:lnTo>
                <a:lnTo>
                  <a:pt x="111" y="54"/>
                </a:lnTo>
                <a:lnTo>
                  <a:pt x="87" y="42"/>
                </a:lnTo>
                <a:lnTo>
                  <a:pt x="63" y="30"/>
                </a:lnTo>
                <a:lnTo>
                  <a:pt x="41" y="23"/>
                </a:lnTo>
                <a:lnTo>
                  <a:pt x="17" y="15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6130925" y="3754438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5" name="Rectangle 41"/>
          <p:cNvSpPr>
            <a:spLocks noChangeArrowheads="1"/>
          </p:cNvSpPr>
          <p:nvPr/>
        </p:nvSpPr>
        <p:spPr bwMode="auto">
          <a:xfrm>
            <a:off x="4402138" y="50831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87786" name="Rectangle 42"/>
          <p:cNvSpPr>
            <a:spLocks noChangeArrowheads="1"/>
          </p:cNvSpPr>
          <p:nvPr/>
        </p:nvSpPr>
        <p:spPr bwMode="auto">
          <a:xfrm>
            <a:off x="5329238" y="5397500"/>
            <a:ext cx="1539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 baseline="-25000">
                <a:effectLst/>
                <a:latin typeface="Book Antiqua" pitchFamily="18" charset="0"/>
              </a:rPr>
              <a:t>/2</a:t>
            </a:r>
            <a:r>
              <a:rPr lang="en-US" sz="2400">
                <a:effectLst/>
                <a:latin typeface="Book Antiqua" pitchFamily="18" charset="0"/>
              </a:rPr>
              <a:t> = 2.17</a:t>
            </a:r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7100888" y="4625975"/>
            <a:ext cx="327025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6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87788" name="Freeform 44"/>
          <p:cNvSpPr>
            <a:spLocks/>
          </p:cNvSpPr>
          <p:nvPr/>
        </p:nvSpPr>
        <p:spPr bwMode="auto">
          <a:xfrm>
            <a:off x="2305050" y="4546600"/>
            <a:ext cx="738188" cy="350838"/>
          </a:xfrm>
          <a:custGeom>
            <a:avLst/>
            <a:gdLst/>
            <a:ahLst/>
            <a:cxnLst>
              <a:cxn ang="0">
                <a:pos x="462" y="0"/>
              </a:cxn>
              <a:cxn ang="0">
                <a:pos x="462" y="25"/>
              </a:cxn>
              <a:cxn ang="0">
                <a:pos x="462" y="47"/>
              </a:cxn>
              <a:cxn ang="0">
                <a:pos x="462" y="72"/>
              </a:cxn>
              <a:cxn ang="0">
                <a:pos x="463" y="96"/>
              </a:cxn>
              <a:cxn ang="0">
                <a:pos x="463" y="121"/>
              </a:cxn>
              <a:cxn ang="0">
                <a:pos x="463" y="145"/>
              </a:cxn>
              <a:cxn ang="0">
                <a:pos x="463" y="170"/>
              </a:cxn>
              <a:cxn ang="0">
                <a:pos x="462" y="218"/>
              </a:cxn>
              <a:cxn ang="0">
                <a:pos x="0" y="221"/>
              </a:cxn>
              <a:cxn ang="0">
                <a:pos x="0" y="171"/>
              </a:cxn>
              <a:cxn ang="0">
                <a:pos x="17" y="170"/>
              </a:cxn>
              <a:cxn ang="0">
                <a:pos x="35" y="163"/>
              </a:cxn>
              <a:cxn ang="0">
                <a:pos x="54" y="157"/>
              </a:cxn>
              <a:cxn ang="0">
                <a:pos x="86" y="148"/>
              </a:cxn>
              <a:cxn ang="0">
                <a:pos x="110" y="142"/>
              </a:cxn>
              <a:cxn ang="0">
                <a:pos x="132" y="133"/>
              </a:cxn>
              <a:cxn ang="0">
                <a:pos x="159" y="127"/>
              </a:cxn>
              <a:cxn ang="0">
                <a:pos x="182" y="118"/>
              </a:cxn>
              <a:cxn ang="0">
                <a:pos x="207" y="112"/>
              </a:cxn>
              <a:cxn ang="0">
                <a:pos x="231" y="104"/>
              </a:cxn>
              <a:cxn ang="0">
                <a:pos x="252" y="94"/>
              </a:cxn>
              <a:cxn ang="0">
                <a:pos x="279" y="84"/>
              </a:cxn>
              <a:cxn ang="0">
                <a:pos x="303" y="76"/>
              </a:cxn>
              <a:cxn ang="0">
                <a:pos x="327" y="66"/>
              </a:cxn>
              <a:cxn ang="0">
                <a:pos x="351" y="53"/>
              </a:cxn>
              <a:cxn ang="0">
                <a:pos x="375" y="46"/>
              </a:cxn>
              <a:cxn ang="0">
                <a:pos x="399" y="37"/>
              </a:cxn>
              <a:cxn ang="0">
                <a:pos x="423" y="21"/>
              </a:cxn>
              <a:cxn ang="0">
                <a:pos x="447" y="13"/>
              </a:cxn>
              <a:cxn ang="0">
                <a:pos x="464" y="2"/>
              </a:cxn>
              <a:cxn ang="0">
                <a:pos x="465" y="2"/>
              </a:cxn>
            </a:cxnLst>
            <a:rect l="0" t="0" r="r" b="b"/>
            <a:pathLst>
              <a:path w="465" h="221">
                <a:moveTo>
                  <a:pt x="462" y="0"/>
                </a:moveTo>
                <a:lnTo>
                  <a:pt x="462" y="25"/>
                </a:lnTo>
                <a:lnTo>
                  <a:pt x="462" y="47"/>
                </a:lnTo>
                <a:lnTo>
                  <a:pt x="462" y="72"/>
                </a:lnTo>
                <a:lnTo>
                  <a:pt x="463" y="96"/>
                </a:lnTo>
                <a:lnTo>
                  <a:pt x="463" y="121"/>
                </a:lnTo>
                <a:lnTo>
                  <a:pt x="463" y="145"/>
                </a:lnTo>
                <a:lnTo>
                  <a:pt x="463" y="170"/>
                </a:lnTo>
                <a:lnTo>
                  <a:pt x="462" y="218"/>
                </a:lnTo>
                <a:lnTo>
                  <a:pt x="0" y="221"/>
                </a:lnTo>
                <a:lnTo>
                  <a:pt x="0" y="171"/>
                </a:lnTo>
                <a:lnTo>
                  <a:pt x="17" y="170"/>
                </a:lnTo>
                <a:lnTo>
                  <a:pt x="35" y="163"/>
                </a:lnTo>
                <a:lnTo>
                  <a:pt x="54" y="157"/>
                </a:lnTo>
                <a:lnTo>
                  <a:pt x="86" y="148"/>
                </a:lnTo>
                <a:lnTo>
                  <a:pt x="110" y="142"/>
                </a:lnTo>
                <a:lnTo>
                  <a:pt x="132" y="133"/>
                </a:lnTo>
                <a:lnTo>
                  <a:pt x="159" y="127"/>
                </a:lnTo>
                <a:lnTo>
                  <a:pt x="182" y="118"/>
                </a:lnTo>
                <a:lnTo>
                  <a:pt x="207" y="112"/>
                </a:lnTo>
                <a:lnTo>
                  <a:pt x="231" y="104"/>
                </a:lnTo>
                <a:lnTo>
                  <a:pt x="252" y="94"/>
                </a:lnTo>
                <a:lnTo>
                  <a:pt x="279" y="84"/>
                </a:lnTo>
                <a:lnTo>
                  <a:pt x="303" y="76"/>
                </a:lnTo>
                <a:lnTo>
                  <a:pt x="327" y="66"/>
                </a:lnTo>
                <a:lnTo>
                  <a:pt x="351" y="53"/>
                </a:lnTo>
                <a:lnTo>
                  <a:pt x="375" y="46"/>
                </a:lnTo>
                <a:lnTo>
                  <a:pt x="399" y="37"/>
                </a:lnTo>
                <a:lnTo>
                  <a:pt x="423" y="21"/>
                </a:lnTo>
                <a:lnTo>
                  <a:pt x="447" y="13"/>
                </a:lnTo>
                <a:lnTo>
                  <a:pt x="464" y="2"/>
                </a:lnTo>
                <a:lnTo>
                  <a:pt x="465" y="2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 flipH="1">
            <a:off x="2079625" y="37544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>
            <a:off x="2058988" y="48910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791" name="Group 47"/>
          <p:cNvGrpSpPr>
            <a:grpSpLocks/>
          </p:cNvGrpSpPr>
          <p:nvPr/>
        </p:nvGrpSpPr>
        <p:grpSpPr bwMode="auto">
          <a:xfrm>
            <a:off x="2190750" y="1776413"/>
            <a:ext cx="4835525" cy="2941637"/>
            <a:chOff x="1380" y="1175"/>
            <a:chExt cx="3046" cy="1853"/>
          </a:xfrm>
        </p:grpSpPr>
        <p:sp>
          <p:nvSpPr>
            <p:cNvPr id="287792" name="Arc 48"/>
            <p:cNvSpPr>
              <a:spLocks/>
            </p:cNvSpPr>
            <p:nvPr/>
          </p:nvSpPr>
          <p:spPr bwMode="auto">
            <a:xfrm rot="4500000">
              <a:off x="3168" y="2280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3" name="Arc 49"/>
            <p:cNvSpPr>
              <a:spLocks/>
            </p:cNvSpPr>
            <p:nvPr/>
          </p:nvSpPr>
          <p:spPr bwMode="auto">
            <a:xfrm rot="6300000">
              <a:off x="2143" y="1541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4" name="Arc 50"/>
            <p:cNvSpPr>
              <a:spLocks/>
            </p:cNvSpPr>
            <p:nvPr/>
          </p:nvSpPr>
          <p:spPr bwMode="auto">
            <a:xfrm rot="16980000">
              <a:off x="1764" y="2305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5" name="Arc 51"/>
            <p:cNvSpPr>
              <a:spLocks/>
            </p:cNvSpPr>
            <p:nvPr/>
          </p:nvSpPr>
          <p:spPr bwMode="auto">
            <a:xfrm rot="15300000">
              <a:off x="2604" y="1543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6" name="Arc 52"/>
            <p:cNvSpPr>
              <a:spLocks/>
            </p:cNvSpPr>
            <p:nvPr/>
          </p:nvSpPr>
          <p:spPr bwMode="auto">
            <a:xfrm rot="720000">
              <a:off x="3619" y="2807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7" name="Arc 53"/>
            <p:cNvSpPr>
              <a:spLocks/>
            </p:cNvSpPr>
            <p:nvPr/>
          </p:nvSpPr>
          <p:spPr bwMode="auto">
            <a:xfrm rot="20760000">
              <a:off x="1380" y="285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798" name="Rectangle 54"/>
          <p:cNvSpPr>
            <a:spLocks noChangeArrowheads="1"/>
          </p:cNvSpPr>
          <p:nvPr/>
        </p:nvSpPr>
        <p:spPr bwMode="auto">
          <a:xfrm>
            <a:off x="1100138" y="3525838"/>
            <a:ext cx="969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  .015</a:t>
            </a:r>
          </a:p>
        </p:txBody>
      </p:sp>
      <p:sp>
        <p:nvSpPr>
          <p:cNvPr id="287799" name="Line 55"/>
          <p:cNvSpPr>
            <a:spLocks noChangeShapeType="1"/>
          </p:cNvSpPr>
          <p:nvPr/>
        </p:nvSpPr>
        <p:spPr bwMode="auto">
          <a:xfrm>
            <a:off x="4567238" y="4811713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800" name="Line 56"/>
          <p:cNvSpPr>
            <a:spLocks noChangeShapeType="1"/>
          </p:cNvSpPr>
          <p:nvPr/>
        </p:nvSpPr>
        <p:spPr bwMode="auto">
          <a:xfrm>
            <a:off x="3038475" y="3243263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01" name="Text Box 57"/>
          <p:cNvSpPr txBox="1">
            <a:spLocks noChangeArrowheads="1"/>
          </p:cNvSpPr>
          <p:nvPr/>
        </p:nvSpPr>
        <p:spPr bwMode="auto">
          <a:xfrm>
            <a:off x="688975" y="1104900"/>
            <a:ext cx="3021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87802" name="Rectangle 58"/>
          <p:cNvSpPr>
            <a:spLocks noChangeArrowheads="1"/>
          </p:cNvSpPr>
          <p:nvPr/>
        </p:nvSpPr>
        <p:spPr bwMode="auto">
          <a:xfrm>
            <a:off x="2147888" y="5397500"/>
            <a:ext cx="1743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 baseline="-25000">
                <a:effectLst/>
                <a:latin typeface="Book Antiqua" pitchFamily="18" charset="0"/>
              </a:rPr>
              <a:t>/2</a:t>
            </a:r>
            <a:r>
              <a:rPr lang="en-US" sz="2400">
                <a:effectLst/>
                <a:latin typeface="Book Antiqua" pitchFamily="18" charset="0"/>
              </a:rPr>
              <a:t> = -2.17</a:t>
            </a:r>
          </a:p>
        </p:txBody>
      </p:sp>
      <p:grpSp>
        <p:nvGrpSpPr>
          <p:cNvPr id="287803" name="Group 59"/>
          <p:cNvGrpSpPr>
            <a:grpSpLocks/>
          </p:cNvGrpSpPr>
          <p:nvPr/>
        </p:nvGrpSpPr>
        <p:grpSpPr bwMode="auto">
          <a:xfrm>
            <a:off x="2409825" y="1838325"/>
            <a:ext cx="104775" cy="3378200"/>
            <a:chOff x="1458" y="1214"/>
            <a:chExt cx="66" cy="2128"/>
          </a:xfrm>
        </p:grpSpPr>
        <p:sp>
          <p:nvSpPr>
            <p:cNvPr id="287804" name="Line 60"/>
            <p:cNvSpPr>
              <a:spLocks noChangeShapeType="1"/>
            </p:cNvSpPr>
            <p:nvPr/>
          </p:nvSpPr>
          <p:spPr bwMode="auto">
            <a:xfrm>
              <a:off x="1524" y="1214"/>
              <a:ext cx="0" cy="206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5" name="Line 61"/>
            <p:cNvSpPr>
              <a:spLocks noChangeShapeType="1"/>
            </p:cNvSpPr>
            <p:nvPr/>
          </p:nvSpPr>
          <p:spPr bwMode="auto">
            <a:xfrm flipH="1">
              <a:off x="1458" y="3276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806" name="Group 62"/>
          <p:cNvGrpSpPr>
            <a:grpSpLocks/>
          </p:cNvGrpSpPr>
          <p:nvPr/>
        </p:nvGrpSpPr>
        <p:grpSpPr bwMode="auto">
          <a:xfrm>
            <a:off x="6629400" y="1857375"/>
            <a:ext cx="104775" cy="3349625"/>
            <a:chOff x="4236" y="1226"/>
            <a:chExt cx="66" cy="2110"/>
          </a:xfrm>
        </p:grpSpPr>
        <p:sp>
          <p:nvSpPr>
            <p:cNvPr id="287807" name="Line 63"/>
            <p:cNvSpPr>
              <a:spLocks noChangeShapeType="1"/>
            </p:cNvSpPr>
            <p:nvPr/>
          </p:nvSpPr>
          <p:spPr bwMode="auto">
            <a:xfrm>
              <a:off x="4236" y="1226"/>
              <a:ext cx="0" cy="2044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8" name="Line 64"/>
            <p:cNvSpPr>
              <a:spLocks noChangeShapeType="1"/>
            </p:cNvSpPr>
            <p:nvPr/>
          </p:nvSpPr>
          <p:spPr bwMode="auto">
            <a:xfrm>
              <a:off x="4236" y="3270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809" name="Rectangle 65"/>
          <p:cNvSpPr>
            <a:spLocks noChangeArrowheads="1"/>
          </p:cNvSpPr>
          <p:nvPr/>
        </p:nvSpPr>
        <p:spPr bwMode="auto">
          <a:xfrm>
            <a:off x="6710363" y="5083175"/>
            <a:ext cx="11858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 2.74</a:t>
            </a:r>
          </a:p>
        </p:txBody>
      </p:sp>
      <p:sp>
        <p:nvSpPr>
          <p:cNvPr id="287810" name="Rectangle 66"/>
          <p:cNvSpPr>
            <a:spLocks noChangeArrowheads="1"/>
          </p:cNvSpPr>
          <p:nvPr/>
        </p:nvSpPr>
        <p:spPr bwMode="auto">
          <a:xfrm>
            <a:off x="1100138" y="5083175"/>
            <a:ext cx="1287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 -2.74</a:t>
            </a:r>
          </a:p>
        </p:txBody>
      </p:sp>
      <p:sp>
        <p:nvSpPr>
          <p:cNvPr id="287811" name="Line 67"/>
          <p:cNvSpPr>
            <a:spLocks noChangeShapeType="1"/>
          </p:cNvSpPr>
          <p:nvPr/>
        </p:nvSpPr>
        <p:spPr bwMode="auto">
          <a:xfrm>
            <a:off x="6626225" y="20208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2" name="Rectangle 68"/>
          <p:cNvSpPr>
            <a:spLocks noChangeArrowheads="1"/>
          </p:cNvSpPr>
          <p:nvPr/>
        </p:nvSpPr>
        <p:spPr bwMode="auto">
          <a:xfrm>
            <a:off x="6843713" y="1844675"/>
            <a:ext cx="1254125" cy="107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= .0031</a:t>
            </a:r>
          </a:p>
        </p:txBody>
      </p:sp>
      <p:sp>
        <p:nvSpPr>
          <p:cNvPr id="287813" name="Rectangle 69"/>
          <p:cNvSpPr>
            <a:spLocks noChangeArrowheads="1"/>
          </p:cNvSpPr>
          <p:nvPr/>
        </p:nvSpPr>
        <p:spPr bwMode="auto">
          <a:xfrm>
            <a:off x="1166813" y="1863725"/>
            <a:ext cx="1254125" cy="107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= .0031</a:t>
            </a:r>
          </a:p>
        </p:txBody>
      </p:sp>
      <p:sp>
        <p:nvSpPr>
          <p:cNvPr id="287814" name="Line 70"/>
          <p:cNvSpPr>
            <a:spLocks noChangeShapeType="1"/>
          </p:cNvSpPr>
          <p:nvPr/>
        </p:nvSpPr>
        <p:spPr bwMode="auto">
          <a:xfrm flipH="1">
            <a:off x="2149475" y="20208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5" name="AutoShape 71"/>
          <p:cNvSpPr>
            <a:spLocks noChangeArrowheads="1"/>
          </p:cNvSpPr>
          <p:nvPr/>
        </p:nvSpPr>
        <p:spPr bwMode="auto">
          <a:xfrm rot="5400000">
            <a:off x="542925" y="3676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6" name="AutoShape 72"/>
          <p:cNvSpPr>
            <a:spLocks noChangeArrowheads="1"/>
          </p:cNvSpPr>
          <p:nvPr/>
        </p:nvSpPr>
        <p:spPr bwMode="auto">
          <a:xfrm rot="5400000">
            <a:off x="542925" y="2209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7" name="Line 73"/>
          <p:cNvSpPr>
            <a:spLocks noChangeShapeType="1"/>
          </p:cNvSpPr>
          <p:nvPr/>
        </p:nvSpPr>
        <p:spPr bwMode="auto">
          <a:xfrm>
            <a:off x="6105525" y="3243263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7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8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8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87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28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28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2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0" grpId="0" animBg="1"/>
      <p:bldP spid="287781" grpId="0" animBg="1"/>
      <p:bldP spid="287782" grpId="0" autoUpdateAnimBg="0"/>
      <p:bldP spid="287783" grpId="0" animBg="1"/>
      <p:bldP spid="287784" grpId="0" animBg="1"/>
      <p:bldP spid="287785" grpId="0" autoUpdateAnimBg="0"/>
      <p:bldP spid="287786" grpId="0" autoUpdateAnimBg="0"/>
      <p:bldP spid="287787" grpId="0" autoUpdateAnimBg="0"/>
      <p:bldP spid="287788" grpId="0" animBg="1"/>
      <p:bldP spid="287789" grpId="0" animBg="1"/>
      <p:bldP spid="287790" grpId="0" animBg="1"/>
      <p:bldP spid="287798" grpId="0" autoUpdateAnimBg="0"/>
      <p:bldP spid="287799" grpId="0" animBg="1"/>
      <p:bldP spid="287800" grpId="0" animBg="1"/>
      <p:bldP spid="287802" grpId="0" autoUpdateAnimBg="0"/>
      <p:bldP spid="287809" grpId="0" autoUpdateAnimBg="0"/>
      <p:bldP spid="287810" grpId="0" autoUpdateAnimBg="0"/>
      <p:bldP spid="287811" grpId="0" animBg="1"/>
      <p:bldP spid="287812" grpId="0" autoUpdateAnimBg="0"/>
      <p:bldP spid="287813" grpId="0" autoUpdateAnimBg="0"/>
      <p:bldP spid="287814" grpId="0" animBg="1"/>
      <p:bldP spid="287815" grpId="0" animBg="1"/>
      <p:bldP spid="287816" grpId="0" animBg="1"/>
      <p:bldP spid="2878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685800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197688" name="Rectangle 56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97689" name="Rectangle 57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97690" name="Text Box 58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1" name="Rectangle 59"/>
          <p:cNvSpPr>
            <a:spLocks noChangeArrowheads="1"/>
          </p:cNvSpPr>
          <p:nvPr/>
        </p:nvSpPr>
        <p:spPr bwMode="auto">
          <a:xfrm>
            <a:off x="1428750" y="4756150"/>
            <a:ext cx="6381750" cy="1277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(i.e. the mean filling weight is not 6 ounces).</a:t>
            </a:r>
          </a:p>
        </p:txBody>
      </p:sp>
      <p:sp>
        <p:nvSpPr>
          <p:cNvPr id="197692" name="Text Box 60"/>
          <p:cNvSpPr txBox="1">
            <a:spLocks noChangeArrowheads="1"/>
          </p:cNvSpPr>
          <p:nvPr/>
        </p:nvSpPr>
        <p:spPr bwMode="auto">
          <a:xfrm>
            <a:off x="2349500" y="4281488"/>
            <a:ext cx="45799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2.74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3" name="AutoShape 61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4" name="AutoShape 62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5" name="Text Box 63"/>
          <p:cNvSpPr txBox="1">
            <a:spLocks noChangeArrowheads="1"/>
          </p:cNvSpPr>
          <p:nvPr/>
        </p:nvSpPr>
        <p:spPr bwMode="auto">
          <a:xfrm>
            <a:off x="2270125" y="2392363"/>
            <a:ext cx="4759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= .03/2 = .015,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2.17</a:t>
            </a:r>
          </a:p>
        </p:txBody>
      </p:sp>
      <p:sp>
        <p:nvSpPr>
          <p:cNvPr id="197696" name="Rectangle 64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97697" name="Text Box 65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97698" name="Text Box 66"/>
          <p:cNvSpPr txBox="1">
            <a:spLocks noChangeArrowheads="1"/>
          </p:cNvSpPr>
          <p:nvPr/>
        </p:nvSpPr>
        <p:spPr bwMode="auto">
          <a:xfrm>
            <a:off x="2409825" y="2928938"/>
            <a:ext cx="4446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-2.17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7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9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7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9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9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9" grpId="0" animBg="1"/>
      <p:bldP spid="197690" grpId="0" autoUpdateAnimBg="0"/>
      <p:bldP spid="197691" grpId="0" autoUpdateAnimBg="0"/>
      <p:bldP spid="197692" grpId="0" autoUpdateAnimBg="0"/>
      <p:bldP spid="197693" grpId="0" animBg="1"/>
      <p:bldP spid="197694" grpId="0" animBg="1"/>
      <p:bldP spid="197695" grpId="0" autoUpdateAnimBg="0"/>
      <p:bldP spid="197696" grpId="0" animBg="1"/>
      <p:bldP spid="197697" grpId="0" autoUpdateAnimBg="0"/>
      <p:bldP spid="19769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3" name="Rectangle 141"/>
          <p:cNvSpPr>
            <a:spLocks noChangeArrowheads="1"/>
          </p:cNvSpPr>
          <p:nvPr/>
        </p:nvSpPr>
        <p:spPr bwMode="auto">
          <a:xfrm>
            <a:off x="819150" y="1714500"/>
            <a:ext cx="7562850" cy="4095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2308225" y="1990725"/>
            <a:ext cx="4510088" cy="3052763"/>
          </a:xfrm>
          <a:custGeom>
            <a:avLst/>
            <a:gdLst/>
            <a:ahLst/>
            <a:cxnLst>
              <a:cxn ang="0">
                <a:pos x="1339" y="15"/>
              </a:cxn>
              <a:cxn ang="0">
                <a:pos x="1258" y="96"/>
              </a:cxn>
              <a:cxn ang="0">
                <a:pos x="1192" y="199"/>
              </a:cxn>
              <a:cxn ang="0">
                <a:pos x="1138" y="307"/>
              </a:cxn>
              <a:cxn ang="0">
                <a:pos x="1092" y="408"/>
              </a:cxn>
              <a:cxn ang="0">
                <a:pos x="1051" y="510"/>
              </a:cxn>
              <a:cxn ang="0">
                <a:pos x="1006" y="636"/>
              </a:cxn>
              <a:cxn ang="0">
                <a:pos x="970" y="744"/>
              </a:cxn>
              <a:cxn ang="0">
                <a:pos x="943" y="846"/>
              </a:cxn>
              <a:cxn ang="0">
                <a:pos x="910" y="961"/>
              </a:cxn>
              <a:cxn ang="0">
                <a:pos x="883" y="1062"/>
              </a:cxn>
              <a:cxn ang="0">
                <a:pos x="844" y="1173"/>
              </a:cxn>
              <a:cxn ang="0">
                <a:pos x="805" y="1277"/>
              </a:cxn>
              <a:cxn ang="0">
                <a:pos x="751" y="1392"/>
              </a:cxn>
              <a:cxn ang="0">
                <a:pos x="679" y="1512"/>
              </a:cxn>
              <a:cxn ang="0">
                <a:pos x="597" y="1613"/>
              </a:cxn>
              <a:cxn ang="0">
                <a:pos x="496" y="1686"/>
              </a:cxn>
              <a:cxn ang="0">
                <a:pos x="382" y="1743"/>
              </a:cxn>
              <a:cxn ang="0">
                <a:pos x="298" y="1779"/>
              </a:cxn>
              <a:cxn ang="0">
                <a:pos x="196" y="1818"/>
              </a:cxn>
              <a:cxn ang="0">
                <a:pos x="67" y="1854"/>
              </a:cxn>
              <a:cxn ang="0">
                <a:pos x="0" y="1875"/>
              </a:cxn>
              <a:cxn ang="0">
                <a:pos x="2841" y="1916"/>
              </a:cxn>
              <a:cxn ang="0">
                <a:pos x="2779" y="1854"/>
              </a:cxn>
              <a:cxn ang="0">
                <a:pos x="2671" y="1823"/>
              </a:cxn>
              <a:cxn ang="0">
                <a:pos x="2566" y="1791"/>
              </a:cxn>
              <a:cxn ang="0">
                <a:pos x="2452" y="1743"/>
              </a:cxn>
              <a:cxn ang="0">
                <a:pos x="2341" y="1688"/>
              </a:cxn>
              <a:cxn ang="0">
                <a:pos x="2274" y="1646"/>
              </a:cxn>
              <a:cxn ang="0">
                <a:pos x="2200" y="1579"/>
              </a:cxn>
              <a:cxn ang="0">
                <a:pos x="2125" y="1482"/>
              </a:cxn>
              <a:cxn ang="0">
                <a:pos x="2062" y="1383"/>
              </a:cxn>
              <a:cxn ang="0">
                <a:pos x="2029" y="1323"/>
              </a:cxn>
              <a:cxn ang="0">
                <a:pos x="1963" y="1188"/>
              </a:cxn>
              <a:cxn ang="0">
                <a:pos x="1936" y="1104"/>
              </a:cxn>
              <a:cxn ang="0">
                <a:pos x="1903" y="1008"/>
              </a:cxn>
              <a:cxn ang="0">
                <a:pos x="1867" y="888"/>
              </a:cxn>
              <a:cxn ang="0">
                <a:pos x="1831" y="768"/>
              </a:cxn>
              <a:cxn ang="0">
                <a:pos x="1792" y="639"/>
              </a:cxn>
              <a:cxn ang="0">
                <a:pos x="1741" y="501"/>
              </a:cxn>
              <a:cxn ang="0">
                <a:pos x="1699" y="396"/>
              </a:cxn>
              <a:cxn ang="0">
                <a:pos x="1657" y="309"/>
              </a:cxn>
              <a:cxn ang="0">
                <a:pos x="1621" y="225"/>
              </a:cxn>
              <a:cxn ang="0">
                <a:pos x="1558" y="126"/>
              </a:cxn>
              <a:cxn ang="0">
                <a:pos x="1588" y="171"/>
              </a:cxn>
              <a:cxn ang="0">
                <a:pos x="1549" y="114"/>
              </a:cxn>
              <a:cxn ang="0">
                <a:pos x="1501" y="54"/>
              </a:cxn>
              <a:cxn ang="0">
                <a:pos x="1432" y="3"/>
              </a:cxn>
            </a:cxnLst>
            <a:rect l="0" t="0" r="r" b="b"/>
            <a:pathLst>
              <a:path w="2841" h="1923">
                <a:moveTo>
                  <a:pt x="1399" y="0"/>
                </a:moveTo>
                <a:lnTo>
                  <a:pt x="1372" y="3"/>
                </a:lnTo>
                <a:lnTo>
                  <a:pt x="1339" y="15"/>
                </a:lnTo>
                <a:lnTo>
                  <a:pt x="1312" y="35"/>
                </a:lnTo>
                <a:lnTo>
                  <a:pt x="1288" y="59"/>
                </a:lnTo>
                <a:lnTo>
                  <a:pt x="1258" y="96"/>
                </a:lnTo>
                <a:lnTo>
                  <a:pt x="1236" y="126"/>
                </a:lnTo>
                <a:lnTo>
                  <a:pt x="1213" y="161"/>
                </a:lnTo>
                <a:lnTo>
                  <a:pt x="1192" y="199"/>
                </a:lnTo>
                <a:lnTo>
                  <a:pt x="1176" y="227"/>
                </a:lnTo>
                <a:lnTo>
                  <a:pt x="1156" y="271"/>
                </a:lnTo>
                <a:lnTo>
                  <a:pt x="1138" y="307"/>
                </a:lnTo>
                <a:lnTo>
                  <a:pt x="1119" y="348"/>
                </a:lnTo>
                <a:lnTo>
                  <a:pt x="1105" y="380"/>
                </a:lnTo>
                <a:lnTo>
                  <a:pt x="1092" y="408"/>
                </a:lnTo>
                <a:lnTo>
                  <a:pt x="1078" y="444"/>
                </a:lnTo>
                <a:lnTo>
                  <a:pt x="1063" y="480"/>
                </a:lnTo>
                <a:lnTo>
                  <a:pt x="1051" y="510"/>
                </a:lnTo>
                <a:lnTo>
                  <a:pt x="1036" y="549"/>
                </a:lnTo>
                <a:lnTo>
                  <a:pt x="1021" y="591"/>
                </a:lnTo>
                <a:lnTo>
                  <a:pt x="1006" y="636"/>
                </a:lnTo>
                <a:lnTo>
                  <a:pt x="993" y="674"/>
                </a:lnTo>
                <a:lnTo>
                  <a:pt x="982" y="711"/>
                </a:lnTo>
                <a:lnTo>
                  <a:pt x="970" y="744"/>
                </a:lnTo>
                <a:lnTo>
                  <a:pt x="961" y="780"/>
                </a:lnTo>
                <a:lnTo>
                  <a:pt x="952" y="816"/>
                </a:lnTo>
                <a:lnTo>
                  <a:pt x="943" y="846"/>
                </a:lnTo>
                <a:lnTo>
                  <a:pt x="934" y="882"/>
                </a:lnTo>
                <a:lnTo>
                  <a:pt x="924" y="920"/>
                </a:lnTo>
                <a:lnTo>
                  <a:pt x="910" y="961"/>
                </a:lnTo>
                <a:lnTo>
                  <a:pt x="904" y="991"/>
                </a:lnTo>
                <a:lnTo>
                  <a:pt x="892" y="1027"/>
                </a:lnTo>
                <a:lnTo>
                  <a:pt x="883" y="1062"/>
                </a:lnTo>
                <a:lnTo>
                  <a:pt x="873" y="1094"/>
                </a:lnTo>
                <a:lnTo>
                  <a:pt x="861" y="1130"/>
                </a:lnTo>
                <a:lnTo>
                  <a:pt x="844" y="1173"/>
                </a:lnTo>
                <a:lnTo>
                  <a:pt x="832" y="1211"/>
                </a:lnTo>
                <a:lnTo>
                  <a:pt x="817" y="1250"/>
                </a:lnTo>
                <a:lnTo>
                  <a:pt x="805" y="1277"/>
                </a:lnTo>
                <a:lnTo>
                  <a:pt x="793" y="1308"/>
                </a:lnTo>
                <a:lnTo>
                  <a:pt x="772" y="1350"/>
                </a:lnTo>
                <a:lnTo>
                  <a:pt x="751" y="1392"/>
                </a:lnTo>
                <a:lnTo>
                  <a:pt x="726" y="1442"/>
                </a:lnTo>
                <a:lnTo>
                  <a:pt x="703" y="1479"/>
                </a:lnTo>
                <a:lnTo>
                  <a:pt x="679" y="1512"/>
                </a:lnTo>
                <a:lnTo>
                  <a:pt x="657" y="1544"/>
                </a:lnTo>
                <a:lnTo>
                  <a:pt x="628" y="1581"/>
                </a:lnTo>
                <a:lnTo>
                  <a:pt x="597" y="1613"/>
                </a:lnTo>
                <a:lnTo>
                  <a:pt x="570" y="1641"/>
                </a:lnTo>
                <a:lnTo>
                  <a:pt x="532" y="1662"/>
                </a:lnTo>
                <a:lnTo>
                  <a:pt x="496" y="1686"/>
                </a:lnTo>
                <a:lnTo>
                  <a:pt x="459" y="1709"/>
                </a:lnTo>
                <a:lnTo>
                  <a:pt x="424" y="1727"/>
                </a:lnTo>
                <a:lnTo>
                  <a:pt x="382" y="1743"/>
                </a:lnTo>
                <a:lnTo>
                  <a:pt x="355" y="1755"/>
                </a:lnTo>
                <a:lnTo>
                  <a:pt x="322" y="1767"/>
                </a:lnTo>
                <a:lnTo>
                  <a:pt x="298" y="1779"/>
                </a:lnTo>
                <a:lnTo>
                  <a:pt x="265" y="1791"/>
                </a:lnTo>
                <a:lnTo>
                  <a:pt x="234" y="1803"/>
                </a:lnTo>
                <a:lnTo>
                  <a:pt x="196" y="1818"/>
                </a:lnTo>
                <a:lnTo>
                  <a:pt x="153" y="1830"/>
                </a:lnTo>
                <a:lnTo>
                  <a:pt x="109" y="1845"/>
                </a:lnTo>
                <a:lnTo>
                  <a:pt x="67" y="1854"/>
                </a:lnTo>
                <a:lnTo>
                  <a:pt x="46" y="1860"/>
                </a:lnTo>
                <a:lnTo>
                  <a:pt x="24" y="1869"/>
                </a:lnTo>
                <a:lnTo>
                  <a:pt x="0" y="1875"/>
                </a:lnTo>
                <a:lnTo>
                  <a:pt x="1" y="1923"/>
                </a:lnTo>
                <a:lnTo>
                  <a:pt x="1" y="1919"/>
                </a:lnTo>
                <a:lnTo>
                  <a:pt x="2841" y="1916"/>
                </a:lnTo>
                <a:lnTo>
                  <a:pt x="2839" y="1872"/>
                </a:lnTo>
                <a:lnTo>
                  <a:pt x="2805" y="1863"/>
                </a:lnTo>
                <a:lnTo>
                  <a:pt x="2779" y="1854"/>
                </a:lnTo>
                <a:lnTo>
                  <a:pt x="2734" y="1842"/>
                </a:lnTo>
                <a:lnTo>
                  <a:pt x="2703" y="1835"/>
                </a:lnTo>
                <a:lnTo>
                  <a:pt x="2671" y="1823"/>
                </a:lnTo>
                <a:lnTo>
                  <a:pt x="2650" y="1818"/>
                </a:lnTo>
                <a:lnTo>
                  <a:pt x="2608" y="1803"/>
                </a:lnTo>
                <a:lnTo>
                  <a:pt x="2566" y="1791"/>
                </a:lnTo>
                <a:lnTo>
                  <a:pt x="2524" y="1773"/>
                </a:lnTo>
                <a:lnTo>
                  <a:pt x="2494" y="1761"/>
                </a:lnTo>
                <a:lnTo>
                  <a:pt x="2452" y="1743"/>
                </a:lnTo>
                <a:lnTo>
                  <a:pt x="2416" y="1725"/>
                </a:lnTo>
                <a:lnTo>
                  <a:pt x="2370" y="1706"/>
                </a:lnTo>
                <a:lnTo>
                  <a:pt x="2341" y="1688"/>
                </a:lnTo>
                <a:lnTo>
                  <a:pt x="2317" y="1674"/>
                </a:lnTo>
                <a:lnTo>
                  <a:pt x="2290" y="1659"/>
                </a:lnTo>
                <a:lnTo>
                  <a:pt x="2274" y="1646"/>
                </a:lnTo>
                <a:lnTo>
                  <a:pt x="2256" y="1631"/>
                </a:lnTo>
                <a:lnTo>
                  <a:pt x="2218" y="1604"/>
                </a:lnTo>
                <a:lnTo>
                  <a:pt x="2200" y="1579"/>
                </a:lnTo>
                <a:lnTo>
                  <a:pt x="2182" y="1555"/>
                </a:lnTo>
                <a:lnTo>
                  <a:pt x="2152" y="1519"/>
                </a:lnTo>
                <a:lnTo>
                  <a:pt x="2125" y="1482"/>
                </a:lnTo>
                <a:lnTo>
                  <a:pt x="2101" y="1449"/>
                </a:lnTo>
                <a:lnTo>
                  <a:pt x="2080" y="1416"/>
                </a:lnTo>
                <a:lnTo>
                  <a:pt x="2062" y="1383"/>
                </a:lnTo>
                <a:lnTo>
                  <a:pt x="2047" y="1353"/>
                </a:lnTo>
                <a:lnTo>
                  <a:pt x="2011" y="1290"/>
                </a:lnTo>
                <a:lnTo>
                  <a:pt x="2029" y="1323"/>
                </a:lnTo>
                <a:lnTo>
                  <a:pt x="1996" y="1254"/>
                </a:lnTo>
                <a:lnTo>
                  <a:pt x="1975" y="1215"/>
                </a:lnTo>
                <a:lnTo>
                  <a:pt x="1963" y="1188"/>
                </a:lnTo>
                <a:lnTo>
                  <a:pt x="1954" y="1158"/>
                </a:lnTo>
                <a:lnTo>
                  <a:pt x="1947" y="1136"/>
                </a:lnTo>
                <a:lnTo>
                  <a:pt x="1936" y="1104"/>
                </a:lnTo>
                <a:lnTo>
                  <a:pt x="1924" y="1080"/>
                </a:lnTo>
                <a:lnTo>
                  <a:pt x="1915" y="1050"/>
                </a:lnTo>
                <a:lnTo>
                  <a:pt x="1903" y="1008"/>
                </a:lnTo>
                <a:lnTo>
                  <a:pt x="1888" y="975"/>
                </a:lnTo>
                <a:lnTo>
                  <a:pt x="1876" y="923"/>
                </a:lnTo>
                <a:lnTo>
                  <a:pt x="1867" y="888"/>
                </a:lnTo>
                <a:lnTo>
                  <a:pt x="1855" y="849"/>
                </a:lnTo>
                <a:lnTo>
                  <a:pt x="1846" y="816"/>
                </a:lnTo>
                <a:lnTo>
                  <a:pt x="1831" y="768"/>
                </a:lnTo>
                <a:lnTo>
                  <a:pt x="1819" y="726"/>
                </a:lnTo>
                <a:lnTo>
                  <a:pt x="1804" y="675"/>
                </a:lnTo>
                <a:lnTo>
                  <a:pt x="1792" y="639"/>
                </a:lnTo>
                <a:lnTo>
                  <a:pt x="1774" y="597"/>
                </a:lnTo>
                <a:lnTo>
                  <a:pt x="1758" y="540"/>
                </a:lnTo>
                <a:lnTo>
                  <a:pt x="1741" y="501"/>
                </a:lnTo>
                <a:lnTo>
                  <a:pt x="1726" y="462"/>
                </a:lnTo>
                <a:lnTo>
                  <a:pt x="1714" y="429"/>
                </a:lnTo>
                <a:lnTo>
                  <a:pt x="1699" y="396"/>
                </a:lnTo>
                <a:lnTo>
                  <a:pt x="1675" y="342"/>
                </a:lnTo>
                <a:lnTo>
                  <a:pt x="1687" y="372"/>
                </a:lnTo>
                <a:lnTo>
                  <a:pt x="1657" y="309"/>
                </a:lnTo>
                <a:lnTo>
                  <a:pt x="1645" y="282"/>
                </a:lnTo>
                <a:lnTo>
                  <a:pt x="1630" y="249"/>
                </a:lnTo>
                <a:lnTo>
                  <a:pt x="1621" y="225"/>
                </a:lnTo>
                <a:lnTo>
                  <a:pt x="1609" y="204"/>
                </a:lnTo>
                <a:lnTo>
                  <a:pt x="1579" y="153"/>
                </a:lnTo>
                <a:lnTo>
                  <a:pt x="1558" y="126"/>
                </a:lnTo>
                <a:lnTo>
                  <a:pt x="1564" y="138"/>
                </a:lnTo>
                <a:lnTo>
                  <a:pt x="1573" y="141"/>
                </a:lnTo>
                <a:lnTo>
                  <a:pt x="1588" y="171"/>
                </a:lnTo>
                <a:lnTo>
                  <a:pt x="1596" y="188"/>
                </a:lnTo>
                <a:lnTo>
                  <a:pt x="1579" y="153"/>
                </a:lnTo>
                <a:lnTo>
                  <a:pt x="1549" y="114"/>
                </a:lnTo>
                <a:lnTo>
                  <a:pt x="1540" y="102"/>
                </a:lnTo>
                <a:lnTo>
                  <a:pt x="1521" y="77"/>
                </a:lnTo>
                <a:lnTo>
                  <a:pt x="1501" y="54"/>
                </a:lnTo>
                <a:lnTo>
                  <a:pt x="1480" y="36"/>
                </a:lnTo>
                <a:lnTo>
                  <a:pt x="1456" y="15"/>
                </a:lnTo>
                <a:lnTo>
                  <a:pt x="1432" y="3"/>
                </a:lnTo>
                <a:lnTo>
                  <a:pt x="1416" y="2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119813" y="4081463"/>
            <a:ext cx="1579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 .015</a:t>
            </a:r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6094413" y="4699000"/>
            <a:ext cx="730250" cy="334963"/>
          </a:xfrm>
          <a:custGeom>
            <a:avLst/>
            <a:gdLst/>
            <a:ahLst/>
            <a:cxnLst>
              <a:cxn ang="0">
                <a:pos x="1" y="4"/>
              </a:cxn>
              <a:cxn ang="0">
                <a:pos x="1" y="14"/>
              </a:cxn>
              <a:cxn ang="0">
                <a:pos x="1" y="37"/>
              </a:cxn>
              <a:cxn ang="0">
                <a:pos x="1" y="66"/>
              </a:cxn>
              <a:cxn ang="0">
                <a:pos x="2" y="98"/>
              </a:cxn>
              <a:cxn ang="0">
                <a:pos x="2" y="124"/>
              </a:cxn>
              <a:cxn ang="0">
                <a:pos x="2" y="151"/>
              </a:cxn>
              <a:cxn ang="0">
                <a:pos x="2" y="177"/>
              </a:cxn>
              <a:cxn ang="0">
                <a:pos x="1" y="211"/>
              </a:cxn>
              <a:cxn ang="0">
                <a:pos x="460" y="211"/>
              </a:cxn>
              <a:cxn ang="0">
                <a:pos x="459" y="165"/>
              </a:cxn>
              <a:cxn ang="0">
                <a:pos x="457" y="162"/>
              </a:cxn>
              <a:cxn ang="0">
                <a:pos x="432" y="159"/>
              </a:cxn>
              <a:cxn ang="0">
                <a:pos x="411" y="153"/>
              </a:cxn>
              <a:cxn ang="0">
                <a:pos x="387" y="147"/>
              </a:cxn>
              <a:cxn ang="0">
                <a:pos x="363" y="142"/>
              </a:cxn>
              <a:cxn ang="0">
                <a:pos x="339" y="133"/>
              </a:cxn>
              <a:cxn ang="0">
                <a:pos x="314" y="124"/>
              </a:cxn>
              <a:cxn ang="0">
                <a:pos x="290" y="116"/>
              </a:cxn>
              <a:cxn ang="0">
                <a:pos x="267" y="111"/>
              </a:cxn>
              <a:cxn ang="0">
                <a:pos x="238" y="105"/>
              </a:cxn>
              <a:cxn ang="0">
                <a:pos x="214" y="94"/>
              </a:cxn>
              <a:cxn ang="0">
                <a:pos x="190" y="84"/>
              </a:cxn>
              <a:cxn ang="0">
                <a:pos x="168" y="76"/>
              </a:cxn>
              <a:cxn ang="0">
                <a:pos x="141" y="66"/>
              </a:cxn>
              <a:cxn ang="0">
                <a:pos x="115" y="53"/>
              </a:cxn>
              <a:cxn ang="0">
                <a:pos x="90" y="45"/>
              </a:cxn>
              <a:cxn ang="0">
                <a:pos x="64" y="33"/>
              </a:cxn>
              <a:cxn ang="0">
                <a:pos x="43" y="25"/>
              </a:cxn>
              <a:cxn ang="0">
                <a:pos x="18" y="10"/>
              </a:cxn>
              <a:cxn ang="0">
                <a:pos x="1" y="1"/>
              </a:cxn>
              <a:cxn ang="0">
                <a:pos x="0" y="0"/>
              </a:cxn>
            </a:cxnLst>
            <a:rect l="0" t="0" r="r" b="b"/>
            <a:pathLst>
              <a:path w="460" h="211">
                <a:moveTo>
                  <a:pt x="1" y="4"/>
                </a:moveTo>
                <a:lnTo>
                  <a:pt x="1" y="14"/>
                </a:lnTo>
                <a:lnTo>
                  <a:pt x="1" y="37"/>
                </a:lnTo>
                <a:lnTo>
                  <a:pt x="1" y="66"/>
                </a:lnTo>
                <a:lnTo>
                  <a:pt x="2" y="98"/>
                </a:lnTo>
                <a:lnTo>
                  <a:pt x="2" y="124"/>
                </a:lnTo>
                <a:lnTo>
                  <a:pt x="2" y="151"/>
                </a:lnTo>
                <a:lnTo>
                  <a:pt x="2" y="177"/>
                </a:lnTo>
                <a:lnTo>
                  <a:pt x="1" y="211"/>
                </a:lnTo>
                <a:lnTo>
                  <a:pt x="460" y="211"/>
                </a:lnTo>
                <a:lnTo>
                  <a:pt x="459" y="165"/>
                </a:lnTo>
                <a:lnTo>
                  <a:pt x="457" y="162"/>
                </a:lnTo>
                <a:lnTo>
                  <a:pt x="432" y="159"/>
                </a:lnTo>
                <a:lnTo>
                  <a:pt x="411" y="153"/>
                </a:lnTo>
                <a:lnTo>
                  <a:pt x="387" y="147"/>
                </a:lnTo>
                <a:lnTo>
                  <a:pt x="363" y="142"/>
                </a:lnTo>
                <a:lnTo>
                  <a:pt x="339" y="133"/>
                </a:lnTo>
                <a:lnTo>
                  <a:pt x="314" y="124"/>
                </a:lnTo>
                <a:lnTo>
                  <a:pt x="290" y="116"/>
                </a:lnTo>
                <a:lnTo>
                  <a:pt x="267" y="111"/>
                </a:lnTo>
                <a:lnTo>
                  <a:pt x="238" y="105"/>
                </a:lnTo>
                <a:lnTo>
                  <a:pt x="214" y="94"/>
                </a:lnTo>
                <a:lnTo>
                  <a:pt x="190" y="84"/>
                </a:lnTo>
                <a:lnTo>
                  <a:pt x="168" y="76"/>
                </a:lnTo>
                <a:lnTo>
                  <a:pt x="141" y="66"/>
                </a:lnTo>
                <a:lnTo>
                  <a:pt x="115" y="53"/>
                </a:lnTo>
                <a:lnTo>
                  <a:pt x="90" y="45"/>
                </a:lnTo>
                <a:lnTo>
                  <a:pt x="64" y="33"/>
                </a:lnTo>
                <a:lnTo>
                  <a:pt x="43" y="25"/>
                </a:lnTo>
                <a:lnTo>
                  <a:pt x="18" y="10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6092825" y="380523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6315075" y="4546600"/>
            <a:ext cx="0" cy="427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402138" y="51816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462588" y="5181600"/>
            <a:ext cx="1019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 2.17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6777038" y="3600450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328988" y="3619500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177088" y="4819650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985838" y="3619500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2293938" y="4691063"/>
            <a:ext cx="749300" cy="350837"/>
          </a:xfrm>
          <a:custGeom>
            <a:avLst/>
            <a:gdLst/>
            <a:ahLst/>
            <a:cxnLst>
              <a:cxn ang="0">
                <a:pos x="469" y="6"/>
              </a:cxn>
              <a:cxn ang="0">
                <a:pos x="469" y="30"/>
              </a:cxn>
              <a:cxn ang="0">
                <a:pos x="469" y="52"/>
              </a:cxn>
              <a:cxn ang="0">
                <a:pos x="469" y="76"/>
              </a:cxn>
              <a:cxn ang="0">
                <a:pos x="470" y="99"/>
              </a:cxn>
              <a:cxn ang="0">
                <a:pos x="470" y="124"/>
              </a:cxn>
              <a:cxn ang="0">
                <a:pos x="470" y="148"/>
              </a:cxn>
              <a:cxn ang="0">
                <a:pos x="470" y="172"/>
              </a:cxn>
              <a:cxn ang="0">
                <a:pos x="469" y="219"/>
              </a:cxn>
              <a:cxn ang="0">
                <a:pos x="0" y="221"/>
              </a:cxn>
              <a:cxn ang="0">
                <a:pos x="0" y="174"/>
              </a:cxn>
              <a:cxn ang="0">
                <a:pos x="25" y="170"/>
              </a:cxn>
              <a:cxn ang="0">
                <a:pos x="45" y="164"/>
              </a:cxn>
              <a:cxn ang="0">
                <a:pos x="72" y="158"/>
              </a:cxn>
              <a:cxn ang="0">
                <a:pos x="96" y="149"/>
              </a:cxn>
              <a:cxn ang="0">
                <a:pos x="117" y="143"/>
              </a:cxn>
              <a:cxn ang="0">
                <a:pos x="142" y="137"/>
              </a:cxn>
              <a:cxn ang="0">
                <a:pos x="166" y="129"/>
              </a:cxn>
              <a:cxn ang="0">
                <a:pos x="190" y="119"/>
              </a:cxn>
              <a:cxn ang="0">
                <a:pos x="214" y="111"/>
              </a:cxn>
              <a:cxn ang="0">
                <a:pos x="237" y="102"/>
              </a:cxn>
              <a:cxn ang="0">
                <a:pos x="262" y="98"/>
              </a:cxn>
              <a:cxn ang="0">
                <a:pos x="286" y="88"/>
              </a:cxn>
              <a:cxn ang="0">
                <a:pos x="310" y="78"/>
              </a:cxn>
              <a:cxn ang="0">
                <a:pos x="334" y="70"/>
              </a:cxn>
              <a:cxn ang="0">
                <a:pos x="358" y="58"/>
              </a:cxn>
              <a:cxn ang="0">
                <a:pos x="381" y="48"/>
              </a:cxn>
              <a:cxn ang="0">
                <a:pos x="406" y="38"/>
              </a:cxn>
              <a:cxn ang="0">
                <a:pos x="430" y="26"/>
              </a:cxn>
              <a:cxn ang="0">
                <a:pos x="454" y="15"/>
              </a:cxn>
              <a:cxn ang="0">
                <a:pos x="472" y="2"/>
              </a:cxn>
              <a:cxn ang="0">
                <a:pos x="472" y="0"/>
              </a:cxn>
            </a:cxnLst>
            <a:rect l="0" t="0" r="r" b="b"/>
            <a:pathLst>
              <a:path w="472" h="221">
                <a:moveTo>
                  <a:pt x="469" y="6"/>
                </a:moveTo>
                <a:lnTo>
                  <a:pt x="469" y="30"/>
                </a:lnTo>
                <a:lnTo>
                  <a:pt x="469" y="52"/>
                </a:lnTo>
                <a:lnTo>
                  <a:pt x="469" y="76"/>
                </a:lnTo>
                <a:lnTo>
                  <a:pt x="470" y="99"/>
                </a:lnTo>
                <a:lnTo>
                  <a:pt x="470" y="124"/>
                </a:lnTo>
                <a:lnTo>
                  <a:pt x="470" y="148"/>
                </a:lnTo>
                <a:lnTo>
                  <a:pt x="470" y="172"/>
                </a:lnTo>
                <a:lnTo>
                  <a:pt x="469" y="219"/>
                </a:lnTo>
                <a:lnTo>
                  <a:pt x="0" y="221"/>
                </a:lnTo>
                <a:lnTo>
                  <a:pt x="0" y="174"/>
                </a:lnTo>
                <a:lnTo>
                  <a:pt x="25" y="170"/>
                </a:lnTo>
                <a:lnTo>
                  <a:pt x="45" y="164"/>
                </a:lnTo>
                <a:lnTo>
                  <a:pt x="72" y="158"/>
                </a:lnTo>
                <a:lnTo>
                  <a:pt x="96" y="149"/>
                </a:lnTo>
                <a:lnTo>
                  <a:pt x="117" y="143"/>
                </a:lnTo>
                <a:lnTo>
                  <a:pt x="142" y="137"/>
                </a:lnTo>
                <a:lnTo>
                  <a:pt x="166" y="129"/>
                </a:lnTo>
                <a:lnTo>
                  <a:pt x="190" y="119"/>
                </a:lnTo>
                <a:lnTo>
                  <a:pt x="214" y="111"/>
                </a:lnTo>
                <a:lnTo>
                  <a:pt x="237" y="102"/>
                </a:lnTo>
                <a:lnTo>
                  <a:pt x="262" y="98"/>
                </a:lnTo>
                <a:lnTo>
                  <a:pt x="286" y="88"/>
                </a:lnTo>
                <a:lnTo>
                  <a:pt x="310" y="78"/>
                </a:lnTo>
                <a:lnTo>
                  <a:pt x="334" y="70"/>
                </a:lnTo>
                <a:lnTo>
                  <a:pt x="358" y="58"/>
                </a:lnTo>
                <a:lnTo>
                  <a:pt x="381" y="48"/>
                </a:lnTo>
                <a:lnTo>
                  <a:pt x="406" y="38"/>
                </a:lnTo>
                <a:lnTo>
                  <a:pt x="430" y="26"/>
                </a:lnTo>
                <a:lnTo>
                  <a:pt x="454" y="15"/>
                </a:lnTo>
                <a:lnTo>
                  <a:pt x="472" y="2"/>
                </a:lnTo>
                <a:lnTo>
                  <a:pt x="47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2357438" y="5200650"/>
            <a:ext cx="1120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 -2.17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2365375" y="3843338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058988" y="50371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6" name="Group 144"/>
          <p:cNvGrpSpPr>
            <a:grpSpLocks/>
          </p:cNvGrpSpPr>
          <p:nvPr/>
        </p:nvGrpSpPr>
        <p:grpSpPr bwMode="auto">
          <a:xfrm>
            <a:off x="2190750" y="1922463"/>
            <a:ext cx="4835525" cy="2941637"/>
            <a:chOff x="1380" y="1247"/>
            <a:chExt cx="3046" cy="1853"/>
          </a:xfrm>
        </p:grpSpPr>
        <p:sp>
          <p:nvSpPr>
            <p:cNvPr id="23559" name="Arc 7"/>
            <p:cNvSpPr>
              <a:spLocks/>
            </p:cNvSpPr>
            <p:nvPr/>
          </p:nvSpPr>
          <p:spPr bwMode="auto">
            <a:xfrm rot="4500000">
              <a:off x="3168" y="2352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Arc 9"/>
            <p:cNvSpPr>
              <a:spLocks/>
            </p:cNvSpPr>
            <p:nvPr/>
          </p:nvSpPr>
          <p:spPr bwMode="auto">
            <a:xfrm rot="6300000">
              <a:off x="2143" y="161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Arc 10"/>
            <p:cNvSpPr>
              <a:spLocks/>
            </p:cNvSpPr>
            <p:nvPr/>
          </p:nvSpPr>
          <p:spPr bwMode="auto">
            <a:xfrm rot="16980000">
              <a:off x="1764" y="2377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Arc 12"/>
            <p:cNvSpPr>
              <a:spLocks/>
            </p:cNvSpPr>
            <p:nvPr/>
          </p:nvSpPr>
          <p:spPr bwMode="auto">
            <a:xfrm rot="15300000">
              <a:off x="2604" y="161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Arc 8"/>
            <p:cNvSpPr>
              <a:spLocks/>
            </p:cNvSpPr>
            <p:nvPr/>
          </p:nvSpPr>
          <p:spPr bwMode="auto">
            <a:xfrm rot="720000">
              <a:off x="3619" y="2879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Arc 11"/>
            <p:cNvSpPr>
              <a:spLocks/>
            </p:cNvSpPr>
            <p:nvPr/>
          </p:nvSpPr>
          <p:spPr bwMode="auto">
            <a:xfrm rot="20760000">
              <a:off x="1380" y="292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>
            <a:off x="2809875" y="454660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4567238" y="4852988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89" name="Text Box 137"/>
          <p:cNvSpPr txBox="1">
            <a:spLocks noChangeArrowheads="1"/>
          </p:cNvSpPr>
          <p:nvPr/>
        </p:nvSpPr>
        <p:spPr bwMode="auto">
          <a:xfrm>
            <a:off x="685800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grpSp>
        <p:nvGrpSpPr>
          <p:cNvPr id="23690" name="Group 138"/>
          <p:cNvGrpSpPr>
            <a:grpSpLocks/>
          </p:cNvGrpSpPr>
          <p:nvPr/>
        </p:nvGrpSpPr>
        <p:grpSpPr bwMode="auto">
          <a:xfrm>
            <a:off x="5402263" y="1820863"/>
            <a:ext cx="1779587" cy="1379537"/>
            <a:chOff x="3571" y="1663"/>
            <a:chExt cx="1121" cy="869"/>
          </a:xfrm>
        </p:grpSpPr>
        <p:sp>
          <p:nvSpPr>
            <p:cNvPr id="23691" name="Rectangle 139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3692" name="Object 14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9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Picture 1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3038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6086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4" name="AutoShape 142"/>
          <p:cNvSpPr>
            <a:spLocks noChangeArrowheads="1"/>
          </p:cNvSpPr>
          <p:nvPr/>
        </p:nvSpPr>
        <p:spPr bwMode="auto">
          <a:xfrm rot="5400000">
            <a:off x="561975" y="376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" name="AutoShape 143"/>
          <p:cNvSpPr>
            <a:spLocks noChangeArrowheads="1"/>
          </p:cNvSpPr>
          <p:nvPr/>
        </p:nvSpPr>
        <p:spPr bwMode="auto">
          <a:xfrm rot="5400000">
            <a:off x="561975" y="4946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8" name="Rectangle 146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699" name="Rectangle 147"/>
          <p:cNvSpPr>
            <a:spLocks noChangeArrowheads="1"/>
          </p:cNvSpPr>
          <p:nvPr/>
        </p:nvSpPr>
        <p:spPr bwMode="auto">
          <a:xfrm>
            <a:off x="1414463" y="4081463"/>
            <a:ext cx="1579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 .015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3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3" grpId="0" animBg="1"/>
      <p:bldP spid="23556" grpId="0" animBg="1"/>
      <p:bldP spid="23565" grpId="0" autoUpdateAnimBg="0"/>
      <p:bldP spid="23567" grpId="0" animBg="1"/>
      <p:bldP spid="23568" grpId="0" animBg="1"/>
      <p:bldP spid="23569" grpId="0" animBg="1"/>
      <p:bldP spid="23572" grpId="0" autoUpdateAnimBg="0"/>
      <p:bldP spid="23573" grpId="0" autoUpdateAnimBg="0"/>
      <p:bldP spid="23574" grpId="0" autoUpdateAnimBg="0"/>
      <p:bldP spid="23575" grpId="0" autoUpdateAnimBg="0"/>
      <p:bldP spid="23576" grpId="0" autoUpdateAnimBg="0"/>
      <p:bldP spid="23577" grpId="0" autoUpdateAnimBg="0"/>
      <p:bldP spid="23579" grpId="0" animBg="1"/>
      <p:bldP spid="23580" grpId="0" autoUpdateAnimBg="0"/>
      <p:bldP spid="23581" grpId="0" animBg="1"/>
      <p:bldP spid="23557" grpId="0" animBg="1"/>
      <p:bldP spid="23586" grpId="0" animBg="1"/>
      <p:bldP spid="23587" grpId="0" animBg="1"/>
      <p:bldP spid="23578" grpId="0" animBg="1"/>
      <p:bldP spid="23566" grpId="0" animBg="1"/>
      <p:bldP spid="23694" grpId="0" animBg="1"/>
      <p:bldP spid="23695" grpId="0" animBg="1"/>
      <p:bldP spid="2369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871537"/>
          </a:xfrm>
          <a:noFill/>
          <a:ln/>
        </p:spPr>
        <p:txBody>
          <a:bodyPr/>
          <a:lstStyle/>
          <a:p>
            <a:r>
              <a:rPr lang="en-US"/>
              <a:t>Confidence Interval Approach to</a:t>
            </a:r>
            <a:br>
              <a:rPr lang="en-US"/>
            </a:br>
            <a:r>
              <a:rPr lang="en-US"/>
              <a:t>Two-Tailed Tests About a Population Mean</a:t>
            </a:r>
          </a:p>
        </p:txBody>
      </p: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693964" y="1223736"/>
            <a:ext cx="7848600" cy="1428750"/>
            <a:chOff x="420" y="876"/>
            <a:chExt cx="4944" cy="900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20" y="876"/>
              <a:ext cx="4944" cy="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90000"/>
                <a:buFont typeface="Wingdings" pitchFamily="2" charset="2"/>
                <a:buChar char="n"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Select a simple random sample from the population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and use the value of the sample mean     to develop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the confidence interval for the population mean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(Confidence intervals are covered in Chapter 8.)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6628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977" y="1132"/>
            <a:ext cx="136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5" name="Equation" r:id="rId4" imgW="201600" imgH="188640" progId="Equation">
                    <p:embed/>
                  </p:oleObj>
                </mc:Choice>
                <mc:Fallback>
                  <p:oleObj name="Equation" r:id="rId4" imgW="201600" imgH="188640" progId="Equation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1132"/>
                          <a:ext cx="136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93964" y="2614386"/>
            <a:ext cx="7620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If the confidence interval contains the hypothesized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value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do not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Otherwise,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(Actually,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should be rejected if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happens to be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equal to one of the end points of the confidence</a:t>
            </a:r>
          </a:p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interval.)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 rot="5400000">
            <a:off x="462189" y="29318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 rot="5400000">
            <a:off x="462189" y="12364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33" grpId="0" animBg="1"/>
      <p:bldP spid="266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98727" y="123599"/>
            <a:ext cx="7772400" cy="642937"/>
          </a:xfrm>
          <a:noFill/>
          <a:ln/>
        </p:spPr>
        <p:txBody>
          <a:bodyPr/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703262" y="1087438"/>
            <a:ext cx="8008937" cy="574675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66FFFF"/>
                </a:solidFill>
              </a:rPr>
              <a:t>Alternative Hypothesis as a Research Hypothesis</a:t>
            </a:r>
            <a:endParaRPr lang="en-US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Many applications of hypothesis testing involve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an attempt to gather evidence in support of a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research hypothesis.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such cases, it is often best to begin with the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alternative hypothesis and make it the conclusion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that the researcher hopes to support.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>
            <a:off x="771525" y="2921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4006850"/>
            <a:ext cx="7315200" cy="170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conclusion that the research hypothesis is true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is made if the sample data provide sufficient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evidence to show that the null hypothesis can be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rejected.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4152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  <p:bldP spid="7176" grpId="0" animBg="1"/>
      <p:bldP spid="7177" grpId="0" animBg="1"/>
      <p:bldP spid="8" grpId="0" autoUpdateAnimBg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3" name="Rectangle 105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871537"/>
          </a:xfrm>
          <a:noFill/>
          <a:ln/>
        </p:spPr>
        <p:txBody>
          <a:bodyPr/>
          <a:lstStyle/>
          <a:p>
            <a:r>
              <a:rPr lang="en-US"/>
              <a:t>Confidence Interval Approach to</a:t>
            </a:r>
            <a:br>
              <a:rPr lang="en-US"/>
            </a:br>
            <a:r>
              <a:rPr lang="en-US"/>
              <a:t>Two-Tailed Tests About a Population Mean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28725"/>
            <a:ext cx="7772400" cy="4572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	     </a:t>
            </a:r>
            <a:r>
              <a:rPr lang="en-US"/>
              <a:t>The 97% confidence interval for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 is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765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89113" y="1628775"/>
          <a:ext cx="54435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4" imgW="2895480" imgH="419040" progId="Equation.DSMT4">
                  <p:embed/>
                </p:oleObj>
              </mc:Choice>
              <mc:Fallback>
                <p:oleObj name="Equation" r:id="rId4" imgW="2895480" imgH="41904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628775"/>
                        <a:ext cx="54435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87" name="Text Box 139"/>
          <p:cNvSpPr txBox="1">
            <a:spLocks noChangeArrowheads="1"/>
          </p:cNvSpPr>
          <p:nvPr/>
        </p:nvSpPr>
        <p:spPr bwMode="auto">
          <a:xfrm>
            <a:off x="1466850" y="2995613"/>
            <a:ext cx="6421438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Because the hypothesized 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mean,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is not in this interval,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hypothesis-testing conclusion is that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can be rejected.</a:t>
            </a:r>
          </a:p>
        </p:txBody>
      </p:sp>
      <p:sp>
        <p:nvSpPr>
          <p:cNvPr id="27788" name="Text Box 140"/>
          <p:cNvSpPr txBox="1">
            <a:spLocks noChangeArrowheads="1"/>
          </p:cNvSpPr>
          <p:nvPr/>
        </p:nvSpPr>
        <p:spPr bwMode="auto">
          <a:xfrm>
            <a:off x="3003550" y="2471738"/>
            <a:ext cx="3100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   6.02076 to 6.17924</a:t>
            </a:r>
          </a:p>
        </p:txBody>
      </p:sp>
      <p:sp>
        <p:nvSpPr>
          <p:cNvPr id="27789" name="AutoShape 141"/>
          <p:cNvSpPr>
            <a:spLocks noChangeArrowheads="1"/>
          </p:cNvSpPr>
          <p:nvPr/>
        </p:nvSpPr>
        <p:spPr bwMode="auto">
          <a:xfrm rot="5400000">
            <a:off x="1209675" y="3098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90" name="AutoShape 142"/>
          <p:cNvSpPr>
            <a:spLocks noChangeArrowheads="1"/>
          </p:cNvSpPr>
          <p:nvPr/>
        </p:nvSpPr>
        <p:spPr bwMode="auto">
          <a:xfrm rot="5400000">
            <a:off x="12096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87" grpId="0" autoUpdateAnimBg="0"/>
      <p:bldP spid="27788" grpId="0" autoUpdateAnimBg="0"/>
      <p:bldP spid="27789" grpId="0" animBg="1"/>
      <p:bldP spid="277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0813"/>
            <a:ext cx="7772400" cy="814387"/>
          </a:xfrm>
          <a:noFill/>
          <a:ln/>
        </p:spPr>
        <p:txBody>
          <a:bodyPr/>
          <a:lstStyle/>
          <a:p>
            <a:r>
              <a:rPr lang="en-US"/>
              <a:t>Tests About a Population Mean:</a:t>
            </a:r>
            <a:br>
              <a:rPr lang="en-US"/>
            </a:br>
            <a:r>
              <a:rPr lang="en-US" i="1">
                <a:latin typeface="Symbol" pitchFamily="18" charset="2"/>
              </a:rPr>
              <a:t>s</a:t>
            </a:r>
            <a:r>
              <a:rPr lang="en-US"/>
              <a:t>  Unknown</a:t>
            </a:r>
            <a:endParaRPr lang="en-US" sz="26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03263" y="1093788"/>
            <a:ext cx="7772400" cy="6048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Test Statistic</a:t>
            </a:r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759200" y="1751013"/>
            <a:ext cx="1693863" cy="9715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71925" y="1871663"/>
          <a:ext cx="12207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4" imgW="1230120" imgH="709560" progId="Equation">
                  <p:embed/>
                </p:oleObj>
              </mc:Choice>
              <mc:Fallback>
                <p:oleObj name="Equation" r:id="rId4" imgW="1230120" imgH="709560" progId="Equation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1871663"/>
                        <a:ext cx="122078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105025" y="3109913"/>
            <a:ext cx="50323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This test statistic has a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with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- 1 degrees of freedom.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 rot="5400000">
            <a:off x="3438525" y="2165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 animBg="1"/>
      <p:bldP spid="28687" grpId="0" autoUpdateAnimBg="0"/>
      <p:bldP spid="286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2260600" y="34163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703263" y="108426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2432050" y="342741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287838" y="3449638"/>
            <a:ext cx="2386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4275138" y="2763838"/>
            <a:ext cx="2487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4289425" y="4154488"/>
            <a:ext cx="3989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2260600" y="27114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2260600" y="41211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451100" y="27225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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2451100" y="41322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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 rot="5400000">
            <a:off x="1927225" y="3581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 rot="5400000">
            <a:off x="1927225" y="2857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 rot="5400000">
            <a:off x="1927225" y="4286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703263" y="217011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2903538" y="1617663"/>
            <a:ext cx="3370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i="1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 rot="5400000">
            <a:off x="460375" y="2305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 rot="5400000">
            <a:off x="460375" y="123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6" grpId="0" animBg="1"/>
      <p:bldP spid="132104" grpId="0" autoUpdateAnimBg="0"/>
      <p:bldP spid="132110" grpId="0" autoUpdateAnimBg="0"/>
      <p:bldP spid="132113" grpId="0" autoUpdateAnimBg="0"/>
      <p:bldP spid="132114" grpId="0" autoUpdateAnimBg="0"/>
      <p:bldP spid="132115" grpId="0" autoUpdateAnimBg="0"/>
      <p:bldP spid="132117" grpId="0" animBg="1"/>
      <p:bldP spid="132118" grpId="0" animBg="1"/>
      <p:bldP spid="132111" grpId="0" autoUpdateAnimBg="0"/>
      <p:bldP spid="132112" grpId="0" autoUpdateAnimBg="0"/>
      <p:bldP spid="132119" grpId="0" animBg="1"/>
      <p:bldP spid="132120" grpId="0" animBg="1"/>
      <p:bldP spid="132121" grpId="0" animBg="1"/>
      <p:bldP spid="132123" grpId="0" autoUpdateAnimBg="0"/>
      <p:bldP spid="132125" grpId="0" autoUpdateAnimBg="0"/>
      <p:bldP spid="132126" grpId="0" animBg="1"/>
      <p:bldP spid="1321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3825"/>
            <a:ext cx="7772400" cy="661988"/>
          </a:xfrm>
          <a:noFill/>
          <a:ln/>
        </p:spPr>
        <p:txBody>
          <a:bodyPr/>
          <a:lstStyle/>
          <a:p>
            <a:r>
              <a:rPr lang="en-US" i="1"/>
              <a:t>p </a:t>
            </a:r>
            <a:r>
              <a:rPr lang="en-US"/>
              <a:t>-Values and the </a:t>
            </a:r>
            <a:r>
              <a:rPr lang="en-US" i="1"/>
              <a:t>t</a:t>
            </a:r>
            <a:r>
              <a:rPr lang="en-US"/>
              <a:t> Distribution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1016000"/>
            <a:ext cx="77724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format of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provided in most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statistics textbooks does not have sufficient detail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to determine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exact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a hypothesis test.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85800" y="2349500"/>
            <a:ext cx="7734300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However, we can still use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identify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range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85800" y="3359150"/>
            <a:ext cx="77152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90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An advantage of computer software packages is that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computer output will provide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distribution.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 rot="5400000">
            <a:off x="466725" y="123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5400000">
            <a:off x="466725" y="249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5400000">
            <a:off x="466725" y="3467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  <p:bldP spid="29702" grpId="0" autoUpdateAnimBg="0"/>
      <p:bldP spid="29704" grpId="0" animBg="1"/>
      <p:bldP spid="29705" grpId="0" animBg="1"/>
      <p:bldP spid="297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" name="Text Box 103"/>
          <p:cNvSpPr txBox="1">
            <a:spLocks noChangeArrowheads="1"/>
          </p:cNvSpPr>
          <p:nvPr/>
        </p:nvSpPr>
        <p:spPr bwMode="auto">
          <a:xfrm>
            <a:off x="1019175" y="1525588"/>
            <a:ext cx="7254875" cy="177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State Highway Patrol periodically samples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vehicle speeds at various locations on a particular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roadway.  The sample of vehicle speeds is used to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the hypothesis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65.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Highway Patrol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700088" y="1066800"/>
            <a:ext cx="8191500" cy="5667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One-Tailed Test About a Population Mean:  </a:t>
            </a:r>
            <a:r>
              <a:rPr lang="en-US" i="1">
                <a:solidFill>
                  <a:srgbClr val="66FFFF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66FFFF"/>
                </a:solidFill>
              </a:rPr>
              <a:t>  Unknown</a:t>
            </a:r>
            <a:endParaRPr lang="en-US"/>
          </a:p>
        </p:txBody>
      </p:sp>
      <p:sp>
        <p:nvSpPr>
          <p:cNvPr id="74853" name="Text Box 101"/>
          <p:cNvSpPr txBox="1">
            <a:spLocks noChangeArrowheads="1"/>
          </p:cNvSpPr>
          <p:nvPr/>
        </p:nvSpPr>
        <p:spPr bwMode="auto">
          <a:xfrm>
            <a:off x="1019175" y="3348038"/>
            <a:ext cx="739775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locations where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rejected are deemed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best locations for radar traps. At Location F, 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of 64 vehicles shows a mean speed of 66.2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mph with a standard deviation of 4.2 mph.  Use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.05 to test the hypothesis.</a:t>
            </a:r>
          </a:p>
        </p:txBody>
      </p:sp>
      <p:sp>
        <p:nvSpPr>
          <p:cNvPr id="74856" name="AutoShape 104"/>
          <p:cNvSpPr>
            <a:spLocks noChangeArrowheads="1"/>
          </p:cNvSpPr>
          <p:nvPr/>
        </p:nvSpPr>
        <p:spPr bwMode="auto">
          <a:xfrm rot="5400000">
            <a:off x="739775" y="1657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58" name="AutoShape 106"/>
          <p:cNvSpPr>
            <a:spLocks noChangeArrowheads="1"/>
          </p:cNvSpPr>
          <p:nvPr/>
        </p:nvSpPr>
        <p:spPr bwMode="auto">
          <a:xfrm rot="5400000">
            <a:off x="739775" y="3498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4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7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" grpId="0" autoUpdateAnimBg="0"/>
      <p:bldP spid="74853" grpId="0" autoUpdateAnimBg="0"/>
      <p:bldP spid="74856" grpId="0" animBg="1"/>
      <p:bldP spid="748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177205" name="Rectangle 53"/>
          <p:cNvSpPr>
            <a:spLocks noChangeArrowheads="1"/>
          </p:cNvSpPr>
          <p:nvPr/>
        </p:nvSpPr>
        <p:spPr bwMode="auto">
          <a:xfrm>
            <a:off x="1181100" y="1733550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06" name="Text Box 54"/>
          <p:cNvSpPr txBox="1">
            <a:spLocks noChangeArrowheads="1"/>
          </p:cNvSpPr>
          <p:nvPr/>
        </p:nvSpPr>
        <p:spPr bwMode="auto">
          <a:xfrm>
            <a:off x="1216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177207" name="Rectangle 55"/>
          <p:cNvSpPr>
            <a:spLocks noChangeArrowheads="1"/>
          </p:cNvSpPr>
          <p:nvPr/>
        </p:nvSpPr>
        <p:spPr bwMode="auto">
          <a:xfrm>
            <a:off x="1181100" y="2857500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1219200" y="290988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77209" name="Rectangle 57"/>
          <p:cNvSpPr>
            <a:spLocks noChangeArrowheads="1"/>
          </p:cNvSpPr>
          <p:nvPr/>
        </p:nvSpPr>
        <p:spPr bwMode="auto">
          <a:xfrm>
            <a:off x="1181100" y="3676650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210" name="Text Box 58"/>
          <p:cNvSpPr txBox="1">
            <a:spLocks noChangeArrowheads="1"/>
          </p:cNvSpPr>
          <p:nvPr/>
        </p:nvSpPr>
        <p:spPr bwMode="auto">
          <a:xfrm>
            <a:off x="123666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6275388" y="290671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77217" name="Text Box 65"/>
          <p:cNvSpPr txBox="1">
            <a:spLocks noChangeArrowheads="1"/>
          </p:cNvSpPr>
          <p:nvPr/>
        </p:nvSpPr>
        <p:spPr bwMode="auto">
          <a:xfrm>
            <a:off x="685800" y="1106488"/>
            <a:ext cx="5949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sp>
        <p:nvSpPr>
          <p:cNvPr id="177219" name="Text Box 67"/>
          <p:cNvSpPr txBox="1">
            <a:spLocks noChangeArrowheads="1"/>
          </p:cNvSpPr>
          <p:nvPr/>
        </p:nvSpPr>
        <p:spPr bwMode="auto">
          <a:xfrm>
            <a:off x="5624513" y="1820863"/>
            <a:ext cx="15875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65</a:t>
            </a:r>
          </a:p>
        </p:txBody>
      </p:sp>
      <p:sp>
        <p:nvSpPr>
          <p:cNvPr id="177221" name="AutoShape 69"/>
          <p:cNvSpPr>
            <a:spLocks noChangeArrowheads="1"/>
          </p:cNvSpPr>
          <p:nvPr/>
        </p:nvSpPr>
        <p:spPr bwMode="auto">
          <a:xfrm rot="5400000">
            <a:off x="79057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22" name="AutoShape 70"/>
          <p:cNvSpPr>
            <a:spLocks noChangeArrowheads="1"/>
          </p:cNvSpPr>
          <p:nvPr/>
        </p:nvSpPr>
        <p:spPr bwMode="auto">
          <a:xfrm rot="5400000">
            <a:off x="790575" y="3060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23" name="AutoShape 71"/>
          <p:cNvSpPr>
            <a:spLocks noChangeArrowheads="1"/>
          </p:cNvSpPr>
          <p:nvPr/>
        </p:nvSpPr>
        <p:spPr bwMode="auto">
          <a:xfrm rot="5400000">
            <a:off x="790575" y="3860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7227" name="Object 7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6188" y="4384675"/>
          <a:ext cx="40227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54" name="Equation" r:id="rId4" imgW="4559040" imgH="888840" progId="Equation.DSMT4">
                  <p:embed/>
                </p:oleObj>
              </mc:Choice>
              <mc:Fallback>
                <p:oleObj name="Equation" r:id="rId4" imgW="4559040" imgH="888840" progId="Equation.DSMT4">
                  <p:embed/>
                  <p:pic>
                    <p:nvPicPr>
                      <p:cNvPr id="0" name="Picture 7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384675"/>
                        <a:ext cx="40227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28" name="Oval 76"/>
          <p:cNvSpPr>
            <a:spLocks noChangeArrowheads="1"/>
          </p:cNvSpPr>
          <p:nvPr/>
        </p:nvSpPr>
        <p:spPr bwMode="auto">
          <a:xfrm>
            <a:off x="5638800" y="4476750"/>
            <a:ext cx="1009650" cy="4572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7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77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77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05" grpId="0" animBg="1"/>
      <p:bldP spid="177206" grpId="0" autoUpdateAnimBg="0"/>
      <p:bldP spid="177207" grpId="0" animBg="1"/>
      <p:bldP spid="177208" grpId="0" autoUpdateAnimBg="0"/>
      <p:bldP spid="177209" grpId="0" animBg="1"/>
      <p:bldP spid="177210" grpId="0" autoUpdateAnimBg="0"/>
      <p:bldP spid="177211" grpId="0" autoUpdateAnimBg="0"/>
      <p:bldP spid="177219" grpId="0" autoUpdateAnimBg="0"/>
      <p:bldP spid="177221" grpId="0" animBg="1"/>
      <p:bldP spid="177222" grpId="0" animBg="1"/>
      <p:bldP spid="177223" grpId="0" animBg="1"/>
      <p:bldP spid="1772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40" name="Rectangle 5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685800" y="11064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1181100" y="39433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3943" name="Text Box 55"/>
          <p:cNvSpPr txBox="1">
            <a:spLocks noChangeArrowheads="1"/>
          </p:cNvSpPr>
          <p:nvPr/>
        </p:nvSpPr>
        <p:spPr bwMode="auto">
          <a:xfrm>
            <a:off x="1255713" y="39957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44" name="AutoShape 56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45" name="AutoShape 57"/>
          <p:cNvSpPr>
            <a:spLocks noChangeArrowheads="1"/>
          </p:cNvSpPr>
          <p:nvPr/>
        </p:nvSpPr>
        <p:spPr bwMode="auto">
          <a:xfrm rot="5400000">
            <a:off x="771525" y="4127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46" name="Rectangle 58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3947" name="Text Box 59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1371600" y="2376488"/>
            <a:ext cx="6686550" cy="1309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2.286,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must be less than .025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1.998) and greater than .01 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2.387).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 &lt;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&lt; .025</a:t>
            </a:r>
          </a:p>
        </p:txBody>
      </p:sp>
      <p:sp>
        <p:nvSpPr>
          <p:cNvPr id="293949" name="Oval 61"/>
          <p:cNvSpPr>
            <a:spLocks noChangeArrowheads="1"/>
          </p:cNvSpPr>
          <p:nvPr/>
        </p:nvSpPr>
        <p:spPr bwMode="auto">
          <a:xfrm>
            <a:off x="2990850" y="3143250"/>
            <a:ext cx="3448050" cy="6096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2035175" y="4564063"/>
            <a:ext cx="5470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52" name="Rectangle 64"/>
          <p:cNvSpPr>
            <a:spLocks noChangeArrowheads="1"/>
          </p:cNvSpPr>
          <p:nvPr/>
        </p:nvSpPr>
        <p:spPr bwMode="auto">
          <a:xfrm>
            <a:off x="1314450" y="5094288"/>
            <a:ext cx="7219950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of vehicles at Location F is greater than 65 mph.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42" grpId="0" animBg="1"/>
      <p:bldP spid="293943" grpId="0" autoUpdateAnimBg="0"/>
      <p:bldP spid="293944" grpId="0" animBg="1"/>
      <p:bldP spid="293945" grpId="0" animBg="1"/>
      <p:bldP spid="293946" grpId="0" animBg="1"/>
      <p:bldP spid="293947" grpId="0" autoUpdateAnimBg="0"/>
      <p:bldP spid="293948" grpId="0" autoUpdateAnimBg="0"/>
      <p:bldP spid="293949" grpId="0" animBg="1"/>
      <p:bldP spid="293950" grpId="0" autoUpdateAnimBg="0"/>
      <p:bldP spid="29395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85800" y="11064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1181100" y="346710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255713" y="351948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1314450" y="4618038"/>
            <a:ext cx="7219950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 of vehicles at Location F is greater than 65 mph.  Location F is a good candidate for a radar trap.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2263775" y="4110038"/>
            <a:ext cx="4884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2.286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22" name="AutoShape 1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auto">
          <a:xfrm rot="5400000">
            <a:off x="771525" y="3651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74" name="Rectangle 6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8178" name="Text Box 66"/>
          <p:cNvSpPr txBox="1">
            <a:spLocks noChangeArrowheads="1"/>
          </p:cNvSpPr>
          <p:nvPr/>
        </p:nvSpPr>
        <p:spPr bwMode="auto">
          <a:xfrm>
            <a:off x="1647825" y="2392363"/>
            <a:ext cx="6081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 and d.f. = 64 – 1 = 63,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1.669</a:t>
            </a:r>
          </a:p>
        </p:txBody>
      </p:sp>
      <p:sp>
        <p:nvSpPr>
          <p:cNvPr id="218179" name="Rectangle 67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18180" name="Text Box 68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218182" name="Text Box 70"/>
          <p:cNvSpPr txBox="1">
            <a:spLocks noChangeArrowheads="1"/>
          </p:cNvSpPr>
          <p:nvPr/>
        </p:nvSpPr>
        <p:spPr bwMode="auto">
          <a:xfrm>
            <a:off x="3332163" y="2852738"/>
            <a:ext cx="2867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1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218118" grpId="0" autoUpdateAnimBg="0"/>
      <p:bldP spid="218119" grpId="0" autoUpdateAnimBg="0"/>
      <p:bldP spid="218120" grpId="0" autoUpdateAnimBg="0"/>
      <p:bldP spid="218122" grpId="0" animBg="1"/>
      <p:bldP spid="218123" grpId="0" animBg="1"/>
      <p:bldP spid="218178" grpId="0" autoUpdateAnimBg="0"/>
      <p:bldP spid="218179" grpId="0" animBg="1"/>
      <p:bldP spid="218180" grpId="0" autoUpdateAnimBg="0"/>
      <p:bldP spid="21818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276350" y="1504950"/>
            <a:ext cx="6515100" cy="4400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4915" name="Freeform 3"/>
          <p:cNvSpPr>
            <a:spLocks/>
          </p:cNvSpPr>
          <p:nvPr/>
        </p:nvSpPr>
        <p:spPr bwMode="auto">
          <a:xfrm>
            <a:off x="1747838" y="17891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6" name="Freeform 4"/>
          <p:cNvSpPr>
            <a:spLocks/>
          </p:cNvSpPr>
          <p:nvPr/>
        </p:nvSpPr>
        <p:spPr bwMode="auto">
          <a:xfrm>
            <a:off x="5583238" y="45291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solidFill>
            <a:srgbClr val="00206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5719763" y="3641725"/>
            <a:ext cx="1073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</a:t>
            </a:r>
            <a:r>
              <a:rPr lang="en-US" sz="2400">
                <a:effectLst/>
                <a:latin typeface="Symbol" pitchFamily="18" charset="2"/>
              </a:rPr>
              <a:t>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>
            <a:off x="5581650" y="28432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5588000" y="30845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0" name="Line 8"/>
          <p:cNvSpPr>
            <a:spLocks noChangeShapeType="1"/>
          </p:cNvSpPr>
          <p:nvPr/>
        </p:nvSpPr>
        <p:spPr bwMode="auto">
          <a:xfrm>
            <a:off x="5988050" y="41005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3890963" y="49752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5091113" y="4956175"/>
            <a:ext cx="866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 t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1.669</a:t>
            </a:r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 flipH="1">
            <a:off x="4432300" y="36941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6272213" y="287972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1928813" y="348932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grpSp>
        <p:nvGrpSpPr>
          <p:cNvPr id="294926" name="Group 14"/>
          <p:cNvGrpSpPr>
            <a:grpSpLocks/>
          </p:cNvGrpSpPr>
          <p:nvPr/>
        </p:nvGrpSpPr>
        <p:grpSpPr bwMode="auto">
          <a:xfrm>
            <a:off x="1643063" y="1724025"/>
            <a:ext cx="4722812" cy="2917825"/>
            <a:chOff x="1035" y="1086"/>
            <a:chExt cx="2975" cy="1838"/>
          </a:xfrm>
        </p:grpSpPr>
        <p:sp>
          <p:nvSpPr>
            <p:cNvPr id="294927" name="Arc 15"/>
            <p:cNvSpPr>
              <a:spLocks/>
            </p:cNvSpPr>
            <p:nvPr/>
          </p:nvSpPr>
          <p:spPr bwMode="auto">
            <a:xfrm rot="4500000">
              <a:off x="2827" y="2192"/>
              <a:ext cx="76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8" name="Arc 16"/>
            <p:cNvSpPr>
              <a:spLocks/>
            </p:cNvSpPr>
            <p:nvPr/>
          </p:nvSpPr>
          <p:spPr bwMode="auto">
            <a:xfrm rot="6300000">
              <a:off x="1795" y="145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9" name="Arc 17"/>
            <p:cNvSpPr>
              <a:spLocks/>
            </p:cNvSpPr>
            <p:nvPr/>
          </p:nvSpPr>
          <p:spPr bwMode="auto">
            <a:xfrm rot="16980000">
              <a:off x="1417" y="22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0" name="Arc 18"/>
            <p:cNvSpPr>
              <a:spLocks/>
            </p:cNvSpPr>
            <p:nvPr/>
          </p:nvSpPr>
          <p:spPr bwMode="auto">
            <a:xfrm rot="20760000">
              <a:off x="1035" y="2760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1" name="Arc 19"/>
            <p:cNvSpPr>
              <a:spLocks/>
            </p:cNvSpPr>
            <p:nvPr/>
          </p:nvSpPr>
          <p:spPr bwMode="auto">
            <a:xfrm rot="15300000">
              <a:off x="2259" y="1452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2" name="Arc 20"/>
            <p:cNvSpPr>
              <a:spLocks/>
            </p:cNvSpPr>
            <p:nvPr/>
          </p:nvSpPr>
          <p:spPr bwMode="auto">
            <a:xfrm rot="844471">
              <a:off x="3284" y="2726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4933" name="Line 21"/>
          <p:cNvSpPr>
            <a:spLocks noChangeShapeType="1"/>
          </p:cNvSpPr>
          <p:nvPr/>
        </p:nvSpPr>
        <p:spPr bwMode="auto">
          <a:xfrm>
            <a:off x="1516063" y="48355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6618288" y="4583113"/>
            <a:ext cx="293687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</a:p>
        </p:txBody>
      </p:sp>
      <p:sp>
        <p:nvSpPr>
          <p:cNvPr id="294935" name="Line 23"/>
          <p:cNvSpPr>
            <a:spLocks noChangeShapeType="1"/>
          </p:cNvSpPr>
          <p:nvPr/>
        </p:nvSpPr>
        <p:spPr bwMode="auto">
          <a:xfrm>
            <a:off x="4057650" y="46386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4986" name="Rectangle 74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4987" name="AutoShape 75"/>
          <p:cNvSpPr>
            <a:spLocks noChangeArrowheads="1"/>
          </p:cNvSpPr>
          <p:nvPr/>
        </p:nvSpPr>
        <p:spPr bwMode="auto">
          <a:xfrm rot="5400000">
            <a:off x="9620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4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9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9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9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nimBg="1"/>
      <p:bldP spid="294915" grpId="0" animBg="1"/>
      <p:bldP spid="294916" grpId="0" animBg="1"/>
      <p:bldP spid="294917" grpId="0" autoUpdateAnimBg="0"/>
      <p:bldP spid="294918" grpId="0" animBg="1"/>
      <p:bldP spid="294919" grpId="0" animBg="1"/>
      <p:bldP spid="294920" grpId="0" animBg="1"/>
      <p:bldP spid="294921" grpId="0" autoUpdateAnimBg="0"/>
      <p:bldP spid="294922" grpId="0" autoUpdateAnimBg="0"/>
      <p:bldP spid="294923" grpId="0" animBg="1"/>
      <p:bldP spid="294924" grpId="0" autoUpdateAnimBg="0"/>
      <p:bldP spid="294925" grpId="0" autoUpdateAnimBg="0"/>
      <p:bldP spid="294933" grpId="0" animBg="1"/>
      <p:bldP spid="294934" grpId="0" autoUpdateAnimBg="0"/>
      <p:bldP spid="294935" grpId="0" animBg="1"/>
      <p:bldP spid="29498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452211" y="125548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452211" y="2074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0800000">
            <a:off x="2604861" y="3598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0800000">
            <a:off x="4528911" y="3598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800000">
            <a:off x="6472011" y="359863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90336" y="1090386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equality part of the hypotheses always appears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 the null hypothesis.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71286" y="2004786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general, a hypothesis test about the value of a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population proportion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must take one of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following three forms (where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hypothesized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value of the population proportion).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Summary of Forms for Null and Alternative Hypotheses About a Population Proportion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822224" y="5124224"/>
            <a:ext cx="16700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(lower tail)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763736" y="5124224"/>
            <a:ext cx="17097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(upper tail)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752874" y="5124224"/>
            <a:ext cx="1655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85711" y="3855811"/>
            <a:ext cx="1822450" cy="1203325"/>
            <a:chOff x="1800225" y="3870325"/>
            <a:chExt cx="1822450" cy="1203325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00225" y="3870325"/>
              <a:ext cx="1822450" cy="1203325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6600" y="39878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0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u="sng" dirty="0" smtClean="0">
                  <a:latin typeface="+mn-lt"/>
                </a:rPr>
                <a:t>&gt;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6600" y="44450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&lt;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8811" y="3866924"/>
            <a:ext cx="1822450" cy="1192212"/>
            <a:chOff x="3743325" y="3881438"/>
            <a:chExt cx="1822450" cy="1192212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43325" y="3881438"/>
              <a:ext cx="1822450" cy="1192212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4300" y="39878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0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u="sng" dirty="0" smtClean="0">
                  <a:latin typeface="+mn-lt"/>
                </a:rPr>
                <a:t>&lt;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37000" y="44577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&gt;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71911" y="3866924"/>
            <a:ext cx="1822450" cy="1192212"/>
            <a:chOff x="5686425" y="3881438"/>
            <a:chExt cx="1822450" cy="1192212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5686425" y="3881438"/>
              <a:ext cx="1822450" cy="1192212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54700" y="39878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0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=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7400" y="4457700"/>
              <a:ext cx="14302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+mn-lt"/>
                </a:rPr>
                <a:t>H</a:t>
              </a:r>
              <a:r>
                <a:rPr lang="en-US" sz="2400" baseline="-25000" dirty="0" smtClean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: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dirty="0" smtClean="0">
                  <a:latin typeface="+mn-lt"/>
                </a:rPr>
                <a:t> ≠ </a:t>
              </a:r>
              <a:r>
                <a:rPr lang="en-US" sz="2400" i="1" dirty="0" smtClean="0">
                  <a:latin typeface="+mn-lt"/>
                </a:rPr>
                <a:t>p</a:t>
              </a:r>
              <a:r>
                <a:rPr lang="en-US" sz="2400" baseline="-25000" dirty="0" smtClean="0">
                  <a:latin typeface="+mn-lt"/>
                </a:rPr>
                <a:t>0</a:t>
              </a:r>
              <a:endParaRPr lang="en-US" sz="2400" baseline="-25000" dirty="0">
                <a:latin typeface="+mn-lt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03262" y="1087438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Alternative Hypothesis as a Research Hypothesis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698727" y="123599"/>
            <a:ext cx="7772400" cy="642937"/>
          </a:xfrm>
          <a:noFill/>
          <a:ln/>
        </p:spPr>
        <p:txBody>
          <a:bodyPr/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teaching method is developed that is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believed to be better than the current method.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11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teaching method is better.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771525" y="3009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09650" y="3765550"/>
            <a:ext cx="73152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method is no better than the old method.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5400000">
            <a:off x="771525" y="3987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nimBg="1"/>
      <p:bldP spid="8" grpId="0" animBg="1"/>
      <p:bldP spid="9" grpId="0" autoUpdateAnimBg="0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95552" y="1096963"/>
            <a:ext cx="7900987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Statistic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90563" y="936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 rot="5400000">
            <a:off x="3376839" y="199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 rot="5400000">
            <a:off x="2976789" y="3689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24314" y="2700338"/>
            <a:ext cx="1104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321152" y="4700588"/>
            <a:ext cx="451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assuming </a:t>
            </a: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 and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(1 –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08627" y="1554163"/>
            <a:ext cx="1809750" cy="1095375"/>
            <a:chOff x="3708627" y="1554163"/>
            <a:chExt cx="1809750" cy="1095375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708627" y="1554163"/>
              <a:ext cx="1809750" cy="1095375"/>
            </a:xfrm>
            <a:prstGeom prst="rect">
              <a:avLst/>
            </a:prstGeom>
            <a:gradFill flip="none" rotWithShape="1">
              <a:gsLst>
                <a:gs pos="0">
                  <a:srgbClr val="72AF2F">
                    <a:shade val="30000"/>
                    <a:satMod val="115000"/>
                  </a:srgbClr>
                </a:gs>
                <a:gs pos="50000">
                  <a:srgbClr val="72AF2F">
                    <a:shade val="67500"/>
                    <a:satMod val="115000"/>
                  </a:srgbClr>
                </a:gs>
                <a:gs pos="100000">
                  <a:srgbClr val="72AF2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9732" name="Object 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5684408"/>
                </p:ext>
              </p:extLst>
            </p:nvPr>
          </p:nvGraphicFramePr>
          <p:xfrm>
            <a:off x="3995964" y="1676400"/>
            <a:ext cx="1296988" cy="839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86" name="Equation" r:id="rId3" imgW="1268280" imgH="811080" progId="Equation">
                    <p:embed/>
                  </p:oleObj>
                </mc:Choice>
                <mc:Fallback>
                  <p:oleObj name="Equation" r:id="rId3" imgW="1268280" imgH="811080" progId="Equation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64" y="1676400"/>
                          <a:ext cx="1296988" cy="839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3306989" y="3175000"/>
            <a:ext cx="2636838" cy="1200150"/>
            <a:chOff x="3306989" y="3175000"/>
            <a:chExt cx="2636838" cy="1200150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3306989" y="3175000"/>
              <a:ext cx="2636838" cy="1200150"/>
            </a:xfrm>
            <a:prstGeom prst="rect">
              <a:avLst/>
            </a:prstGeom>
            <a:gradFill flip="none" rotWithShape="1">
              <a:gsLst>
                <a:gs pos="0">
                  <a:srgbClr val="72AF2F">
                    <a:shade val="30000"/>
                    <a:satMod val="115000"/>
                  </a:srgbClr>
                </a:gs>
                <a:gs pos="50000">
                  <a:srgbClr val="72AF2F">
                    <a:shade val="67500"/>
                    <a:satMod val="115000"/>
                  </a:srgbClr>
                </a:gs>
                <a:gs pos="100000">
                  <a:srgbClr val="72AF2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9733" name="Object 5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9405833"/>
                </p:ext>
              </p:extLst>
            </p:nvPr>
          </p:nvGraphicFramePr>
          <p:xfrm>
            <a:off x="3532414" y="3402013"/>
            <a:ext cx="2205038" cy="763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87" name="Equation" r:id="rId5" imgW="2157120" imgH="734760" progId="Equation">
                    <p:embed/>
                  </p:oleObj>
                </mc:Choice>
                <mc:Fallback>
                  <p:oleObj name="Equation" r:id="rId5" imgW="2157120" imgH="734760" progId="Equation">
                    <p:embed/>
                    <p:pic>
                      <p:nvPicPr>
                        <p:cNvPr id="0" name="Picture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414" y="3402013"/>
                          <a:ext cx="2205038" cy="763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utoUpdateAnimBg="0"/>
      <p:bldP spid="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57400" y="27432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90563" y="109696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52663" y="275431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49713" y="2776538"/>
            <a:ext cx="2452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37013" y="3462338"/>
            <a:ext cx="2554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037013" y="4110038"/>
            <a:ext cx="427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57400" y="340995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57400" y="4076700"/>
            <a:ext cx="1866900" cy="533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71713" y="342106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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71713" y="408781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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5400000">
            <a:off x="1704975" y="2908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5400000">
            <a:off x="170497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rot="5400000">
            <a:off x="1704975" y="4241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90563" y="936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890838" y="1573213"/>
            <a:ext cx="3370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i="1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90563" y="218281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 rot="5400000">
            <a:off x="409575" y="2317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nimBg="1"/>
      <p:bldP spid="9" grpId="0" animBg="1"/>
      <p:bldP spid="10" grpId="0" autoUpdateAnimBg="0"/>
      <p:bldP spid="11" grpId="0" autoUpdateAnimBg="0"/>
      <p:bldP spid="12" grpId="0" animBg="1"/>
      <p:bldP spid="13" grpId="0" animBg="1"/>
      <p:bldP spid="14" grpId="0" animBg="1"/>
      <p:bldP spid="16" grpId="0" autoUpdateAnimBg="0"/>
      <p:bldP spid="17" grpId="0" autoUpdateAnimBg="0"/>
      <p:bldP spid="18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7388" y="1104900"/>
            <a:ext cx="6408737" cy="56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National Safety Council (NSC)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AutoShape 62"/>
          <p:cNvSpPr>
            <a:spLocks noChangeArrowheads="1"/>
          </p:cNvSpPr>
          <p:nvPr/>
        </p:nvSpPr>
        <p:spPr bwMode="auto">
          <a:xfrm rot="5400000">
            <a:off x="7524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1050924" y="1576388"/>
            <a:ext cx="7216775" cy="2234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For a Christmas and New Year’s week,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National Safety Council estimated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that 500 people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would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 killed and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25,000 injured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 the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nation’s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roads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NSC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claimed that 50% of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accidents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would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 caused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by drunk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driving.</a:t>
            </a: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31874" y="3843338"/>
            <a:ext cx="7248525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sample of 120 accidents showed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that 67 were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caused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by drunk driving.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Use these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data to test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NSC’s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claim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.05.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Rectangle 49"/>
          <p:cNvSpPr>
            <a:spLocks noChangeArrowheads="1"/>
          </p:cNvSpPr>
          <p:nvPr/>
        </p:nvSpPr>
        <p:spPr bwMode="auto">
          <a:xfrm>
            <a:off x="1147536" y="1748064"/>
            <a:ext cx="42672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182461" y="1800452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1147536" y="2814864"/>
            <a:ext cx="49530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1185636" y="2867252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1147536" y="3634014"/>
            <a:ext cx="58293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1203099" y="3686402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6224361" y="2887889"/>
            <a:ext cx="108902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671286" y="1133702"/>
            <a:ext cx="596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sp>
        <p:nvSpPr>
          <p:cNvPr id="11" name="AutoShape 57"/>
          <p:cNvSpPr>
            <a:spLocks noChangeArrowheads="1"/>
          </p:cNvSpPr>
          <p:nvPr/>
        </p:nvSpPr>
        <p:spPr bwMode="auto">
          <a:xfrm rot="5400000">
            <a:off x="757011" y="19322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58"/>
          <p:cNvSpPr>
            <a:spLocks noChangeArrowheads="1"/>
          </p:cNvSpPr>
          <p:nvPr/>
        </p:nvSpPr>
        <p:spPr bwMode="auto">
          <a:xfrm rot="5400000">
            <a:off x="757011" y="301806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9"/>
          <p:cNvSpPr>
            <a:spLocks noChangeArrowheads="1"/>
          </p:cNvSpPr>
          <p:nvPr/>
        </p:nvSpPr>
        <p:spPr bwMode="auto">
          <a:xfrm rot="5400000">
            <a:off x="757011" y="381816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67"/>
          <p:cNvSpPr>
            <a:spLocks noChangeArrowheads="1"/>
          </p:cNvSpPr>
          <p:nvPr/>
        </p:nvSpPr>
        <p:spPr bwMode="auto">
          <a:xfrm>
            <a:off x="6342971" y="5483225"/>
            <a:ext cx="876300" cy="4572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0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47143"/>
              </p:ext>
            </p:extLst>
          </p:nvPr>
        </p:nvGraphicFramePr>
        <p:xfrm>
          <a:off x="5643336" y="1871889"/>
          <a:ext cx="1304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4" name="Equation" r:id="rId3" imgW="1447560" imgH="419040" progId="Equation.DSMT4">
                  <p:embed/>
                </p:oleObj>
              </mc:Choice>
              <mc:Fallback>
                <p:oleObj name="Equation" r:id="rId3" imgW="144756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336" y="1871889"/>
                        <a:ext cx="1304925" cy="377825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09675"/>
              </p:ext>
            </p:extLst>
          </p:nvPr>
        </p:nvGraphicFramePr>
        <p:xfrm>
          <a:off x="5668736" y="2290989"/>
          <a:ext cx="12715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5" name="Equation" r:id="rId5" imgW="1434960" imgH="419040" progId="Equation.DSMT4">
                  <p:embed/>
                </p:oleObj>
              </mc:Choice>
              <mc:Fallback>
                <p:oleObj name="Equation" r:id="rId5" imgW="1434960" imgH="419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736" y="2290989"/>
                        <a:ext cx="1271588" cy="379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1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624784"/>
              </p:ext>
            </p:extLst>
          </p:nvPr>
        </p:nvGraphicFramePr>
        <p:xfrm>
          <a:off x="2531836" y="4310289"/>
          <a:ext cx="50736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6" name="Equation" r:id="rId7" imgW="2361960" imgH="406080" progId="Equation.DSMT4">
                  <p:embed/>
                </p:oleObj>
              </mc:Choice>
              <mc:Fallback>
                <p:oleObj name="Equation" r:id="rId7" imgW="2361960" imgH="406080" progId="Equation.DSMT4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836" y="4310289"/>
                        <a:ext cx="50736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2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331758"/>
              </p:ext>
            </p:extLst>
          </p:nvPr>
        </p:nvGraphicFramePr>
        <p:xfrm>
          <a:off x="2871335" y="5359627"/>
          <a:ext cx="42179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7" name="Equation" r:id="rId9" imgW="1993680" imgH="419040" progId="Equation.DSMT4">
                  <p:embed/>
                </p:oleObj>
              </mc:Choice>
              <mc:Fallback>
                <p:oleObj name="Equation" r:id="rId9" imgW="1993680" imgH="419040" progId="Equation.DSMT4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335" y="5359627"/>
                        <a:ext cx="42179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201386" y="4732564"/>
            <a:ext cx="2000250" cy="1373188"/>
            <a:chOff x="215900" y="4718050"/>
            <a:chExt cx="2000250" cy="1373188"/>
          </a:xfrm>
        </p:grpSpPr>
        <p:sp>
          <p:nvSpPr>
            <p:cNvPr id="20" name="AutoShape 65"/>
            <p:cNvSpPr>
              <a:spLocks noChangeArrowheads="1"/>
            </p:cNvSpPr>
            <p:nvPr/>
          </p:nvSpPr>
          <p:spPr bwMode="auto">
            <a:xfrm>
              <a:off x="215900" y="4718050"/>
              <a:ext cx="2000250" cy="1373188"/>
            </a:xfrm>
            <a:prstGeom prst="wedgeRoundRectCallout">
              <a:avLst>
                <a:gd name="adj1" fmla="val 99764"/>
                <a:gd name="adj2" fmla="val -25955"/>
                <a:gd name="adj3" fmla="val 16667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 common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error is using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in this formula  </a:t>
              </a:r>
            </a:p>
          </p:txBody>
        </p:sp>
        <p:graphicFrame>
          <p:nvGraphicFramePr>
            <p:cNvPr id="330763" name="Object 11"/>
            <p:cNvGraphicFramePr>
              <a:graphicFrameLocks noChangeAspect="1"/>
            </p:cNvGraphicFramePr>
            <p:nvPr/>
          </p:nvGraphicFramePr>
          <p:xfrm>
            <a:off x="674688" y="5351463"/>
            <a:ext cx="276225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98" name="Equation" r:id="rId11" imgW="139680" imgH="190440" progId="Equation.DSMT4">
                    <p:embed/>
                  </p:oleObj>
                </mc:Choice>
                <mc:Fallback>
                  <p:oleObj name="Equation" r:id="rId11" imgW="139680" imgH="1904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688" y="5351463"/>
                          <a:ext cx="276225" cy="407987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" grpId="0" animBg="1"/>
      <p:bldP spid="6" grpId="0" autoUpdateAnimBg="0"/>
      <p:bldP spid="7" grpId="0" animBg="1"/>
      <p:bldP spid="8" grpId="0" autoUpdateAnimBg="0"/>
      <p:bldP spid="9" grpId="0" autoUpdateAnimBg="0"/>
      <p:bldP spid="11" grpId="0" animBg="1"/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71286" y="1116013"/>
            <a:ext cx="310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Value Approach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28486" y="1733550"/>
            <a:ext cx="37147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03099" y="1785938"/>
            <a:ext cx="355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8486" y="352425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03099" y="35766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01511" y="4164013"/>
            <a:ext cx="7478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.2006 &gt;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cannot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757011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57011" y="3708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1701574" y="2376488"/>
            <a:ext cx="59896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1.28, cumulative probability = .8997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2(1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.8997) =  .2006</a:t>
            </a:r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5890986" y="2857500"/>
            <a:ext cx="952500" cy="4953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" grpId="0" animBg="1"/>
      <p:bldP spid="6" grpId="0" autoUpdateAnimBg="0"/>
      <p:bldP spid="7" grpId="0" autoUpdateAnimBg="0"/>
      <p:bldP spid="8" grpId="0" animBg="1"/>
      <p:bldP spid="9" grpId="0" animBg="1"/>
      <p:bldP spid="11" grpId="0" autoUpdateAnimBg="0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1181100" y="3467100"/>
            <a:ext cx="493395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1255713" y="351948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7" name="AutoShape 53"/>
          <p:cNvSpPr>
            <a:spLocks noChangeArrowheads="1"/>
          </p:cNvSpPr>
          <p:nvPr/>
        </p:nvSpPr>
        <p:spPr bwMode="auto">
          <a:xfrm rot="5400000">
            <a:off x="771525" y="3651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2344738" y="2392363"/>
            <a:ext cx="4683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= .05/2 = .025,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.025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1.96</a:t>
            </a:r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1181100" y="1733550"/>
            <a:ext cx="7086600" cy="5715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1236663" y="1766888"/>
            <a:ext cx="7038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criticals value and rejection rule.</a:t>
            </a: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2581275" y="2852738"/>
            <a:ext cx="4370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-1.96  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1.96</a:t>
            </a:r>
          </a:p>
        </p:txBody>
      </p:sp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1177925" y="4205288"/>
            <a:ext cx="7281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1.278 &gt; -1.96 and &lt; 1.96, we cannot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utoUpdateAnimBg="0"/>
      <p:bldP spid="7" grpId="0" animBg="1"/>
      <p:bldP spid="8" grpId="0" autoUpdateAnimBg="0"/>
      <p:bldP spid="9" grpId="0" animBg="1"/>
      <p:bldP spid="10" grpId="0" autoUpdateAnimBg="0"/>
      <p:bldP spid="11" grpId="0" autoUpdateAnimBg="0"/>
      <p:bldP spid="1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 and Decision Making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8338" y="1095375"/>
            <a:ext cx="78867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many decision-making situations the decision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maker may want, and in some cases may be forced,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to take action with both the conclusion do not reject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and the conclusion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428625" y="1212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409575" y="2889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8338" y="2771775"/>
            <a:ext cx="78867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such situations, it is recommended that the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hypothesis-testing procedure be extended to include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consideration of making a Type II error.</a:t>
            </a:r>
          </a:p>
        </p:txBody>
      </p:sp>
    </p:spTree>
    <p:extLst>
      <p:ext uri="{BB962C8B-B14F-4D97-AF65-F5344CB8AC3E}">
        <p14:creationId xmlns:p14="http://schemas.microsoft.com/office/powerpoint/2010/main" val="18668074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  <p:bldP spid="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 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Hypothesis Tests About a Population Mean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7388" y="1095375"/>
            <a:ext cx="82105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Formulate the null and alternative hypotheses.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409575" y="1841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3738" y="3005138"/>
            <a:ext cx="7391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Using the rejection rule, solve for the value of the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sample mean corresponding to the critical value of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test statistic.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409575" y="3155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8025" y="1690688"/>
            <a:ext cx="7197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Using the critical value approach, use the level of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significance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to determine the critical value and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rejection rule for the test.</a:t>
            </a:r>
          </a:p>
        </p:txBody>
      </p:sp>
    </p:spTree>
    <p:extLst>
      <p:ext uri="{BB962C8B-B14F-4D97-AF65-F5344CB8AC3E}">
        <p14:creationId xmlns:p14="http://schemas.microsoft.com/office/powerpoint/2010/main" val="27164832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  <p:bldP spid="6" grpId="0" autoUpdateAnimBg="0"/>
      <p:bldP spid="7" grpId="0" animBg="1"/>
      <p:bldP spid="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 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Hypothesis Tests About a Population Mean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7388" y="1095375"/>
            <a:ext cx="821055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results from step 3 to state the values of the</a:t>
            </a:r>
          </a:p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sample mean that lead to the acceptance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; this defines the acceptance region.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69925" y="2363788"/>
            <a:ext cx="8142288" cy="2794000"/>
            <a:chOff x="422" y="1489"/>
            <a:chExt cx="5129" cy="176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22" y="1489"/>
              <a:ext cx="5129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5.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Using the sampling distribution of     for a value of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satisfying the alternative hypothesis, and the acceptance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region from step 4, compute the probability that the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sample mean will be in the acceptance region.  (This is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the probability of making a Type II error at the chosen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level of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 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.)</a:t>
              </a:r>
            </a:p>
            <a:p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6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720" y="1555"/>
            <a:ext cx="15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86" name="Equation" r:id="rId3" imgW="279360" imgH="285480" progId="Equation.3">
                    <p:embed/>
                  </p:oleObj>
                </mc:Choice>
                <mc:Fallback>
                  <p:oleObj name="Equation" r:id="rId3" imgW="279360" imgH="285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555"/>
                          <a:ext cx="159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409575" y="2489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35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5"/>
          <p:cNvSpPr>
            <a:spLocks noChangeArrowheads="1"/>
          </p:cNvSpPr>
          <p:nvPr/>
        </p:nvSpPr>
        <p:spPr bwMode="auto">
          <a:xfrm>
            <a:off x="684213" y="1090613"/>
            <a:ext cx="6096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Metro EMS (revisited)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6" name="Text Box 166"/>
          <p:cNvSpPr txBox="1">
            <a:spLocks noChangeArrowheads="1"/>
          </p:cNvSpPr>
          <p:nvPr/>
        </p:nvSpPr>
        <p:spPr bwMode="auto">
          <a:xfrm>
            <a:off x="708025" y="3161180"/>
            <a:ext cx="7816563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EMS director wants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perform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hypothesis test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with a 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05 level of significance, to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determine whether or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service goal of 12 minutes or less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being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achieved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67" name="Text Box 167"/>
          <p:cNvSpPr txBox="1">
            <a:spLocks noChangeArrowheads="1"/>
          </p:cNvSpPr>
          <p:nvPr/>
        </p:nvSpPr>
        <p:spPr bwMode="auto">
          <a:xfrm>
            <a:off x="708025" y="1614488"/>
            <a:ext cx="7750175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Recall that the response times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random sample 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40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medical emergencies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were tabulated.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sample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13.25 minutes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The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standard 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eviation is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believed to be 3.2 minutes.</a:t>
            </a:r>
          </a:p>
        </p:txBody>
      </p:sp>
      <p:sp>
        <p:nvSpPr>
          <p:cNvPr id="168" name="AutoShape 168"/>
          <p:cNvSpPr>
            <a:spLocks noChangeArrowheads="1"/>
          </p:cNvSpPr>
          <p:nvPr/>
        </p:nvSpPr>
        <p:spPr bwMode="auto">
          <a:xfrm rot="5400000">
            <a:off x="4095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AutoShape 169"/>
          <p:cNvSpPr>
            <a:spLocks noChangeArrowheads="1"/>
          </p:cNvSpPr>
          <p:nvPr/>
        </p:nvSpPr>
        <p:spPr bwMode="auto">
          <a:xfrm rot="5400000">
            <a:off x="409575" y="3235792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170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41391210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utoUpdateAnimBg="0"/>
      <p:bldP spid="167" grpId="0" autoUpdateAnimBg="0"/>
      <p:bldP spid="168" grpId="0" animBg="1"/>
      <p:bldP spid="1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03262" y="1087438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Alternative Hypothesis as a Research Hypothesis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sales force bonus plan is developed in an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attempt to increase sales.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11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bonus plan increase sales.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771525" y="3009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3765550"/>
            <a:ext cx="73152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bonus plan does not increase sales.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3987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59125" y="2882900"/>
          <a:ext cx="25479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20" name="Equation" r:id="rId3" imgW="1257120" imgH="380880" progId="Equation.DSMT4">
                  <p:embed/>
                </p:oleObj>
              </mc:Choice>
              <mc:Fallback>
                <p:oleObj name="Equation" r:id="rId3" imgW="1257120" imgH="380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2882900"/>
                        <a:ext cx="254793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516188" y="3736975"/>
          <a:ext cx="40719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21" name="Equation" r:id="rId5" imgW="1854000" imgH="406080" progId="Equation.DSMT4">
                  <p:embed/>
                </p:oleObj>
              </mc:Choice>
              <mc:Fallback>
                <p:oleObj name="Equation" r:id="rId5" imgW="1854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736975"/>
                        <a:ext cx="40719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AutoShape 106"/>
          <p:cNvSpPr>
            <a:spLocks noChangeArrowheads="1"/>
          </p:cNvSpPr>
          <p:nvPr/>
        </p:nvSpPr>
        <p:spPr bwMode="auto">
          <a:xfrm rot="5400000">
            <a:off x="752475" y="1212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AutoShape 107"/>
          <p:cNvSpPr>
            <a:spLocks noChangeArrowheads="1"/>
          </p:cNvSpPr>
          <p:nvPr/>
        </p:nvSpPr>
        <p:spPr bwMode="auto">
          <a:xfrm rot="5400000">
            <a:off x="75247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AutoShape 108"/>
          <p:cNvSpPr>
            <a:spLocks noChangeArrowheads="1"/>
          </p:cNvSpPr>
          <p:nvPr/>
        </p:nvSpPr>
        <p:spPr bwMode="auto">
          <a:xfrm rot="5400000">
            <a:off x="752475" y="2146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9"/>
          <p:cNvSpPr>
            <a:spLocks noChangeArrowheads="1"/>
          </p:cNvSpPr>
          <p:nvPr/>
        </p:nvSpPr>
        <p:spPr bwMode="auto">
          <a:xfrm rot="5400000">
            <a:off x="752475" y="4756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" name="Group 110"/>
          <p:cNvGrpSpPr>
            <a:grpSpLocks/>
          </p:cNvGrpSpPr>
          <p:nvPr/>
        </p:nvGrpSpPr>
        <p:grpSpPr bwMode="auto">
          <a:xfrm>
            <a:off x="1031875" y="4643438"/>
            <a:ext cx="5341938" cy="457200"/>
            <a:chOff x="650" y="3357"/>
            <a:chExt cx="3365" cy="288"/>
          </a:xfrm>
        </p:grpSpPr>
        <p:sp>
          <p:nvSpPr>
            <p:cNvPr id="111" name="Line 111"/>
            <p:cNvSpPr>
              <a:spLocks noChangeShapeType="1"/>
            </p:cNvSpPr>
            <p:nvPr/>
          </p:nvSpPr>
          <p:spPr bwMode="auto">
            <a:xfrm flipV="1">
              <a:off x="3028" y="3413"/>
              <a:ext cx="10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 Box 112"/>
            <p:cNvSpPr txBox="1">
              <a:spLocks noChangeArrowheads="1"/>
            </p:cNvSpPr>
            <p:nvPr/>
          </p:nvSpPr>
          <p:spPr bwMode="auto">
            <a:xfrm>
              <a:off x="650" y="3357"/>
              <a:ext cx="3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4.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We will accept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when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&lt; 12.8323</a:t>
              </a:r>
            </a:p>
          </p:txBody>
        </p:sp>
      </p:grpSp>
      <p:sp>
        <p:nvSpPr>
          <p:cNvPr id="113" name="Text Box 113"/>
          <p:cNvSpPr txBox="1">
            <a:spLocks noChangeArrowheads="1"/>
          </p:cNvSpPr>
          <p:nvPr/>
        </p:nvSpPr>
        <p:spPr bwMode="auto">
          <a:xfrm>
            <a:off x="573088" y="2033588"/>
            <a:ext cx="6461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Value of the sample mean that identifies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the rejection region:</a:t>
            </a:r>
          </a:p>
        </p:txBody>
      </p:sp>
      <p:sp>
        <p:nvSpPr>
          <p:cNvPr id="114" name="Text Box 114"/>
          <p:cNvSpPr txBox="1">
            <a:spLocks noChangeArrowheads="1"/>
          </p:cNvSpPr>
          <p:nvPr/>
        </p:nvSpPr>
        <p:spPr bwMode="auto">
          <a:xfrm>
            <a:off x="1031875" y="1538288"/>
            <a:ext cx="565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Rejection rule is: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</a:t>
            </a:r>
          </a:p>
        </p:txBody>
      </p:sp>
      <p:sp>
        <p:nvSpPr>
          <p:cNvPr id="115" name="Text Box 115"/>
          <p:cNvSpPr txBox="1">
            <a:spLocks noChangeArrowheads="1"/>
          </p:cNvSpPr>
          <p:nvPr/>
        </p:nvSpPr>
        <p:spPr bwMode="auto">
          <a:xfrm>
            <a:off x="1012825" y="1058863"/>
            <a:ext cx="646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Hypotheses are: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</a:p>
        </p:txBody>
      </p:sp>
      <p:sp>
        <p:nvSpPr>
          <p:cNvPr id="116" name="Rectangle 116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19107356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3" grpId="0" autoUpdateAnimBg="0"/>
      <p:bldP spid="114" grpId="0" autoUpdateAnimBg="0"/>
      <p:bldP spid="115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65263" y="1966913"/>
            <a:ext cx="6465887" cy="3643312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622425" y="2903538"/>
            <a:ext cx="6153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AutoShape 106"/>
          <p:cNvSpPr>
            <a:spLocks noChangeArrowheads="1"/>
          </p:cNvSpPr>
          <p:nvPr/>
        </p:nvSpPr>
        <p:spPr bwMode="auto">
          <a:xfrm rot="5400000">
            <a:off x="752475" y="1174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Text Box 107"/>
          <p:cNvSpPr txBox="1">
            <a:spLocks noChangeArrowheads="1"/>
          </p:cNvSpPr>
          <p:nvPr/>
        </p:nvSpPr>
        <p:spPr bwMode="auto">
          <a:xfrm>
            <a:off x="1965325" y="511968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12.0001               1.645            .9500       .0500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1965325" y="477678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12.4                     0.85              .8023       .1977</a:t>
            </a:r>
          </a:p>
        </p:txBody>
      </p:sp>
      <p:sp>
        <p:nvSpPr>
          <p:cNvPr id="109" name="Text Box 109"/>
          <p:cNvSpPr txBox="1">
            <a:spLocks noChangeArrowheads="1"/>
          </p:cNvSpPr>
          <p:nvPr/>
        </p:nvSpPr>
        <p:spPr bwMode="auto">
          <a:xfrm>
            <a:off x="1965325" y="442118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12.8                     0.06              .5239       .4761</a:t>
            </a:r>
          </a:p>
        </p:txBody>
      </p:sp>
      <p:sp>
        <p:nvSpPr>
          <p:cNvPr id="110" name="Text Box 110"/>
          <p:cNvSpPr txBox="1">
            <a:spLocks noChangeArrowheads="1"/>
          </p:cNvSpPr>
          <p:nvPr/>
        </p:nvSpPr>
        <p:spPr bwMode="auto">
          <a:xfrm>
            <a:off x="1965325" y="4071938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12.8323               0.00              .5000       .5000</a:t>
            </a:r>
          </a:p>
        </p:txBody>
      </p: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1939925" y="3722688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13.2                    -0.73              .2327       .7673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1939925" y="3348038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13.6                    -1.52              .0643       .9357</a:t>
            </a:r>
          </a:p>
        </p:txBody>
      </p:sp>
      <p:sp>
        <p:nvSpPr>
          <p:cNvPr id="113" name="Text Box 113"/>
          <p:cNvSpPr txBox="1">
            <a:spLocks noChangeArrowheads="1"/>
          </p:cNvSpPr>
          <p:nvPr/>
        </p:nvSpPr>
        <p:spPr bwMode="auto">
          <a:xfrm>
            <a:off x="1939925" y="2967038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14.0                    -2.31              .0104       .9896</a:t>
            </a:r>
          </a:p>
        </p:txBody>
      </p:sp>
      <p:grpSp>
        <p:nvGrpSpPr>
          <p:cNvPr id="114" name="Group 114"/>
          <p:cNvGrpSpPr>
            <a:grpSpLocks/>
          </p:cNvGrpSpPr>
          <p:nvPr/>
        </p:nvGrpSpPr>
        <p:grpSpPr bwMode="auto">
          <a:xfrm>
            <a:off x="1520825" y="2065338"/>
            <a:ext cx="6099175" cy="839787"/>
            <a:chOff x="958" y="1625"/>
            <a:chExt cx="3842" cy="529"/>
          </a:xfrm>
        </p:grpSpPr>
        <p:graphicFrame>
          <p:nvGraphicFramePr>
            <p:cNvPr id="115" name="Object 11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31" y="1625"/>
            <a:ext cx="1334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5" name="Equation" r:id="rId3" imgW="952200" imgH="393480" progId="Equation.DSMT4">
                    <p:embed/>
                  </p:oleObj>
                </mc:Choice>
                <mc:Fallback>
                  <p:oleObj name="Equation" r:id="rId3" imgW="952200" imgH="393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1625"/>
                          <a:ext cx="1334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Text Box 116"/>
            <p:cNvSpPr txBox="1">
              <a:spLocks noChangeArrowheads="1"/>
            </p:cNvSpPr>
            <p:nvPr/>
          </p:nvSpPr>
          <p:spPr bwMode="auto">
            <a:xfrm>
              <a:off x="958" y="1831"/>
              <a:ext cx="38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Values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                                       b           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1-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b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17" name="Text Box 117"/>
          <p:cNvSpPr txBox="1">
            <a:spLocks noChangeArrowheads="1"/>
          </p:cNvSpPr>
          <p:nvPr/>
        </p:nvSpPr>
        <p:spPr bwMode="auto">
          <a:xfrm>
            <a:off x="1038225" y="1049338"/>
            <a:ext cx="6216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Probabilities that the sample mean will be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in the acceptance region:</a:t>
            </a:r>
          </a:p>
        </p:txBody>
      </p:sp>
      <p:sp>
        <p:nvSpPr>
          <p:cNvPr id="118" name="Rectangle 118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39577498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0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/>
      <p:bldP spid="106" grpId="0" animBg="1"/>
      <p:bldP spid="107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  <p:bldP spid="117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47900" y="3295650"/>
            <a:ext cx="4762500" cy="514350"/>
          </a:xfrm>
          <a:prstGeom prst="rect">
            <a:avLst/>
          </a:prstGeom>
          <a:gradFill rotWithShape="0">
            <a:gsLst>
              <a:gs pos="0">
                <a:srgbClr val="005986">
                  <a:gamma/>
                  <a:shade val="46275"/>
                  <a:invGamma/>
                </a:srgbClr>
              </a:gs>
              <a:gs pos="50000">
                <a:srgbClr val="005986"/>
              </a:gs>
              <a:gs pos="100000">
                <a:srgbClr val="00598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7388" y="1095375"/>
            <a:ext cx="7772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7" name="Text Box 107"/>
          <p:cNvSpPr txBox="1">
            <a:spLocks noChangeArrowheads="1"/>
          </p:cNvSpPr>
          <p:nvPr/>
        </p:nvSpPr>
        <p:spPr bwMode="auto">
          <a:xfrm>
            <a:off x="1260475" y="3859213"/>
            <a:ext cx="6994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75000"/>
              <a:buFont typeface="Wingdings" pitchFamily="2" charset="2"/>
              <a:buChar char="l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When the true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far above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null hypothesis value of 12, there is a low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probability that we will make a Type II error.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1260475" y="2011363"/>
            <a:ext cx="6748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75000"/>
              <a:buFont typeface="Wingdings" pitchFamily="2" charset="2"/>
              <a:buChar char="l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When the true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close to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null hypothesis value of 12, there is a high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probability that we will make a Type II error.</a:t>
            </a:r>
          </a:p>
        </p:txBody>
      </p:sp>
      <p:sp>
        <p:nvSpPr>
          <p:cNvPr id="109" name="AutoShape 109"/>
          <p:cNvSpPr>
            <a:spLocks noChangeArrowheads="1"/>
          </p:cNvSpPr>
          <p:nvPr/>
        </p:nvSpPr>
        <p:spPr bwMode="auto">
          <a:xfrm rot="5400000">
            <a:off x="1057275" y="2165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AutoShape 110"/>
          <p:cNvSpPr>
            <a:spLocks noChangeArrowheads="1"/>
          </p:cNvSpPr>
          <p:nvPr/>
        </p:nvSpPr>
        <p:spPr bwMode="auto">
          <a:xfrm rot="5400000">
            <a:off x="1057275" y="4013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1260475" y="1538288"/>
            <a:ext cx="555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Observations about the preceding table: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2289175" y="3325813"/>
            <a:ext cx="4668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12.0001,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 .9500</a:t>
            </a:r>
          </a:p>
        </p:txBody>
      </p:sp>
      <p:sp>
        <p:nvSpPr>
          <p:cNvPr id="113" name="Rectangle 113"/>
          <p:cNvSpPr>
            <a:spLocks noChangeArrowheads="1"/>
          </p:cNvSpPr>
          <p:nvPr/>
        </p:nvSpPr>
        <p:spPr bwMode="auto">
          <a:xfrm>
            <a:off x="2247900" y="5124450"/>
            <a:ext cx="4762500" cy="514350"/>
          </a:xfrm>
          <a:prstGeom prst="rect">
            <a:avLst/>
          </a:prstGeom>
          <a:gradFill rotWithShape="0">
            <a:gsLst>
              <a:gs pos="0">
                <a:srgbClr val="005986">
                  <a:gamma/>
                  <a:shade val="46275"/>
                  <a:invGamma/>
                </a:srgbClr>
              </a:gs>
              <a:gs pos="50000">
                <a:srgbClr val="005986"/>
              </a:gs>
              <a:gs pos="100000">
                <a:srgbClr val="00598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 Box 114"/>
          <p:cNvSpPr txBox="1">
            <a:spLocks noChangeArrowheads="1"/>
          </p:cNvSpPr>
          <p:nvPr/>
        </p:nvSpPr>
        <p:spPr bwMode="auto">
          <a:xfrm>
            <a:off x="2530475" y="5154613"/>
            <a:ext cx="421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14.0,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.0104</a:t>
            </a:r>
          </a:p>
        </p:txBody>
      </p:sp>
    </p:spTree>
    <p:extLst>
      <p:ext uri="{BB962C8B-B14F-4D97-AF65-F5344CB8AC3E}">
        <p14:creationId xmlns:p14="http://schemas.microsoft.com/office/powerpoint/2010/main" val="30171466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7" grpId="0" autoUpdateAnimBg="0"/>
      <p:bldP spid="108" grpId="0" autoUpdateAnimBg="0"/>
      <p:bldP spid="109" grpId="0" animBg="1"/>
      <p:bldP spid="110" grpId="0" animBg="1"/>
      <p:bldP spid="111" grpId="0" autoUpdateAnimBg="0"/>
      <p:bldP spid="112" grpId="0" autoUpdateAnimBg="0"/>
      <p:bldP spid="113" grpId="0" animBg="1"/>
      <p:bldP spid="11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of the Test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7388" y="1133475"/>
            <a:ext cx="77724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probability of correctly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false is called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the test.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4476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447675" y="2165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447675" y="2736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06438" y="2047875"/>
            <a:ext cx="77724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any particular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the power is 1 –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06438" y="2619375"/>
            <a:ext cx="7772400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We can show graphically the power associated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with each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; such a graph is called a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curve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(See next slide.)</a:t>
            </a:r>
          </a:p>
        </p:txBody>
      </p:sp>
    </p:spTree>
    <p:extLst>
      <p:ext uri="{BB962C8B-B14F-4D97-AF65-F5344CB8AC3E}">
        <p14:creationId xmlns:p14="http://schemas.microsoft.com/office/powerpoint/2010/main" val="30289220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  <p:bldP spid="6" grpId="0" animBg="1"/>
      <p:bldP spid="7" grpId="0" autoUpdateAnimBg="0"/>
      <p:bldP spid="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Curve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052513" y="873125"/>
          <a:ext cx="715010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9" name="Chart" r:id="rId3" imgW="4943972" imgH="3667366" progId="Excel.Chart.8">
                  <p:embed/>
                </p:oleObj>
              </mc:Choice>
              <mc:Fallback>
                <p:oleObj name="Chart" r:id="rId3" imgW="4943972" imgH="366736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873125"/>
                        <a:ext cx="7150100" cy="530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97763" y="48545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bg2"/>
                </a:solidFill>
                <a:effectLst/>
                <a:latin typeface="Symbol" pitchFamily="18" charset="2"/>
              </a:rPr>
              <a:t>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549650" y="1295400"/>
            <a:ext cx="0" cy="3771900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556000" y="2225675"/>
            <a:ext cx="347663" cy="4763"/>
          </a:xfrm>
          <a:prstGeom prst="line">
            <a:avLst/>
          </a:prstGeom>
          <a:noFill/>
          <a:ln w="12700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22713" y="2035175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6699"/>
                </a:solidFill>
                <a:effectLst/>
                <a:latin typeface="Book Antiqua" pitchFamily="18" charset="0"/>
              </a:rPr>
              <a:t>H</a:t>
            </a:r>
            <a:r>
              <a:rPr lang="en-US" sz="2000" baseline="-25000">
                <a:solidFill>
                  <a:srgbClr val="006699"/>
                </a:solidFill>
                <a:effectLst/>
                <a:latin typeface="Book Antiqua" pitchFamily="18" charset="0"/>
              </a:rPr>
              <a:t>0</a:t>
            </a:r>
            <a:r>
              <a:rPr lang="en-US" sz="2000">
                <a:solidFill>
                  <a:srgbClr val="006699"/>
                </a:solidFill>
                <a:effectLst/>
                <a:latin typeface="Book Antiqua" pitchFamily="18" charset="0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8758303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7388" y="1133475"/>
            <a:ext cx="77724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specified level of significance determines the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probability of making a Type I error.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69925" y="2071688"/>
            <a:ext cx="7181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By controlling the sample size, the probability of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making a Type II error is controlled.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4476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447675" y="2203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6765982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1336675" y="1093788"/>
            <a:ext cx="3730625" cy="2301875"/>
          </a:xfrm>
          <a:custGeom>
            <a:avLst/>
            <a:gdLst>
              <a:gd name="T0" fmla="*/ 1127 w 2350"/>
              <a:gd name="T1" fmla="*/ 6 h 1450"/>
              <a:gd name="T2" fmla="*/ 1049 w 2350"/>
              <a:gd name="T3" fmla="*/ 72 h 1450"/>
              <a:gd name="T4" fmla="*/ 1000 w 2350"/>
              <a:gd name="T5" fmla="*/ 147 h 1450"/>
              <a:gd name="T6" fmla="*/ 951 w 2350"/>
              <a:gd name="T7" fmla="*/ 229 h 1450"/>
              <a:gd name="T8" fmla="*/ 913 w 2350"/>
              <a:gd name="T9" fmla="*/ 306 h 1450"/>
              <a:gd name="T10" fmla="*/ 880 w 2350"/>
              <a:gd name="T11" fmla="*/ 382 h 1450"/>
              <a:gd name="T12" fmla="*/ 843 w 2350"/>
              <a:gd name="T13" fmla="*/ 470 h 1450"/>
              <a:gd name="T14" fmla="*/ 811 w 2350"/>
              <a:gd name="T15" fmla="*/ 563 h 1450"/>
              <a:gd name="T16" fmla="*/ 788 w 2350"/>
              <a:gd name="T17" fmla="*/ 642 h 1450"/>
              <a:gd name="T18" fmla="*/ 766 w 2350"/>
              <a:gd name="T19" fmla="*/ 726 h 1450"/>
              <a:gd name="T20" fmla="*/ 736 w 2350"/>
              <a:gd name="T21" fmla="*/ 807 h 1450"/>
              <a:gd name="T22" fmla="*/ 712 w 2350"/>
              <a:gd name="T23" fmla="*/ 883 h 1450"/>
              <a:gd name="T24" fmla="*/ 675 w 2350"/>
              <a:gd name="T25" fmla="*/ 965 h 1450"/>
              <a:gd name="T26" fmla="*/ 631 w 2350"/>
              <a:gd name="T27" fmla="*/ 1057 h 1450"/>
              <a:gd name="T28" fmla="*/ 568 w 2350"/>
              <a:gd name="T29" fmla="*/ 1147 h 1450"/>
              <a:gd name="T30" fmla="*/ 503 w 2350"/>
              <a:gd name="T31" fmla="*/ 1214 h 1450"/>
              <a:gd name="T32" fmla="*/ 419 w 2350"/>
              <a:gd name="T33" fmla="*/ 1269 h 1450"/>
              <a:gd name="T34" fmla="*/ 329 w 2350"/>
              <a:gd name="T35" fmla="*/ 1309 h 1450"/>
              <a:gd name="T36" fmla="*/ 253 w 2350"/>
              <a:gd name="T37" fmla="*/ 1333 h 1450"/>
              <a:gd name="T38" fmla="*/ 170 w 2350"/>
              <a:gd name="T39" fmla="*/ 1364 h 1450"/>
              <a:gd name="T40" fmla="*/ 67 w 2350"/>
              <a:gd name="T41" fmla="*/ 1391 h 1450"/>
              <a:gd name="T42" fmla="*/ 2 w 2350"/>
              <a:gd name="T43" fmla="*/ 1412 h 1450"/>
              <a:gd name="T44" fmla="*/ 2350 w 2350"/>
              <a:gd name="T45" fmla="*/ 1444 h 1450"/>
              <a:gd name="T46" fmla="*/ 2320 w 2350"/>
              <a:gd name="T47" fmla="*/ 1408 h 1450"/>
              <a:gd name="T48" fmla="*/ 2239 w 2350"/>
              <a:gd name="T49" fmla="*/ 1390 h 1450"/>
              <a:gd name="T50" fmla="*/ 2134 w 2350"/>
              <a:gd name="T51" fmla="*/ 1354 h 1450"/>
              <a:gd name="T52" fmla="*/ 2035 w 2350"/>
              <a:gd name="T53" fmla="*/ 1318 h 1450"/>
              <a:gd name="T54" fmla="*/ 1945 w 2350"/>
              <a:gd name="T55" fmla="*/ 1279 h 1450"/>
              <a:gd name="T56" fmla="*/ 1894 w 2350"/>
              <a:gd name="T57" fmla="*/ 1246 h 1450"/>
              <a:gd name="T58" fmla="*/ 1822 w 2350"/>
              <a:gd name="T59" fmla="*/ 1198 h 1450"/>
              <a:gd name="T60" fmla="*/ 1762 w 2350"/>
              <a:gd name="T61" fmla="*/ 1135 h 1450"/>
              <a:gd name="T62" fmla="*/ 1708 w 2350"/>
              <a:gd name="T63" fmla="*/ 1057 h 1450"/>
              <a:gd name="T64" fmla="*/ 1669 w 2350"/>
              <a:gd name="T65" fmla="*/ 982 h 1450"/>
              <a:gd name="T66" fmla="*/ 1633 w 2350"/>
              <a:gd name="T67" fmla="*/ 910 h 1450"/>
              <a:gd name="T68" fmla="*/ 1603 w 2350"/>
              <a:gd name="T69" fmla="*/ 838 h 1450"/>
              <a:gd name="T70" fmla="*/ 1576 w 2350"/>
              <a:gd name="T71" fmla="*/ 763 h 1450"/>
              <a:gd name="T72" fmla="*/ 1555 w 2350"/>
              <a:gd name="T73" fmla="*/ 670 h 1450"/>
              <a:gd name="T74" fmla="*/ 1530 w 2350"/>
              <a:gd name="T75" fmla="*/ 584 h 1450"/>
              <a:gd name="T76" fmla="*/ 1495 w 2350"/>
              <a:gd name="T77" fmla="*/ 482 h 1450"/>
              <a:gd name="T78" fmla="*/ 1453 w 2350"/>
              <a:gd name="T79" fmla="*/ 381 h 1450"/>
              <a:gd name="T80" fmla="*/ 1417 w 2350"/>
              <a:gd name="T81" fmla="*/ 298 h 1450"/>
              <a:gd name="T82" fmla="*/ 1390 w 2350"/>
              <a:gd name="T83" fmla="*/ 239 h 1450"/>
              <a:gd name="T84" fmla="*/ 1355 w 2350"/>
              <a:gd name="T85" fmla="*/ 175 h 1450"/>
              <a:gd name="T86" fmla="*/ 1328 w 2350"/>
              <a:gd name="T87" fmla="*/ 135 h 1450"/>
              <a:gd name="T88" fmla="*/ 1297 w 2350"/>
              <a:gd name="T89" fmla="*/ 93 h 1450"/>
              <a:gd name="T90" fmla="*/ 1285 w 2350"/>
              <a:gd name="T91" fmla="*/ 80 h 1450"/>
              <a:gd name="T92" fmla="*/ 1239 w 2350"/>
              <a:gd name="T93" fmla="*/ 32 h 1450"/>
              <a:gd name="T94" fmla="*/ 1204 w 2350"/>
              <a:gd name="T95" fmla="*/ 6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4573588" y="2003425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38463" y="3409950"/>
            <a:ext cx="458787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m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72050" y="2386013"/>
            <a:ext cx="449263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355600" y="1841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16200000" flipH="1">
            <a:off x="8505825" y="4584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178175" y="3241675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089400" y="3665538"/>
            <a:ext cx="3730625" cy="2301875"/>
          </a:xfrm>
          <a:custGeom>
            <a:avLst/>
            <a:gdLst>
              <a:gd name="T0" fmla="*/ 1127 w 2350"/>
              <a:gd name="T1" fmla="*/ 6 h 1450"/>
              <a:gd name="T2" fmla="*/ 1049 w 2350"/>
              <a:gd name="T3" fmla="*/ 72 h 1450"/>
              <a:gd name="T4" fmla="*/ 1000 w 2350"/>
              <a:gd name="T5" fmla="*/ 147 h 1450"/>
              <a:gd name="T6" fmla="*/ 951 w 2350"/>
              <a:gd name="T7" fmla="*/ 229 h 1450"/>
              <a:gd name="T8" fmla="*/ 913 w 2350"/>
              <a:gd name="T9" fmla="*/ 306 h 1450"/>
              <a:gd name="T10" fmla="*/ 880 w 2350"/>
              <a:gd name="T11" fmla="*/ 382 h 1450"/>
              <a:gd name="T12" fmla="*/ 843 w 2350"/>
              <a:gd name="T13" fmla="*/ 470 h 1450"/>
              <a:gd name="T14" fmla="*/ 811 w 2350"/>
              <a:gd name="T15" fmla="*/ 563 h 1450"/>
              <a:gd name="T16" fmla="*/ 788 w 2350"/>
              <a:gd name="T17" fmla="*/ 642 h 1450"/>
              <a:gd name="T18" fmla="*/ 766 w 2350"/>
              <a:gd name="T19" fmla="*/ 726 h 1450"/>
              <a:gd name="T20" fmla="*/ 736 w 2350"/>
              <a:gd name="T21" fmla="*/ 807 h 1450"/>
              <a:gd name="T22" fmla="*/ 712 w 2350"/>
              <a:gd name="T23" fmla="*/ 883 h 1450"/>
              <a:gd name="T24" fmla="*/ 675 w 2350"/>
              <a:gd name="T25" fmla="*/ 965 h 1450"/>
              <a:gd name="T26" fmla="*/ 631 w 2350"/>
              <a:gd name="T27" fmla="*/ 1057 h 1450"/>
              <a:gd name="T28" fmla="*/ 568 w 2350"/>
              <a:gd name="T29" fmla="*/ 1147 h 1450"/>
              <a:gd name="T30" fmla="*/ 503 w 2350"/>
              <a:gd name="T31" fmla="*/ 1214 h 1450"/>
              <a:gd name="T32" fmla="*/ 419 w 2350"/>
              <a:gd name="T33" fmla="*/ 1269 h 1450"/>
              <a:gd name="T34" fmla="*/ 329 w 2350"/>
              <a:gd name="T35" fmla="*/ 1309 h 1450"/>
              <a:gd name="T36" fmla="*/ 253 w 2350"/>
              <a:gd name="T37" fmla="*/ 1333 h 1450"/>
              <a:gd name="T38" fmla="*/ 170 w 2350"/>
              <a:gd name="T39" fmla="*/ 1364 h 1450"/>
              <a:gd name="T40" fmla="*/ 67 w 2350"/>
              <a:gd name="T41" fmla="*/ 1391 h 1450"/>
              <a:gd name="T42" fmla="*/ 2 w 2350"/>
              <a:gd name="T43" fmla="*/ 1412 h 1450"/>
              <a:gd name="T44" fmla="*/ 2350 w 2350"/>
              <a:gd name="T45" fmla="*/ 1444 h 1450"/>
              <a:gd name="T46" fmla="*/ 2320 w 2350"/>
              <a:gd name="T47" fmla="*/ 1408 h 1450"/>
              <a:gd name="T48" fmla="*/ 2239 w 2350"/>
              <a:gd name="T49" fmla="*/ 1390 h 1450"/>
              <a:gd name="T50" fmla="*/ 2134 w 2350"/>
              <a:gd name="T51" fmla="*/ 1354 h 1450"/>
              <a:gd name="T52" fmla="*/ 2035 w 2350"/>
              <a:gd name="T53" fmla="*/ 1318 h 1450"/>
              <a:gd name="T54" fmla="*/ 1945 w 2350"/>
              <a:gd name="T55" fmla="*/ 1279 h 1450"/>
              <a:gd name="T56" fmla="*/ 1894 w 2350"/>
              <a:gd name="T57" fmla="*/ 1246 h 1450"/>
              <a:gd name="T58" fmla="*/ 1822 w 2350"/>
              <a:gd name="T59" fmla="*/ 1198 h 1450"/>
              <a:gd name="T60" fmla="*/ 1762 w 2350"/>
              <a:gd name="T61" fmla="*/ 1135 h 1450"/>
              <a:gd name="T62" fmla="*/ 1708 w 2350"/>
              <a:gd name="T63" fmla="*/ 1057 h 1450"/>
              <a:gd name="T64" fmla="*/ 1669 w 2350"/>
              <a:gd name="T65" fmla="*/ 982 h 1450"/>
              <a:gd name="T66" fmla="*/ 1633 w 2350"/>
              <a:gd name="T67" fmla="*/ 910 h 1450"/>
              <a:gd name="T68" fmla="*/ 1603 w 2350"/>
              <a:gd name="T69" fmla="*/ 838 h 1450"/>
              <a:gd name="T70" fmla="*/ 1576 w 2350"/>
              <a:gd name="T71" fmla="*/ 763 h 1450"/>
              <a:gd name="T72" fmla="*/ 1555 w 2350"/>
              <a:gd name="T73" fmla="*/ 670 h 1450"/>
              <a:gd name="T74" fmla="*/ 1530 w 2350"/>
              <a:gd name="T75" fmla="*/ 584 h 1450"/>
              <a:gd name="T76" fmla="*/ 1495 w 2350"/>
              <a:gd name="T77" fmla="*/ 482 h 1450"/>
              <a:gd name="T78" fmla="*/ 1453 w 2350"/>
              <a:gd name="T79" fmla="*/ 381 h 1450"/>
              <a:gd name="T80" fmla="*/ 1417 w 2350"/>
              <a:gd name="T81" fmla="*/ 298 h 1450"/>
              <a:gd name="T82" fmla="*/ 1390 w 2350"/>
              <a:gd name="T83" fmla="*/ 239 h 1450"/>
              <a:gd name="T84" fmla="*/ 1355 w 2350"/>
              <a:gd name="T85" fmla="*/ 175 h 1450"/>
              <a:gd name="T86" fmla="*/ 1328 w 2350"/>
              <a:gd name="T87" fmla="*/ 135 h 1450"/>
              <a:gd name="T88" fmla="*/ 1297 w 2350"/>
              <a:gd name="T89" fmla="*/ 93 h 1450"/>
              <a:gd name="T90" fmla="*/ 1285 w 2350"/>
              <a:gd name="T91" fmla="*/ 80 h 1450"/>
              <a:gd name="T92" fmla="*/ 1239 w 2350"/>
              <a:gd name="T93" fmla="*/ 32 h 1450"/>
              <a:gd name="T94" fmla="*/ 1204 w 2350"/>
              <a:gd name="T95" fmla="*/ 6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075113" y="5753100"/>
            <a:ext cx="500062" cy="217488"/>
          </a:xfrm>
          <a:custGeom>
            <a:avLst/>
            <a:gdLst>
              <a:gd name="T0" fmla="*/ 311 w 315"/>
              <a:gd name="T1" fmla="*/ 0 h 137"/>
              <a:gd name="T2" fmla="*/ 313 w 315"/>
              <a:gd name="T3" fmla="*/ 2 h 137"/>
              <a:gd name="T4" fmla="*/ 312 w 315"/>
              <a:gd name="T5" fmla="*/ 18 h 137"/>
              <a:gd name="T6" fmla="*/ 312 w 315"/>
              <a:gd name="T7" fmla="*/ 31 h 137"/>
              <a:gd name="T8" fmla="*/ 312 w 315"/>
              <a:gd name="T9" fmla="*/ 50 h 137"/>
              <a:gd name="T10" fmla="*/ 312 w 315"/>
              <a:gd name="T11" fmla="*/ 64 h 137"/>
              <a:gd name="T12" fmla="*/ 315 w 315"/>
              <a:gd name="T13" fmla="*/ 81 h 137"/>
              <a:gd name="T14" fmla="*/ 315 w 315"/>
              <a:gd name="T15" fmla="*/ 109 h 137"/>
              <a:gd name="T16" fmla="*/ 315 w 315"/>
              <a:gd name="T17" fmla="*/ 135 h 137"/>
              <a:gd name="T18" fmla="*/ 0 w 315"/>
              <a:gd name="T19" fmla="*/ 137 h 137"/>
              <a:gd name="T20" fmla="*/ 1 w 315"/>
              <a:gd name="T21" fmla="*/ 88 h 137"/>
              <a:gd name="T22" fmla="*/ 23 w 315"/>
              <a:gd name="T23" fmla="*/ 86 h 137"/>
              <a:gd name="T24" fmla="*/ 43 w 315"/>
              <a:gd name="T25" fmla="*/ 80 h 137"/>
              <a:gd name="T26" fmla="*/ 61 w 315"/>
              <a:gd name="T27" fmla="*/ 76 h 137"/>
              <a:gd name="T28" fmla="*/ 77 w 315"/>
              <a:gd name="T29" fmla="*/ 72 h 137"/>
              <a:gd name="T30" fmla="*/ 93 w 315"/>
              <a:gd name="T31" fmla="*/ 65 h 137"/>
              <a:gd name="T32" fmla="*/ 105 w 315"/>
              <a:gd name="T33" fmla="*/ 61 h 137"/>
              <a:gd name="T34" fmla="*/ 150 w 315"/>
              <a:gd name="T35" fmla="*/ 51 h 137"/>
              <a:gd name="T36" fmla="*/ 124 w 315"/>
              <a:gd name="T37" fmla="*/ 57 h 137"/>
              <a:gd name="T38" fmla="*/ 136 w 315"/>
              <a:gd name="T39" fmla="*/ 54 h 137"/>
              <a:gd name="T40" fmla="*/ 160 w 315"/>
              <a:gd name="T41" fmla="*/ 48 h 137"/>
              <a:gd name="T42" fmla="*/ 177 w 315"/>
              <a:gd name="T43" fmla="*/ 44 h 137"/>
              <a:gd name="T44" fmla="*/ 192 w 315"/>
              <a:gd name="T45" fmla="*/ 39 h 137"/>
              <a:gd name="T46" fmla="*/ 200 w 315"/>
              <a:gd name="T47" fmla="*/ 38 h 137"/>
              <a:gd name="T48" fmla="*/ 222 w 315"/>
              <a:gd name="T49" fmla="*/ 31 h 137"/>
              <a:gd name="T50" fmla="*/ 236 w 315"/>
              <a:gd name="T51" fmla="*/ 27 h 137"/>
              <a:gd name="T52" fmla="*/ 251 w 315"/>
              <a:gd name="T53" fmla="*/ 22 h 137"/>
              <a:gd name="T54" fmla="*/ 267 w 315"/>
              <a:gd name="T55" fmla="*/ 16 h 137"/>
              <a:gd name="T56" fmla="*/ 279 w 315"/>
              <a:gd name="T57" fmla="*/ 12 h 137"/>
              <a:gd name="T58" fmla="*/ 291 w 315"/>
              <a:gd name="T59" fmla="*/ 8 h 137"/>
              <a:gd name="T60" fmla="*/ 312 w 315"/>
              <a:gd name="T61" fmla="*/ 8 h 137"/>
              <a:gd name="T62" fmla="*/ 306 w 315"/>
              <a:gd name="T63" fmla="*/ 1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5" h="137">
                <a:moveTo>
                  <a:pt x="311" y="0"/>
                </a:moveTo>
                <a:lnTo>
                  <a:pt x="313" y="2"/>
                </a:lnTo>
                <a:lnTo>
                  <a:pt x="312" y="18"/>
                </a:lnTo>
                <a:lnTo>
                  <a:pt x="312" y="31"/>
                </a:lnTo>
                <a:lnTo>
                  <a:pt x="312" y="50"/>
                </a:lnTo>
                <a:lnTo>
                  <a:pt x="312" y="64"/>
                </a:lnTo>
                <a:lnTo>
                  <a:pt x="315" y="81"/>
                </a:lnTo>
                <a:lnTo>
                  <a:pt x="315" y="109"/>
                </a:lnTo>
                <a:lnTo>
                  <a:pt x="315" y="135"/>
                </a:lnTo>
                <a:lnTo>
                  <a:pt x="0" y="137"/>
                </a:lnTo>
                <a:lnTo>
                  <a:pt x="1" y="88"/>
                </a:lnTo>
                <a:lnTo>
                  <a:pt x="23" y="86"/>
                </a:lnTo>
                <a:lnTo>
                  <a:pt x="43" y="80"/>
                </a:lnTo>
                <a:lnTo>
                  <a:pt x="61" y="76"/>
                </a:lnTo>
                <a:lnTo>
                  <a:pt x="77" y="72"/>
                </a:lnTo>
                <a:lnTo>
                  <a:pt x="93" y="65"/>
                </a:lnTo>
                <a:lnTo>
                  <a:pt x="105" y="61"/>
                </a:lnTo>
                <a:lnTo>
                  <a:pt x="150" y="51"/>
                </a:lnTo>
                <a:lnTo>
                  <a:pt x="124" y="57"/>
                </a:lnTo>
                <a:lnTo>
                  <a:pt x="136" y="54"/>
                </a:lnTo>
                <a:lnTo>
                  <a:pt x="160" y="48"/>
                </a:lnTo>
                <a:lnTo>
                  <a:pt x="177" y="44"/>
                </a:lnTo>
                <a:lnTo>
                  <a:pt x="192" y="39"/>
                </a:lnTo>
                <a:lnTo>
                  <a:pt x="200" y="38"/>
                </a:lnTo>
                <a:lnTo>
                  <a:pt x="222" y="31"/>
                </a:lnTo>
                <a:lnTo>
                  <a:pt x="236" y="27"/>
                </a:lnTo>
                <a:lnTo>
                  <a:pt x="251" y="22"/>
                </a:lnTo>
                <a:lnTo>
                  <a:pt x="267" y="16"/>
                </a:lnTo>
                <a:lnTo>
                  <a:pt x="279" y="12"/>
                </a:lnTo>
                <a:lnTo>
                  <a:pt x="291" y="8"/>
                </a:lnTo>
                <a:lnTo>
                  <a:pt x="312" y="8"/>
                </a:lnTo>
                <a:lnTo>
                  <a:pt x="306" y="1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783013" y="5965825"/>
            <a:ext cx="4375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98913" y="3611563"/>
            <a:ext cx="3967162" cy="2222500"/>
            <a:chOff x="2519" y="2347"/>
            <a:chExt cx="2499" cy="1400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519" y="2347"/>
              <a:ext cx="2499" cy="1400"/>
              <a:chOff x="1031" y="1663"/>
              <a:chExt cx="2499" cy="1400"/>
            </a:xfrm>
          </p:grpSpPr>
          <p:sp>
            <p:nvSpPr>
              <p:cNvPr id="15" name="Arc 14"/>
              <p:cNvSpPr>
                <a:spLocks/>
              </p:cNvSpPr>
              <p:nvPr/>
            </p:nvSpPr>
            <p:spPr bwMode="auto">
              <a:xfrm rot="6300000">
                <a:off x="1704" y="1925"/>
                <a:ext cx="720" cy="201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rc 15"/>
              <p:cNvSpPr>
                <a:spLocks/>
              </p:cNvSpPr>
              <p:nvPr/>
            </p:nvSpPr>
            <p:spPr bwMode="auto">
              <a:xfrm rot="16980000">
                <a:off x="1383" y="2484"/>
                <a:ext cx="596" cy="255"/>
              </a:xfrm>
              <a:custGeom>
                <a:avLst/>
                <a:gdLst>
                  <a:gd name="G0" fmla="+- 19433 0 0"/>
                  <a:gd name="G1" fmla="+- 0 0 0"/>
                  <a:gd name="G2" fmla="+- 21600 0 0"/>
                  <a:gd name="T0" fmla="*/ 19433 w 19433"/>
                  <a:gd name="T1" fmla="*/ 21600 h 21600"/>
                  <a:gd name="T2" fmla="*/ 0 w 19433"/>
                  <a:gd name="T3" fmla="*/ 9430 h 21600"/>
                  <a:gd name="T4" fmla="*/ 19433 w 19433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33" h="21600" fill="none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</a:path>
                  <a:path w="19433" h="21600" stroke="0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  <a:lnTo>
                      <a:pt x="1943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rc 16"/>
              <p:cNvSpPr>
                <a:spLocks/>
              </p:cNvSpPr>
              <p:nvPr/>
            </p:nvSpPr>
            <p:spPr bwMode="auto">
              <a:xfrm rot="20849150">
                <a:off x="1031" y="2925"/>
                <a:ext cx="580" cy="12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0693 w 20693"/>
                  <a:gd name="T1" fmla="*/ 6194 h 21576"/>
                  <a:gd name="T2" fmla="*/ 1014 w 20693"/>
                  <a:gd name="T3" fmla="*/ 21576 h 21576"/>
                  <a:gd name="T4" fmla="*/ 0 w 20693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93" h="21576" fill="none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</a:path>
                  <a:path w="20693" h="21576" stroke="0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rc 17"/>
              <p:cNvSpPr>
                <a:spLocks/>
              </p:cNvSpPr>
              <p:nvPr/>
            </p:nvSpPr>
            <p:spPr bwMode="auto">
              <a:xfrm rot="15300000">
                <a:off x="2082" y="1923"/>
                <a:ext cx="721" cy="201"/>
              </a:xfrm>
              <a:custGeom>
                <a:avLst/>
                <a:gdLst>
                  <a:gd name="G0" fmla="+- 0 0 0"/>
                  <a:gd name="G1" fmla="+- 96 0 0"/>
                  <a:gd name="G2" fmla="+- 21600 0 0"/>
                  <a:gd name="T0" fmla="*/ 21600 w 21600"/>
                  <a:gd name="T1" fmla="*/ 0 h 21696"/>
                  <a:gd name="T2" fmla="*/ 0 w 21600"/>
                  <a:gd name="T3" fmla="*/ 21696 h 21696"/>
                  <a:gd name="T4" fmla="*/ 0 w 21600"/>
                  <a:gd name="T5" fmla="*/ 96 h 2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96" fill="none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</a:path>
                  <a:path w="21600" h="21696" stroke="0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  <a:lnTo>
                      <a:pt x="0" y="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rc 18"/>
              <p:cNvSpPr>
                <a:spLocks/>
              </p:cNvSpPr>
              <p:nvPr/>
            </p:nvSpPr>
            <p:spPr bwMode="auto">
              <a:xfrm rot="720000">
                <a:off x="2895" y="2907"/>
                <a:ext cx="635" cy="156"/>
              </a:xfrm>
              <a:custGeom>
                <a:avLst/>
                <a:gdLst>
                  <a:gd name="G0" fmla="+- 20480 0 0"/>
                  <a:gd name="G1" fmla="+- 0 0 0"/>
                  <a:gd name="G2" fmla="+- 21600 0 0"/>
                  <a:gd name="T0" fmla="*/ 18341 w 20480"/>
                  <a:gd name="T1" fmla="*/ 21494 h 21494"/>
                  <a:gd name="T2" fmla="*/ 0 w 20480"/>
                  <a:gd name="T3" fmla="*/ 6865 h 21494"/>
                  <a:gd name="T4" fmla="*/ 20480 w 20480"/>
                  <a:gd name="T5" fmla="*/ 0 h 2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80" h="21494" fill="none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</a:path>
                  <a:path w="20480" h="21494" stroke="0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  <a:lnTo>
                      <a:pt x="2048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Arc 19"/>
            <p:cNvSpPr>
              <a:spLocks/>
            </p:cNvSpPr>
            <p:nvPr/>
          </p:nvSpPr>
          <p:spPr bwMode="auto">
            <a:xfrm rot="4620000" flipH="1">
              <a:off x="4019" y="3164"/>
              <a:ext cx="596" cy="255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930900" y="5813425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700713" y="5970588"/>
            <a:ext cx="458787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m</a:t>
            </a:r>
            <a:r>
              <a:rPr lang="en-US" sz="2400" baseline="-25000">
                <a:effectLst/>
                <a:latin typeface="Book Antiqua" pitchFamily="18" charset="0"/>
              </a:rPr>
              <a:t>a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5411788" y="3211513"/>
          <a:ext cx="279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19" name="Equation" r:id="rId3" imgW="126720" imgH="164880" progId="Equation.DSMT4">
                  <p:embed/>
                </p:oleObj>
              </mc:Choice>
              <mc:Fallback>
                <p:oleObj name="Equation" r:id="rId3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211513"/>
                        <a:ext cx="2794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8178800" y="5775325"/>
          <a:ext cx="279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20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800" y="5775325"/>
                        <a:ext cx="2794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85800" y="1077913"/>
            <a:ext cx="1643063" cy="1793875"/>
            <a:chOff x="348" y="691"/>
            <a:chExt cx="1035" cy="1130"/>
          </a:xfrm>
        </p:grpSpPr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48" y="691"/>
              <a:ext cx="1035" cy="11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/>
                  <a:latin typeface="Book Antiqua" pitchFamily="18" charset="0"/>
                </a:rPr>
                <a:t>  </a:t>
              </a:r>
              <a:r>
                <a:rPr lang="en-US">
                  <a:effectLst/>
                  <a:latin typeface="Book Antiqua" pitchFamily="18" charset="0"/>
                </a:rPr>
                <a:t>Sampling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distribution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 of     when</a:t>
              </a:r>
            </a:p>
            <a:p>
              <a:r>
                <a:rPr lang="en-US" i="1">
                  <a:effectLst/>
                  <a:latin typeface="Book Antiqua" pitchFamily="18" charset="0"/>
                </a:rPr>
                <a:t>H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  <a:r>
                <a:rPr lang="en-US">
                  <a:effectLst/>
                  <a:latin typeface="Book Antiqua" pitchFamily="18" charset="0"/>
                </a:rPr>
                <a:t> is true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and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>
                  <a:effectLst/>
                  <a:latin typeface="Book Antiqua" pitchFamily="18" charset="0"/>
                </a:rPr>
                <a:t> =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</a:p>
          </p:txBody>
        </p:sp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680" y="1153"/>
            <a:ext cx="1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21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1153"/>
                          <a:ext cx="17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6823075" y="3638550"/>
            <a:ext cx="1643063" cy="1793875"/>
            <a:chOff x="4370" y="2304"/>
            <a:chExt cx="1035" cy="1130"/>
          </a:xfrm>
        </p:grpSpPr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370" y="2304"/>
              <a:ext cx="1035" cy="11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/>
                  <a:latin typeface="Book Antiqua" pitchFamily="18" charset="0"/>
                </a:rPr>
                <a:t>  </a:t>
              </a:r>
              <a:r>
                <a:rPr lang="en-US">
                  <a:effectLst/>
                  <a:latin typeface="Book Antiqua" pitchFamily="18" charset="0"/>
                </a:rPr>
                <a:t>Sampling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distribution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 of     when</a:t>
              </a:r>
            </a:p>
            <a:p>
              <a:r>
                <a:rPr lang="en-US" i="1">
                  <a:effectLst/>
                  <a:latin typeface="Book Antiqua" pitchFamily="18" charset="0"/>
                </a:rPr>
                <a:t>H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  <a:r>
                <a:rPr lang="en-US">
                  <a:effectLst/>
                  <a:latin typeface="Book Antiqua" pitchFamily="18" charset="0"/>
                </a:rPr>
                <a:t> is false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and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 baseline="-25000">
                  <a:effectLst/>
                  <a:latin typeface="Book Antiqua" pitchFamily="18" charset="0"/>
                </a:rPr>
                <a:t>a</a:t>
              </a:r>
              <a:r>
                <a:rPr lang="en-US">
                  <a:effectLst/>
                  <a:latin typeface="Book Antiqua" pitchFamily="18" charset="0"/>
                </a:rPr>
                <a:t> &gt;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</a:p>
          </p:txBody>
        </p:sp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4687" y="2767"/>
            <a:ext cx="1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22" name="Equation" r:id="rId9" imgW="126720" imgH="164880" progId="Equation.DSMT4">
                    <p:embed/>
                  </p:oleObj>
                </mc:Choice>
                <mc:Fallback>
                  <p:oleObj name="Equation" r:id="rId9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767"/>
                          <a:ext cx="17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072063" y="1817688"/>
            <a:ext cx="1296987" cy="423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effectLst/>
                <a:latin typeface="Book Antiqua" pitchFamily="18" charset="0"/>
              </a:rPr>
              <a:t>Reject </a:t>
            </a:r>
            <a:r>
              <a:rPr lang="en-US" i="1">
                <a:effectLst/>
                <a:latin typeface="Book Antiqua" pitchFamily="18" charset="0"/>
              </a:rPr>
              <a:t>H</a:t>
            </a:r>
            <a:r>
              <a:rPr lang="en-US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4584700" y="3203575"/>
            <a:ext cx="482600" cy="193675"/>
          </a:xfrm>
          <a:custGeom>
            <a:avLst/>
            <a:gdLst>
              <a:gd name="T0" fmla="*/ 4 w 304"/>
              <a:gd name="T1" fmla="*/ 0 h 122"/>
              <a:gd name="T2" fmla="*/ 2 w 304"/>
              <a:gd name="T3" fmla="*/ 2 h 122"/>
              <a:gd name="T4" fmla="*/ 2 w 304"/>
              <a:gd name="T5" fmla="*/ 12 h 122"/>
              <a:gd name="T6" fmla="*/ 3 w 304"/>
              <a:gd name="T7" fmla="*/ 27 h 122"/>
              <a:gd name="T8" fmla="*/ 3 w 304"/>
              <a:gd name="T9" fmla="*/ 44 h 122"/>
              <a:gd name="T10" fmla="*/ 3 w 304"/>
              <a:gd name="T11" fmla="*/ 57 h 122"/>
              <a:gd name="T12" fmla="*/ 0 w 304"/>
              <a:gd name="T13" fmla="*/ 72 h 122"/>
              <a:gd name="T14" fmla="*/ 0 w 304"/>
              <a:gd name="T15" fmla="*/ 96 h 122"/>
              <a:gd name="T16" fmla="*/ 0 w 304"/>
              <a:gd name="T17" fmla="*/ 119 h 122"/>
              <a:gd name="T18" fmla="*/ 304 w 304"/>
              <a:gd name="T19" fmla="*/ 122 h 122"/>
              <a:gd name="T20" fmla="*/ 304 w 304"/>
              <a:gd name="T21" fmla="*/ 88 h 122"/>
              <a:gd name="T22" fmla="*/ 280 w 304"/>
              <a:gd name="T23" fmla="*/ 82 h 122"/>
              <a:gd name="T24" fmla="*/ 260 w 304"/>
              <a:gd name="T25" fmla="*/ 76 h 122"/>
              <a:gd name="T26" fmla="*/ 240 w 304"/>
              <a:gd name="T27" fmla="*/ 74 h 122"/>
              <a:gd name="T28" fmla="*/ 226 w 304"/>
              <a:gd name="T29" fmla="*/ 70 h 122"/>
              <a:gd name="T30" fmla="*/ 210 w 304"/>
              <a:gd name="T31" fmla="*/ 64 h 122"/>
              <a:gd name="T32" fmla="*/ 196 w 304"/>
              <a:gd name="T33" fmla="*/ 62 h 122"/>
              <a:gd name="T34" fmla="*/ 160 w 304"/>
              <a:gd name="T35" fmla="*/ 52 h 122"/>
              <a:gd name="T36" fmla="*/ 184 w 304"/>
              <a:gd name="T37" fmla="*/ 58 h 122"/>
              <a:gd name="T38" fmla="*/ 172 w 304"/>
              <a:gd name="T39" fmla="*/ 54 h 122"/>
              <a:gd name="T40" fmla="*/ 146 w 304"/>
              <a:gd name="T41" fmla="*/ 48 h 122"/>
              <a:gd name="T42" fmla="*/ 132 w 304"/>
              <a:gd name="T43" fmla="*/ 44 h 122"/>
              <a:gd name="T44" fmla="*/ 104 w 304"/>
              <a:gd name="T45" fmla="*/ 34 h 122"/>
              <a:gd name="T46" fmla="*/ 120 w 304"/>
              <a:gd name="T47" fmla="*/ 40 h 122"/>
              <a:gd name="T48" fmla="*/ 89 w 304"/>
              <a:gd name="T49" fmla="*/ 27 h 122"/>
              <a:gd name="T50" fmla="*/ 76 w 304"/>
              <a:gd name="T51" fmla="*/ 24 h 122"/>
              <a:gd name="T52" fmla="*/ 62 w 304"/>
              <a:gd name="T53" fmla="*/ 19 h 122"/>
              <a:gd name="T54" fmla="*/ 46 w 304"/>
              <a:gd name="T55" fmla="*/ 14 h 122"/>
              <a:gd name="T56" fmla="*/ 35 w 304"/>
              <a:gd name="T57" fmla="*/ 11 h 122"/>
              <a:gd name="T58" fmla="*/ 23 w 304"/>
              <a:gd name="T59" fmla="*/ 7 h 122"/>
              <a:gd name="T60" fmla="*/ 12 w 304"/>
              <a:gd name="T61" fmla="*/ 2 h 122"/>
              <a:gd name="T62" fmla="*/ 2 w 304"/>
              <a:gd name="T63" fmla="*/ 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04" h="122">
                <a:moveTo>
                  <a:pt x="4" y="0"/>
                </a:moveTo>
                <a:lnTo>
                  <a:pt x="2" y="2"/>
                </a:lnTo>
                <a:lnTo>
                  <a:pt x="2" y="12"/>
                </a:lnTo>
                <a:lnTo>
                  <a:pt x="3" y="27"/>
                </a:lnTo>
                <a:lnTo>
                  <a:pt x="3" y="44"/>
                </a:lnTo>
                <a:lnTo>
                  <a:pt x="3" y="57"/>
                </a:lnTo>
                <a:lnTo>
                  <a:pt x="0" y="72"/>
                </a:lnTo>
                <a:lnTo>
                  <a:pt x="0" y="96"/>
                </a:lnTo>
                <a:lnTo>
                  <a:pt x="0" y="119"/>
                </a:lnTo>
                <a:lnTo>
                  <a:pt x="304" y="122"/>
                </a:lnTo>
                <a:lnTo>
                  <a:pt x="304" y="88"/>
                </a:lnTo>
                <a:lnTo>
                  <a:pt x="280" y="82"/>
                </a:lnTo>
                <a:lnTo>
                  <a:pt x="260" y="76"/>
                </a:lnTo>
                <a:lnTo>
                  <a:pt x="240" y="74"/>
                </a:lnTo>
                <a:lnTo>
                  <a:pt x="226" y="70"/>
                </a:lnTo>
                <a:lnTo>
                  <a:pt x="210" y="64"/>
                </a:lnTo>
                <a:lnTo>
                  <a:pt x="196" y="62"/>
                </a:lnTo>
                <a:lnTo>
                  <a:pt x="160" y="52"/>
                </a:lnTo>
                <a:lnTo>
                  <a:pt x="184" y="58"/>
                </a:lnTo>
                <a:lnTo>
                  <a:pt x="172" y="54"/>
                </a:lnTo>
                <a:lnTo>
                  <a:pt x="146" y="48"/>
                </a:lnTo>
                <a:lnTo>
                  <a:pt x="132" y="44"/>
                </a:lnTo>
                <a:lnTo>
                  <a:pt x="104" y="34"/>
                </a:lnTo>
                <a:lnTo>
                  <a:pt x="120" y="40"/>
                </a:lnTo>
                <a:lnTo>
                  <a:pt x="89" y="27"/>
                </a:lnTo>
                <a:lnTo>
                  <a:pt x="76" y="24"/>
                </a:lnTo>
                <a:lnTo>
                  <a:pt x="62" y="19"/>
                </a:lnTo>
                <a:lnTo>
                  <a:pt x="46" y="14"/>
                </a:lnTo>
                <a:lnTo>
                  <a:pt x="35" y="11"/>
                </a:lnTo>
                <a:lnTo>
                  <a:pt x="23" y="7"/>
                </a:lnTo>
                <a:lnTo>
                  <a:pt x="12" y="2"/>
                </a:lnTo>
                <a:lnTo>
                  <a:pt x="2" y="2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rot="3434871">
            <a:off x="3963194" y="5596732"/>
            <a:ext cx="496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802063" y="5019675"/>
            <a:ext cx="423862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b</a:t>
            </a:r>
            <a:r>
              <a:rPr lang="en-US" sz="2400">
                <a:effectLst/>
                <a:latin typeface="Book Antiqua" pitchFamily="18" charset="0"/>
              </a:rPr>
              <a:t> 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1030288" y="3394075"/>
            <a:ext cx="4375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1246188" y="1039813"/>
            <a:ext cx="3967162" cy="2222500"/>
            <a:chOff x="725" y="727"/>
            <a:chExt cx="2499" cy="1400"/>
          </a:xfrm>
        </p:grpSpPr>
        <p:sp>
          <p:nvSpPr>
            <p:cNvPr id="36" name="Arc 36"/>
            <p:cNvSpPr>
              <a:spLocks/>
            </p:cNvSpPr>
            <p:nvPr/>
          </p:nvSpPr>
          <p:spPr bwMode="auto">
            <a:xfrm rot="4620000" flipH="1">
              <a:off x="2225" y="1544"/>
              <a:ext cx="596" cy="255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725" y="727"/>
              <a:ext cx="2499" cy="1400"/>
              <a:chOff x="1031" y="1663"/>
              <a:chExt cx="2499" cy="1400"/>
            </a:xfrm>
          </p:grpSpPr>
          <p:sp>
            <p:nvSpPr>
              <p:cNvPr id="38" name="Arc 38"/>
              <p:cNvSpPr>
                <a:spLocks/>
              </p:cNvSpPr>
              <p:nvPr/>
            </p:nvSpPr>
            <p:spPr bwMode="auto">
              <a:xfrm rot="6300000">
                <a:off x="1704" y="1925"/>
                <a:ext cx="720" cy="201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rc 39"/>
              <p:cNvSpPr>
                <a:spLocks/>
              </p:cNvSpPr>
              <p:nvPr/>
            </p:nvSpPr>
            <p:spPr bwMode="auto">
              <a:xfrm rot="16980000">
                <a:off x="1383" y="2484"/>
                <a:ext cx="596" cy="255"/>
              </a:xfrm>
              <a:custGeom>
                <a:avLst/>
                <a:gdLst>
                  <a:gd name="G0" fmla="+- 19433 0 0"/>
                  <a:gd name="G1" fmla="+- 0 0 0"/>
                  <a:gd name="G2" fmla="+- 21600 0 0"/>
                  <a:gd name="T0" fmla="*/ 19433 w 19433"/>
                  <a:gd name="T1" fmla="*/ 21600 h 21600"/>
                  <a:gd name="T2" fmla="*/ 0 w 19433"/>
                  <a:gd name="T3" fmla="*/ 9430 h 21600"/>
                  <a:gd name="T4" fmla="*/ 19433 w 19433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33" h="21600" fill="none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</a:path>
                  <a:path w="19433" h="21600" stroke="0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  <a:lnTo>
                      <a:pt x="1943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rc 40"/>
              <p:cNvSpPr>
                <a:spLocks/>
              </p:cNvSpPr>
              <p:nvPr/>
            </p:nvSpPr>
            <p:spPr bwMode="auto">
              <a:xfrm rot="20849150">
                <a:off x="1031" y="2925"/>
                <a:ext cx="580" cy="12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0693 w 20693"/>
                  <a:gd name="T1" fmla="*/ 6194 h 21576"/>
                  <a:gd name="T2" fmla="*/ 1014 w 20693"/>
                  <a:gd name="T3" fmla="*/ 21576 h 21576"/>
                  <a:gd name="T4" fmla="*/ 0 w 20693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93" h="21576" fill="none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</a:path>
                  <a:path w="20693" h="21576" stroke="0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rc 41"/>
              <p:cNvSpPr>
                <a:spLocks/>
              </p:cNvSpPr>
              <p:nvPr/>
            </p:nvSpPr>
            <p:spPr bwMode="auto">
              <a:xfrm rot="15300000">
                <a:off x="2082" y="1923"/>
                <a:ext cx="721" cy="201"/>
              </a:xfrm>
              <a:custGeom>
                <a:avLst/>
                <a:gdLst>
                  <a:gd name="G0" fmla="+- 0 0 0"/>
                  <a:gd name="G1" fmla="+- 96 0 0"/>
                  <a:gd name="G2" fmla="+- 21600 0 0"/>
                  <a:gd name="T0" fmla="*/ 21600 w 21600"/>
                  <a:gd name="T1" fmla="*/ 0 h 21696"/>
                  <a:gd name="T2" fmla="*/ 0 w 21600"/>
                  <a:gd name="T3" fmla="*/ 21696 h 21696"/>
                  <a:gd name="T4" fmla="*/ 0 w 21600"/>
                  <a:gd name="T5" fmla="*/ 96 h 2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96" fill="none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</a:path>
                  <a:path w="21600" h="21696" stroke="0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  <a:lnTo>
                      <a:pt x="0" y="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rc 42"/>
              <p:cNvSpPr>
                <a:spLocks/>
              </p:cNvSpPr>
              <p:nvPr/>
            </p:nvSpPr>
            <p:spPr bwMode="auto">
              <a:xfrm rot="720000">
                <a:off x="2895" y="2907"/>
                <a:ext cx="635" cy="156"/>
              </a:xfrm>
              <a:custGeom>
                <a:avLst/>
                <a:gdLst>
                  <a:gd name="G0" fmla="+- 20480 0 0"/>
                  <a:gd name="G1" fmla="+- 0 0 0"/>
                  <a:gd name="G2" fmla="+- 21600 0 0"/>
                  <a:gd name="T0" fmla="*/ 18341 w 20480"/>
                  <a:gd name="T1" fmla="*/ 21494 h 21494"/>
                  <a:gd name="T2" fmla="*/ 0 w 20480"/>
                  <a:gd name="T3" fmla="*/ 6865 h 21494"/>
                  <a:gd name="T4" fmla="*/ 20480 w 20480"/>
                  <a:gd name="T5" fmla="*/ 0 h 2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80" h="21494" fill="none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</a:path>
                  <a:path w="20480" h="21494" stroke="0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  <a:lnTo>
                      <a:pt x="2048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" name="Line 43"/>
          <p:cNvSpPr>
            <a:spLocks noChangeShapeType="1"/>
          </p:cNvSpPr>
          <p:nvPr/>
        </p:nvSpPr>
        <p:spPr bwMode="auto">
          <a:xfrm rot="18165129" flipH="1">
            <a:off x="4706144" y="3005932"/>
            <a:ext cx="496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4394200" y="1385888"/>
            <a:ext cx="338138" cy="4972050"/>
            <a:chOff x="2768" y="945"/>
            <a:chExt cx="213" cy="3132"/>
          </a:xfrm>
        </p:grpSpPr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881" y="1230"/>
              <a:ext cx="0" cy="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768" y="94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780" y="3789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</a:t>
              </a:r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6705599" y="1485900"/>
            <a:ext cx="2104571" cy="1143000"/>
            <a:chOff x="4248" y="756"/>
            <a:chExt cx="1152" cy="72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4248" y="756"/>
              <a:ext cx="1152" cy="72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371" y="862"/>
              <a:ext cx="857" cy="4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H</a:t>
              </a:r>
              <a:r>
                <a:rPr lang="en-US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  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</a:t>
              </a:r>
              <a:r>
                <a:rPr lang="en-US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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0</a:t>
              </a:r>
            </a:p>
            <a:p>
              <a:pPr algn="l"/>
              <a:r>
                <a:rPr lang="en-US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H</a:t>
              </a:r>
              <a:r>
                <a:rPr lang="en-US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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</a:t>
              </a: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51" name="Group 51"/>
          <p:cNvGrpSpPr>
            <a:grpSpLocks/>
          </p:cNvGrpSpPr>
          <p:nvPr/>
        </p:nvGrpSpPr>
        <p:grpSpPr bwMode="auto">
          <a:xfrm>
            <a:off x="800100" y="4286250"/>
            <a:ext cx="2247900" cy="1143000"/>
            <a:chOff x="504" y="2772"/>
            <a:chExt cx="1416" cy="72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504" y="2772"/>
              <a:ext cx="1416" cy="72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3" name="Object 5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12" y="2880"/>
            <a:ext cx="697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23" name="Equation" r:id="rId11" imgW="545760" imgH="368280" progId="Equation.DSMT4">
                    <p:embed/>
                  </p:oleObj>
                </mc:Choice>
                <mc:Fallback>
                  <p:oleObj name="Equation" r:id="rId11" imgW="545760" imgH="3682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2880"/>
                          <a:ext cx="697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571" y="2964"/>
              <a:ext cx="543" cy="26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Note:</a:t>
              </a:r>
            </a:p>
          </p:txBody>
        </p:sp>
      </p:grp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15850163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5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utoUpdateAnimBg="0"/>
      <p:bldP spid="5" grpId="0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utoUpdateAnimBg="0"/>
      <p:bldP spid="30" grpId="0" autoUpdateAnimBg="0"/>
      <p:bldP spid="31" grpId="0" animBg="1"/>
      <p:bldP spid="32" grpId="0" animBg="1"/>
      <p:bldP spid="33" grpId="0" autoUpdateAnimBg="0"/>
      <p:bldP spid="34" grpId="0" animBg="1"/>
      <p:bldP spid="4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7388" y="2466975"/>
            <a:ext cx="7772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providing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tail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providing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tail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population standard deviation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the population mean in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value of the population mean used for the		        Type II error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16288" y="1289050"/>
            <a:ext cx="2427287" cy="11874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13138" y="1447800"/>
          <a:ext cx="20843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7" name="Equation" r:id="rId3" imgW="2082600" imgH="927000" progId="Equation.DSMT4">
                  <p:embed/>
                </p:oleObj>
              </mc:Choice>
              <mc:Fallback>
                <p:oleObj name="Equation" r:id="rId3" imgW="2082600" imgH="927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1447800"/>
                        <a:ext cx="208438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36625" y="5310188"/>
            <a:ext cx="723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Note:  In a two-tailed hypothesis test, 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2946400" y="1822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759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6" grpId="0" autoUpdateAnimBg="0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4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sp>
        <p:nvSpPr>
          <p:cNvPr id="105" name="Rectangle 105"/>
          <p:cNvSpPr>
            <a:spLocks noChangeArrowheads="1"/>
          </p:cNvSpPr>
          <p:nvPr/>
        </p:nvSpPr>
        <p:spPr bwMode="auto">
          <a:xfrm>
            <a:off x="687388" y="1133475"/>
            <a:ext cx="7772400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Let’s assume that the director of medical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services makes the following statements about the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allowable probabilities for the Type I and Type II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errors:</a:t>
            </a:r>
          </a:p>
        </p:txBody>
      </p:sp>
      <p:sp>
        <p:nvSpPr>
          <p:cNvPr id="106" name="Text Box 106"/>
          <p:cNvSpPr txBox="1">
            <a:spLocks noChangeArrowheads="1"/>
          </p:cNvSpPr>
          <p:nvPr/>
        </p:nvSpPr>
        <p:spPr bwMode="auto">
          <a:xfrm>
            <a:off x="1069975" y="2754313"/>
            <a:ext cx="7673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the mean response time is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 minutes, I am willing to risk 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.05 probability of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07" name="AutoShape 107"/>
          <p:cNvSpPr>
            <a:spLocks noChangeArrowheads="1"/>
          </p:cNvSpPr>
          <p:nvPr/>
        </p:nvSpPr>
        <p:spPr bwMode="auto">
          <a:xfrm rot="5400000">
            <a:off x="4476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AutoShape 108"/>
          <p:cNvSpPr>
            <a:spLocks noChangeArrowheads="1"/>
          </p:cNvSpPr>
          <p:nvPr/>
        </p:nvSpPr>
        <p:spPr bwMode="auto">
          <a:xfrm rot="5400000">
            <a:off x="695325" y="2889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9"/>
          <p:cNvSpPr>
            <a:spLocks noChangeArrowheads="1"/>
          </p:cNvSpPr>
          <p:nvPr/>
        </p:nvSpPr>
        <p:spPr bwMode="auto">
          <a:xfrm rot="5400000">
            <a:off x="695325" y="376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110"/>
          <p:cNvSpPr txBox="1">
            <a:spLocks noChangeArrowheads="1"/>
          </p:cNvSpPr>
          <p:nvPr/>
        </p:nvSpPr>
        <p:spPr bwMode="auto">
          <a:xfrm>
            <a:off x="1050925" y="3630613"/>
            <a:ext cx="7673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the mean response time is 0.75 minutes over the specification 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12.75), I am willing to risk a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.10 probability of not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65317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utoUpdateAnimBg="0"/>
      <p:bldP spid="106" grpId="0" autoUpdateAnimBg="0"/>
      <p:bldP spid="107" grpId="0" animBg="1"/>
      <p:bldP spid="108" grpId="0" animBg="1"/>
      <p:bldP spid="109" grpId="0" animBg="1"/>
      <p:bldP spid="11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sp>
        <p:nvSpPr>
          <p:cNvPr id="3" name="Rectangle 105"/>
          <p:cNvSpPr>
            <a:spLocks noChangeArrowheads="1"/>
          </p:cNvSpPr>
          <p:nvPr/>
        </p:nvSpPr>
        <p:spPr bwMode="auto">
          <a:xfrm>
            <a:off x="687388" y="1095375"/>
            <a:ext cx="77724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.10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1.645,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1.28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12.75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3.2</a:t>
            </a:r>
          </a:p>
        </p:txBody>
      </p:sp>
      <p:graphicFrame>
        <p:nvGraphicFramePr>
          <p:cNvPr id="4" name="Object 10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974166"/>
              </p:ext>
            </p:extLst>
          </p:nvPr>
        </p:nvGraphicFramePr>
        <p:xfrm>
          <a:off x="1582738" y="3298825"/>
          <a:ext cx="60420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0" name="Equation" r:id="rId3" imgW="3466800" imgH="469800" progId="Equation.DSMT4">
                  <p:embed/>
                </p:oleObj>
              </mc:Choice>
              <mc:Fallback>
                <p:oleObj name="Equation" r:id="rId3" imgW="3466800" imgH="469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298825"/>
                        <a:ext cx="60420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107"/>
          <p:cNvSpPr>
            <a:spLocks noChangeArrowheads="1"/>
          </p:cNvSpPr>
          <p:nvPr/>
        </p:nvSpPr>
        <p:spPr bwMode="auto">
          <a:xfrm>
            <a:off x="7029450" y="3543300"/>
            <a:ext cx="742950" cy="45720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08"/>
          <p:cNvSpPr>
            <a:spLocks noChangeArrowheads="1"/>
          </p:cNvSpPr>
          <p:nvPr/>
        </p:nvSpPr>
        <p:spPr bwMode="auto">
          <a:xfrm rot="5400000">
            <a:off x="1171575" y="3689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764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03262" y="1087438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Alternative Hypothesis as a Research Hypothesis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new drug is developed with the goal of lowering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blood pressure more than the existing drug.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9650" y="2863850"/>
            <a:ext cx="7315200" cy="128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drug lowers blood pressure more than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existing drug.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771525" y="3022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4070350"/>
            <a:ext cx="73152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new drug does not lower blood pressure more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than the existing drug.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4254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Relationship Among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and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7388" y="1095375"/>
            <a:ext cx="77724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Once two of the three values are known, the other can be computed.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 given level of significance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increasing the sample size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reduce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 given sample size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decreasing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increase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whereas increasing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decrease b.</a:t>
            </a:r>
          </a:p>
        </p:txBody>
      </p:sp>
    </p:spTree>
    <p:extLst>
      <p:ext uri="{BB962C8B-B14F-4D97-AF65-F5344CB8AC3E}">
        <p14:creationId xmlns:p14="http://schemas.microsoft.com/office/powerpoint/2010/main" val="29755401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4800" dirty="0" smtClean="0"/>
              <a:t>THANK YOU !!!!......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ANY QUESTIONS ?????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57940212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874"/>
            <a:ext cx="7772400" cy="814387"/>
          </a:xfrm>
        </p:spPr>
        <p:txBody>
          <a:bodyPr/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706438" y="1094014"/>
            <a:ext cx="7772400" cy="660400"/>
          </a:xfrm>
        </p:spPr>
        <p:txBody>
          <a:bodyPr/>
          <a:lstStyle/>
          <a:p>
            <a:r>
              <a:rPr lang="en-US" dirty="0" smtClean="0">
                <a:solidFill>
                  <a:srgbClr val="66FFFF"/>
                </a:solidFill>
              </a:rPr>
              <a:t>Null Hypothesis as an Assumption to be Challenged</a:t>
            </a:r>
            <a:endParaRPr lang="en-US" dirty="0"/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 rot="5400000">
            <a:off x="771525" y="17290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 rot="5400000">
            <a:off x="771525" y="30498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009650" y="1576614"/>
            <a:ext cx="73533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might begin with a belief or assumption that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statement about the value of a population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parameter is true.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009650" y="2751364"/>
            <a:ext cx="7353300" cy="194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then using a hypothesis test to challenge the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assumption and determine if there is statistical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evidence to conclude that the assumption is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incorrect.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5400000">
            <a:off x="771525" y="46246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09650" y="4516664"/>
            <a:ext cx="73533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these situations, it is helpful to develop the null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first.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3" grpId="0" animBg="1"/>
      <p:bldP spid="89094" grpId="0" autoUpdateAnimBg="0"/>
      <p:bldP spid="89095" grpId="0" autoUpdateAnimBg="0"/>
      <p:bldP spid="8" grpId="0" animBg="1"/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188913"/>
            <a:ext cx="7772400" cy="64293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Developing Null and Alternative Hypotheses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09650" y="15494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on a soft drink bottle states that it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contains 67.6 fluid ounces.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9650" y="2774950"/>
            <a:ext cx="7315200" cy="108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is correct.  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67.6 ounces.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771525" y="1714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5400000">
            <a:off x="771525" y="299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9650" y="3676650"/>
            <a:ext cx="7315200" cy="1098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Hypothesis:  </a:t>
            </a:r>
          </a:p>
          <a:p>
            <a:pPr algn="l">
              <a:buClr>
                <a:srgbClr val="66FFFF"/>
              </a:buClr>
              <a:buSzPct val="125000"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label is incorrect.  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&lt; 67.6 ounces.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71525" y="3911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06438" y="1079500"/>
            <a:ext cx="7772400" cy="58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Null Hypothesis as an Assumption to be Challenged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</p:bldLst>
  </p:timing>
</p:sld>
</file>

<file path=ppt/theme/theme1.xml><?xml version="1.0" encoding="utf-8"?>
<a:theme xmlns:a="http://schemas.openxmlformats.org/drawingml/2006/main" name="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6462</TotalTime>
  <Pages>29</Pages>
  <Words>4616</Words>
  <Application>Microsoft Office PowerPoint</Application>
  <PresentationFormat>On-screen Show (4:3)</PresentationFormat>
  <Paragraphs>715</Paragraphs>
  <Slides>71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Symbol</vt:lpstr>
      <vt:lpstr>Monotype Sorts</vt:lpstr>
      <vt:lpstr>MS Reference Serif</vt:lpstr>
      <vt:lpstr>Book Antiqua</vt:lpstr>
      <vt:lpstr>Times New Roman</vt:lpstr>
      <vt:lpstr>Wingdings</vt:lpstr>
      <vt:lpstr>SBE9ch01</vt:lpstr>
      <vt:lpstr>Equation</vt:lpstr>
      <vt:lpstr>Chart</vt:lpstr>
      <vt:lpstr>HYPOTHESIS</vt:lpstr>
      <vt:lpstr>Hypothesis Testing</vt:lpstr>
      <vt:lpstr>PowerPoint Presentation</vt:lpstr>
      <vt:lpstr>Developing Null and Alternative Hypotheses</vt:lpstr>
      <vt:lpstr>Developing Null and Alternative Hypotheses</vt:lpstr>
      <vt:lpstr>PowerPoint Presentation</vt:lpstr>
      <vt:lpstr>PowerPoint Presentation</vt:lpstr>
      <vt:lpstr>Developing Null and Alternative Hypotheses</vt:lpstr>
      <vt:lpstr>PowerPoint Presentation</vt:lpstr>
      <vt:lpstr>PowerPoint Presentation</vt:lpstr>
      <vt:lpstr>Null and Alternative Hypotheses</vt:lpstr>
      <vt:lpstr>PowerPoint Presentation</vt:lpstr>
      <vt:lpstr>Type I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Interval Approach to Two-Tailed Tests About a Population Mean</vt:lpstr>
      <vt:lpstr>Confidence Interval Approach to Two-Tailed Tests About a Population Mean</vt:lpstr>
      <vt:lpstr>Tests About a Population Mean: s  Unknown</vt:lpstr>
      <vt:lpstr>PowerPoint Presentation</vt:lpstr>
      <vt:lpstr>p -Values and the t Distribution </vt:lpstr>
      <vt:lpstr>Example:  Highway Patrol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9  Hypothesis Tests</dc:title>
  <cp:lastModifiedBy>Dhanasekaran</cp:lastModifiedBy>
  <cp:revision>282</cp:revision>
  <cp:lastPrinted>1601-01-01T00:00:00Z</cp:lastPrinted>
  <dcterms:created xsi:type="dcterms:W3CDTF">1996-08-27T07:40:38Z</dcterms:created>
  <dcterms:modified xsi:type="dcterms:W3CDTF">2018-11-28T01:08:12Z</dcterms:modified>
</cp:coreProperties>
</file>