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DA4"/>
    <a:srgbClr val="F1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1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9C02B8-A22B-4D6C-AD59-BCE820DBED6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6846-DCC1-48BF-9EDC-9BE72FD206EB}" type="slidenum">
              <a:rPr lang="en-US" smtClean="0"/>
              <a:t>‹#›</a:t>
            </a:fld>
            <a:endParaRPr lang="en-US"/>
          </a:p>
        </p:txBody>
      </p:sp>
    </p:spTree>
    <p:extLst>
      <p:ext uri="{BB962C8B-B14F-4D97-AF65-F5344CB8AC3E}">
        <p14:creationId xmlns:p14="http://schemas.microsoft.com/office/powerpoint/2010/main" val="242895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C02B8-A22B-4D6C-AD59-BCE820DBED6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6846-DCC1-48BF-9EDC-9BE72FD206EB}" type="slidenum">
              <a:rPr lang="en-US" smtClean="0"/>
              <a:t>‹#›</a:t>
            </a:fld>
            <a:endParaRPr lang="en-US"/>
          </a:p>
        </p:txBody>
      </p:sp>
    </p:spTree>
    <p:extLst>
      <p:ext uri="{BB962C8B-B14F-4D97-AF65-F5344CB8AC3E}">
        <p14:creationId xmlns:p14="http://schemas.microsoft.com/office/powerpoint/2010/main" val="96631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C02B8-A22B-4D6C-AD59-BCE820DBED6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6846-DCC1-48BF-9EDC-9BE72FD206EB}" type="slidenum">
              <a:rPr lang="en-US" smtClean="0"/>
              <a:t>‹#›</a:t>
            </a:fld>
            <a:endParaRPr lang="en-US"/>
          </a:p>
        </p:txBody>
      </p:sp>
    </p:spTree>
    <p:extLst>
      <p:ext uri="{BB962C8B-B14F-4D97-AF65-F5344CB8AC3E}">
        <p14:creationId xmlns:p14="http://schemas.microsoft.com/office/powerpoint/2010/main" val="343686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C02B8-A22B-4D6C-AD59-BCE820DBED6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6846-DCC1-48BF-9EDC-9BE72FD206EB}" type="slidenum">
              <a:rPr lang="en-US" smtClean="0"/>
              <a:t>‹#›</a:t>
            </a:fld>
            <a:endParaRPr lang="en-US"/>
          </a:p>
        </p:txBody>
      </p:sp>
    </p:spTree>
    <p:extLst>
      <p:ext uri="{BB962C8B-B14F-4D97-AF65-F5344CB8AC3E}">
        <p14:creationId xmlns:p14="http://schemas.microsoft.com/office/powerpoint/2010/main" val="237624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9C02B8-A22B-4D6C-AD59-BCE820DBED6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6846-DCC1-48BF-9EDC-9BE72FD206EB}" type="slidenum">
              <a:rPr lang="en-US" smtClean="0"/>
              <a:t>‹#›</a:t>
            </a:fld>
            <a:endParaRPr lang="en-US"/>
          </a:p>
        </p:txBody>
      </p:sp>
    </p:spTree>
    <p:extLst>
      <p:ext uri="{BB962C8B-B14F-4D97-AF65-F5344CB8AC3E}">
        <p14:creationId xmlns:p14="http://schemas.microsoft.com/office/powerpoint/2010/main" val="211332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9C02B8-A22B-4D6C-AD59-BCE820DBED6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36846-DCC1-48BF-9EDC-9BE72FD206EB}" type="slidenum">
              <a:rPr lang="en-US" smtClean="0"/>
              <a:t>‹#›</a:t>
            </a:fld>
            <a:endParaRPr lang="en-US"/>
          </a:p>
        </p:txBody>
      </p:sp>
    </p:spTree>
    <p:extLst>
      <p:ext uri="{BB962C8B-B14F-4D97-AF65-F5344CB8AC3E}">
        <p14:creationId xmlns:p14="http://schemas.microsoft.com/office/powerpoint/2010/main" val="168700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C02B8-A22B-4D6C-AD59-BCE820DBED6C}"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536846-DCC1-48BF-9EDC-9BE72FD206EB}" type="slidenum">
              <a:rPr lang="en-US" smtClean="0"/>
              <a:t>‹#›</a:t>
            </a:fld>
            <a:endParaRPr lang="en-US"/>
          </a:p>
        </p:txBody>
      </p:sp>
    </p:spTree>
    <p:extLst>
      <p:ext uri="{BB962C8B-B14F-4D97-AF65-F5344CB8AC3E}">
        <p14:creationId xmlns:p14="http://schemas.microsoft.com/office/powerpoint/2010/main" val="315731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9C02B8-A22B-4D6C-AD59-BCE820DBED6C}"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536846-DCC1-48BF-9EDC-9BE72FD206EB}" type="slidenum">
              <a:rPr lang="en-US" smtClean="0"/>
              <a:t>‹#›</a:t>
            </a:fld>
            <a:endParaRPr lang="en-US"/>
          </a:p>
        </p:txBody>
      </p:sp>
    </p:spTree>
    <p:extLst>
      <p:ext uri="{BB962C8B-B14F-4D97-AF65-F5344CB8AC3E}">
        <p14:creationId xmlns:p14="http://schemas.microsoft.com/office/powerpoint/2010/main" val="508765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C02B8-A22B-4D6C-AD59-BCE820DBED6C}"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536846-DCC1-48BF-9EDC-9BE72FD206EB}" type="slidenum">
              <a:rPr lang="en-US" smtClean="0"/>
              <a:t>‹#›</a:t>
            </a:fld>
            <a:endParaRPr lang="en-US"/>
          </a:p>
        </p:txBody>
      </p:sp>
    </p:spTree>
    <p:extLst>
      <p:ext uri="{BB962C8B-B14F-4D97-AF65-F5344CB8AC3E}">
        <p14:creationId xmlns:p14="http://schemas.microsoft.com/office/powerpoint/2010/main" val="92912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9C02B8-A22B-4D6C-AD59-BCE820DBED6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36846-DCC1-48BF-9EDC-9BE72FD206EB}" type="slidenum">
              <a:rPr lang="en-US" smtClean="0"/>
              <a:t>‹#›</a:t>
            </a:fld>
            <a:endParaRPr lang="en-US"/>
          </a:p>
        </p:txBody>
      </p:sp>
    </p:spTree>
    <p:extLst>
      <p:ext uri="{BB962C8B-B14F-4D97-AF65-F5344CB8AC3E}">
        <p14:creationId xmlns:p14="http://schemas.microsoft.com/office/powerpoint/2010/main" val="49838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9C02B8-A22B-4D6C-AD59-BCE820DBED6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36846-DCC1-48BF-9EDC-9BE72FD206EB}" type="slidenum">
              <a:rPr lang="en-US" smtClean="0"/>
              <a:t>‹#›</a:t>
            </a:fld>
            <a:endParaRPr lang="en-US"/>
          </a:p>
        </p:txBody>
      </p:sp>
    </p:spTree>
    <p:extLst>
      <p:ext uri="{BB962C8B-B14F-4D97-AF65-F5344CB8AC3E}">
        <p14:creationId xmlns:p14="http://schemas.microsoft.com/office/powerpoint/2010/main" val="7460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C02B8-A22B-4D6C-AD59-BCE820DBED6C}" type="datetimeFigureOut">
              <a:rPr lang="en-US" smtClean="0"/>
              <a:t>12/4/2018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36846-DCC1-48BF-9EDC-9BE72FD206EB}" type="slidenum">
              <a:rPr lang="en-US" smtClean="0"/>
              <a:t>‹#›</a:t>
            </a:fld>
            <a:endParaRPr lang="en-US"/>
          </a:p>
        </p:txBody>
      </p:sp>
    </p:spTree>
    <p:extLst>
      <p:ext uri="{BB962C8B-B14F-4D97-AF65-F5344CB8AC3E}">
        <p14:creationId xmlns:p14="http://schemas.microsoft.com/office/powerpoint/2010/main" val="302843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wmf"/><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2000" cy="6858000"/>
          </a:xfrm>
          <a:prstGeom prst="rect">
            <a:avLst/>
          </a:prstGeom>
        </p:spPr>
      </p:pic>
      <p:sp>
        <p:nvSpPr>
          <p:cNvPr id="7" name="Title 1"/>
          <p:cNvSpPr txBox="1">
            <a:spLocks/>
          </p:cNvSpPr>
          <p:nvPr/>
        </p:nvSpPr>
        <p:spPr>
          <a:xfrm>
            <a:off x="1010194" y="2217228"/>
            <a:ext cx="11181806" cy="33832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600" b="1" cap="all" dirty="0" smtClean="0"/>
              <a:t>The augmented reality way</a:t>
            </a:r>
          </a:p>
          <a:p>
            <a:pPr algn="r"/>
            <a:r>
              <a:rPr lang="en-US" sz="2400" b="1" cap="all" dirty="0" smtClean="0"/>
              <a:t>-</a:t>
            </a:r>
            <a:r>
              <a:rPr lang="en-US" sz="2400" b="1" cap="all" dirty="0" smtClean="0"/>
              <a:t>Design your Automation using augmented reality</a:t>
            </a:r>
          </a:p>
          <a:p>
            <a:pPr algn="r"/>
            <a:endParaRPr lang="en-US" sz="2000" b="1" cap="all" dirty="0" smtClean="0"/>
          </a:p>
          <a:p>
            <a:pPr algn="r"/>
            <a:endParaRPr lang="en-US" sz="2000" b="1" cap="all" dirty="0"/>
          </a:p>
          <a:p>
            <a:pPr algn="r"/>
            <a:endParaRPr lang="en-US" sz="2000" b="1" cap="all" dirty="0" smtClean="0"/>
          </a:p>
          <a:p>
            <a:pPr algn="r"/>
            <a:endParaRPr lang="en-US" sz="2000" b="1" cap="all" dirty="0"/>
          </a:p>
          <a:p>
            <a:pPr algn="r"/>
            <a:r>
              <a:rPr lang="en-US" sz="2000" b="1" cap="all" dirty="0" smtClean="0"/>
              <a:t>By Sandeep Koar (Sandeep.koar@cognizant.com)</a:t>
            </a:r>
            <a:endParaRPr lang="en-US" sz="2000" b="1" cap="all" dirty="0" smtClean="0"/>
          </a:p>
          <a:p>
            <a:pPr algn="r"/>
            <a:endParaRPr lang="en-US" sz="2000" dirty="0">
              <a:latin typeface="Century Gothic" panose="020B0502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51438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2000" cy="6858000"/>
          </a:xfrm>
          <a:prstGeom prst="rect">
            <a:avLst/>
          </a:prstGeom>
        </p:spPr>
      </p:pic>
      <p:sp>
        <p:nvSpPr>
          <p:cNvPr id="11" name="Subtitle 2"/>
          <p:cNvSpPr txBox="1">
            <a:spLocks/>
          </p:cNvSpPr>
          <p:nvPr/>
        </p:nvSpPr>
        <p:spPr>
          <a:xfrm>
            <a:off x="0" y="768373"/>
            <a:ext cx="10045337" cy="57761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1200" dirty="0">
              <a:latin typeface="Arial" charset="0"/>
            </a:endParaRPr>
          </a:p>
        </p:txBody>
      </p:sp>
      <p:sp>
        <p:nvSpPr>
          <p:cNvPr id="3" name="Rectangle 2"/>
          <p:cNvSpPr/>
          <p:nvPr/>
        </p:nvSpPr>
        <p:spPr>
          <a:xfrm>
            <a:off x="291737" y="768372"/>
            <a:ext cx="11582399" cy="9479518"/>
          </a:xfrm>
          <a:prstGeom prst="rect">
            <a:avLst/>
          </a:prstGeom>
        </p:spPr>
        <p:txBody>
          <a:bodyPr wrap="square">
            <a:spAutoFit/>
          </a:bodyPr>
          <a:lstStyle/>
          <a:p>
            <a:pPr>
              <a:lnSpc>
                <a:spcPct val="90000"/>
              </a:lnSpc>
              <a:spcBef>
                <a:spcPct val="0"/>
              </a:spcBef>
            </a:pPr>
            <a:r>
              <a:rPr lang="en-US" sz="2800" dirty="0">
                <a:latin typeface="Century Gothic" panose="020B0502020202020204" pitchFamily="34" charset="0"/>
                <a:cs typeface="Arial" panose="020B0604020202020204" pitchFamily="34" charset="0"/>
              </a:rPr>
              <a:t>The Concept: </a:t>
            </a:r>
            <a:endParaRPr lang="en-IN" sz="2800" dirty="0">
              <a:latin typeface="Century Gothic" panose="020B0502020202020204" pitchFamily="34" charset="0"/>
              <a:cs typeface="Arial" panose="020B0604020202020204" pitchFamily="34" charset="0"/>
            </a:endParaRPr>
          </a:p>
          <a:p>
            <a:endParaRPr lang="en-US" b="1" dirty="0">
              <a:latin typeface="Arial" charset="0"/>
            </a:endParaRPr>
          </a:p>
          <a:p>
            <a:r>
              <a:rPr lang="en-US" dirty="0">
                <a:latin typeface="Arial" charset="0"/>
              </a:rPr>
              <a:t>With the advance of Design and UX capability in the age of digitization, the Software QA always face the challenge to keep up the pace. </a:t>
            </a:r>
          </a:p>
          <a:p>
            <a:endParaRPr lang="en-US" b="1" dirty="0">
              <a:latin typeface="Arial" charset="0"/>
            </a:endParaRPr>
          </a:p>
          <a:p>
            <a:pPr marL="171450" indent="-171450">
              <a:buFont typeface="Arial" panose="020B0604020202020204" pitchFamily="34" charset="0"/>
              <a:buChar char="•"/>
            </a:pPr>
            <a:r>
              <a:rPr lang="en-US" dirty="0">
                <a:latin typeface="Arial" charset="0"/>
              </a:rPr>
              <a:t>With the conventional Test Driven (TDD) or Behavioral Driven Development (BDD) approach it is still cumbersome to automate in-sprint test cases </a:t>
            </a:r>
          </a:p>
          <a:p>
            <a:pPr marL="171450" indent="-171450">
              <a:buFont typeface="Arial" panose="020B0604020202020204" pitchFamily="34" charset="0"/>
              <a:buChar char="•"/>
            </a:pPr>
            <a:endParaRPr lang="en-US" dirty="0">
              <a:latin typeface="Arial" charset="0"/>
            </a:endParaRPr>
          </a:p>
          <a:p>
            <a:pPr marL="171450" indent="-171450">
              <a:buFont typeface="Arial" panose="020B0604020202020204" pitchFamily="34" charset="0"/>
              <a:buChar char="•"/>
            </a:pPr>
            <a:r>
              <a:rPr lang="en-US" dirty="0">
                <a:latin typeface="Arial" charset="0"/>
              </a:rPr>
              <a:t>Availability of Application Under Test (AUT) becomes prerequisite of automation </a:t>
            </a:r>
            <a:r>
              <a:rPr lang="en-US" dirty="0" smtClean="0">
                <a:latin typeface="Arial" charset="0"/>
              </a:rPr>
              <a:t>scripting in most of the cases </a:t>
            </a:r>
            <a:endParaRPr lang="en-US" dirty="0">
              <a:latin typeface="Arial" charset="0"/>
            </a:endParaRPr>
          </a:p>
          <a:p>
            <a:pPr marL="171450" indent="-171450">
              <a:buFont typeface="Arial" panose="020B0604020202020204" pitchFamily="34" charset="0"/>
              <a:buChar char="•"/>
            </a:pPr>
            <a:endParaRPr lang="en-US" dirty="0">
              <a:latin typeface="Arial" charset="0"/>
            </a:endParaRPr>
          </a:p>
          <a:p>
            <a:pPr marL="171450" indent="-171450">
              <a:buFont typeface="Arial" panose="020B0604020202020204" pitchFamily="34" charset="0"/>
              <a:buChar char="•"/>
            </a:pPr>
            <a:r>
              <a:rPr lang="en-US" dirty="0">
                <a:latin typeface="Arial" charset="0"/>
              </a:rPr>
              <a:t>The potential of Design and UX team remains underutilized in the domain of Software QA and testing</a:t>
            </a:r>
          </a:p>
          <a:p>
            <a:pPr marL="171450" indent="-171450">
              <a:buFont typeface="Arial" panose="020B0604020202020204" pitchFamily="34" charset="0"/>
              <a:buChar char="•"/>
            </a:pPr>
            <a:endParaRPr lang="en-US" dirty="0">
              <a:latin typeface="Arial" charset="0"/>
            </a:endParaRPr>
          </a:p>
          <a:p>
            <a:pPr marL="171450" indent="-171450">
              <a:buFont typeface="Arial" panose="020B0604020202020204" pitchFamily="34" charset="0"/>
              <a:buChar char="•"/>
            </a:pPr>
            <a:endParaRPr lang="en-US" dirty="0">
              <a:latin typeface="Arial" charset="0"/>
            </a:endParaRPr>
          </a:p>
          <a:p>
            <a:endParaRPr lang="en-US" dirty="0">
              <a:latin typeface="Arial" charset="0"/>
            </a:endParaRPr>
          </a:p>
          <a:p>
            <a:endParaRPr lang="en-US" sz="1200" dirty="0">
              <a:latin typeface="Arial" charset="0"/>
            </a:endParaRPr>
          </a:p>
          <a:p>
            <a:endParaRPr lang="en-US" sz="1200" dirty="0">
              <a:latin typeface="Arial" charset="0"/>
            </a:endParaRPr>
          </a:p>
          <a:p>
            <a:endParaRPr lang="en-US" sz="1200" dirty="0">
              <a:latin typeface="Arial" charset="0"/>
            </a:endParaRPr>
          </a:p>
          <a:p>
            <a:endParaRPr lang="en-US" sz="1200" dirty="0">
              <a:latin typeface="Arial" charset="0"/>
            </a:endParaRPr>
          </a:p>
          <a:p>
            <a:endParaRPr lang="en-US" sz="1200" dirty="0">
              <a:latin typeface="Arial" charset="0"/>
            </a:endParaRPr>
          </a:p>
          <a:p>
            <a:endParaRPr lang="en-US" sz="1200" dirty="0">
              <a:latin typeface="Arial" charset="0"/>
            </a:endParaRPr>
          </a:p>
          <a:p>
            <a:endParaRPr lang="en-US" sz="1200" dirty="0">
              <a:latin typeface="Arial" charset="0"/>
            </a:endParaRPr>
          </a:p>
          <a:p>
            <a:endParaRPr lang="en-US" sz="1200" dirty="0">
              <a:latin typeface="Arial" charset="0"/>
            </a:endParaRPr>
          </a:p>
          <a:p>
            <a:endParaRPr lang="en-US" sz="1200" dirty="0">
              <a:latin typeface="Arial" charset="0"/>
            </a:endParaRPr>
          </a:p>
          <a:p>
            <a:endParaRPr lang="en-US" sz="1200" dirty="0">
              <a:latin typeface="Arial" charset="0"/>
            </a:endParaRPr>
          </a:p>
          <a:p>
            <a:endParaRPr lang="en-US" sz="1200" dirty="0">
              <a:latin typeface="Arial" charset="0"/>
            </a:endParaRPr>
          </a:p>
          <a:p>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endParaRPr lang="en-US" sz="1200" dirty="0">
              <a:latin typeface="Arial" charset="0"/>
            </a:endParaRPr>
          </a:p>
          <a:p>
            <a:pPr marL="171450" indent="-171450">
              <a:buFont typeface="Arial" panose="020B0604020202020204" pitchFamily="34" charset="0"/>
              <a:buChar char="•"/>
            </a:pPr>
            <a:r>
              <a:rPr lang="en-US" sz="1200" dirty="0">
                <a:latin typeface="Arial" charset="0"/>
              </a:rPr>
              <a:t>….</a:t>
            </a:r>
            <a:endParaRPr lang="en-IN" sz="1200" dirty="0">
              <a:latin typeface="Arial" charset="0"/>
            </a:endParaRPr>
          </a:p>
        </p:txBody>
      </p:sp>
      <p:sp>
        <p:nvSpPr>
          <p:cNvPr id="13" name="Rectangle 12"/>
          <p:cNvSpPr/>
          <p:nvPr/>
        </p:nvSpPr>
        <p:spPr>
          <a:xfrm>
            <a:off x="1463293" y="4675322"/>
            <a:ext cx="9265408" cy="1665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charset="0"/>
              </a:rPr>
              <a:t>The effective implementation of Augmented Reality in this area can help us resolving the above challenges in our conventional way of automation. The design doc or wireframe to be integrated with UI Automation tool like </a:t>
            </a:r>
            <a:r>
              <a:rPr lang="en-US" dirty="0" err="1">
                <a:solidFill>
                  <a:schemeClr val="tx1"/>
                </a:solidFill>
                <a:latin typeface="Arial" charset="0"/>
              </a:rPr>
              <a:t>Sikuli</a:t>
            </a:r>
            <a:r>
              <a:rPr lang="en-US" dirty="0">
                <a:solidFill>
                  <a:schemeClr val="tx1"/>
                </a:solidFill>
                <a:latin typeface="Arial" charset="0"/>
              </a:rPr>
              <a:t> and a record and play IDE like </a:t>
            </a:r>
            <a:r>
              <a:rPr lang="en-US" dirty="0" err="1">
                <a:solidFill>
                  <a:schemeClr val="tx1"/>
                </a:solidFill>
                <a:latin typeface="Arial" charset="0"/>
              </a:rPr>
              <a:t>Katalon</a:t>
            </a:r>
            <a:r>
              <a:rPr lang="en-US" dirty="0">
                <a:solidFill>
                  <a:schemeClr val="tx1"/>
                </a:solidFill>
                <a:latin typeface="Arial" charset="0"/>
              </a:rPr>
              <a:t> or </a:t>
            </a:r>
            <a:r>
              <a:rPr lang="en-US" dirty="0" err="1">
                <a:solidFill>
                  <a:schemeClr val="tx1"/>
                </a:solidFill>
                <a:latin typeface="Arial" charset="0"/>
              </a:rPr>
              <a:t>Slenium</a:t>
            </a:r>
            <a:r>
              <a:rPr lang="en-US" dirty="0">
                <a:solidFill>
                  <a:schemeClr val="tx1"/>
                </a:solidFill>
                <a:latin typeface="Arial" charset="0"/>
              </a:rPr>
              <a:t> IDE </a:t>
            </a:r>
            <a:r>
              <a:rPr lang="en-US" dirty="0" err="1">
                <a:solidFill>
                  <a:schemeClr val="tx1"/>
                </a:solidFill>
                <a:latin typeface="Arial" charset="0"/>
              </a:rPr>
              <a:t>etc</a:t>
            </a:r>
            <a:r>
              <a:rPr lang="en-US" dirty="0">
                <a:solidFill>
                  <a:schemeClr val="tx1"/>
                </a:solidFill>
                <a:latin typeface="Arial" charset="0"/>
              </a:rPr>
              <a:t> to get the output as automated script. </a:t>
            </a:r>
            <a:endParaRPr lang="en-US" dirty="0">
              <a:solidFill>
                <a:schemeClr val="tx1"/>
              </a:solidFill>
              <a:latin typeface="Arial" charset="0"/>
            </a:endParaRPr>
          </a:p>
        </p:txBody>
      </p:sp>
    </p:spTree>
    <p:extLst>
      <p:ext uri="{BB962C8B-B14F-4D97-AF65-F5344CB8AC3E}">
        <p14:creationId xmlns:p14="http://schemas.microsoft.com/office/powerpoint/2010/main" val="4128089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txBox="1">
            <a:spLocks/>
          </p:cNvSpPr>
          <p:nvPr/>
        </p:nvSpPr>
        <p:spPr>
          <a:xfrm>
            <a:off x="0" y="113421"/>
            <a:ext cx="8957500" cy="5415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Century Gothic" panose="020B0502020202020204" pitchFamily="34" charset="0"/>
                <a:ea typeface="+mn-ea"/>
                <a:cs typeface="Arial" panose="020B0604020202020204" pitchFamily="34" charset="0"/>
              </a:rPr>
              <a:t>The</a:t>
            </a:r>
            <a:r>
              <a:rPr lang="en-US" sz="2300" dirty="0" smtClean="0">
                <a:latin typeface="Century Gothic" panose="020B0502020202020204" pitchFamily="34" charset="0"/>
                <a:ea typeface="+mn-ea"/>
                <a:cs typeface="Arial" panose="020B0604020202020204" pitchFamily="34" charset="0"/>
              </a:rPr>
              <a:t> </a:t>
            </a:r>
            <a:r>
              <a:rPr lang="en-US" sz="2800" dirty="0">
                <a:latin typeface="Century Gothic" panose="020B0502020202020204" pitchFamily="34" charset="0"/>
                <a:ea typeface="+mn-ea"/>
                <a:cs typeface="Arial" panose="020B0604020202020204" pitchFamily="34" charset="0"/>
              </a:rPr>
              <a:t>Architecture</a:t>
            </a:r>
            <a:endParaRPr lang="en-US" sz="2800" dirty="0">
              <a:latin typeface="Century Gothic" panose="020B0502020202020204" pitchFamily="34" charset="0"/>
              <a:ea typeface="+mn-ea"/>
              <a:cs typeface="Arial" panose="020B0604020202020204" pitchFamily="34" charset="0"/>
            </a:endParaRPr>
          </a:p>
        </p:txBody>
      </p:sp>
      <p:graphicFrame>
        <p:nvGraphicFramePr>
          <p:cNvPr id="231" name="Object 230"/>
          <p:cNvGraphicFramePr>
            <a:graphicFrameLocks noChangeAspect="1"/>
          </p:cNvGraphicFramePr>
          <p:nvPr>
            <p:extLst>
              <p:ext uri="{D42A27DB-BD31-4B8C-83A1-F6EECF244321}">
                <p14:modId xmlns:p14="http://schemas.microsoft.com/office/powerpoint/2010/main" val="3368097507"/>
              </p:ext>
            </p:extLst>
          </p:nvPr>
        </p:nvGraphicFramePr>
        <p:xfrm>
          <a:off x="1648195" y="2194072"/>
          <a:ext cx="1162050" cy="1362075"/>
        </p:xfrm>
        <a:graphic>
          <a:graphicData uri="http://schemas.openxmlformats.org/presentationml/2006/ole">
            <mc:AlternateContent xmlns:mc="http://schemas.openxmlformats.org/markup-compatibility/2006">
              <mc:Choice xmlns:v="urn:schemas-microsoft-com:vml" Requires="v">
                <p:oleObj spid="_x0000_s1031" name="Bitmap Image" r:id="rId4" imgW="1162080" imgH="1362240" progId="Paint.Picture">
                  <p:embed/>
                </p:oleObj>
              </mc:Choice>
              <mc:Fallback>
                <p:oleObj name="Bitmap Image" r:id="rId4" imgW="1162080" imgH="1362240" progId="Paint.Picture">
                  <p:embed/>
                  <p:pic>
                    <p:nvPicPr>
                      <p:cNvPr id="2" name="Object 1"/>
                      <p:cNvPicPr/>
                      <p:nvPr/>
                    </p:nvPicPr>
                    <p:blipFill>
                      <a:blip r:embed="rId5"/>
                      <a:stretch>
                        <a:fillRect/>
                      </a:stretch>
                    </p:blipFill>
                    <p:spPr>
                      <a:xfrm>
                        <a:off x="1648195" y="2194072"/>
                        <a:ext cx="1162050" cy="1362075"/>
                      </a:xfrm>
                      <a:prstGeom prst="rect">
                        <a:avLst/>
                      </a:prstGeom>
                    </p:spPr>
                  </p:pic>
                </p:oleObj>
              </mc:Fallback>
            </mc:AlternateContent>
          </a:graphicData>
        </a:graphic>
      </p:graphicFrame>
      <p:sp>
        <p:nvSpPr>
          <p:cNvPr id="232" name="TextBox 231"/>
          <p:cNvSpPr txBox="1"/>
          <p:nvPr/>
        </p:nvSpPr>
        <p:spPr>
          <a:xfrm>
            <a:off x="1083452" y="3556147"/>
            <a:ext cx="2155279" cy="523220"/>
          </a:xfrm>
          <a:prstGeom prst="rect">
            <a:avLst/>
          </a:prstGeom>
          <a:noFill/>
        </p:spPr>
        <p:txBody>
          <a:bodyPr wrap="square" rtlCol="0">
            <a:spAutoFit/>
          </a:bodyPr>
          <a:lstStyle/>
          <a:p>
            <a:pPr algn="ctr"/>
            <a:r>
              <a:rPr lang="en-US" sz="1400" dirty="0" smtClean="0">
                <a:latin typeface="Arial" panose="020B0604020202020204" pitchFamily="34" charset="0"/>
                <a:cs typeface="Arial" panose="020B0604020202020204" pitchFamily="34" charset="0"/>
              </a:rPr>
              <a:t>Final version of Wireframe (</a:t>
            </a:r>
            <a:r>
              <a:rPr lang="en-US" sz="1400" dirty="0" err="1" smtClean="0">
                <a:latin typeface="Arial" panose="020B0604020202020204" pitchFamily="34" charset="0"/>
                <a:cs typeface="Arial" panose="020B0604020202020204" pitchFamily="34" charset="0"/>
              </a:rPr>
              <a:t>wf</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233" name="TextBox 232"/>
          <p:cNvSpPr txBox="1"/>
          <p:nvPr/>
        </p:nvSpPr>
        <p:spPr>
          <a:xfrm>
            <a:off x="3283889" y="4182148"/>
            <a:ext cx="2155279" cy="1169551"/>
          </a:xfrm>
          <a:prstGeom prst="rect">
            <a:avLst/>
          </a:prstGeom>
          <a:noFill/>
        </p:spPr>
        <p:txBody>
          <a:bodyPr wrap="square" rtlCol="0">
            <a:spAutoFit/>
          </a:bodyPr>
          <a:lstStyle/>
          <a:p>
            <a:pPr algn="ctr"/>
            <a:r>
              <a:rPr lang="en-US" sz="1400" dirty="0" smtClean="0">
                <a:latin typeface="Arial" panose="020B0604020202020204" pitchFamily="34" charset="0"/>
                <a:cs typeface="Arial" panose="020B0604020202020204" pitchFamily="34" charset="0"/>
              </a:rPr>
              <a:t>Test Engineer converts </a:t>
            </a:r>
            <a:r>
              <a:rPr lang="en-US" sz="1400" dirty="0" err="1" smtClean="0">
                <a:latin typeface="Arial" panose="020B0604020202020204" pitchFamily="34" charset="0"/>
                <a:cs typeface="Arial" panose="020B0604020202020204" pitchFamily="34" charset="0"/>
              </a:rPr>
              <a:t>wf</a:t>
            </a:r>
            <a:r>
              <a:rPr lang="en-US" sz="1400" dirty="0" smtClean="0">
                <a:latin typeface="Arial" panose="020B0604020202020204" pitchFamily="34" charset="0"/>
                <a:cs typeface="Arial" panose="020B0604020202020204" pitchFamily="34" charset="0"/>
              </a:rPr>
              <a:t> to image-based automated </a:t>
            </a:r>
            <a:r>
              <a:rPr lang="en-US" sz="1400" dirty="0" smtClean="0">
                <a:latin typeface="Arial" panose="020B0604020202020204" pitchFamily="34" charset="0"/>
                <a:cs typeface="Arial" panose="020B0604020202020204" pitchFamily="34" charset="0"/>
              </a:rPr>
              <a:t>script – through </a:t>
            </a:r>
            <a:r>
              <a:rPr lang="en-US" sz="1400" b="1" dirty="0" smtClean="0">
                <a:latin typeface="Arial" panose="020B0604020202020204" pitchFamily="34" charset="0"/>
                <a:cs typeface="Arial" panose="020B0604020202020204" pitchFamily="34" charset="0"/>
              </a:rPr>
              <a:t>Augmented Reality </a:t>
            </a:r>
            <a:endParaRPr lang="en-US" sz="1400" b="1" dirty="0">
              <a:latin typeface="Arial" panose="020B0604020202020204" pitchFamily="34" charset="0"/>
              <a:cs typeface="Arial" panose="020B0604020202020204" pitchFamily="34" charset="0"/>
            </a:endParaRPr>
          </a:p>
        </p:txBody>
      </p:sp>
      <p:pic>
        <p:nvPicPr>
          <p:cNvPr id="234" name="Picture 233"/>
          <p:cNvPicPr>
            <a:picLocks noChangeAspect="1"/>
          </p:cNvPicPr>
          <p:nvPr/>
        </p:nvPicPr>
        <p:blipFill>
          <a:blip r:embed="rId6"/>
          <a:stretch>
            <a:fillRect/>
          </a:stretch>
        </p:blipFill>
        <p:spPr>
          <a:xfrm>
            <a:off x="3854167" y="1440465"/>
            <a:ext cx="828675" cy="904875"/>
          </a:xfrm>
          <a:prstGeom prst="rect">
            <a:avLst/>
          </a:prstGeom>
        </p:spPr>
      </p:pic>
      <p:cxnSp>
        <p:nvCxnSpPr>
          <p:cNvPr id="235" name="Straight Connector 234"/>
          <p:cNvCxnSpPr/>
          <p:nvPr/>
        </p:nvCxnSpPr>
        <p:spPr>
          <a:xfrm flipH="1">
            <a:off x="3524960" y="1778661"/>
            <a:ext cx="3214" cy="2192898"/>
          </a:xfrm>
          <a:prstGeom prst="line">
            <a:avLst/>
          </a:prstGeom>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a:off x="3550970" y="1773815"/>
            <a:ext cx="356262" cy="4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7" name="Rectangle 236"/>
          <p:cNvSpPr/>
          <p:nvPr/>
        </p:nvSpPr>
        <p:spPr>
          <a:xfrm>
            <a:off x="3536333" y="2321884"/>
            <a:ext cx="1677062" cy="523220"/>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Development </a:t>
            </a:r>
          </a:p>
          <a:p>
            <a:pPr algn="ctr"/>
            <a:r>
              <a:rPr lang="en-US" sz="1400" dirty="0" smtClean="0">
                <a:latin typeface="Arial" panose="020B0604020202020204" pitchFamily="34" charset="0"/>
                <a:cs typeface="Arial" panose="020B0604020202020204" pitchFamily="34" charset="0"/>
              </a:rPr>
              <a:t>in progress in local</a:t>
            </a:r>
            <a:endParaRPr lang="en-US" sz="1400" dirty="0">
              <a:latin typeface="Arial" panose="020B0604020202020204" pitchFamily="34" charset="0"/>
              <a:cs typeface="Arial" panose="020B0604020202020204" pitchFamily="34" charset="0"/>
            </a:endParaRPr>
          </a:p>
        </p:txBody>
      </p:sp>
      <p:pic>
        <p:nvPicPr>
          <p:cNvPr id="238" name="Picture 237"/>
          <p:cNvPicPr>
            <a:picLocks noChangeAspect="1"/>
          </p:cNvPicPr>
          <p:nvPr/>
        </p:nvPicPr>
        <p:blipFill>
          <a:blip r:embed="rId7"/>
          <a:stretch>
            <a:fillRect/>
          </a:stretch>
        </p:blipFill>
        <p:spPr>
          <a:xfrm>
            <a:off x="5552232" y="1317570"/>
            <a:ext cx="809625" cy="800100"/>
          </a:xfrm>
          <a:prstGeom prst="rect">
            <a:avLst/>
          </a:prstGeom>
        </p:spPr>
      </p:pic>
      <p:sp>
        <p:nvSpPr>
          <p:cNvPr id="239" name="Rectangle 238"/>
          <p:cNvSpPr/>
          <p:nvPr/>
        </p:nvSpPr>
        <p:spPr>
          <a:xfrm>
            <a:off x="4670780" y="2027745"/>
            <a:ext cx="2698481" cy="307777"/>
          </a:xfrm>
          <a:prstGeom prst="rect">
            <a:avLst/>
          </a:prstGeom>
        </p:spPr>
        <p:txBody>
          <a:bodyPr wrap="square">
            <a:spAutoFit/>
          </a:bodyPr>
          <a:lstStyle/>
          <a:p>
            <a:pPr algn="ctr"/>
            <a:r>
              <a:rPr lang="en-US" sz="1400" dirty="0" smtClean="0">
                <a:latin typeface="Arial" panose="020B0604020202020204" pitchFamily="34" charset="0"/>
                <a:cs typeface="Arial" panose="020B0604020202020204" pitchFamily="34" charset="0"/>
              </a:rPr>
              <a:t>Code drop in Dev</a:t>
            </a:r>
            <a:endParaRPr lang="en-US" sz="1400" dirty="0">
              <a:latin typeface="Arial" panose="020B0604020202020204" pitchFamily="34" charset="0"/>
              <a:cs typeface="Arial" panose="020B0604020202020204" pitchFamily="34" charset="0"/>
            </a:endParaRPr>
          </a:p>
        </p:txBody>
      </p:sp>
      <p:cxnSp>
        <p:nvCxnSpPr>
          <p:cNvPr id="240" name="Elbow Connector 239"/>
          <p:cNvCxnSpPr/>
          <p:nvPr/>
        </p:nvCxnSpPr>
        <p:spPr>
          <a:xfrm rot="5400000" flipH="1" flipV="1">
            <a:off x="5503180" y="3591704"/>
            <a:ext cx="649080" cy="247166"/>
          </a:xfrm>
          <a:prstGeom prst="bentConnector3">
            <a:avLst>
              <a:gd name="adj1" fmla="val 13962"/>
            </a:avLst>
          </a:prstGeom>
          <a:ln>
            <a:tailEnd type="triangle"/>
          </a:ln>
        </p:spPr>
        <p:style>
          <a:lnRef idx="1">
            <a:schemeClr val="dk1"/>
          </a:lnRef>
          <a:fillRef idx="0">
            <a:schemeClr val="dk1"/>
          </a:fillRef>
          <a:effectRef idx="0">
            <a:schemeClr val="dk1"/>
          </a:effectRef>
          <a:fontRef idx="minor">
            <a:schemeClr val="tx1"/>
          </a:fontRef>
        </p:style>
      </p:cxnSp>
      <p:sp>
        <p:nvSpPr>
          <p:cNvPr id="241" name="Rectangle 240"/>
          <p:cNvSpPr/>
          <p:nvPr/>
        </p:nvSpPr>
        <p:spPr>
          <a:xfrm>
            <a:off x="5271180" y="4218709"/>
            <a:ext cx="889347" cy="307777"/>
          </a:xfrm>
          <a:prstGeom prst="rect">
            <a:avLst/>
          </a:prstGeom>
        </p:spPr>
        <p:txBody>
          <a:bodyPr wrap="none">
            <a:spAutoFit/>
          </a:bodyPr>
          <a:lstStyle/>
          <a:p>
            <a:pPr algn="ctr"/>
            <a:r>
              <a:rPr lang="en-US" sz="1400" dirty="0">
                <a:latin typeface="Arial" panose="020B0604020202020204" pitchFamily="34" charset="0"/>
                <a:cs typeface="Arial" panose="020B0604020202020204" pitchFamily="34" charset="0"/>
              </a:rPr>
              <a:t>Test</a:t>
            </a:r>
            <a:r>
              <a:rPr lang="en-US" sz="1000" dirty="0" smtClean="0"/>
              <a:t> </a:t>
            </a:r>
            <a:r>
              <a:rPr lang="en-US" sz="1400" dirty="0">
                <a:latin typeface="Arial" panose="020B0604020202020204" pitchFamily="34" charset="0"/>
                <a:cs typeface="Arial" panose="020B0604020202020204" pitchFamily="34" charset="0"/>
              </a:rPr>
              <a:t>data</a:t>
            </a:r>
          </a:p>
        </p:txBody>
      </p:sp>
      <p:sp>
        <p:nvSpPr>
          <p:cNvPr id="242" name="TextBox 241"/>
          <p:cNvSpPr txBox="1"/>
          <p:nvPr/>
        </p:nvSpPr>
        <p:spPr>
          <a:xfrm>
            <a:off x="5655046" y="1372368"/>
            <a:ext cx="809625" cy="646331"/>
          </a:xfrm>
          <a:prstGeom prst="rect">
            <a:avLst/>
          </a:prstGeom>
          <a:noFill/>
        </p:spPr>
        <p:txBody>
          <a:bodyPr wrap="square" rtlCol="0">
            <a:spAutoFit/>
          </a:bodyPr>
          <a:lstStyle/>
          <a:p>
            <a:r>
              <a:rPr lang="en-US" b="1" dirty="0" smtClean="0">
                <a:solidFill>
                  <a:schemeClr val="bg1"/>
                </a:solidFill>
              </a:rPr>
              <a:t>DEV</a:t>
            </a:r>
          </a:p>
          <a:p>
            <a:endParaRPr lang="en-US" b="1" dirty="0">
              <a:solidFill>
                <a:schemeClr val="bg1"/>
              </a:solidFill>
            </a:endParaRPr>
          </a:p>
        </p:txBody>
      </p:sp>
      <p:pic>
        <p:nvPicPr>
          <p:cNvPr id="243" name="Picture 242"/>
          <p:cNvPicPr>
            <a:picLocks noChangeAspect="1"/>
          </p:cNvPicPr>
          <p:nvPr/>
        </p:nvPicPr>
        <p:blipFill>
          <a:blip r:embed="rId8"/>
          <a:stretch>
            <a:fillRect/>
          </a:stretch>
        </p:blipFill>
        <p:spPr>
          <a:xfrm>
            <a:off x="3971004" y="3460762"/>
            <a:ext cx="781050" cy="685800"/>
          </a:xfrm>
          <a:prstGeom prst="rect">
            <a:avLst/>
          </a:prstGeom>
        </p:spPr>
      </p:pic>
      <p:cxnSp>
        <p:nvCxnSpPr>
          <p:cNvPr id="244" name="Straight Arrow Connector 243"/>
          <p:cNvCxnSpPr/>
          <p:nvPr/>
        </p:nvCxnSpPr>
        <p:spPr>
          <a:xfrm flipV="1">
            <a:off x="4621604" y="1754380"/>
            <a:ext cx="936104" cy="1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5" name="Picture 244"/>
          <p:cNvPicPr>
            <a:picLocks noChangeAspect="1"/>
          </p:cNvPicPr>
          <p:nvPr/>
        </p:nvPicPr>
        <p:blipFill>
          <a:blip r:embed="rId9"/>
          <a:stretch>
            <a:fillRect/>
          </a:stretch>
        </p:blipFill>
        <p:spPr>
          <a:xfrm>
            <a:off x="5507522" y="2519040"/>
            <a:ext cx="875210" cy="815147"/>
          </a:xfrm>
          <a:prstGeom prst="rect">
            <a:avLst/>
          </a:prstGeom>
        </p:spPr>
      </p:pic>
      <p:cxnSp>
        <p:nvCxnSpPr>
          <p:cNvPr id="246" name="Straight Arrow Connector 245"/>
          <p:cNvCxnSpPr>
            <a:endCxn id="245" idx="0"/>
          </p:cNvCxnSpPr>
          <p:nvPr/>
        </p:nvCxnSpPr>
        <p:spPr>
          <a:xfrm flipH="1">
            <a:off x="5945127" y="1878977"/>
            <a:ext cx="6176" cy="640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7" name="Picture 246"/>
          <p:cNvPicPr>
            <a:picLocks noChangeAspect="1"/>
          </p:cNvPicPr>
          <p:nvPr/>
        </p:nvPicPr>
        <p:blipFill>
          <a:blip r:embed="rId10"/>
          <a:stretch>
            <a:fillRect/>
          </a:stretch>
        </p:blipFill>
        <p:spPr>
          <a:xfrm>
            <a:off x="7539046" y="1606388"/>
            <a:ext cx="762000" cy="428625"/>
          </a:xfrm>
          <a:prstGeom prst="rect">
            <a:avLst/>
          </a:prstGeom>
        </p:spPr>
      </p:pic>
      <p:pic>
        <p:nvPicPr>
          <p:cNvPr id="248" name="Picture 247"/>
          <p:cNvPicPr>
            <a:picLocks noChangeAspect="1"/>
          </p:cNvPicPr>
          <p:nvPr/>
        </p:nvPicPr>
        <p:blipFill>
          <a:blip r:embed="rId11"/>
          <a:stretch>
            <a:fillRect/>
          </a:stretch>
        </p:blipFill>
        <p:spPr>
          <a:xfrm>
            <a:off x="7142237" y="2574922"/>
            <a:ext cx="657225" cy="657225"/>
          </a:xfrm>
          <a:prstGeom prst="rect">
            <a:avLst/>
          </a:prstGeom>
        </p:spPr>
      </p:pic>
      <p:pic>
        <p:nvPicPr>
          <p:cNvPr id="249" name="Picture 248"/>
          <p:cNvPicPr>
            <a:picLocks noChangeAspect="1"/>
          </p:cNvPicPr>
          <p:nvPr/>
        </p:nvPicPr>
        <p:blipFill>
          <a:blip r:embed="rId12"/>
          <a:stretch>
            <a:fillRect/>
          </a:stretch>
        </p:blipFill>
        <p:spPr>
          <a:xfrm>
            <a:off x="7497841" y="3590059"/>
            <a:ext cx="695325" cy="628650"/>
          </a:xfrm>
          <a:prstGeom prst="rect">
            <a:avLst/>
          </a:prstGeom>
        </p:spPr>
      </p:pic>
      <p:sp>
        <p:nvSpPr>
          <p:cNvPr id="250" name="Rectangle 249"/>
          <p:cNvSpPr/>
          <p:nvPr/>
        </p:nvSpPr>
        <p:spPr>
          <a:xfrm>
            <a:off x="7415139" y="1983312"/>
            <a:ext cx="941283" cy="307777"/>
          </a:xfrm>
          <a:prstGeom prst="rect">
            <a:avLst/>
          </a:prstGeom>
        </p:spPr>
        <p:txBody>
          <a:bodyPr wrap="none">
            <a:spAutoFit/>
          </a:bodyPr>
          <a:lstStyle/>
          <a:p>
            <a:pPr algn="ctr"/>
            <a:r>
              <a:rPr lang="en-US" sz="1400" dirty="0" err="1" smtClean="0">
                <a:latin typeface="Arial" panose="020B0604020202020204" pitchFamily="34" charset="0"/>
                <a:cs typeface="Arial" panose="020B0604020202020204" pitchFamily="34" charset="0"/>
              </a:rPr>
              <a:t>Obj</a:t>
            </a:r>
            <a:r>
              <a:rPr lang="en-US" sz="1400" dirty="0" smtClean="0">
                <a:latin typeface="Arial" panose="020B0604020202020204" pitchFamily="34" charset="0"/>
                <a:cs typeface="Arial" panose="020B0604020202020204" pitchFamily="34" charset="0"/>
              </a:rPr>
              <a:t> Repo</a:t>
            </a:r>
            <a:endParaRPr lang="en-US" sz="1400" dirty="0">
              <a:latin typeface="Arial" panose="020B0604020202020204" pitchFamily="34" charset="0"/>
              <a:cs typeface="Arial" panose="020B0604020202020204" pitchFamily="34" charset="0"/>
            </a:endParaRPr>
          </a:p>
        </p:txBody>
      </p:sp>
      <p:sp>
        <p:nvSpPr>
          <p:cNvPr id="251" name="Rectangle 250"/>
          <p:cNvSpPr/>
          <p:nvPr/>
        </p:nvSpPr>
        <p:spPr>
          <a:xfrm>
            <a:off x="7196874" y="3108700"/>
            <a:ext cx="562975"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Data</a:t>
            </a:r>
            <a:endParaRPr lang="en-US" sz="1400" dirty="0">
              <a:latin typeface="Arial" panose="020B0604020202020204" pitchFamily="34" charset="0"/>
              <a:cs typeface="Arial" panose="020B0604020202020204" pitchFamily="34" charset="0"/>
            </a:endParaRPr>
          </a:p>
        </p:txBody>
      </p:sp>
      <p:sp>
        <p:nvSpPr>
          <p:cNvPr id="252" name="Rectangle 251"/>
          <p:cNvSpPr/>
          <p:nvPr/>
        </p:nvSpPr>
        <p:spPr>
          <a:xfrm>
            <a:off x="7037402" y="4186892"/>
            <a:ext cx="1669048"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Action/Driver class</a:t>
            </a:r>
            <a:endParaRPr lang="en-US" sz="1400" dirty="0" smtClean="0">
              <a:latin typeface="Arial" panose="020B0604020202020204" pitchFamily="34" charset="0"/>
              <a:cs typeface="Arial" panose="020B0604020202020204" pitchFamily="34" charset="0"/>
            </a:endParaRPr>
          </a:p>
        </p:txBody>
      </p:sp>
      <p:cxnSp>
        <p:nvCxnSpPr>
          <p:cNvPr id="253" name="Straight Arrow Connector 252"/>
          <p:cNvCxnSpPr>
            <a:stCxn id="245" idx="3"/>
          </p:cNvCxnSpPr>
          <p:nvPr/>
        </p:nvCxnSpPr>
        <p:spPr>
          <a:xfrm flipV="1">
            <a:off x="6382732" y="2004353"/>
            <a:ext cx="1128361" cy="922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4" name="Straight Arrow Connector 253"/>
          <p:cNvCxnSpPr/>
          <p:nvPr/>
        </p:nvCxnSpPr>
        <p:spPr>
          <a:xfrm>
            <a:off x="6433983" y="2928762"/>
            <a:ext cx="716088" cy="1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p:cNvCxnSpPr>
            <a:stCxn id="245" idx="3"/>
          </p:cNvCxnSpPr>
          <p:nvPr/>
        </p:nvCxnSpPr>
        <p:spPr>
          <a:xfrm>
            <a:off x="6382732" y="2926614"/>
            <a:ext cx="1156314" cy="710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p:cNvCxnSpPr/>
          <p:nvPr/>
        </p:nvCxnSpPr>
        <p:spPr>
          <a:xfrm>
            <a:off x="2786242" y="2965055"/>
            <a:ext cx="7387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7" name="Picture 256"/>
          <p:cNvPicPr>
            <a:picLocks noChangeAspect="1"/>
          </p:cNvPicPr>
          <p:nvPr/>
        </p:nvPicPr>
        <p:blipFill>
          <a:blip r:embed="rId11"/>
          <a:stretch>
            <a:fillRect/>
          </a:stretch>
        </p:blipFill>
        <p:spPr>
          <a:xfrm>
            <a:off x="5236084" y="3581251"/>
            <a:ext cx="657225" cy="657225"/>
          </a:xfrm>
          <a:prstGeom prst="rect">
            <a:avLst/>
          </a:prstGeom>
        </p:spPr>
      </p:pic>
      <p:sp>
        <p:nvSpPr>
          <p:cNvPr id="258" name="Rectangle 257"/>
          <p:cNvSpPr/>
          <p:nvPr/>
        </p:nvSpPr>
        <p:spPr>
          <a:xfrm>
            <a:off x="5491901" y="3147247"/>
            <a:ext cx="971741"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Execution</a:t>
            </a:r>
            <a:endParaRPr lang="en-US" sz="1400" dirty="0">
              <a:latin typeface="Arial" panose="020B0604020202020204" pitchFamily="34" charset="0"/>
              <a:cs typeface="Arial" panose="020B0604020202020204" pitchFamily="34" charset="0"/>
            </a:endParaRPr>
          </a:p>
        </p:txBody>
      </p:sp>
      <p:pic>
        <p:nvPicPr>
          <p:cNvPr id="259" name="Picture 258"/>
          <p:cNvPicPr>
            <a:picLocks noChangeAspect="1"/>
          </p:cNvPicPr>
          <p:nvPr/>
        </p:nvPicPr>
        <p:blipFill>
          <a:blip r:embed="rId13"/>
          <a:stretch>
            <a:fillRect/>
          </a:stretch>
        </p:blipFill>
        <p:spPr>
          <a:xfrm>
            <a:off x="8314137" y="2431955"/>
            <a:ext cx="828675" cy="923925"/>
          </a:xfrm>
          <a:prstGeom prst="rect">
            <a:avLst/>
          </a:prstGeom>
        </p:spPr>
      </p:pic>
      <p:sp>
        <p:nvSpPr>
          <p:cNvPr id="260" name="Rectangle 259"/>
          <p:cNvSpPr/>
          <p:nvPr/>
        </p:nvSpPr>
        <p:spPr>
          <a:xfrm>
            <a:off x="8227839" y="3210958"/>
            <a:ext cx="1140056" cy="523220"/>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Automation </a:t>
            </a:r>
          </a:p>
          <a:p>
            <a:pPr algn="ctr"/>
            <a:r>
              <a:rPr lang="en-US" sz="1400" dirty="0" smtClean="0">
                <a:latin typeface="Arial" panose="020B0604020202020204" pitchFamily="34" charset="0"/>
                <a:cs typeface="Arial" panose="020B0604020202020204" pitchFamily="34" charset="0"/>
              </a:rPr>
              <a:t>Framework</a:t>
            </a:r>
            <a:endParaRPr lang="en-US" sz="1400" dirty="0">
              <a:latin typeface="Arial" panose="020B0604020202020204" pitchFamily="34" charset="0"/>
              <a:cs typeface="Arial" panose="020B0604020202020204" pitchFamily="34" charset="0"/>
            </a:endParaRPr>
          </a:p>
        </p:txBody>
      </p:sp>
      <p:cxnSp>
        <p:nvCxnSpPr>
          <p:cNvPr id="261" name="Straight Arrow Connector 260"/>
          <p:cNvCxnSpPr/>
          <p:nvPr/>
        </p:nvCxnSpPr>
        <p:spPr>
          <a:xfrm>
            <a:off x="8223633" y="2278787"/>
            <a:ext cx="234293" cy="2630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2" name="Straight Arrow Connector 261"/>
          <p:cNvCxnSpPr>
            <a:stCxn id="248" idx="3"/>
            <a:endCxn id="259" idx="1"/>
          </p:cNvCxnSpPr>
          <p:nvPr/>
        </p:nvCxnSpPr>
        <p:spPr>
          <a:xfrm flipV="1">
            <a:off x="7799462" y="2893918"/>
            <a:ext cx="514675" cy="9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3" name="Straight Arrow Connector 262"/>
          <p:cNvCxnSpPr/>
          <p:nvPr/>
        </p:nvCxnSpPr>
        <p:spPr>
          <a:xfrm flipV="1">
            <a:off x="8002756" y="3146458"/>
            <a:ext cx="295795" cy="454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64" name="Picture 263"/>
          <p:cNvPicPr>
            <a:picLocks noChangeAspect="1"/>
          </p:cNvPicPr>
          <p:nvPr/>
        </p:nvPicPr>
        <p:blipFill>
          <a:blip r:embed="rId14"/>
          <a:stretch>
            <a:fillRect/>
          </a:stretch>
        </p:blipFill>
        <p:spPr>
          <a:xfrm>
            <a:off x="9625896" y="2430766"/>
            <a:ext cx="866775" cy="828675"/>
          </a:xfrm>
          <a:prstGeom prst="rect">
            <a:avLst/>
          </a:prstGeom>
        </p:spPr>
      </p:pic>
      <p:cxnSp>
        <p:nvCxnSpPr>
          <p:cNvPr id="265" name="Straight Arrow Connector 264"/>
          <p:cNvCxnSpPr/>
          <p:nvPr/>
        </p:nvCxnSpPr>
        <p:spPr>
          <a:xfrm>
            <a:off x="9119360" y="2904497"/>
            <a:ext cx="538127" cy="12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6" name="Straight Arrow Connector 265"/>
          <p:cNvCxnSpPr/>
          <p:nvPr/>
        </p:nvCxnSpPr>
        <p:spPr>
          <a:xfrm>
            <a:off x="4704893" y="3971560"/>
            <a:ext cx="603950" cy="16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7" name="Rectangle 266"/>
          <p:cNvSpPr/>
          <p:nvPr/>
        </p:nvSpPr>
        <p:spPr>
          <a:xfrm>
            <a:off x="1794773" y="5436802"/>
            <a:ext cx="692818"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Scope</a:t>
            </a:r>
            <a:endParaRPr lang="en-US" sz="1400" dirty="0">
              <a:latin typeface="Arial" panose="020B0604020202020204" pitchFamily="34" charset="0"/>
              <a:cs typeface="Arial" panose="020B0604020202020204" pitchFamily="34" charset="0"/>
            </a:endParaRPr>
          </a:p>
        </p:txBody>
      </p:sp>
      <p:sp>
        <p:nvSpPr>
          <p:cNvPr id="268" name="Rectangle 267"/>
          <p:cNvSpPr/>
          <p:nvPr/>
        </p:nvSpPr>
        <p:spPr>
          <a:xfrm>
            <a:off x="3632099" y="5463276"/>
            <a:ext cx="742512"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Design</a:t>
            </a:r>
            <a:endParaRPr lang="en-US" sz="1400" dirty="0">
              <a:latin typeface="Arial" panose="020B0604020202020204" pitchFamily="34" charset="0"/>
              <a:cs typeface="Arial" panose="020B0604020202020204" pitchFamily="34" charset="0"/>
            </a:endParaRPr>
          </a:p>
        </p:txBody>
      </p:sp>
      <p:sp>
        <p:nvSpPr>
          <p:cNvPr id="269" name="Rectangle 268"/>
          <p:cNvSpPr/>
          <p:nvPr/>
        </p:nvSpPr>
        <p:spPr>
          <a:xfrm>
            <a:off x="5494383" y="5346971"/>
            <a:ext cx="1061253" cy="523220"/>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Execution</a:t>
            </a:r>
          </a:p>
          <a:p>
            <a:pPr algn="ctr"/>
            <a:r>
              <a:rPr lang="en-US" sz="1400" dirty="0" smtClean="0">
                <a:latin typeface="Arial" panose="020B0604020202020204" pitchFamily="34" charset="0"/>
                <a:cs typeface="Arial" panose="020B0604020202020204" pitchFamily="34" charset="0"/>
              </a:rPr>
              <a:t>Verification</a:t>
            </a:r>
            <a:endParaRPr lang="en-US" sz="1400" dirty="0">
              <a:latin typeface="Arial" panose="020B0604020202020204" pitchFamily="34" charset="0"/>
              <a:cs typeface="Arial" panose="020B0604020202020204" pitchFamily="34" charset="0"/>
            </a:endParaRPr>
          </a:p>
        </p:txBody>
      </p:sp>
      <p:sp>
        <p:nvSpPr>
          <p:cNvPr id="270" name="Rectangle 269"/>
          <p:cNvSpPr/>
          <p:nvPr/>
        </p:nvSpPr>
        <p:spPr>
          <a:xfrm>
            <a:off x="7397096" y="5414718"/>
            <a:ext cx="1079143"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Framework</a:t>
            </a:r>
            <a:endParaRPr lang="en-US" sz="1400" dirty="0">
              <a:latin typeface="Arial" panose="020B0604020202020204" pitchFamily="34" charset="0"/>
              <a:cs typeface="Arial" panose="020B0604020202020204" pitchFamily="34" charset="0"/>
            </a:endParaRPr>
          </a:p>
        </p:txBody>
      </p:sp>
      <p:sp>
        <p:nvSpPr>
          <p:cNvPr id="271" name="Rectangle 270"/>
          <p:cNvSpPr/>
          <p:nvPr/>
        </p:nvSpPr>
        <p:spPr>
          <a:xfrm>
            <a:off x="9517310" y="5346971"/>
            <a:ext cx="971741" cy="523220"/>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Execution</a:t>
            </a:r>
          </a:p>
          <a:p>
            <a:pPr algn="ctr"/>
            <a:r>
              <a:rPr lang="en-US" sz="1400" dirty="0" smtClean="0">
                <a:latin typeface="Arial" panose="020B0604020202020204" pitchFamily="34" charset="0"/>
                <a:cs typeface="Arial" panose="020B0604020202020204" pitchFamily="34" charset="0"/>
              </a:rPr>
              <a:t>Validation</a:t>
            </a:r>
            <a:endParaRPr lang="en-US" sz="1400" dirty="0">
              <a:latin typeface="Arial" panose="020B0604020202020204" pitchFamily="34" charset="0"/>
              <a:cs typeface="Arial" panose="020B0604020202020204" pitchFamily="34" charset="0"/>
            </a:endParaRPr>
          </a:p>
        </p:txBody>
      </p:sp>
      <p:pic>
        <p:nvPicPr>
          <p:cNvPr id="272" name="Picture 271"/>
          <p:cNvPicPr>
            <a:picLocks noChangeAspect="1"/>
          </p:cNvPicPr>
          <p:nvPr/>
        </p:nvPicPr>
        <p:blipFill>
          <a:blip r:embed="rId15"/>
          <a:stretch>
            <a:fillRect/>
          </a:stretch>
        </p:blipFill>
        <p:spPr>
          <a:xfrm>
            <a:off x="2699356" y="5067988"/>
            <a:ext cx="552450" cy="790575"/>
          </a:xfrm>
          <a:prstGeom prst="rect">
            <a:avLst/>
          </a:prstGeom>
        </p:spPr>
      </p:pic>
      <p:pic>
        <p:nvPicPr>
          <p:cNvPr id="273" name="Picture 272"/>
          <p:cNvPicPr>
            <a:picLocks noChangeAspect="1"/>
          </p:cNvPicPr>
          <p:nvPr/>
        </p:nvPicPr>
        <p:blipFill>
          <a:blip r:embed="rId15"/>
          <a:stretch>
            <a:fillRect/>
          </a:stretch>
        </p:blipFill>
        <p:spPr>
          <a:xfrm>
            <a:off x="4773015" y="5093923"/>
            <a:ext cx="552450" cy="790575"/>
          </a:xfrm>
          <a:prstGeom prst="rect">
            <a:avLst/>
          </a:prstGeom>
        </p:spPr>
      </p:pic>
      <p:pic>
        <p:nvPicPr>
          <p:cNvPr id="274" name="Picture 273"/>
          <p:cNvPicPr>
            <a:picLocks noChangeAspect="1"/>
          </p:cNvPicPr>
          <p:nvPr/>
        </p:nvPicPr>
        <p:blipFill>
          <a:blip r:embed="rId15"/>
          <a:stretch>
            <a:fillRect/>
          </a:stretch>
        </p:blipFill>
        <p:spPr>
          <a:xfrm>
            <a:off x="6675728" y="5055317"/>
            <a:ext cx="552450" cy="790575"/>
          </a:xfrm>
          <a:prstGeom prst="rect">
            <a:avLst/>
          </a:prstGeom>
        </p:spPr>
      </p:pic>
      <p:pic>
        <p:nvPicPr>
          <p:cNvPr id="275" name="Picture 274"/>
          <p:cNvPicPr>
            <a:picLocks noChangeAspect="1"/>
          </p:cNvPicPr>
          <p:nvPr/>
        </p:nvPicPr>
        <p:blipFill>
          <a:blip r:embed="rId15"/>
          <a:stretch>
            <a:fillRect/>
          </a:stretch>
        </p:blipFill>
        <p:spPr>
          <a:xfrm>
            <a:off x="8814489" y="5072144"/>
            <a:ext cx="552450" cy="790575"/>
          </a:xfrm>
          <a:prstGeom prst="rect">
            <a:avLst/>
          </a:prstGeom>
        </p:spPr>
      </p:pic>
      <p:cxnSp>
        <p:nvCxnSpPr>
          <p:cNvPr id="276" name="Straight Arrow Connector 275"/>
          <p:cNvCxnSpPr/>
          <p:nvPr/>
        </p:nvCxnSpPr>
        <p:spPr>
          <a:xfrm>
            <a:off x="3550970" y="3924300"/>
            <a:ext cx="452385" cy="1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01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56"/>
                                        </p:tgtEl>
                                        <p:attrNameLst>
                                          <p:attrName>style.visibility</p:attrName>
                                        </p:attrNameLst>
                                      </p:cBhvr>
                                      <p:to>
                                        <p:strVal val="visible"/>
                                      </p:to>
                                    </p:set>
                                    <p:animEffect transition="in" filter="wipe(left)">
                                      <p:cBhvr>
                                        <p:cTn id="13" dur="500"/>
                                        <p:tgtEl>
                                          <p:spTgt spid="256"/>
                                        </p:tgtEl>
                                      </p:cBhvr>
                                    </p:animEffect>
                                  </p:childTnLst>
                                </p:cTn>
                              </p:par>
                              <p:par>
                                <p:cTn id="14" presetID="22" presetClass="entr" presetSubtype="8" fill="hold" nodeType="withEffect">
                                  <p:stCondLst>
                                    <p:cond delay="0"/>
                                  </p:stCondLst>
                                  <p:childTnLst>
                                    <p:set>
                                      <p:cBhvr>
                                        <p:cTn id="15" dur="1" fill="hold">
                                          <p:stCondLst>
                                            <p:cond delay="0"/>
                                          </p:stCondLst>
                                        </p:cTn>
                                        <p:tgtEl>
                                          <p:spTgt spid="235"/>
                                        </p:tgtEl>
                                        <p:attrNameLst>
                                          <p:attrName>style.visibility</p:attrName>
                                        </p:attrNameLst>
                                      </p:cBhvr>
                                      <p:to>
                                        <p:strVal val="visible"/>
                                      </p:to>
                                    </p:set>
                                    <p:animEffect transition="in" filter="wipe(left)">
                                      <p:cBhvr>
                                        <p:cTn id="16" dur="500"/>
                                        <p:tgtEl>
                                          <p:spTgt spid="235"/>
                                        </p:tgtEl>
                                      </p:cBhvr>
                                    </p:animEffect>
                                  </p:childTnLst>
                                </p:cTn>
                              </p:par>
                              <p:par>
                                <p:cTn id="17" presetID="22" presetClass="entr" presetSubtype="8" fill="hold" nodeType="withEffect">
                                  <p:stCondLst>
                                    <p:cond delay="0"/>
                                  </p:stCondLst>
                                  <p:childTnLst>
                                    <p:set>
                                      <p:cBhvr>
                                        <p:cTn id="18" dur="1" fill="hold">
                                          <p:stCondLst>
                                            <p:cond delay="0"/>
                                          </p:stCondLst>
                                        </p:cTn>
                                        <p:tgtEl>
                                          <p:spTgt spid="236"/>
                                        </p:tgtEl>
                                        <p:attrNameLst>
                                          <p:attrName>style.visibility</p:attrName>
                                        </p:attrNameLst>
                                      </p:cBhvr>
                                      <p:to>
                                        <p:strVal val="visible"/>
                                      </p:to>
                                    </p:set>
                                    <p:animEffect transition="in" filter="wipe(left)">
                                      <p:cBhvr>
                                        <p:cTn id="19" dur="500"/>
                                        <p:tgtEl>
                                          <p:spTgt spid="236"/>
                                        </p:tgtEl>
                                      </p:cBhvr>
                                    </p:animEffect>
                                  </p:childTnLst>
                                </p:cTn>
                              </p:par>
                              <p:par>
                                <p:cTn id="20" presetID="22" presetClass="entr" presetSubtype="8" fill="hold" nodeType="withEffect">
                                  <p:stCondLst>
                                    <p:cond delay="0"/>
                                  </p:stCondLst>
                                  <p:childTnLst>
                                    <p:set>
                                      <p:cBhvr>
                                        <p:cTn id="21" dur="1" fill="hold">
                                          <p:stCondLst>
                                            <p:cond delay="0"/>
                                          </p:stCondLst>
                                        </p:cTn>
                                        <p:tgtEl>
                                          <p:spTgt spid="234"/>
                                        </p:tgtEl>
                                        <p:attrNameLst>
                                          <p:attrName>style.visibility</p:attrName>
                                        </p:attrNameLst>
                                      </p:cBhvr>
                                      <p:to>
                                        <p:strVal val="visible"/>
                                      </p:to>
                                    </p:set>
                                    <p:animEffect transition="in" filter="wipe(left)">
                                      <p:cBhvr>
                                        <p:cTn id="22" dur="500"/>
                                        <p:tgtEl>
                                          <p:spTgt spid="234"/>
                                        </p:tgtEl>
                                      </p:cBhvr>
                                    </p:animEffect>
                                  </p:childTnLst>
                                </p:cTn>
                              </p:par>
                              <p:par>
                                <p:cTn id="23" presetID="22" presetClass="entr" presetSubtype="8" fill="hold" nodeType="withEffect">
                                  <p:stCondLst>
                                    <p:cond delay="0"/>
                                  </p:stCondLst>
                                  <p:childTnLst>
                                    <p:set>
                                      <p:cBhvr>
                                        <p:cTn id="24" dur="1" fill="hold">
                                          <p:stCondLst>
                                            <p:cond delay="0"/>
                                          </p:stCondLst>
                                        </p:cTn>
                                        <p:tgtEl>
                                          <p:spTgt spid="276"/>
                                        </p:tgtEl>
                                        <p:attrNameLst>
                                          <p:attrName>style.visibility</p:attrName>
                                        </p:attrNameLst>
                                      </p:cBhvr>
                                      <p:to>
                                        <p:strVal val="visible"/>
                                      </p:to>
                                    </p:set>
                                    <p:animEffect transition="in" filter="wipe(left)">
                                      <p:cBhvr>
                                        <p:cTn id="25" dur="500"/>
                                        <p:tgtEl>
                                          <p:spTgt spid="27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7"/>
                                        </p:tgtEl>
                                        <p:attrNameLst>
                                          <p:attrName>style.visibility</p:attrName>
                                        </p:attrNameLst>
                                      </p:cBhvr>
                                      <p:to>
                                        <p:strVal val="visible"/>
                                      </p:to>
                                    </p:set>
                                    <p:animEffect transition="in" filter="wipe(left)">
                                      <p:cBhvr>
                                        <p:cTn id="28" dur="500"/>
                                        <p:tgtEl>
                                          <p:spTgt spid="237"/>
                                        </p:tgtEl>
                                      </p:cBhvr>
                                    </p:animEffect>
                                  </p:childTnLst>
                                </p:cTn>
                              </p:par>
                              <p:par>
                                <p:cTn id="29" presetID="22" presetClass="entr" presetSubtype="8" fill="hold" nodeType="withEffect">
                                  <p:stCondLst>
                                    <p:cond delay="0"/>
                                  </p:stCondLst>
                                  <p:childTnLst>
                                    <p:set>
                                      <p:cBhvr>
                                        <p:cTn id="30" dur="1" fill="hold">
                                          <p:stCondLst>
                                            <p:cond delay="0"/>
                                          </p:stCondLst>
                                        </p:cTn>
                                        <p:tgtEl>
                                          <p:spTgt spid="243"/>
                                        </p:tgtEl>
                                        <p:attrNameLst>
                                          <p:attrName>style.visibility</p:attrName>
                                        </p:attrNameLst>
                                      </p:cBhvr>
                                      <p:to>
                                        <p:strVal val="visible"/>
                                      </p:to>
                                    </p:set>
                                    <p:animEffect transition="in" filter="wipe(left)">
                                      <p:cBhvr>
                                        <p:cTn id="31" dur="500"/>
                                        <p:tgtEl>
                                          <p:spTgt spid="24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33"/>
                                        </p:tgtEl>
                                        <p:attrNameLst>
                                          <p:attrName>style.visibility</p:attrName>
                                        </p:attrNameLst>
                                      </p:cBhvr>
                                      <p:to>
                                        <p:strVal val="visible"/>
                                      </p:to>
                                    </p:set>
                                    <p:animEffect transition="in" filter="wipe(left)">
                                      <p:cBhvr>
                                        <p:cTn id="34" dur="500"/>
                                        <p:tgtEl>
                                          <p:spTgt spid="23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66"/>
                                        </p:tgtEl>
                                        <p:attrNameLst>
                                          <p:attrName>style.visibility</p:attrName>
                                        </p:attrNameLst>
                                      </p:cBhvr>
                                      <p:to>
                                        <p:strVal val="visible"/>
                                      </p:to>
                                    </p:set>
                                    <p:animEffect transition="in" filter="wipe(left)">
                                      <p:cBhvr>
                                        <p:cTn id="39" dur="500"/>
                                        <p:tgtEl>
                                          <p:spTgt spid="266"/>
                                        </p:tgtEl>
                                      </p:cBhvr>
                                    </p:animEffect>
                                  </p:childTnLst>
                                </p:cTn>
                              </p:par>
                              <p:par>
                                <p:cTn id="40" presetID="22" presetClass="entr" presetSubtype="8" fill="hold" nodeType="withEffect">
                                  <p:stCondLst>
                                    <p:cond delay="0"/>
                                  </p:stCondLst>
                                  <p:childTnLst>
                                    <p:set>
                                      <p:cBhvr>
                                        <p:cTn id="41" dur="1" fill="hold">
                                          <p:stCondLst>
                                            <p:cond delay="0"/>
                                          </p:stCondLst>
                                        </p:cTn>
                                        <p:tgtEl>
                                          <p:spTgt spid="244"/>
                                        </p:tgtEl>
                                        <p:attrNameLst>
                                          <p:attrName>style.visibility</p:attrName>
                                        </p:attrNameLst>
                                      </p:cBhvr>
                                      <p:to>
                                        <p:strVal val="visible"/>
                                      </p:to>
                                    </p:set>
                                    <p:animEffect transition="in" filter="wipe(left)">
                                      <p:cBhvr>
                                        <p:cTn id="42" dur="500"/>
                                        <p:tgtEl>
                                          <p:spTgt spid="24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2"/>
                                        </p:tgtEl>
                                        <p:attrNameLst>
                                          <p:attrName>style.visibility</p:attrName>
                                        </p:attrNameLst>
                                      </p:cBhvr>
                                      <p:to>
                                        <p:strVal val="visible"/>
                                      </p:to>
                                    </p:set>
                                    <p:animEffect transition="in" filter="wipe(left)">
                                      <p:cBhvr>
                                        <p:cTn id="45" dur="500"/>
                                        <p:tgtEl>
                                          <p:spTgt spid="242"/>
                                        </p:tgtEl>
                                      </p:cBhvr>
                                    </p:animEffect>
                                  </p:childTnLst>
                                </p:cTn>
                              </p:par>
                              <p:par>
                                <p:cTn id="46" presetID="22" presetClass="entr" presetSubtype="8" fill="hold" nodeType="withEffect">
                                  <p:stCondLst>
                                    <p:cond delay="0"/>
                                  </p:stCondLst>
                                  <p:childTnLst>
                                    <p:set>
                                      <p:cBhvr>
                                        <p:cTn id="47" dur="1" fill="hold">
                                          <p:stCondLst>
                                            <p:cond delay="0"/>
                                          </p:stCondLst>
                                        </p:cTn>
                                        <p:tgtEl>
                                          <p:spTgt spid="238"/>
                                        </p:tgtEl>
                                        <p:attrNameLst>
                                          <p:attrName>style.visibility</p:attrName>
                                        </p:attrNameLst>
                                      </p:cBhvr>
                                      <p:to>
                                        <p:strVal val="visible"/>
                                      </p:to>
                                    </p:set>
                                    <p:animEffect transition="in" filter="wipe(left)">
                                      <p:cBhvr>
                                        <p:cTn id="48" dur="500"/>
                                        <p:tgtEl>
                                          <p:spTgt spid="23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39"/>
                                        </p:tgtEl>
                                        <p:attrNameLst>
                                          <p:attrName>style.visibility</p:attrName>
                                        </p:attrNameLst>
                                      </p:cBhvr>
                                      <p:to>
                                        <p:strVal val="visible"/>
                                      </p:to>
                                    </p:set>
                                    <p:animEffect transition="in" filter="wipe(left)">
                                      <p:cBhvr>
                                        <p:cTn id="51" dur="500"/>
                                        <p:tgtEl>
                                          <p:spTgt spid="239"/>
                                        </p:tgtEl>
                                      </p:cBhvr>
                                    </p:animEffect>
                                  </p:childTnLst>
                                </p:cTn>
                              </p:par>
                              <p:par>
                                <p:cTn id="52" presetID="22" presetClass="entr" presetSubtype="8" fill="hold" nodeType="withEffect">
                                  <p:stCondLst>
                                    <p:cond delay="0"/>
                                  </p:stCondLst>
                                  <p:childTnLst>
                                    <p:set>
                                      <p:cBhvr>
                                        <p:cTn id="53" dur="1" fill="hold">
                                          <p:stCondLst>
                                            <p:cond delay="0"/>
                                          </p:stCondLst>
                                        </p:cTn>
                                        <p:tgtEl>
                                          <p:spTgt spid="257"/>
                                        </p:tgtEl>
                                        <p:attrNameLst>
                                          <p:attrName>style.visibility</p:attrName>
                                        </p:attrNameLst>
                                      </p:cBhvr>
                                      <p:to>
                                        <p:strVal val="visible"/>
                                      </p:to>
                                    </p:set>
                                    <p:animEffect transition="in" filter="wipe(left)">
                                      <p:cBhvr>
                                        <p:cTn id="54" dur="500"/>
                                        <p:tgtEl>
                                          <p:spTgt spid="25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41"/>
                                        </p:tgtEl>
                                        <p:attrNameLst>
                                          <p:attrName>style.visibility</p:attrName>
                                        </p:attrNameLst>
                                      </p:cBhvr>
                                      <p:to>
                                        <p:strVal val="visible"/>
                                      </p:to>
                                    </p:set>
                                    <p:animEffect transition="in" filter="wipe(left)">
                                      <p:cBhvr>
                                        <p:cTn id="57" dur="500"/>
                                        <p:tgtEl>
                                          <p:spTgt spid="2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40"/>
                                        </p:tgtEl>
                                        <p:attrNameLst>
                                          <p:attrName>style.visibility</p:attrName>
                                        </p:attrNameLst>
                                      </p:cBhvr>
                                      <p:to>
                                        <p:strVal val="visible"/>
                                      </p:to>
                                    </p:set>
                                    <p:animEffect transition="in" filter="wipe(up)">
                                      <p:cBhvr>
                                        <p:cTn id="62" dur="500"/>
                                        <p:tgtEl>
                                          <p:spTgt spid="240"/>
                                        </p:tgtEl>
                                      </p:cBhvr>
                                    </p:animEffect>
                                  </p:childTnLst>
                                </p:cTn>
                              </p:par>
                              <p:par>
                                <p:cTn id="63" presetID="22" presetClass="entr" presetSubtype="1" fill="hold" nodeType="withEffect">
                                  <p:stCondLst>
                                    <p:cond delay="0"/>
                                  </p:stCondLst>
                                  <p:childTnLst>
                                    <p:set>
                                      <p:cBhvr>
                                        <p:cTn id="64" dur="1" fill="hold">
                                          <p:stCondLst>
                                            <p:cond delay="0"/>
                                          </p:stCondLst>
                                        </p:cTn>
                                        <p:tgtEl>
                                          <p:spTgt spid="246"/>
                                        </p:tgtEl>
                                        <p:attrNameLst>
                                          <p:attrName>style.visibility</p:attrName>
                                        </p:attrNameLst>
                                      </p:cBhvr>
                                      <p:to>
                                        <p:strVal val="visible"/>
                                      </p:to>
                                    </p:set>
                                    <p:animEffect transition="in" filter="wipe(up)">
                                      <p:cBhvr>
                                        <p:cTn id="65" dur="500"/>
                                        <p:tgtEl>
                                          <p:spTgt spid="246"/>
                                        </p:tgtEl>
                                      </p:cBhvr>
                                    </p:animEffect>
                                  </p:childTnLst>
                                </p:cTn>
                              </p:par>
                              <p:par>
                                <p:cTn id="66" presetID="22" presetClass="entr" presetSubtype="1" fill="hold" nodeType="withEffect">
                                  <p:stCondLst>
                                    <p:cond delay="0"/>
                                  </p:stCondLst>
                                  <p:childTnLst>
                                    <p:set>
                                      <p:cBhvr>
                                        <p:cTn id="67" dur="1" fill="hold">
                                          <p:stCondLst>
                                            <p:cond delay="0"/>
                                          </p:stCondLst>
                                        </p:cTn>
                                        <p:tgtEl>
                                          <p:spTgt spid="245"/>
                                        </p:tgtEl>
                                        <p:attrNameLst>
                                          <p:attrName>style.visibility</p:attrName>
                                        </p:attrNameLst>
                                      </p:cBhvr>
                                      <p:to>
                                        <p:strVal val="visible"/>
                                      </p:to>
                                    </p:set>
                                    <p:animEffect transition="in" filter="wipe(up)">
                                      <p:cBhvr>
                                        <p:cTn id="68" dur="500"/>
                                        <p:tgtEl>
                                          <p:spTgt spid="245"/>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58"/>
                                        </p:tgtEl>
                                        <p:attrNameLst>
                                          <p:attrName>style.visibility</p:attrName>
                                        </p:attrNameLst>
                                      </p:cBhvr>
                                      <p:to>
                                        <p:strVal val="visible"/>
                                      </p:to>
                                    </p:set>
                                    <p:animEffect transition="in" filter="wipe(up)">
                                      <p:cBhvr>
                                        <p:cTn id="71" dur="500"/>
                                        <p:tgtEl>
                                          <p:spTgt spid="25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53"/>
                                        </p:tgtEl>
                                        <p:attrNameLst>
                                          <p:attrName>style.visibility</p:attrName>
                                        </p:attrNameLst>
                                      </p:cBhvr>
                                      <p:to>
                                        <p:strVal val="visible"/>
                                      </p:to>
                                    </p:set>
                                    <p:animEffect transition="in" filter="wipe(left)">
                                      <p:cBhvr>
                                        <p:cTn id="76" dur="500"/>
                                        <p:tgtEl>
                                          <p:spTgt spid="253"/>
                                        </p:tgtEl>
                                      </p:cBhvr>
                                    </p:animEffect>
                                  </p:childTnLst>
                                </p:cTn>
                              </p:par>
                              <p:par>
                                <p:cTn id="77" presetID="22" presetClass="entr" presetSubtype="8" fill="hold" nodeType="withEffect">
                                  <p:stCondLst>
                                    <p:cond delay="0"/>
                                  </p:stCondLst>
                                  <p:childTnLst>
                                    <p:set>
                                      <p:cBhvr>
                                        <p:cTn id="78" dur="1" fill="hold">
                                          <p:stCondLst>
                                            <p:cond delay="0"/>
                                          </p:stCondLst>
                                        </p:cTn>
                                        <p:tgtEl>
                                          <p:spTgt spid="254"/>
                                        </p:tgtEl>
                                        <p:attrNameLst>
                                          <p:attrName>style.visibility</p:attrName>
                                        </p:attrNameLst>
                                      </p:cBhvr>
                                      <p:to>
                                        <p:strVal val="visible"/>
                                      </p:to>
                                    </p:set>
                                    <p:animEffect transition="in" filter="wipe(left)">
                                      <p:cBhvr>
                                        <p:cTn id="79" dur="500"/>
                                        <p:tgtEl>
                                          <p:spTgt spid="254"/>
                                        </p:tgtEl>
                                      </p:cBhvr>
                                    </p:animEffect>
                                  </p:childTnLst>
                                </p:cTn>
                              </p:par>
                              <p:par>
                                <p:cTn id="80" presetID="22" presetClass="entr" presetSubtype="8" fill="hold" nodeType="withEffect">
                                  <p:stCondLst>
                                    <p:cond delay="0"/>
                                  </p:stCondLst>
                                  <p:childTnLst>
                                    <p:set>
                                      <p:cBhvr>
                                        <p:cTn id="81" dur="1" fill="hold">
                                          <p:stCondLst>
                                            <p:cond delay="0"/>
                                          </p:stCondLst>
                                        </p:cTn>
                                        <p:tgtEl>
                                          <p:spTgt spid="255"/>
                                        </p:tgtEl>
                                        <p:attrNameLst>
                                          <p:attrName>style.visibility</p:attrName>
                                        </p:attrNameLst>
                                      </p:cBhvr>
                                      <p:to>
                                        <p:strVal val="visible"/>
                                      </p:to>
                                    </p:set>
                                    <p:animEffect transition="in" filter="wipe(left)">
                                      <p:cBhvr>
                                        <p:cTn id="82" dur="500"/>
                                        <p:tgtEl>
                                          <p:spTgt spid="255"/>
                                        </p:tgtEl>
                                      </p:cBhvr>
                                    </p:animEffect>
                                  </p:childTnLst>
                                </p:cTn>
                              </p:par>
                              <p:par>
                                <p:cTn id="83" presetID="22" presetClass="entr" presetSubtype="8" fill="hold" nodeType="withEffect">
                                  <p:stCondLst>
                                    <p:cond delay="0"/>
                                  </p:stCondLst>
                                  <p:childTnLst>
                                    <p:set>
                                      <p:cBhvr>
                                        <p:cTn id="84" dur="1" fill="hold">
                                          <p:stCondLst>
                                            <p:cond delay="0"/>
                                          </p:stCondLst>
                                        </p:cTn>
                                        <p:tgtEl>
                                          <p:spTgt spid="247"/>
                                        </p:tgtEl>
                                        <p:attrNameLst>
                                          <p:attrName>style.visibility</p:attrName>
                                        </p:attrNameLst>
                                      </p:cBhvr>
                                      <p:to>
                                        <p:strVal val="visible"/>
                                      </p:to>
                                    </p:set>
                                    <p:animEffect transition="in" filter="wipe(left)">
                                      <p:cBhvr>
                                        <p:cTn id="85" dur="500"/>
                                        <p:tgtEl>
                                          <p:spTgt spid="24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50"/>
                                        </p:tgtEl>
                                        <p:attrNameLst>
                                          <p:attrName>style.visibility</p:attrName>
                                        </p:attrNameLst>
                                      </p:cBhvr>
                                      <p:to>
                                        <p:strVal val="visible"/>
                                      </p:to>
                                    </p:set>
                                    <p:animEffect transition="in" filter="wipe(left)">
                                      <p:cBhvr>
                                        <p:cTn id="88" dur="500"/>
                                        <p:tgtEl>
                                          <p:spTgt spid="250"/>
                                        </p:tgtEl>
                                      </p:cBhvr>
                                    </p:animEffect>
                                  </p:childTnLst>
                                </p:cTn>
                              </p:par>
                              <p:par>
                                <p:cTn id="89" presetID="22" presetClass="entr" presetSubtype="8" fill="hold" nodeType="withEffect">
                                  <p:stCondLst>
                                    <p:cond delay="0"/>
                                  </p:stCondLst>
                                  <p:childTnLst>
                                    <p:set>
                                      <p:cBhvr>
                                        <p:cTn id="90" dur="1" fill="hold">
                                          <p:stCondLst>
                                            <p:cond delay="0"/>
                                          </p:stCondLst>
                                        </p:cTn>
                                        <p:tgtEl>
                                          <p:spTgt spid="248"/>
                                        </p:tgtEl>
                                        <p:attrNameLst>
                                          <p:attrName>style.visibility</p:attrName>
                                        </p:attrNameLst>
                                      </p:cBhvr>
                                      <p:to>
                                        <p:strVal val="visible"/>
                                      </p:to>
                                    </p:set>
                                    <p:animEffect transition="in" filter="wipe(left)">
                                      <p:cBhvr>
                                        <p:cTn id="91" dur="500"/>
                                        <p:tgtEl>
                                          <p:spTgt spid="248"/>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1"/>
                                        </p:tgtEl>
                                        <p:attrNameLst>
                                          <p:attrName>style.visibility</p:attrName>
                                        </p:attrNameLst>
                                      </p:cBhvr>
                                      <p:to>
                                        <p:strVal val="visible"/>
                                      </p:to>
                                    </p:set>
                                    <p:animEffect transition="in" filter="wipe(left)">
                                      <p:cBhvr>
                                        <p:cTn id="94" dur="500"/>
                                        <p:tgtEl>
                                          <p:spTgt spid="251"/>
                                        </p:tgtEl>
                                      </p:cBhvr>
                                    </p:animEffect>
                                  </p:childTnLst>
                                </p:cTn>
                              </p:par>
                              <p:par>
                                <p:cTn id="95" presetID="22" presetClass="entr" presetSubtype="8" fill="hold" nodeType="withEffect">
                                  <p:stCondLst>
                                    <p:cond delay="0"/>
                                  </p:stCondLst>
                                  <p:childTnLst>
                                    <p:set>
                                      <p:cBhvr>
                                        <p:cTn id="96" dur="1" fill="hold">
                                          <p:stCondLst>
                                            <p:cond delay="0"/>
                                          </p:stCondLst>
                                        </p:cTn>
                                        <p:tgtEl>
                                          <p:spTgt spid="249"/>
                                        </p:tgtEl>
                                        <p:attrNameLst>
                                          <p:attrName>style.visibility</p:attrName>
                                        </p:attrNameLst>
                                      </p:cBhvr>
                                      <p:to>
                                        <p:strVal val="visible"/>
                                      </p:to>
                                    </p:set>
                                    <p:animEffect transition="in" filter="wipe(left)">
                                      <p:cBhvr>
                                        <p:cTn id="97" dur="500"/>
                                        <p:tgtEl>
                                          <p:spTgt spid="249"/>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252"/>
                                        </p:tgtEl>
                                        <p:attrNameLst>
                                          <p:attrName>style.visibility</p:attrName>
                                        </p:attrNameLst>
                                      </p:cBhvr>
                                      <p:to>
                                        <p:strVal val="visible"/>
                                      </p:to>
                                    </p:set>
                                    <p:animEffect transition="in" filter="wipe(left)">
                                      <p:cBhvr>
                                        <p:cTn id="100" dur="500"/>
                                        <p:tgtEl>
                                          <p:spTgt spid="25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261"/>
                                        </p:tgtEl>
                                        <p:attrNameLst>
                                          <p:attrName>style.visibility</p:attrName>
                                        </p:attrNameLst>
                                      </p:cBhvr>
                                      <p:to>
                                        <p:strVal val="visible"/>
                                      </p:to>
                                    </p:set>
                                    <p:animEffect transition="in" filter="wipe(left)">
                                      <p:cBhvr>
                                        <p:cTn id="105" dur="500"/>
                                        <p:tgtEl>
                                          <p:spTgt spid="261"/>
                                        </p:tgtEl>
                                      </p:cBhvr>
                                    </p:animEffect>
                                  </p:childTnLst>
                                </p:cTn>
                              </p:par>
                              <p:par>
                                <p:cTn id="106" presetID="22" presetClass="entr" presetSubtype="8" fill="hold" nodeType="withEffect">
                                  <p:stCondLst>
                                    <p:cond delay="0"/>
                                  </p:stCondLst>
                                  <p:childTnLst>
                                    <p:set>
                                      <p:cBhvr>
                                        <p:cTn id="107" dur="1" fill="hold">
                                          <p:stCondLst>
                                            <p:cond delay="0"/>
                                          </p:stCondLst>
                                        </p:cTn>
                                        <p:tgtEl>
                                          <p:spTgt spid="262"/>
                                        </p:tgtEl>
                                        <p:attrNameLst>
                                          <p:attrName>style.visibility</p:attrName>
                                        </p:attrNameLst>
                                      </p:cBhvr>
                                      <p:to>
                                        <p:strVal val="visible"/>
                                      </p:to>
                                    </p:set>
                                    <p:animEffect transition="in" filter="wipe(left)">
                                      <p:cBhvr>
                                        <p:cTn id="108" dur="500"/>
                                        <p:tgtEl>
                                          <p:spTgt spid="262"/>
                                        </p:tgtEl>
                                      </p:cBhvr>
                                    </p:animEffect>
                                  </p:childTnLst>
                                </p:cTn>
                              </p:par>
                              <p:par>
                                <p:cTn id="109" presetID="22" presetClass="entr" presetSubtype="8" fill="hold" nodeType="withEffect">
                                  <p:stCondLst>
                                    <p:cond delay="0"/>
                                  </p:stCondLst>
                                  <p:childTnLst>
                                    <p:set>
                                      <p:cBhvr>
                                        <p:cTn id="110" dur="1" fill="hold">
                                          <p:stCondLst>
                                            <p:cond delay="0"/>
                                          </p:stCondLst>
                                        </p:cTn>
                                        <p:tgtEl>
                                          <p:spTgt spid="263"/>
                                        </p:tgtEl>
                                        <p:attrNameLst>
                                          <p:attrName>style.visibility</p:attrName>
                                        </p:attrNameLst>
                                      </p:cBhvr>
                                      <p:to>
                                        <p:strVal val="visible"/>
                                      </p:to>
                                    </p:set>
                                    <p:animEffect transition="in" filter="wipe(left)">
                                      <p:cBhvr>
                                        <p:cTn id="111" dur="500"/>
                                        <p:tgtEl>
                                          <p:spTgt spid="263"/>
                                        </p:tgtEl>
                                      </p:cBhvr>
                                    </p:animEffect>
                                  </p:childTnLst>
                                </p:cTn>
                              </p:par>
                              <p:par>
                                <p:cTn id="112" presetID="22" presetClass="entr" presetSubtype="8" fill="hold" nodeType="withEffect">
                                  <p:stCondLst>
                                    <p:cond delay="0"/>
                                  </p:stCondLst>
                                  <p:childTnLst>
                                    <p:set>
                                      <p:cBhvr>
                                        <p:cTn id="113" dur="1" fill="hold">
                                          <p:stCondLst>
                                            <p:cond delay="0"/>
                                          </p:stCondLst>
                                        </p:cTn>
                                        <p:tgtEl>
                                          <p:spTgt spid="259"/>
                                        </p:tgtEl>
                                        <p:attrNameLst>
                                          <p:attrName>style.visibility</p:attrName>
                                        </p:attrNameLst>
                                      </p:cBhvr>
                                      <p:to>
                                        <p:strVal val="visible"/>
                                      </p:to>
                                    </p:set>
                                    <p:animEffect transition="in" filter="wipe(left)">
                                      <p:cBhvr>
                                        <p:cTn id="114" dur="500"/>
                                        <p:tgtEl>
                                          <p:spTgt spid="259"/>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260"/>
                                        </p:tgtEl>
                                        <p:attrNameLst>
                                          <p:attrName>style.visibility</p:attrName>
                                        </p:attrNameLst>
                                      </p:cBhvr>
                                      <p:to>
                                        <p:strVal val="visible"/>
                                      </p:to>
                                    </p:set>
                                    <p:animEffect transition="in" filter="wipe(left)">
                                      <p:cBhvr>
                                        <p:cTn id="117" dur="500"/>
                                        <p:tgtEl>
                                          <p:spTgt spid="26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265"/>
                                        </p:tgtEl>
                                        <p:attrNameLst>
                                          <p:attrName>style.visibility</p:attrName>
                                        </p:attrNameLst>
                                      </p:cBhvr>
                                      <p:to>
                                        <p:strVal val="visible"/>
                                      </p:to>
                                    </p:set>
                                    <p:animEffect transition="in" filter="wipe(left)">
                                      <p:cBhvr>
                                        <p:cTn id="122" dur="500"/>
                                        <p:tgtEl>
                                          <p:spTgt spid="265"/>
                                        </p:tgtEl>
                                      </p:cBhvr>
                                    </p:animEffect>
                                  </p:childTnLst>
                                </p:cTn>
                              </p:par>
                              <p:par>
                                <p:cTn id="123" presetID="22" presetClass="entr" presetSubtype="8" fill="hold" nodeType="withEffect">
                                  <p:stCondLst>
                                    <p:cond delay="0"/>
                                  </p:stCondLst>
                                  <p:childTnLst>
                                    <p:set>
                                      <p:cBhvr>
                                        <p:cTn id="124" dur="1" fill="hold">
                                          <p:stCondLst>
                                            <p:cond delay="0"/>
                                          </p:stCondLst>
                                        </p:cTn>
                                        <p:tgtEl>
                                          <p:spTgt spid="264"/>
                                        </p:tgtEl>
                                        <p:attrNameLst>
                                          <p:attrName>style.visibility</p:attrName>
                                        </p:attrNameLst>
                                      </p:cBhvr>
                                      <p:to>
                                        <p:strVal val="visible"/>
                                      </p:to>
                                    </p:set>
                                    <p:animEffect transition="in" filter="wipe(left)">
                                      <p:cBhvr>
                                        <p:cTn id="125" dur="500"/>
                                        <p:tgtEl>
                                          <p:spTgt spid="264"/>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267"/>
                                        </p:tgtEl>
                                        <p:attrNameLst>
                                          <p:attrName>style.visibility</p:attrName>
                                        </p:attrNameLst>
                                      </p:cBhvr>
                                      <p:to>
                                        <p:strVal val="visible"/>
                                      </p:to>
                                    </p:set>
                                    <p:anim calcmode="lin" valueType="num">
                                      <p:cBhvr additive="base">
                                        <p:cTn id="130" dur="500" fill="hold"/>
                                        <p:tgtEl>
                                          <p:spTgt spid="267"/>
                                        </p:tgtEl>
                                        <p:attrNameLst>
                                          <p:attrName>ppt_x</p:attrName>
                                        </p:attrNameLst>
                                      </p:cBhvr>
                                      <p:tavLst>
                                        <p:tav tm="0">
                                          <p:val>
                                            <p:strVal val="#ppt_x"/>
                                          </p:val>
                                        </p:tav>
                                        <p:tav tm="100000">
                                          <p:val>
                                            <p:strVal val="#ppt_x"/>
                                          </p:val>
                                        </p:tav>
                                      </p:tavLst>
                                    </p:anim>
                                    <p:anim calcmode="lin" valueType="num">
                                      <p:cBhvr additive="base">
                                        <p:cTn id="131" dur="500" fill="hold"/>
                                        <p:tgtEl>
                                          <p:spTgt spid="267"/>
                                        </p:tgtEl>
                                        <p:attrNameLst>
                                          <p:attrName>ppt_y</p:attrName>
                                        </p:attrNameLst>
                                      </p:cBhvr>
                                      <p:tavLst>
                                        <p:tav tm="0">
                                          <p:val>
                                            <p:strVal val="1+#ppt_h/2"/>
                                          </p:val>
                                        </p:tav>
                                        <p:tav tm="100000">
                                          <p:val>
                                            <p:strVal val="#ppt_y"/>
                                          </p:val>
                                        </p:tav>
                                      </p:tavLst>
                                    </p:anim>
                                  </p:childTnLst>
                                </p:cTn>
                              </p:par>
                              <p:par>
                                <p:cTn id="132" presetID="2" presetClass="entr" presetSubtype="4" fill="hold" nodeType="withEffect">
                                  <p:stCondLst>
                                    <p:cond delay="0"/>
                                  </p:stCondLst>
                                  <p:childTnLst>
                                    <p:set>
                                      <p:cBhvr>
                                        <p:cTn id="133" dur="1" fill="hold">
                                          <p:stCondLst>
                                            <p:cond delay="0"/>
                                          </p:stCondLst>
                                        </p:cTn>
                                        <p:tgtEl>
                                          <p:spTgt spid="272"/>
                                        </p:tgtEl>
                                        <p:attrNameLst>
                                          <p:attrName>style.visibility</p:attrName>
                                        </p:attrNameLst>
                                      </p:cBhvr>
                                      <p:to>
                                        <p:strVal val="visible"/>
                                      </p:to>
                                    </p:set>
                                    <p:anim calcmode="lin" valueType="num">
                                      <p:cBhvr additive="base">
                                        <p:cTn id="134" dur="500" fill="hold"/>
                                        <p:tgtEl>
                                          <p:spTgt spid="272"/>
                                        </p:tgtEl>
                                        <p:attrNameLst>
                                          <p:attrName>ppt_x</p:attrName>
                                        </p:attrNameLst>
                                      </p:cBhvr>
                                      <p:tavLst>
                                        <p:tav tm="0">
                                          <p:val>
                                            <p:strVal val="#ppt_x"/>
                                          </p:val>
                                        </p:tav>
                                        <p:tav tm="100000">
                                          <p:val>
                                            <p:strVal val="#ppt_x"/>
                                          </p:val>
                                        </p:tav>
                                      </p:tavLst>
                                    </p:anim>
                                    <p:anim calcmode="lin" valueType="num">
                                      <p:cBhvr additive="base">
                                        <p:cTn id="135" dur="500" fill="hold"/>
                                        <p:tgtEl>
                                          <p:spTgt spid="272"/>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268"/>
                                        </p:tgtEl>
                                        <p:attrNameLst>
                                          <p:attrName>style.visibility</p:attrName>
                                        </p:attrNameLst>
                                      </p:cBhvr>
                                      <p:to>
                                        <p:strVal val="visible"/>
                                      </p:to>
                                    </p:set>
                                    <p:anim calcmode="lin" valueType="num">
                                      <p:cBhvr additive="base">
                                        <p:cTn id="138" dur="500" fill="hold"/>
                                        <p:tgtEl>
                                          <p:spTgt spid="268"/>
                                        </p:tgtEl>
                                        <p:attrNameLst>
                                          <p:attrName>ppt_x</p:attrName>
                                        </p:attrNameLst>
                                      </p:cBhvr>
                                      <p:tavLst>
                                        <p:tav tm="0">
                                          <p:val>
                                            <p:strVal val="#ppt_x"/>
                                          </p:val>
                                        </p:tav>
                                        <p:tav tm="100000">
                                          <p:val>
                                            <p:strVal val="#ppt_x"/>
                                          </p:val>
                                        </p:tav>
                                      </p:tavLst>
                                    </p:anim>
                                    <p:anim calcmode="lin" valueType="num">
                                      <p:cBhvr additive="base">
                                        <p:cTn id="139" dur="500" fill="hold"/>
                                        <p:tgtEl>
                                          <p:spTgt spid="268"/>
                                        </p:tgtEl>
                                        <p:attrNameLst>
                                          <p:attrName>ppt_y</p:attrName>
                                        </p:attrNameLst>
                                      </p:cBhvr>
                                      <p:tavLst>
                                        <p:tav tm="0">
                                          <p:val>
                                            <p:strVal val="1+#ppt_h/2"/>
                                          </p:val>
                                        </p:tav>
                                        <p:tav tm="100000">
                                          <p:val>
                                            <p:strVal val="#ppt_y"/>
                                          </p:val>
                                        </p:tav>
                                      </p:tavLst>
                                    </p:anim>
                                  </p:childTnLst>
                                </p:cTn>
                              </p:par>
                              <p:par>
                                <p:cTn id="140" presetID="2" presetClass="entr" presetSubtype="4" fill="hold" nodeType="withEffect">
                                  <p:stCondLst>
                                    <p:cond delay="0"/>
                                  </p:stCondLst>
                                  <p:childTnLst>
                                    <p:set>
                                      <p:cBhvr>
                                        <p:cTn id="141" dur="1" fill="hold">
                                          <p:stCondLst>
                                            <p:cond delay="0"/>
                                          </p:stCondLst>
                                        </p:cTn>
                                        <p:tgtEl>
                                          <p:spTgt spid="273"/>
                                        </p:tgtEl>
                                        <p:attrNameLst>
                                          <p:attrName>style.visibility</p:attrName>
                                        </p:attrNameLst>
                                      </p:cBhvr>
                                      <p:to>
                                        <p:strVal val="visible"/>
                                      </p:to>
                                    </p:set>
                                    <p:anim calcmode="lin" valueType="num">
                                      <p:cBhvr additive="base">
                                        <p:cTn id="142" dur="500" fill="hold"/>
                                        <p:tgtEl>
                                          <p:spTgt spid="273"/>
                                        </p:tgtEl>
                                        <p:attrNameLst>
                                          <p:attrName>ppt_x</p:attrName>
                                        </p:attrNameLst>
                                      </p:cBhvr>
                                      <p:tavLst>
                                        <p:tav tm="0">
                                          <p:val>
                                            <p:strVal val="#ppt_x"/>
                                          </p:val>
                                        </p:tav>
                                        <p:tav tm="100000">
                                          <p:val>
                                            <p:strVal val="#ppt_x"/>
                                          </p:val>
                                        </p:tav>
                                      </p:tavLst>
                                    </p:anim>
                                    <p:anim calcmode="lin" valueType="num">
                                      <p:cBhvr additive="base">
                                        <p:cTn id="143" dur="500" fill="hold"/>
                                        <p:tgtEl>
                                          <p:spTgt spid="273"/>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269"/>
                                        </p:tgtEl>
                                        <p:attrNameLst>
                                          <p:attrName>style.visibility</p:attrName>
                                        </p:attrNameLst>
                                      </p:cBhvr>
                                      <p:to>
                                        <p:strVal val="visible"/>
                                      </p:to>
                                    </p:set>
                                    <p:anim calcmode="lin" valueType="num">
                                      <p:cBhvr additive="base">
                                        <p:cTn id="146" dur="500" fill="hold"/>
                                        <p:tgtEl>
                                          <p:spTgt spid="269"/>
                                        </p:tgtEl>
                                        <p:attrNameLst>
                                          <p:attrName>ppt_x</p:attrName>
                                        </p:attrNameLst>
                                      </p:cBhvr>
                                      <p:tavLst>
                                        <p:tav tm="0">
                                          <p:val>
                                            <p:strVal val="#ppt_x"/>
                                          </p:val>
                                        </p:tav>
                                        <p:tav tm="100000">
                                          <p:val>
                                            <p:strVal val="#ppt_x"/>
                                          </p:val>
                                        </p:tav>
                                      </p:tavLst>
                                    </p:anim>
                                    <p:anim calcmode="lin" valueType="num">
                                      <p:cBhvr additive="base">
                                        <p:cTn id="147" dur="500" fill="hold"/>
                                        <p:tgtEl>
                                          <p:spTgt spid="269"/>
                                        </p:tgtEl>
                                        <p:attrNameLst>
                                          <p:attrName>ppt_y</p:attrName>
                                        </p:attrNameLst>
                                      </p:cBhvr>
                                      <p:tavLst>
                                        <p:tav tm="0">
                                          <p:val>
                                            <p:strVal val="1+#ppt_h/2"/>
                                          </p:val>
                                        </p:tav>
                                        <p:tav tm="100000">
                                          <p:val>
                                            <p:strVal val="#ppt_y"/>
                                          </p:val>
                                        </p:tav>
                                      </p:tavLst>
                                    </p:anim>
                                  </p:childTnLst>
                                </p:cTn>
                              </p:par>
                              <p:par>
                                <p:cTn id="148" presetID="2" presetClass="entr" presetSubtype="4" fill="hold" nodeType="withEffect">
                                  <p:stCondLst>
                                    <p:cond delay="0"/>
                                  </p:stCondLst>
                                  <p:childTnLst>
                                    <p:set>
                                      <p:cBhvr>
                                        <p:cTn id="149" dur="1" fill="hold">
                                          <p:stCondLst>
                                            <p:cond delay="0"/>
                                          </p:stCondLst>
                                        </p:cTn>
                                        <p:tgtEl>
                                          <p:spTgt spid="274"/>
                                        </p:tgtEl>
                                        <p:attrNameLst>
                                          <p:attrName>style.visibility</p:attrName>
                                        </p:attrNameLst>
                                      </p:cBhvr>
                                      <p:to>
                                        <p:strVal val="visible"/>
                                      </p:to>
                                    </p:set>
                                    <p:anim calcmode="lin" valueType="num">
                                      <p:cBhvr additive="base">
                                        <p:cTn id="150" dur="500" fill="hold"/>
                                        <p:tgtEl>
                                          <p:spTgt spid="274"/>
                                        </p:tgtEl>
                                        <p:attrNameLst>
                                          <p:attrName>ppt_x</p:attrName>
                                        </p:attrNameLst>
                                      </p:cBhvr>
                                      <p:tavLst>
                                        <p:tav tm="0">
                                          <p:val>
                                            <p:strVal val="#ppt_x"/>
                                          </p:val>
                                        </p:tav>
                                        <p:tav tm="100000">
                                          <p:val>
                                            <p:strVal val="#ppt_x"/>
                                          </p:val>
                                        </p:tav>
                                      </p:tavLst>
                                    </p:anim>
                                    <p:anim calcmode="lin" valueType="num">
                                      <p:cBhvr additive="base">
                                        <p:cTn id="151" dur="500" fill="hold"/>
                                        <p:tgtEl>
                                          <p:spTgt spid="274"/>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270"/>
                                        </p:tgtEl>
                                        <p:attrNameLst>
                                          <p:attrName>style.visibility</p:attrName>
                                        </p:attrNameLst>
                                      </p:cBhvr>
                                      <p:to>
                                        <p:strVal val="visible"/>
                                      </p:to>
                                    </p:set>
                                    <p:anim calcmode="lin" valueType="num">
                                      <p:cBhvr additive="base">
                                        <p:cTn id="154" dur="500" fill="hold"/>
                                        <p:tgtEl>
                                          <p:spTgt spid="270"/>
                                        </p:tgtEl>
                                        <p:attrNameLst>
                                          <p:attrName>ppt_x</p:attrName>
                                        </p:attrNameLst>
                                      </p:cBhvr>
                                      <p:tavLst>
                                        <p:tav tm="0">
                                          <p:val>
                                            <p:strVal val="#ppt_x"/>
                                          </p:val>
                                        </p:tav>
                                        <p:tav tm="100000">
                                          <p:val>
                                            <p:strVal val="#ppt_x"/>
                                          </p:val>
                                        </p:tav>
                                      </p:tavLst>
                                    </p:anim>
                                    <p:anim calcmode="lin" valueType="num">
                                      <p:cBhvr additive="base">
                                        <p:cTn id="155" dur="500" fill="hold"/>
                                        <p:tgtEl>
                                          <p:spTgt spid="270"/>
                                        </p:tgtEl>
                                        <p:attrNameLst>
                                          <p:attrName>ppt_y</p:attrName>
                                        </p:attrNameLst>
                                      </p:cBhvr>
                                      <p:tavLst>
                                        <p:tav tm="0">
                                          <p:val>
                                            <p:strVal val="1+#ppt_h/2"/>
                                          </p:val>
                                        </p:tav>
                                        <p:tav tm="100000">
                                          <p:val>
                                            <p:strVal val="#ppt_y"/>
                                          </p:val>
                                        </p:tav>
                                      </p:tavLst>
                                    </p:anim>
                                  </p:childTnLst>
                                </p:cTn>
                              </p:par>
                              <p:par>
                                <p:cTn id="156" presetID="2" presetClass="entr" presetSubtype="4" fill="hold" nodeType="withEffect">
                                  <p:stCondLst>
                                    <p:cond delay="0"/>
                                  </p:stCondLst>
                                  <p:childTnLst>
                                    <p:set>
                                      <p:cBhvr>
                                        <p:cTn id="157" dur="1" fill="hold">
                                          <p:stCondLst>
                                            <p:cond delay="0"/>
                                          </p:stCondLst>
                                        </p:cTn>
                                        <p:tgtEl>
                                          <p:spTgt spid="275"/>
                                        </p:tgtEl>
                                        <p:attrNameLst>
                                          <p:attrName>style.visibility</p:attrName>
                                        </p:attrNameLst>
                                      </p:cBhvr>
                                      <p:to>
                                        <p:strVal val="visible"/>
                                      </p:to>
                                    </p:set>
                                    <p:anim calcmode="lin" valueType="num">
                                      <p:cBhvr additive="base">
                                        <p:cTn id="158" dur="500" fill="hold"/>
                                        <p:tgtEl>
                                          <p:spTgt spid="275"/>
                                        </p:tgtEl>
                                        <p:attrNameLst>
                                          <p:attrName>ppt_x</p:attrName>
                                        </p:attrNameLst>
                                      </p:cBhvr>
                                      <p:tavLst>
                                        <p:tav tm="0">
                                          <p:val>
                                            <p:strVal val="#ppt_x"/>
                                          </p:val>
                                        </p:tav>
                                        <p:tav tm="100000">
                                          <p:val>
                                            <p:strVal val="#ppt_x"/>
                                          </p:val>
                                        </p:tav>
                                      </p:tavLst>
                                    </p:anim>
                                    <p:anim calcmode="lin" valueType="num">
                                      <p:cBhvr additive="base">
                                        <p:cTn id="159" dur="500" fill="hold"/>
                                        <p:tgtEl>
                                          <p:spTgt spid="275"/>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271"/>
                                        </p:tgtEl>
                                        <p:attrNameLst>
                                          <p:attrName>style.visibility</p:attrName>
                                        </p:attrNameLst>
                                      </p:cBhvr>
                                      <p:to>
                                        <p:strVal val="visible"/>
                                      </p:to>
                                    </p:set>
                                    <p:anim calcmode="lin" valueType="num">
                                      <p:cBhvr additive="base">
                                        <p:cTn id="162" dur="500" fill="hold"/>
                                        <p:tgtEl>
                                          <p:spTgt spid="271"/>
                                        </p:tgtEl>
                                        <p:attrNameLst>
                                          <p:attrName>ppt_x</p:attrName>
                                        </p:attrNameLst>
                                      </p:cBhvr>
                                      <p:tavLst>
                                        <p:tav tm="0">
                                          <p:val>
                                            <p:strVal val="#ppt_x"/>
                                          </p:val>
                                        </p:tav>
                                        <p:tav tm="100000">
                                          <p:val>
                                            <p:strVal val="#ppt_x"/>
                                          </p:val>
                                        </p:tav>
                                      </p:tavLst>
                                    </p:anim>
                                    <p:anim calcmode="lin" valueType="num">
                                      <p:cBhvr additive="base">
                                        <p:cTn id="163" dur="500" fill="hold"/>
                                        <p:tgtEl>
                                          <p:spTgt spid="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P spid="233" grpId="0"/>
      <p:bldP spid="237" grpId="0"/>
      <p:bldP spid="239" grpId="0"/>
      <p:bldP spid="241" grpId="0"/>
      <p:bldP spid="242" grpId="0"/>
      <p:bldP spid="250" grpId="0"/>
      <p:bldP spid="251" grpId="0"/>
      <p:bldP spid="252" grpId="0"/>
      <p:bldP spid="258" grpId="0"/>
      <p:bldP spid="260" grpId="0"/>
      <p:bldP spid="267" grpId="0"/>
      <p:bldP spid="268" grpId="0"/>
      <p:bldP spid="269" grpId="0"/>
      <p:bldP spid="270" grpId="0"/>
      <p:bldP spid="2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2000" cy="6858000"/>
          </a:xfrm>
          <a:prstGeom prst="rect">
            <a:avLst/>
          </a:prstGeom>
        </p:spPr>
      </p:pic>
      <p:sp>
        <p:nvSpPr>
          <p:cNvPr id="7" name="Title 1"/>
          <p:cNvSpPr txBox="1">
            <a:spLocks/>
          </p:cNvSpPr>
          <p:nvPr/>
        </p:nvSpPr>
        <p:spPr>
          <a:xfrm>
            <a:off x="0" y="113421"/>
            <a:ext cx="8957500" cy="5415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Century Gothic" panose="020B0502020202020204" pitchFamily="34" charset="0"/>
                <a:ea typeface="+mn-ea"/>
                <a:cs typeface="Arial" panose="020B0604020202020204" pitchFamily="34" charset="0"/>
              </a:rPr>
              <a:t>About</a:t>
            </a:r>
            <a:r>
              <a:rPr lang="en-US" sz="2800" b="1" dirty="0">
                <a:latin typeface="Arial" charset="0"/>
              </a:rPr>
              <a:t> </a:t>
            </a:r>
            <a:r>
              <a:rPr lang="en-US" sz="2800" dirty="0">
                <a:latin typeface="Century Gothic" panose="020B0502020202020204" pitchFamily="34" charset="0"/>
                <a:ea typeface="+mn-ea"/>
                <a:cs typeface="Arial" panose="020B0604020202020204" pitchFamily="34" charset="0"/>
              </a:rPr>
              <a:t>me</a:t>
            </a:r>
          </a:p>
        </p:txBody>
      </p:sp>
      <p:sp>
        <p:nvSpPr>
          <p:cNvPr id="2" name="Subtitle 1"/>
          <p:cNvSpPr>
            <a:spLocks noGrp="1"/>
          </p:cNvSpPr>
          <p:nvPr>
            <p:ph type="subTitle" idx="1"/>
          </p:nvPr>
        </p:nvSpPr>
        <p:spPr>
          <a:xfrm>
            <a:off x="113211" y="1272831"/>
            <a:ext cx="7685315" cy="2646025"/>
          </a:xfrm>
        </p:spPr>
        <p:txBody>
          <a:bodyPr>
            <a:normAutofit/>
          </a:bodyPr>
          <a:lstStyle/>
          <a:p>
            <a:endParaRPr lang="en-US" b="1" dirty="0">
              <a:latin typeface="Arial" charset="0"/>
            </a:endParaRPr>
          </a:p>
          <a:p>
            <a:pPr algn="l"/>
            <a:r>
              <a:rPr lang="en-US" dirty="0">
                <a:latin typeface="Arial" charset="0"/>
              </a:rPr>
              <a:t>I, a Test Solution Architect working in an MNC in Kolkata, India – have 10 years experience in software industry in the field of Automation &amp; QA. My core competency is open source solution. I have registered two patents in the field of Automation and AI. Apart of work </a:t>
            </a:r>
            <a:r>
              <a:rPr lang="en-US" dirty="0" smtClean="0">
                <a:latin typeface="Arial" charset="0"/>
              </a:rPr>
              <a:t>I am an </a:t>
            </a:r>
            <a:r>
              <a:rPr lang="en-US" dirty="0">
                <a:latin typeface="Arial" charset="0"/>
              </a:rPr>
              <a:t>avid reader and a solo traveler. </a:t>
            </a:r>
          </a:p>
          <a:p>
            <a:endParaRPr lang="en-US" dirty="0">
              <a:latin typeface="Arial" charset="0"/>
            </a:endParaRPr>
          </a:p>
          <a:p>
            <a:endParaRPr lang="en-IN" b="1" dirty="0">
              <a:latin typeface="Arial" charset="0"/>
            </a:endParaRPr>
          </a:p>
          <a:p>
            <a:pPr algn="l"/>
            <a:endParaRPr lang="en-US"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4992" y="1691315"/>
            <a:ext cx="2385015" cy="1809055"/>
          </a:xfrm>
          <a:prstGeom prst="rect">
            <a:avLst/>
          </a:prstGeom>
        </p:spPr>
      </p:pic>
    </p:spTree>
    <p:extLst>
      <p:ext uri="{BB962C8B-B14F-4D97-AF65-F5344CB8AC3E}">
        <p14:creationId xmlns:p14="http://schemas.microsoft.com/office/powerpoint/2010/main" val="1158768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10781</TotalTime>
  <Words>279</Words>
  <Application>Microsoft Office PowerPoint</Application>
  <PresentationFormat>Widescreen</PresentationFormat>
  <Paragraphs>74</Paragraphs>
  <Slides>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Calibri</vt:lpstr>
      <vt:lpstr>Calibri Light</vt:lpstr>
      <vt:lpstr>Century Gothic</vt:lpstr>
      <vt:lpstr>Office Theme</vt:lpstr>
      <vt:lpstr>Bitmap Image</vt:lpstr>
      <vt:lpstr>PowerPoint Presentation</vt:lpstr>
      <vt:lpstr>PowerPoint Presentation</vt:lpstr>
      <vt:lpstr>PowerPoint Presentation</vt:lpstr>
      <vt:lpstr>PowerPoint Presentation</vt:lpstr>
    </vt:vector>
  </TitlesOfParts>
  <Company>aig-cognizant.com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Koar, Sandeep (Cognizant)</dc:creator>
  <cp:lastModifiedBy>Koar, Sandeep (Cognizant)</cp:lastModifiedBy>
  <cp:revision>38</cp:revision>
  <dcterms:created xsi:type="dcterms:W3CDTF">2018-08-23T07:17:59Z</dcterms:created>
  <dcterms:modified xsi:type="dcterms:W3CDTF">2018-12-04T23:11:26Z</dcterms:modified>
</cp:coreProperties>
</file>