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3"/>
  </p:notesMasterIdLst>
  <p:sldIdLst>
    <p:sldId id="272" r:id="rId2"/>
    <p:sldId id="257" r:id="rId3"/>
    <p:sldId id="258" r:id="rId4"/>
    <p:sldId id="259" r:id="rId5"/>
    <p:sldId id="260" r:id="rId6"/>
    <p:sldId id="261" r:id="rId7"/>
    <p:sldId id="262" r:id="rId8"/>
    <p:sldId id="265" r:id="rId9"/>
    <p:sldId id="264" r:id="rId10"/>
    <p:sldId id="263" r:id="rId11"/>
    <p:sldId id="266" r:id="rId12"/>
    <p:sldId id="267" r:id="rId13"/>
    <p:sldId id="268" r:id="rId14"/>
    <p:sldId id="270" r:id="rId15"/>
    <p:sldId id="269" r:id="rId16"/>
    <p:sldId id="280" r:id="rId17"/>
    <p:sldId id="277" r:id="rId18"/>
    <p:sldId id="273" r:id="rId19"/>
    <p:sldId id="278" r:id="rId20"/>
    <p:sldId id="274"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7800" autoAdjust="0"/>
  </p:normalViewPr>
  <p:slideViewPr>
    <p:cSldViewPr snapToGrid="0">
      <p:cViewPr>
        <p:scale>
          <a:sx n="60" d="100"/>
          <a:sy n="60" d="100"/>
        </p:scale>
        <p:origin x="162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19F83-09F0-47B1-9EBC-AEECB8E996E8}" type="datetimeFigureOut">
              <a:rPr kumimoji="1" lang="ja-JP" altLang="en-US" smtClean="0"/>
              <a:t>2016/5/29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8815E-7098-4AD4-AADA-162358F16DA2}" type="slidenum">
              <a:rPr kumimoji="1" lang="ja-JP" altLang="en-US" smtClean="0"/>
              <a:t>‹#›</a:t>
            </a:fld>
            <a:endParaRPr kumimoji="1" lang="ja-JP" altLang="en-US"/>
          </a:p>
        </p:txBody>
      </p:sp>
    </p:spTree>
    <p:extLst>
      <p:ext uri="{BB962C8B-B14F-4D97-AF65-F5344CB8AC3E}">
        <p14:creationId xmlns:p14="http://schemas.microsoft.com/office/powerpoint/2010/main" val="25069998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2" indent="-400050"/>
            <a:r>
              <a:rPr lang="ja-JP" altLang="en-US" dirty="0"/>
              <a:t>運動量保存則に相当</a:t>
            </a:r>
            <a:endParaRPr lang="en-US" altLang="ja-JP" dirty="0"/>
          </a:p>
          <a:p>
            <a:pPr marL="800100" lvl="2" indent="-400050"/>
            <a:r>
              <a:rPr lang="ja-JP" altLang="en-US" dirty="0"/>
              <a:t>ナビエストークス方程式から粘性項を削除した式</a:t>
            </a:r>
            <a:endParaRPr lang="en-US" altLang="ja-JP" dirty="0"/>
          </a:p>
          <a:p>
            <a:pPr marL="800100" lvl="2" indent="-400050"/>
            <a:r>
              <a:rPr lang="ja-JP" altLang="en-US" dirty="0"/>
              <a:t>煙には粘り気がない。</a:t>
            </a:r>
            <a:r>
              <a:rPr lang="en-US" altLang="ja-JP" dirty="0"/>
              <a:t>CG</a:t>
            </a:r>
            <a:r>
              <a:rPr lang="ja-JP" altLang="en-US" dirty="0"/>
              <a:t>の場合、粘性項を考慮しなくてもよい。</a:t>
            </a:r>
            <a:endParaRPr lang="en-US" altLang="ja-JP" dirty="0"/>
          </a:p>
          <a:p>
            <a:pPr marL="800100" lvl="2" indent="-400050"/>
            <a:r>
              <a:rPr lang="ja-JP" altLang="en-US" dirty="0"/>
              <a:t>圧縮性は考慮していないが</a:t>
            </a:r>
            <a:r>
              <a:rPr lang="en-US" altLang="ja-JP" dirty="0"/>
              <a:t>CG</a:t>
            </a:r>
            <a:r>
              <a:rPr lang="ja-JP" altLang="en-US" dirty="0"/>
              <a:t>の場合は問題ない。</a:t>
            </a:r>
            <a:endParaRPr lang="en-US" dirty="0"/>
          </a:p>
          <a:p>
            <a:endParaRPr lang="en-US" dirty="0"/>
          </a:p>
        </p:txBody>
      </p:sp>
      <p:sp>
        <p:nvSpPr>
          <p:cNvPr id="4" name="Slide Number Placeholder 3"/>
          <p:cNvSpPr>
            <a:spLocks noGrp="1"/>
          </p:cNvSpPr>
          <p:nvPr>
            <p:ph type="sldNum" sz="quarter" idx="10"/>
          </p:nvPr>
        </p:nvSpPr>
        <p:spPr/>
        <p:txBody>
          <a:bodyPr/>
          <a:lstStyle/>
          <a:p>
            <a:fld id="{30EF3059-D66B-524D-B393-03003F1A49A0}" type="slidenum">
              <a:rPr lang="en-US" smtClean="0"/>
              <a:t>9</a:t>
            </a:fld>
            <a:endParaRPr lang="en-US"/>
          </a:p>
        </p:txBody>
      </p:sp>
    </p:spTree>
    <p:extLst>
      <p:ext uri="{BB962C8B-B14F-4D97-AF65-F5344CB8AC3E}">
        <p14:creationId xmlns:p14="http://schemas.microsoft.com/office/powerpoint/2010/main" val="337508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移流項で格子内の値を補完するため数値誤差が発生する。</a:t>
            </a:r>
            <a:endParaRPr lang="en-US" altLang="ja-JP" sz="12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5C18815E-7098-4AD4-AADA-162358F16DA2}" type="slidenum">
              <a:rPr kumimoji="1" lang="ja-JP" altLang="en-US" smtClean="0"/>
              <a:t>11</a:t>
            </a:fld>
            <a:endParaRPr kumimoji="1" lang="ja-JP" altLang="en-US"/>
          </a:p>
        </p:txBody>
      </p:sp>
    </p:spTree>
    <p:extLst>
      <p:ext uri="{BB962C8B-B14F-4D97-AF65-F5344CB8AC3E}">
        <p14:creationId xmlns:p14="http://schemas.microsoft.com/office/powerpoint/2010/main" val="185138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C18815E-7098-4AD4-AADA-162358F16DA2}" type="slidenum">
              <a:rPr kumimoji="1" lang="ja-JP" altLang="en-US" smtClean="0"/>
              <a:t>12</a:t>
            </a:fld>
            <a:endParaRPr kumimoji="1" lang="ja-JP" altLang="en-US"/>
          </a:p>
        </p:txBody>
      </p:sp>
    </p:spTree>
    <p:extLst>
      <p:ext uri="{BB962C8B-B14F-4D97-AF65-F5344CB8AC3E}">
        <p14:creationId xmlns:p14="http://schemas.microsoft.com/office/powerpoint/2010/main" val="145774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C18815E-7098-4AD4-AADA-162358F16DA2}" type="slidenum">
              <a:rPr kumimoji="1" lang="ja-JP" altLang="en-US" smtClean="0"/>
              <a:t>17</a:t>
            </a:fld>
            <a:endParaRPr kumimoji="1" lang="ja-JP" altLang="en-US"/>
          </a:p>
        </p:txBody>
      </p:sp>
    </p:spTree>
    <p:extLst>
      <p:ext uri="{BB962C8B-B14F-4D97-AF65-F5344CB8AC3E}">
        <p14:creationId xmlns:p14="http://schemas.microsoft.com/office/powerpoint/2010/main" val="358040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66881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393021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608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56273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82596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8009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43258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65493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46246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22204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76CCC8-85EB-4CD4-B26C-961E41F3CEB5}" type="datetimeFigureOut">
              <a:rPr kumimoji="1" lang="ja-JP" altLang="en-US" smtClean="0"/>
              <a:t>2016/5/29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18776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6CCC8-85EB-4CD4-B26C-961E41F3CEB5}" type="datetimeFigureOut">
              <a:rPr kumimoji="1" lang="ja-JP" altLang="en-US" smtClean="0"/>
              <a:t>2016/5/29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65004978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raphics.stanford.edu/~fedkiw/animations/smoke_around_sphere.m1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chor="ctr">
            <a:normAutofit/>
          </a:bodyPr>
          <a:lstStyle/>
          <a:p>
            <a:r>
              <a:rPr lang="en-US" altLang="ja-JP" sz="3600" dirty="0">
                <a:latin typeface="+mn-ea"/>
              </a:rPr>
              <a:t>CG</a:t>
            </a:r>
            <a:r>
              <a:rPr lang="ja-JP" altLang="en-US" sz="3600" dirty="0">
                <a:latin typeface="+mn-ea"/>
              </a:rPr>
              <a:t>による湯気のシミュレーション</a:t>
            </a:r>
            <a:endParaRPr kumimoji="1" lang="ja-JP" altLang="en-US" sz="3600" dirty="0"/>
          </a:p>
        </p:txBody>
      </p:sp>
      <p:sp>
        <p:nvSpPr>
          <p:cNvPr id="5" name="サブタイトル 4"/>
          <p:cNvSpPr>
            <a:spLocks noGrp="1"/>
          </p:cNvSpPr>
          <p:nvPr>
            <p:ph type="subTitle" idx="1"/>
          </p:nvPr>
        </p:nvSpPr>
        <p:spPr/>
        <p:txBody>
          <a:bodyPr/>
          <a:lstStyle/>
          <a:p>
            <a:r>
              <a:rPr lang="ja-JP" altLang="en-US" dirty="0"/>
              <a:t>放送大学大学院 </a:t>
            </a:r>
            <a:r>
              <a:rPr lang="en-US" altLang="ja-JP" dirty="0"/>
              <a:t>M2 </a:t>
            </a:r>
            <a:r>
              <a:rPr lang="ja-JP" altLang="en-US" dirty="0"/>
              <a:t>浅井ゼミ</a:t>
            </a:r>
            <a:endParaRPr lang="en-US" altLang="ja-JP" dirty="0"/>
          </a:p>
          <a:p>
            <a:br>
              <a:rPr lang="en-US" altLang="ja-JP" dirty="0"/>
            </a:br>
            <a:r>
              <a:rPr lang="ja-JP" altLang="en-US" dirty="0"/>
              <a:t>佐野宏行</a:t>
            </a:r>
          </a:p>
          <a:p>
            <a:endParaRPr kumimoji="1" lang="ja-JP" altLang="en-US" dirty="0"/>
          </a:p>
        </p:txBody>
      </p:sp>
    </p:spTree>
    <p:extLst>
      <p:ext uri="{BB962C8B-B14F-4D97-AF65-F5344CB8AC3E}">
        <p14:creationId xmlns:p14="http://schemas.microsoft.com/office/powerpoint/2010/main" val="42668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流体のシミュレーション手法</a:t>
            </a:r>
          </a:p>
        </p:txBody>
      </p:sp>
      <p:sp>
        <p:nvSpPr>
          <p:cNvPr id="14" name="テキスト プレースホルダー 13"/>
          <p:cNvSpPr>
            <a:spLocks noGrp="1"/>
          </p:cNvSpPr>
          <p:nvPr>
            <p:ph type="body" idx="1"/>
          </p:nvPr>
        </p:nvSpPr>
        <p:spPr>
          <a:xfrm>
            <a:off x="629842" y="1681163"/>
            <a:ext cx="3868340" cy="465689"/>
          </a:xfrm>
        </p:spPr>
        <p:txBody>
          <a:bodyPr/>
          <a:lstStyle/>
          <a:p>
            <a:r>
              <a:rPr lang="ja-JP" altLang="en-US" dirty="0"/>
              <a:t>格子法</a:t>
            </a:r>
            <a:endParaRPr kumimoji="1" lang="ja-JP" altLang="en-US" dirty="0"/>
          </a:p>
        </p:txBody>
      </p:sp>
      <p:sp>
        <p:nvSpPr>
          <p:cNvPr id="5" name="コンテンツ プレースホルダー 4"/>
          <p:cNvSpPr>
            <a:spLocks noGrp="1"/>
          </p:cNvSpPr>
          <p:nvPr>
            <p:ph sz="half" idx="2"/>
          </p:nvPr>
        </p:nvSpPr>
        <p:spPr>
          <a:xfrm>
            <a:off x="629842" y="2146852"/>
            <a:ext cx="3868340" cy="4042811"/>
          </a:xfrm>
        </p:spPr>
        <p:txBody>
          <a:bodyPr anchor="b"/>
          <a:lstStyle/>
          <a:p>
            <a:endParaRPr lang="en-US" altLang="ja-JP" dirty="0"/>
          </a:p>
          <a:p>
            <a:endParaRPr lang="en-US" altLang="ja-JP" dirty="0"/>
          </a:p>
          <a:p>
            <a:endParaRPr lang="en-US" altLang="ja-JP" sz="2400" dirty="0"/>
          </a:p>
          <a:p>
            <a:r>
              <a:rPr lang="ja-JP" altLang="en-US" sz="2400" dirty="0"/>
              <a:t>空間を格子で分割して流体を計算</a:t>
            </a:r>
            <a:endParaRPr lang="en-US" altLang="ja-JP" sz="2400" dirty="0"/>
          </a:p>
          <a:p>
            <a:r>
              <a:rPr lang="ja-JP" altLang="en-US" sz="2400" dirty="0"/>
              <a:t>すべての格子を計算する必要があるためメモリ、計算コストがかかる</a:t>
            </a:r>
            <a:endParaRPr kumimoji="1" lang="en-US" altLang="ja-JP" sz="2400" dirty="0"/>
          </a:p>
        </p:txBody>
      </p:sp>
      <p:sp>
        <p:nvSpPr>
          <p:cNvPr id="15" name="テキスト プレースホルダー 14"/>
          <p:cNvSpPr>
            <a:spLocks noGrp="1"/>
          </p:cNvSpPr>
          <p:nvPr>
            <p:ph type="body" sz="quarter" idx="3"/>
          </p:nvPr>
        </p:nvSpPr>
        <p:spPr>
          <a:xfrm>
            <a:off x="4629150" y="1681163"/>
            <a:ext cx="3887391" cy="465689"/>
          </a:xfrm>
        </p:spPr>
        <p:txBody>
          <a:bodyPr anchor="t"/>
          <a:lstStyle/>
          <a:p>
            <a:r>
              <a:rPr kumimoji="1" lang="ja-JP" altLang="en-US" dirty="0"/>
              <a:t>粒子法</a:t>
            </a:r>
          </a:p>
        </p:txBody>
      </p:sp>
      <p:sp>
        <p:nvSpPr>
          <p:cNvPr id="16" name="コンテンツ プレースホルダー 15"/>
          <p:cNvSpPr>
            <a:spLocks noGrp="1"/>
          </p:cNvSpPr>
          <p:nvPr>
            <p:ph sz="quarter" idx="4"/>
          </p:nvPr>
        </p:nvSpPr>
        <p:spPr>
          <a:xfrm>
            <a:off x="4629150" y="2146852"/>
            <a:ext cx="3887391" cy="4042811"/>
          </a:xfrm>
        </p:spPr>
        <p:txBody>
          <a:bodyPr anchor="ctr">
            <a:normAutofit/>
          </a:bodyPr>
          <a:lstStyle/>
          <a:p>
            <a:endParaRPr kumimoji="1" lang="en-US" altLang="ja-JP" sz="2400" dirty="0"/>
          </a:p>
          <a:p>
            <a:endParaRPr lang="en-US" altLang="ja-JP" sz="2400" dirty="0"/>
          </a:p>
          <a:p>
            <a:endParaRPr kumimoji="1" lang="en-US" altLang="ja-JP" sz="2400" dirty="0"/>
          </a:p>
          <a:p>
            <a:endParaRPr lang="en-US" altLang="ja-JP" sz="2400" dirty="0"/>
          </a:p>
          <a:p>
            <a:r>
              <a:rPr kumimoji="1" lang="ja-JP" altLang="en-US" sz="2400" dirty="0"/>
              <a:t>粒子一つ一つに物理量を持つ</a:t>
            </a:r>
            <a:endParaRPr kumimoji="1" lang="en-US" altLang="ja-JP" sz="2400" dirty="0"/>
          </a:p>
          <a:p>
            <a:r>
              <a:rPr lang="ja-JP" altLang="en-US" sz="2400" dirty="0"/>
              <a:t>リアルタイム用途に適する</a:t>
            </a:r>
            <a:endParaRPr lang="en-US" altLang="ja-JP" sz="2400" dirty="0"/>
          </a:p>
        </p:txBody>
      </p:sp>
      <p:sp>
        <p:nvSpPr>
          <p:cNvPr id="6" name="Cloud 6"/>
          <p:cNvSpPr/>
          <p:nvPr/>
        </p:nvSpPr>
        <p:spPr>
          <a:xfrm>
            <a:off x="1596724" y="2659773"/>
            <a:ext cx="1625500" cy="1187505"/>
          </a:xfrm>
          <a:prstGeom prst="cloud">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 name="Content Placeholder 16"/>
          <p:cNvGraphicFramePr>
            <a:graphicFrameLocks/>
          </p:cNvGraphicFramePr>
          <p:nvPr>
            <p:extLst>
              <p:ext uri="{D42A27DB-BD31-4B8C-83A1-F6EECF244321}">
                <p14:modId xmlns:p14="http://schemas.microsoft.com/office/powerpoint/2010/main" val="1191877255"/>
              </p:ext>
            </p:extLst>
          </p:nvPr>
        </p:nvGraphicFramePr>
        <p:xfrm>
          <a:off x="1424645" y="2240446"/>
          <a:ext cx="1987830" cy="1828800"/>
        </p:xfrm>
        <a:graphic>
          <a:graphicData uri="http://schemas.openxmlformats.org/drawingml/2006/table">
            <a:tbl>
              <a:tblPr firstRow="1" bandRow="1">
                <a:tableStyleId>{5C22544A-7EE6-4342-B048-85BDC9FD1C3A}</a:tableStyleId>
              </a:tblPr>
              <a:tblGrid>
                <a:gridCol w="331305">
                  <a:extLst>
                    <a:ext uri="{9D8B030D-6E8A-4147-A177-3AD203B41FA5}">
                      <a16:colId xmlns:a16="http://schemas.microsoft.com/office/drawing/2014/main" val="20000"/>
                    </a:ext>
                  </a:extLst>
                </a:gridCol>
                <a:gridCol w="331305">
                  <a:extLst>
                    <a:ext uri="{9D8B030D-6E8A-4147-A177-3AD203B41FA5}">
                      <a16:colId xmlns:a16="http://schemas.microsoft.com/office/drawing/2014/main" val="20001"/>
                    </a:ext>
                  </a:extLst>
                </a:gridCol>
                <a:gridCol w="331305">
                  <a:extLst>
                    <a:ext uri="{9D8B030D-6E8A-4147-A177-3AD203B41FA5}">
                      <a16:colId xmlns:a16="http://schemas.microsoft.com/office/drawing/2014/main" val="20002"/>
                    </a:ext>
                  </a:extLst>
                </a:gridCol>
                <a:gridCol w="331305">
                  <a:extLst>
                    <a:ext uri="{9D8B030D-6E8A-4147-A177-3AD203B41FA5}">
                      <a16:colId xmlns:a16="http://schemas.microsoft.com/office/drawing/2014/main" val="20003"/>
                    </a:ext>
                  </a:extLst>
                </a:gridCol>
                <a:gridCol w="331305">
                  <a:extLst>
                    <a:ext uri="{9D8B030D-6E8A-4147-A177-3AD203B41FA5}">
                      <a16:colId xmlns:a16="http://schemas.microsoft.com/office/drawing/2014/main" val="20004"/>
                    </a:ext>
                  </a:extLst>
                </a:gridCol>
                <a:gridCol w="331305">
                  <a:extLst>
                    <a:ext uri="{9D8B030D-6E8A-4147-A177-3AD203B41FA5}">
                      <a16:colId xmlns:a16="http://schemas.microsoft.com/office/drawing/2014/main" val="20005"/>
                    </a:ext>
                  </a:extLst>
                </a:gridCol>
              </a:tblGrid>
              <a:tr h="313773">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3773">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13773">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r h="313773">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3"/>
                  </a:ext>
                </a:extLst>
              </a:tr>
              <a:tr h="313773">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8" name="Oval 8"/>
          <p:cNvSpPr/>
          <p:nvPr/>
        </p:nvSpPr>
        <p:spPr>
          <a:xfrm>
            <a:off x="5540414" y="2970543"/>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Dodecagon 4"/>
          <p:cNvSpPr/>
          <p:nvPr/>
        </p:nvSpPr>
        <p:spPr>
          <a:xfrm>
            <a:off x="5951894" y="3580274"/>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decagon 10"/>
          <p:cNvSpPr/>
          <p:nvPr/>
        </p:nvSpPr>
        <p:spPr>
          <a:xfrm>
            <a:off x="7002571" y="3117886"/>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Curved Connector 11"/>
          <p:cNvCxnSpPr/>
          <p:nvPr/>
        </p:nvCxnSpPr>
        <p:spPr>
          <a:xfrm flipV="1">
            <a:off x="5687258" y="2240446"/>
            <a:ext cx="264636" cy="73009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Curved Connector 16"/>
          <p:cNvCxnSpPr/>
          <p:nvPr/>
        </p:nvCxnSpPr>
        <p:spPr>
          <a:xfrm flipV="1">
            <a:off x="6161754" y="2902569"/>
            <a:ext cx="644192" cy="718802"/>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8"/>
          <p:cNvCxnSpPr>
            <a:stCxn id="10" idx="3"/>
          </p:cNvCxnSpPr>
          <p:nvPr/>
        </p:nvCxnSpPr>
        <p:spPr>
          <a:xfrm>
            <a:off x="7232496" y="3347803"/>
            <a:ext cx="453765" cy="23247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99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a:t>格子法</a:t>
            </a:r>
          </a:p>
        </p:txBody>
      </p:sp>
      <p:sp>
        <p:nvSpPr>
          <p:cNvPr id="8" name="コンテンツ プレースホルダー 7"/>
          <p:cNvSpPr>
            <a:spLocks noGrp="1"/>
          </p:cNvSpPr>
          <p:nvPr>
            <p:ph idx="1"/>
          </p:nvPr>
        </p:nvSpPr>
        <p:spPr>
          <a:xfrm>
            <a:off x="628650" y="1402080"/>
            <a:ext cx="7886700" cy="4774883"/>
          </a:xfrm>
        </p:spPr>
        <p:txBody>
          <a:bodyPr>
            <a:normAutofit/>
          </a:bodyPr>
          <a:lstStyle/>
          <a:p>
            <a:r>
              <a:rPr lang="ja-JP" altLang="en-US" sz="2000" dirty="0"/>
              <a:t>空間を格子に分割し、面に流体の速度、中心に流体の濃度、圧力を格納する。</a:t>
            </a:r>
            <a:endParaRPr lang="en-US" altLang="ja-JP" sz="2000" dirty="0"/>
          </a:p>
          <a:p>
            <a:r>
              <a:rPr lang="ja-JP" altLang="en-US" sz="2000" dirty="0"/>
              <a:t>流体の方程式の各項をすべての格子に対して解いていくことで流体の速度、濃度を計算する。</a:t>
            </a:r>
            <a:endParaRPr lang="en-US" altLang="ja-JP" sz="2000" dirty="0"/>
          </a:p>
          <a:p>
            <a:r>
              <a:rPr lang="ja-JP" altLang="en-US" sz="2000" dirty="0"/>
              <a:t>圧縮項ではポアソン方程式を解く必要があり、大規模疎行列の計算が必要。</a:t>
            </a:r>
            <a:endParaRPr lang="en-US" altLang="ja-JP" sz="2000" dirty="0"/>
          </a:p>
          <a:p>
            <a:endParaRPr lang="en-US" altLang="ja-JP" sz="2000" dirty="0"/>
          </a:p>
        </p:txBody>
      </p:sp>
      <p:pic>
        <p:nvPicPr>
          <p:cNvPr id="161" name="Picture 3" descr="Screen Shot 2015-07-09 at 9.24.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247" y="3106513"/>
            <a:ext cx="3925774" cy="924115"/>
          </a:xfrm>
          <a:prstGeom prst="rect">
            <a:avLst/>
          </a:prstGeom>
        </p:spPr>
      </p:pic>
      <p:sp>
        <p:nvSpPr>
          <p:cNvPr id="162" name="Rectangle 4"/>
          <p:cNvSpPr/>
          <p:nvPr/>
        </p:nvSpPr>
        <p:spPr>
          <a:xfrm>
            <a:off x="2960399" y="3242984"/>
            <a:ext cx="1347845" cy="8441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移流項</a:t>
            </a:r>
            <a:endParaRPr lang="en-US" dirty="0">
              <a:solidFill>
                <a:schemeClr val="tx1"/>
              </a:solidFill>
            </a:endParaRPr>
          </a:p>
        </p:txBody>
      </p:sp>
      <p:sp>
        <p:nvSpPr>
          <p:cNvPr id="163" name="Rectangle 5"/>
          <p:cNvSpPr/>
          <p:nvPr/>
        </p:nvSpPr>
        <p:spPr>
          <a:xfrm>
            <a:off x="4426103" y="3256417"/>
            <a:ext cx="875897" cy="8306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圧縮項</a:t>
            </a:r>
            <a:endParaRPr lang="en-US" dirty="0">
              <a:solidFill>
                <a:schemeClr val="tx1"/>
              </a:solidFill>
            </a:endParaRPr>
          </a:p>
        </p:txBody>
      </p:sp>
      <p:sp>
        <p:nvSpPr>
          <p:cNvPr id="164" name="Rectangle 6"/>
          <p:cNvSpPr/>
          <p:nvPr/>
        </p:nvSpPr>
        <p:spPr>
          <a:xfrm>
            <a:off x="5418787" y="3273659"/>
            <a:ext cx="875896" cy="813438"/>
          </a:xfrm>
          <a:prstGeom prst="rect">
            <a:avLst/>
          </a:prstGeom>
          <a:no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外力項</a:t>
            </a:r>
            <a:endParaRPr lang="en-US" dirty="0">
              <a:solidFill>
                <a:schemeClr val="tx1"/>
              </a:solidFill>
            </a:endParaRPr>
          </a:p>
        </p:txBody>
      </p:sp>
      <p:graphicFrame>
        <p:nvGraphicFramePr>
          <p:cNvPr id="165" name="Content Placeholder 16"/>
          <p:cNvGraphicFramePr>
            <a:graphicFrameLocks/>
          </p:cNvGraphicFramePr>
          <p:nvPr>
            <p:extLst>
              <p:ext uri="{D42A27DB-BD31-4B8C-83A1-F6EECF244321}">
                <p14:modId xmlns:p14="http://schemas.microsoft.com/office/powerpoint/2010/main" val="963862473"/>
              </p:ext>
            </p:extLst>
          </p:nvPr>
        </p:nvGraphicFramePr>
        <p:xfrm>
          <a:off x="1235447" y="4697410"/>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180" name="Right Arrow 39"/>
          <p:cNvSpPr/>
          <p:nvPr/>
        </p:nvSpPr>
        <p:spPr>
          <a:xfrm>
            <a:off x="3282431" y="5387585"/>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82" name="Straight Connector 67"/>
          <p:cNvCxnSpPr>
            <a:stCxn id="164" idx="2"/>
            <a:endCxn id="165" idx="0"/>
          </p:cNvCxnSpPr>
          <p:nvPr/>
        </p:nvCxnSpPr>
        <p:spPr>
          <a:xfrm flipH="1">
            <a:off x="2184307" y="4087097"/>
            <a:ext cx="3672428" cy="610313"/>
          </a:xfrm>
          <a:prstGeom prst="line">
            <a:avLst/>
          </a:prstGeom>
          <a:ln>
            <a:solidFill>
              <a:schemeClr val="tx1"/>
            </a:solidFill>
            <a:tailEnd type="triangle" w="lg"/>
          </a:ln>
        </p:spPr>
        <p:style>
          <a:lnRef idx="2">
            <a:schemeClr val="accent3"/>
          </a:lnRef>
          <a:fillRef idx="0">
            <a:schemeClr val="accent3"/>
          </a:fillRef>
          <a:effectRef idx="1">
            <a:schemeClr val="accent3"/>
          </a:effectRef>
          <a:fontRef idx="minor">
            <a:schemeClr val="tx1"/>
          </a:fontRef>
        </p:style>
      </p:cxnSp>
      <p:cxnSp>
        <p:nvCxnSpPr>
          <p:cNvPr id="200" name="Straight Arrow Connector 12"/>
          <p:cNvCxnSpPr/>
          <p:nvPr/>
        </p:nvCxnSpPr>
        <p:spPr>
          <a:xfrm flipV="1">
            <a:off x="1703861" y="494049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1" name="Straight Arrow Connector 15"/>
          <p:cNvCxnSpPr/>
          <p:nvPr/>
        </p:nvCxnSpPr>
        <p:spPr>
          <a:xfrm flipV="1">
            <a:off x="1469339" y="453183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02" name="楕円 201"/>
          <p:cNvSpPr>
            <a:spLocks noChangeAspect="1"/>
          </p:cNvSpPr>
          <p:nvPr/>
        </p:nvSpPr>
        <p:spPr>
          <a:xfrm>
            <a:off x="1427599" y="487638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9" name="Straight Arrow Connector 12"/>
          <p:cNvCxnSpPr/>
          <p:nvPr/>
        </p:nvCxnSpPr>
        <p:spPr>
          <a:xfrm flipV="1">
            <a:off x="2187562" y="494712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15"/>
          <p:cNvCxnSpPr/>
          <p:nvPr/>
        </p:nvCxnSpPr>
        <p:spPr>
          <a:xfrm flipV="1">
            <a:off x="1953040" y="453845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11" name="楕円 210"/>
          <p:cNvSpPr>
            <a:spLocks noChangeAspect="1"/>
          </p:cNvSpPr>
          <p:nvPr/>
        </p:nvSpPr>
        <p:spPr>
          <a:xfrm>
            <a:off x="1911300" y="488301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Straight Arrow Connector 12"/>
          <p:cNvCxnSpPr/>
          <p:nvPr/>
        </p:nvCxnSpPr>
        <p:spPr>
          <a:xfrm flipV="1">
            <a:off x="2651395" y="494712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3" name="Straight Arrow Connector 15"/>
          <p:cNvCxnSpPr/>
          <p:nvPr/>
        </p:nvCxnSpPr>
        <p:spPr>
          <a:xfrm flipV="1">
            <a:off x="2416873" y="453845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14" name="楕円 213"/>
          <p:cNvSpPr>
            <a:spLocks noChangeAspect="1"/>
          </p:cNvSpPr>
          <p:nvPr/>
        </p:nvSpPr>
        <p:spPr>
          <a:xfrm>
            <a:off x="2375133" y="488301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Straight Arrow Connector 12"/>
          <p:cNvCxnSpPr/>
          <p:nvPr/>
        </p:nvCxnSpPr>
        <p:spPr>
          <a:xfrm flipV="1">
            <a:off x="3141725" y="494712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6" name="Straight Arrow Connector 15"/>
          <p:cNvCxnSpPr/>
          <p:nvPr/>
        </p:nvCxnSpPr>
        <p:spPr>
          <a:xfrm flipV="1">
            <a:off x="2907203" y="453845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17" name="楕円 216"/>
          <p:cNvSpPr>
            <a:spLocks noChangeAspect="1"/>
          </p:cNvSpPr>
          <p:nvPr/>
        </p:nvSpPr>
        <p:spPr>
          <a:xfrm>
            <a:off x="2865463" y="488300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8" name="Straight Arrow Connector 12"/>
          <p:cNvCxnSpPr/>
          <p:nvPr/>
        </p:nvCxnSpPr>
        <p:spPr>
          <a:xfrm flipV="1">
            <a:off x="1683984" y="539769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9" name="Straight Arrow Connector 15"/>
          <p:cNvCxnSpPr/>
          <p:nvPr/>
        </p:nvCxnSpPr>
        <p:spPr>
          <a:xfrm flipV="1">
            <a:off x="1475966" y="501553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20" name="楕円 219"/>
          <p:cNvSpPr>
            <a:spLocks noChangeAspect="1"/>
          </p:cNvSpPr>
          <p:nvPr/>
        </p:nvSpPr>
        <p:spPr>
          <a:xfrm>
            <a:off x="1407722" y="533358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Straight Arrow Connector 12"/>
          <p:cNvCxnSpPr/>
          <p:nvPr/>
        </p:nvCxnSpPr>
        <p:spPr>
          <a:xfrm flipV="1">
            <a:off x="2167685" y="540432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2" name="Straight Arrow Connector 15"/>
          <p:cNvCxnSpPr/>
          <p:nvPr/>
        </p:nvCxnSpPr>
        <p:spPr>
          <a:xfrm flipV="1">
            <a:off x="1959667" y="502216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23" name="楕円 222"/>
          <p:cNvSpPr>
            <a:spLocks noChangeAspect="1"/>
          </p:cNvSpPr>
          <p:nvPr/>
        </p:nvSpPr>
        <p:spPr>
          <a:xfrm>
            <a:off x="1891423" y="534021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4" name="Straight Arrow Connector 12"/>
          <p:cNvCxnSpPr/>
          <p:nvPr/>
        </p:nvCxnSpPr>
        <p:spPr>
          <a:xfrm flipV="1">
            <a:off x="2631518" y="540432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5" name="Straight Arrow Connector 15"/>
          <p:cNvCxnSpPr/>
          <p:nvPr/>
        </p:nvCxnSpPr>
        <p:spPr>
          <a:xfrm flipV="1">
            <a:off x="2423500" y="502216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26" name="楕円 225"/>
          <p:cNvSpPr>
            <a:spLocks noChangeAspect="1"/>
          </p:cNvSpPr>
          <p:nvPr/>
        </p:nvSpPr>
        <p:spPr>
          <a:xfrm>
            <a:off x="2355256" y="534021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7" name="Straight Arrow Connector 12"/>
          <p:cNvCxnSpPr/>
          <p:nvPr/>
        </p:nvCxnSpPr>
        <p:spPr>
          <a:xfrm flipV="1">
            <a:off x="3121848" y="540432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15"/>
          <p:cNvCxnSpPr/>
          <p:nvPr/>
        </p:nvCxnSpPr>
        <p:spPr>
          <a:xfrm flipV="1">
            <a:off x="2913830" y="502216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29" name="楕円 228"/>
          <p:cNvSpPr>
            <a:spLocks noChangeAspect="1"/>
          </p:cNvSpPr>
          <p:nvPr/>
        </p:nvSpPr>
        <p:spPr>
          <a:xfrm>
            <a:off x="2845586" y="534020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Straight Arrow Connector 12"/>
          <p:cNvCxnSpPr/>
          <p:nvPr/>
        </p:nvCxnSpPr>
        <p:spPr>
          <a:xfrm flipV="1">
            <a:off x="1670733" y="587477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15"/>
          <p:cNvCxnSpPr/>
          <p:nvPr/>
        </p:nvCxnSpPr>
        <p:spPr>
          <a:xfrm flipV="1">
            <a:off x="1436211" y="546610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32" name="楕円 231"/>
          <p:cNvSpPr>
            <a:spLocks noChangeAspect="1"/>
          </p:cNvSpPr>
          <p:nvPr/>
        </p:nvSpPr>
        <p:spPr>
          <a:xfrm>
            <a:off x="1394471" y="581066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Straight Arrow Connector 12"/>
          <p:cNvCxnSpPr/>
          <p:nvPr/>
        </p:nvCxnSpPr>
        <p:spPr>
          <a:xfrm flipV="1">
            <a:off x="2154434" y="588140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4" name="Straight Arrow Connector 15"/>
          <p:cNvCxnSpPr/>
          <p:nvPr/>
        </p:nvCxnSpPr>
        <p:spPr>
          <a:xfrm flipV="1">
            <a:off x="1919912" y="547273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35" name="楕円 234"/>
          <p:cNvSpPr>
            <a:spLocks noChangeAspect="1"/>
          </p:cNvSpPr>
          <p:nvPr/>
        </p:nvSpPr>
        <p:spPr>
          <a:xfrm>
            <a:off x="1878172" y="581728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6" name="Straight Arrow Connector 12"/>
          <p:cNvCxnSpPr/>
          <p:nvPr/>
        </p:nvCxnSpPr>
        <p:spPr>
          <a:xfrm flipV="1">
            <a:off x="2618267" y="588140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7" name="Straight Arrow Connector 15"/>
          <p:cNvCxnSpPr/>
          <p:nvPr/>
        </p:nvCxnSpPr>
        <p:spPr>
          <a:xfrm flipV="1">
            <a:off x="2383745" y="547273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38" name="楕円 237"/>
          <p:cNvSpPr>
            <a:spLocks noChangeAspect="1"/>
          </p:cNvSpPr>
          <p:nvPr/>
        </p:nvSpPr>
        <p:spPr>
          <a:xfrm>
            <a:off x="2342005" y="581728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9" name="Straight Arrow Connector 12"/>
          <p:cNvCxnSpPr/>
          <p:nvPr/>
        </p:nvCxnSpPr>
        <p:spPr>
          <a:xfrm flipV="1">
            <a:off x="3108597" y="588139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15"/>
          <p:cNvCxnSpPr/>
          <p:nvPr/>
        </p:nvCxnSpPr>
        <p:spPr>
          <a:xfrm flipV="1">
            <a:off x="2874075" y="547273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41" name="楕円 240"/>
          <p:cNvSpPr>
            <a:spLocks noChangeAspect="1"/>
          </p:cNvSpPr>
          <p:nvPr/>
        </p:nvSpPr>
        <p:spPr>
          <a:xfrm>
            <a:off x="2832335" y="581728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 name="Straight Arrow Connector 12"/>
          <p:cNvCxnSpPr/>
          <p:nvPr/>
        </p:nvCxnSpPr>
        <p:spPr>
          <a:xfrm flipV="1">
            <a:off x="1677360" y="635848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3" name="Straight Arrow Connector 15"/>
          <p:cNvCxnSpPr/>
          <p:nvPr/>
        </p:nvCxnSpPr>
        <p:spPr>
          <a:xfrm flipV="1">
            <a:off x="1442838" y="594981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44" name="楕円 243"/>
          <p:cNvSpPr>
            <a:spLocks noChangeAspect="1"/>
          </p:cNvSpPr>
          <p:nvPr/>
        </p:nvSpPr>
        <p:spPr>
          <a:xfrm>
            <a:off x="1401098" y="629436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5" name="Straight Arrow Connector 12"/>
          <p:cNvCxnSpPr/>
          <p:nvPr/>
        </p:nvCxnSpPr>
        <p:spPr>
          <a:xfrm flipV="1">
            <a:off x="2161061" y="636510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6" name="Straight Arrow Connector 15"/>
          <p:cNvCxnSpPr/>
          <p:nvPr/>
        </p:nvCxnSpPr>
        <p:spPr>
          <a:xfrm flipV="1">
            <a:off x="1926539" y="595644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47" name="楕円 246"/>
          <p:cNvSpPr>
            <a:spLocks noChangeAspect="1"/>
          </p:cNvSpPr>
          <p:nvPr/>
        </p:nvSpPr>
        <p:spPr>
          <a:xfrm>
            <a:off x="1884799" y="630099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8" name="Straight Arrow Connector 12"/>
          <p:cNvCxnSpPr/>
          <p:nvPr/>
        </p:nvCxnSpPr>
        <p:spPr>
          <a:xfrm flipV="1">
            <a:off x="2624894" y="636510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15"/>
          <p:cNvCxnSpPr/>
          <p:nvPr/>
        </p:nvCxnSpPr>
        <p:spPr>
          <a:xfrm flipV="1">
            <a:off x="2390372" y="595644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50" name="楕円 249"/>
          <p:cNvSpPr>
            <a:spLocks noChangeAspect="1"/>
          </p:cNvSpPr>
          <p:nvPr/>
        </p:nvSpPr>
        <p:spPr>
          <a:xfrm>
            <a:off x="2348632" y="630099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1" name="Straight Arrow Connector 12"/>
          <p:cNvCxnSpPr/>
          <p:nvPr/>
        </p:nvCxnSpPr>
        <p:spPr>
          <a:xfrm flipV="1">
            <a:off x="3115224" y="636510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15"/>
          <p:cNvCxnSpPr/>
          <p:nvPr/>
        </p:nvCxnSpPr>
        <p:spPr>
          <a:xfrm flipV="1">
            <a:off x="2880702" y="595643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53" name="楕円 252"/>
          <p:cNvSpPr>
            <a:spLocks noChangeAspect="1"/>
          </p:cNvSpPr>
          <p:nvPr/>
        </p:nvSpPr>
        <p:spPr>
          <a:xfrm>
            <a:off x="2838962" y="630099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03" name="Content Placeholder 16"/>
          <p:cNvGraphicFramePr>
            <a:graphicFrameLocks/>
          </p:cNvGraphicFramePr>
          <p:nvPr>
            <p:extLst>
              <p:ext uri="{D42A27DB-BD31-4B8C-83A1-F6EECF244321}">
                <p14:modId xmlns:p14="http://schemas.microsoft.com/office/powerpoint/2010/main" val="2019484855"/>
              </p:ext>
            </p:extLst>
          </p:nvPr>
        </p:nvGraphicFramePr>
        <p:xfrm>
          <a:off x="3696359" y="4673694"/>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cxnSp>
        <p:nvCxnSpPr>
          <p:cNvPr id="304" name="Straight Arrow Connector 12"/>
          <p:cNvCxnSpPr/>
          <p:nvPr/>
        </p:nvCxnSpPr>
        <p:spPr>
          <a:xfrm flipV="1">
            <a:off x="4164773" y="491678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15"/>
          <p:cNvCxnSpPr/>
          <p:nvPr/>
        </p:nvCxnSpPr>
        <p:spPr>
          <a:xfrm flipV="1">
            <a:off x="3930251" y="450811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06" name="楕円 305"/>
          <p:cNvSpPr>
            <a:spLocks noChangeAspect="1"/>
          </p:cNvSpPr>
          <p:nvPr/>
        </p:nvSpPr>
        <p:spPr>
          <a:xfrm>
            <a:off x="3888511" y="485266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7" name="Straight Arrow Connector 12"/>
          <p:cNvCxnSpPr/>
          <p:nvPr/>
        </p:nvCxnSpPr>
        <p:spPr>
          <a:xfrm flipV="1">
            <a:off x="4648474" y="492340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15"/>
          <p:cNvCxnSpPr/>
          <p:nvPr/>
        </p:nvCxnSpPr>
        <p:spPr>
          <a:xfrm flipV="1">
            <a:off x="4413952" y="451474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09" name="楕円 308"/>
          <p:cNvSpPr>
            <a:spLocks noChangeAspect="1"/>
          </p:cNvSpPr>
          <p:nvPr/>
        </p:nvSpPr>
        <p:spPr>
          <a:xfrm>
            <a:off x="4372212" y="485929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0" name="Straight Arrow Connector 12"/>
          <p:cNvCxnSpPr/>
          <p:nvPr/>
        </p:nvCxnSpPr>
        <p:spPr>
          <a:xfrm flipV="1">
            <a:off x="5112307" y="492340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1" name="Straight Arrow Connector 15"/>
          <p:cNvCxnSpPr/>
          <p:nvPr/>
        </p:nvCxnSpPr>
        <p:spPr>
          <a:xfrm flipV="1">
            <a:off x="4877785" y="451474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12" name="楕円 311"/>
          <p:cNvSpPr>
            <a:spLocks noChangeAspect="1"/>
          </p:cNvSpPr>
          <p:nvPr/>
        </p:nvSpPr>
        <p:spPr>
          <a:xfrm>
            <a:off x="4836045" y="485929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3" name="Straight Arrow Connector 12"/>
          <p:cNvCxnSpPr/>
          <p:nvPr/>
        </p:nvCxnSpPr>
        <p:spPr>
          <a:xfrm flipV="1">
            <a:off x="5602637" y="492340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4" name="Straight Arrow Connector 15"/>
          <p:cNvCxnSpPr/>
          <p:nvPr/>
        </p:nvCxnSpPr>
        <p:spPr>
          <a:xfrm flipV="1">
            <a:off x="5368115" y="451473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15" name="楕円 314"/>
          <p:cNvSpPr>
            <a:spLocks noChangeAspect="1"/>
          </p:cNvSpPr>
          <p:nvPr/>
        </p:nvSpPr>
        <p:spPr>
          <a:xfrm>
            <a:off x="5326375" y="485929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6" name="Straight Arrow Connector 12"/>
          <p:cNvCxnSpPr/>
          <p:nvPr/>
        </p:nvCxnSpPr>
        <p:spPr>
          <a:xfrm flipV="1">
            <a:off x="4144896" y="537398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15"/>
          <p:cNvCxnSpPr/>
          <p:nvPr/>
        </p:nvCxnSpPr>
        <p:spPr>
          <a:xfrm flipV="1">
            <a:off x="3936878" y="499182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18" name="楕円 317"/>
          <p:cNvSpPr>
            <a:spLocks noChangeAspect="1"/>
          </p:cNvSpPr>
          <p:nvPr/>
        </p:nvSpPr>
        <p:spPr>
          <a:xfrm>
            <a:off x="3868634" y="530986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9" name="Straight Arrow Connector 12"/>
          <p:cNvCxnSpPr/>
          <p:nvPr/>
        </p:nvCxnSpPr>
        <p:spPr>
          <a:xfrm flipV="1">
            <a:off x="4628597" y="538061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0" name="Straight Arrow Connector 15"/>
          <p:cNvCxnSpPr/>
          <p:nvPr/>
        </p:nvCxnSpPr>
        <p:spPr>
          <a:xfrm flipV="1">
            <a:off x="4420579" y="499844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21" name="楕円 320"/>
          <p:cNvSpPr>
            <a:spLocks noChangeAspect="1"/>
          </p:cNvSpPr>
          <p:nvPr/>
        </p:nvSpPr>
        <p:spPr>
          <a:xfrm>
            <a:off x="4352335" y="531649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2" name="Straight Arrow Connector 12"/>
          <p:cNvCxnSpPr/>
          <p:nvPr/>
        </p:nvCxnSpPr>
        <p:spPr>
          <a:xfrm flipV="1">
            <a:off x="5092430" y="538061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3" name="Straight Arrow Connector 15"/>
          <p:cNvCxnSpPr/>
          <p:nvPr/>
        </p:nvCxnSpPr>
        <p:spPr>
          <a:xfrm flipV="1">
            <a:off x="4884412" y="499844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24" name="楕円 323"/>
          <p:cNvSpPr>
            <a:spLocks noChangeAspect="1"/>
          </p:cNvSpPr>
          <p:nvPr/>
        </p:nvSpPr>
        <p:spPr>
          <a:xfrm>
            <a:off x="4816168" y="531649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5" name="Straight Arrow Connector 12"/>
          <p:cNvCxnSpPr/>
          <p:nvPr/>
        </p:nvCxnSpPr>
        <p:spPr>
          <a:xfrm flipV="1">
            <a:off x="5582760" y="538060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6" name="Straight Arrow Connector 15"/>
          <p:cNvCxnSpPr/>
          <p:nvPr/>
        </p:nvCxnSpPr>
        <p:spPr>
          <a:xfrm flipV="1">
            <a:off x="5374742" y="499844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27" name="楕円 326"/>
          <p:cNvSpPr>
            <a:spLocks noChangeAspect="1"/>
          </p:cNvSpPr>
          <p:nvPr/>
        </p:nvSpPr>
        <p:spPr>
          <a:xfrm>
            <a:off x="5306498" y="531649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8" name="Straight Arrow Connector 12"/>
          <p:cNvCxnSpPr/>
          <p:nvPr/>
        </p:nvCxnSpPr>
        <p:spPr>
          <a:xfrm flipV="1">
            <a:off x="4131645" y="585105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15"/>
          <p:cNvCxnSpPr/>
          <p:nvPr/>
        </p:nvCxnSpPr>
        <p:spPr>
          <a:xfrm flipV="1">
            <a:off x="3897123" y="544239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30" name="楕円 329"/>
          <p:cNvSpPr>
            <a:spLocks noChangeAspect="1"/>
          </p:cNvSpPr>
          <p:nvPr/>
        </p:nvSpPr>
        <p:spPr>
          <a:xfrm>
            <a:off x="3855383" y="578694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1" name="Straight Arrow Connector 12"/>
          <p:cNvCxnSpPr/>
          <p:nvPr/>
        </p:nvCxnSpPr>
        <p:spPr>
          <a:xfrm flipV="1">
            <a:off x="4615346" y="585768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15"/>
          <p:cNvCxnSpPr/>
          <p:nvPr/>
        </p:nvCxnSpPr>
        <p:spPr>
          <a:xfrm flipV="1">
            <a:off x="4380824" y="544902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33" name="楕円 332"/>
          <p:cNvSpPr>
            <a:spLocks noChangeAspect="1"/>
          </p:cNvSpPr>
          <p:nvPr/>
        </p:nvSpPr>
        <p:spPr>
          <a:xfrm>
            <a:off x="4339084" y="579357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4" name="Straight Arrow Connector 12"/>
          <p:cNvCxnSpPr/>
          <p:nvPr/>
        </p:nvCxnSpPr>
        <p:spPr>
          <a:xfrm flipV="1">
            <a:off x="5079179" y="585768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15"/>
          <p:cNvCxnSpPr/>
          <p:nvPr/>
        </p:nvCxnSpPr>
        <p:spPr>
          <a:xfrm flipV="1">
            <a:off x="4844657" y="544901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36" name="楕円 335"/>
          <p:cNvSpPr>
            <a:spLocks noChangeAspect="1"/>
          </p:cNvSpPr>
          <p:nvPr/>
        </p:nvSpPr>
        <p:spPr>
          <a:xfrm>
            <a:off x="4802917" y="579357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7" name="Straight Arrow Connector 12"/>
          <p:cNvCxnSpPr/>
          <p:nvPr/>
        </p:nvCxnSpPr>
        <p:spPr>
          <a:xfrm flipV="1">
            <a:off x="5569509" y="585768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15"/>
          <p:cNvCxnSpPr/>
          <p:nvPr/>
        </p:nvCxnSpPr>
        <p:spPr>
          <a:xfrm flipV="1">
            <a:off x="5334987" y="544901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39" name="楕円 338"/>
          <p:cNvSpPr>
            <a:spLocks noChangeAspect="1"/>
          </p:cNvSpPr>
          <p:nvPr/>
        </p:nvSpPr>
        <p:spPr>
          <a:xfrm>
            <a:off x="5293247" y="579356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0" name="Straight Arrow Connector 12"/>
          <p:cNvCxnSpPr/>
          <p:nvPr/>
        </p:nvCxnSpPr>
        <p:spPr>
          <a:xfrm flipV="1">
            <a:off x="4138272" y="633476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15"/>
          <p:cNvCxnSpPr/>
          <p:nvPr/>
        </p:nvCxnSpPr>
        <p:spPr>
          <a:xfrm flipV="1">
            <a:off x="3903750" y="592609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2" name="楕円 341"/>
          <p:cNvSpPr>
            <a:spLocks noChangeAspect="1"/>
          </p:cNvSpPr>
          <p:nvPr/>
        </p:nvSpPr>
        <p:spPr>
          <a:xfrm>
            <a:off x="3862010" y="627065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3" name="Straight Arrow Connector 12"/>
          <p:cNvCxnSpPr/>
          <p:nvPr/>
        </p:nvCxnSpPr>
        <p:spPr>
          <a:xfrm flipV="1">
            <a:off x="4621973" y="634139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15"/>
          <p:cNvCxnSpPr/>
          <p:nvPr/>
        </p:nvCxnSpPr>
        <p:spPr>
          <a:xfrm flipV="1">
            <a:off x="4387451" y="593272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5" name="楕円 344"/>
          <p:cNvSpPr>
            <a:spLocks noChangeAspect="1"/>
          </p:cNvSpPr>
          <p:nvPr/>
        </p:nvSpPr>
        <p:spPr>
          <a:xfrm>
            <a:off x="4345711" y="627727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6" name="Straight Arrow Connector 12"/>
          <p:cNvCxnSpPr/>
          <p:nvPr/>
        </p:nvCxnSpPr>
        <p:spPr>
          <a:xfrm flipV="1">
            <a:off x="5085806" y="634139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15"/>
          <p:cNvCxnSpPr/>
          <p:nvPr/>
        </p:nvCxnSpPr>
        <p:spPr>
          <a:xfrm flipV="1">
            <a:off x="4851284" y="593272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8" name="楕円 347"/>
          <p:cNvSpPr>
            <a:spLocks noChangeAspect="1"/>
          </p:cNvSpPr>
          <p:nvPr/>
        </p:nvSpPr>
        <p:spPr>
          <a:xfrm>
            <a:off x="4809544" y="627727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9" name="Straight Arrow Connector 12"/>
          <p:cNvCxnSpPr/>
          <p:nvPr/>
        </p:nvCxnSpPr>
        <p:spPr>
          <a:xfrm flipV="1">
            <a:off x="5576136" y="634138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0" name="Straight Arrow Connector 15"/>
          <p:cNvCxnSpPr/>
          <p:nvPr/>
        </p:nvCxnSpPr>
        <p:spPr>
          <a:xfrm flipV="1">
            <a:off x="5341614" y="593272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51" name="楕円 350"/>
          <p:cNvSpPr>
            <a:spLocks noChangeAspect="1"/>
          </p:cNvSpPr>
          <p:nvPr/>
        </p:nvSpPr>
        <p:spPr>
          <a:xfrm>
            <a:off x="5299874" y="627727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52" name="Content Placeholder 16"/>
          <p:cNvGraphicFramePr>
            <a:graphicFrameLocks/>
          </p:cNvGraphicFramePr>
          <p:nvPr>
            <p:extLst>
              <p:ext uri="{D42A27DB-BD31-4B8C-83A1-F6EECF244321}">
                <p14:modId xmlns:p14="http://schemas.microsoft.com/office/powerpoint/2010/main" val="1388142252"/>
              </p:ext>
            </p:extLst>
          </p:nvPr>
        </p:nvGraphicFramePr>
        <p:xfrm>
          <a:off x="6193718" y="466773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cxnSp>
        <p:nvCxnSpPr>
          <p:cNvPr id="353" name="Straight Arrow Connector 12"/>
          <p:cNvCxnSpPr/>
          <p:nvPr/>
        </p:nvCxnSpPr>
        <p:spPr>
          <a:xfrm flipV="1">
            <a:off x="6662132" y="491082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4" name="Straight Arrow Connector 15"/>
          <p:cNvCxnSpPr/>
          <p:nvPr/>
        </p:nvCxnSpPr>
        <p:spPr>
          <a:xfrm flipV="1">
            <a:off x="6427610" y="450215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55" name="楕円 354"/>
          <p:cNvSpPr>
            <a:spLocks noChangeAspect="1"/>
          </p:cNvSpPr>
          <p:nvPr/>
        </p:nvSpPr>
        <p:spPr>
          <a:xfrm>
            <a:off x="6385870" y="484671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6" name="Straight Arrow Connector 12"/>
          <p:cNvCxnSpPr/>
          <p:nvPr/>
        </p:nvCxnSpPr>
        <p:spPr>
          <a:xfrm flipV="1">
            <a:off x="7145833" y="491745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7" name="Straight Arrow Connector 15"/>
          <p:cNvCxnSpPr/>
          <p:nvPr/>
        </p:nvCxnSpPr>
        <p:spPr>
          <a:xfrm flipV="1">
            <a:off x="6911311" y="450878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58" name="楕円 357"/>
          <p:cNvSpPr>
            <a:spLocks noChangeAspect="1"/>
          </p:cNvSpPr>
          <p:nvPr/>
        </p:nvSpPr>
        <p:spPr>
          <a:xfrm>
            <a:off x="6869571" y="485334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9" name="Straight Arrow Connector 12"/>
          <p:cNvCxnSpPr/>
          <p:nvPr/>
        </p:nvCxnSpPr>
        <p:spPr>
          <a:xfrm flipV="1">
            <a:off x="7609666" y="491745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15"/>
          <p:cNvCxnSpPr/>
          <p:nvPr/>
        </p:nvCxnSpPr>
        <p:spPr>
          <a:xfrm flipV="1">
            <a:off x="7375144" y="450878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61" name="楕円 360"/>
          <p:cNvSpPr>
            <a:spLocks noChangeAspect="1"/>
          </p:cNvSpPr>
          <p:nvPr/>
        </p:nvSpPr>
        <p:spPr>
          <a:xfrm>
            <a:off x="7333404" y="485333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2" name="Straight Arrow Connector 12"/>
          <p:cNvCxnSpPr/>
          <p:nvPr/>
        </p:nvCxnSpPr>
        <p:spPr>
          <a:xfrm flipV="1">
            <a:off x="8099996" y="491745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3" name="Straight Arrow Connector 15"/>
          <p:cNvCxnSpPr/>
          <p:nvPr/>
        </p:nvCxnSpPr>
        <p:spPr>
          <a:xfrm flipV="1">
            <a:off x="7865474" y="450878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64" name="楕円 363"/>
          <p:cNvSpPr>
            <a:spLocks noChangeAspect="1"/>
          </p:cNvSpPr>
          <p:nvPr/>
        </p:nvSpPr>
        <p:spPr>
          <a:xfrm>
            <a:off x="7823734" y="485333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5" name="Straight Arrow Connector 12"/>
          <p:cNvCxnSpPr/>
          <p:nvPr/>
        </p:nvCxnSpPr>
        <p:spPr>
          <a:xfrm flipV="1">
            <a:off x="6642255" y="536802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15"/>
          <p:cNvCxnSpPr/>
          <p:nvPr/>
        </p:nvCxnSpPr>
        <p:spPr>
          <a:xfrm flipV="1">
            <a:off x="6434237" y="498586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67" name="楕円 366"/>
          <p:cNvSpPr>
            <a:spLocks noChangeAspect="1"/>
          </p:cNvSpPr>
          <p:nvPr/>
        </p:nvSpPr>
        <p:spPr>
          <a:xfrm>
            <a:off x="6365993" y="530391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8" name="Straight Arrow Connector 12"/>
          <p:cNvCxnSpPr/>
          <p:nvPr/>
        </p:nvCxnSpPr>
        <p:spPr>
          <a:xfrm flipV="1">
            <a:off x="7125956" y="537465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15"/>
          <p:cNvCxnSpPr/>
          <p:nvPr/>
        </p:nvCxnSpPr>
        <p:spPr>
          <a:xfrm flipV="1">
            <a:off x="6917938" y="499249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70" name="楕円 369"/>
          <p:cNvSpPr>
            <a:spLocks noChangeAspect="1"/>
          </p:cNvSpPr>
          <p:nvPr/>
        </p:nvSpPr>
        <p:spPr>
          <a:xfrm>
            <a:off x="6849694" y="531054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1" name="Straight Arrow Connector 12"/>
          <p:cNvCxnSpPr/>
          <p:nvPr/>
        </p:nvCxnSpPr>
        <p:spPr>
          <a:xfrm flipV="1">
            <a:off x="7589789" y="537465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15"/>
          <p:cNvCxnSpPr/>
          <p:nvPr/>
        </p:nvCxnSpPr>
        <p:spPr>
          <a:xfrm flipV="1">
            <a:off x="7381771" y="499249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73" name="楕円 372"/>
          <p:cNvSpPr>
            <a:spLocks noChangeAspect="1"/>
          </p:cNvSpPr>
          <p:nvPr/>
        </p:nvSpPr>
        <p:spPr>
          <a:xfrm>
            <a:off x="7313527" y="531054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4" name="Straight Arrow Connector 12"/>
          <p:cNvCxnSpPr/>
          <p:nvPr/>
        </p:nvCxnSpPr>
        <p:spPr>
          <a:xfrm flipV="1">
            <a:off x="8080119" y="537465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5" name="Straight Arrow Connector 15"/>
          <p:cNvCxnSpPr/>
          <p:nvPr/>
        </p:nvCxnSpPr>
        <p:spPr>
          <a:xfrm flipV="1">
            <a:off x="7872101" y="499248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76" name="楕円 375"/>
          <p:cNvSpPr>
            <a:spLocks noChangeAspect="1"/>
          </p:cNvSpPr>
          <p:nvPr/>
        </p:nvSpPr>
        <p:spPr>
          <a:xfrm>
            <a:off x="7803857" y="531053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7" name="Straight Arrow Connector 12"/>
          <p:cNvCxnSpPr/>
          <p:nvPr/>
        </p:nvCxnSpPr>
        <p:spPr>
          <a:xfrm flipV="1">
            <a:off x="6629004" y="584510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15"/>
          <p:cNvCxnSpPr/>
          <p:nvPr/>
        </p:nvCxnSpPr>
        <p:spPr>
          <a:xfrm flipV="1">
            <a:off x="6394482" y="543643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79" name="楕円 378"/>
          <p:cNvSpPr>
            <a:spLocks noChangeAspect="1"/>
          </p:cNvSpPr>
          <p:nvPr/>
        </p:nvSpPr>
        <p:spPr>
          <a:xfrm>
            <a:off x="6352742" y="578099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0" name="Straight Arrow Connector 12"/>
          <p:cNvCxnSpPr/>
          <p:nvPr/>
        </p:nvCxnSpPr>
        <p:spPr>
          <a:xfrm flipV="1">
            <a:off x="7112705" y="585173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15"/>
          <p:cNvCxnSpPr/>
          <p:nvPr/>
        </p:nvCxnSpPr>
        <p:spPr>
          <a:xfrm flipV="1">
            <a:off x="6878183" y="544306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82" name="楕円 381"/>
          <p:cNvSpPr>
            <a:spLocks noChangeAspect="1"/>
          </p:cNvSpPr>
          <p:nvPr/>
        </p:nvSpPr>
        <p:spPr>
          <a:xfrm>
            <a:off x="6836443" y="578761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3" name="Straight Arrow Connector 12"/>
          <p:cNvCxnSpPr/>
          <p:nvPr/>
        </p:nvCxnSpPr>
        <p:spPr>
          <a:xfrm flipV="1">
            <a:off x="7576538" y="585173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15"/>
          <p:cNvCxnSpPr/>
          <p:nvPr/>
        </p:nvCxnSpPr>
        <p:spPr>
          <a:xfrm flipV="1">
            <a:off x="7342016" y="544306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85" name="楕円 384"/>
          <p:cNvSpPr>
            <a:spLocks noChangeAspect="1"/>
          </p:cNvSpPr>
          <p:nvPr/>
        </p:nvSpPr>
        <p:spPr>
          <a:xfrm>
            <a:off x="7300276" y="578761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6" name="Straight Arrow Connector 12"/>
          <p:cNvCxnSpPr/>
          <p:nvPr/>
        </p:nvCxnSpPr>
        <p:spPr>
          <a:xfrm flipV="1">
            <a:off x="8066868" y="585172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15"/>
          <p:cNvCxnSpPr/>
          <p:nvPr/>
        </p:nvCxnSpPr>
        <p:spPr>
          <a:xfrm flipV="1">
            <a:off x="7832346" y="544306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88" name="楕円 387"/>
          <p:cNvSpPr>
            <a:spLocks noChangeAspect="1"/>
          </p:cNvSpPr>
          <p:nvPr/>
        </p:nvSpPr>
        <p:spPr>
          <a:xfrm>
            <a:off x="7790606" y="578761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9" name="Straight Arrow Connector 12"/>
          <p:cNvCxnSpPr/>
          <p:nvPr/>
        </p:nvCxnSpPr>
        <p:spPr>
          <a:xfrm flipV="1">
            <a:off x="6635631" y="632881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15"/>
          <p:cNvCxnSpPr/>
          <p:nvPr/>
        </p:nvCxnSpPr>
        <p:spPr>
          <a:xfrm flipV="1">
            <a:off x="6401109" y="592014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91" name="楕円 390"/>
          <p:cNvSpPr>
            <a:spLocks noChangeAspect="1"/>
          </p:cNvSpPr>
          <p:nvPr/>
        </p:nvSpPr>
        <p:spPr>
          <a:xfrm>
            <a:off x="6359369" y="626469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2" name="Straight Arrow Connector 12"/>
          <p:cNvCxnSpPr/>
          <p:nvPr/>
        </p:nvCxnSpPr>
        <p:spPr>
          <a:xfrm flipV="1">
            <a:off x="7119332" y="633543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15"/>
          <p:cNvCxnSpPr/>
          <p:nvPr/>
        </p:nvCxnSpPr>
        <p:spPr>
          <a:xfrm flipV="1">
            <a:off x="6884810" y="592677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94" name="楕円 393"/>
          <p:cNvSpPr>
            <a:spLocks noChangeAspect="1"/>
          </p:cNvSpPr>
          <p:nvPr/>
        </p:nvSpPr>
        <p:spPr>
          <a:xfrm>
            <a:off x="6843070" y="627132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5" name="Straight Arrow Connector 12"/>
          <p:cNvCxnSpPr/>
          <p:nvPr/>
        </p:nvCxnSpPr>
        <p:spPr>
          <a:xfrm flipV="1">
            <a:off x="7583165" y="633543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15"/>
          <p:cNvCxnSpPr/>
          <p:nvPr/>
        </p:nvCxnSpPr>
        <p:spPr>
          <a:xfrm flipV="1">
            <a:off x="7348643" y="592677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97" name="楕円 396"/>
          <p:cNvSpPr>
            <a:spLocks noChangeAspect="1"/>
          </p:cNvSpPr>
          <p:nvPr/>
        </p:nvSpPr>
        <p:spPr>
          <a:xfrm>
            <a:off x="7306903" y="627132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8" name="Straight Arrow Connector 12"/>
          <p:cNvCxnSpPr/>
          <p:nvPr/>
        </p:nvCxnSpPr>
        <p:spPr>
          <a:xfrm flipV="1">
            <a:off x="8073495" y="633543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15"/>
          <p:cNvCxnSpPr/>
          <p:nvPr/>
        </p:nvCxnSpPr>
        <p:spPr>
          <a:xfrm flipV="1">
            <a:off x="7838973" y="592676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00" name="楕円 399"/>
          <p:cNvSpPr>
            <a:spLocks noChangeAspect="1"/>
          </p:cNvSpPr>
          <p:nvPr/>
        </p:nvSpPr>
        <p:spPr>
          <a:xfrm>
            <a:off x="7797233" y="627132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1" name="Right Arrow 39"/>
          <p:cNvSpPr/>
          <p:nvPr/>
        </p:nvSpPr>
        <p:spPr>
          <a:xfrm>
            <a:off x="5753146" y="5406677"/>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04" name="Picture 12" descr="Screen Shot 2015-07-09 at 9.25.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130" y="3250459"/>
            <a:ext cx="1837234" cy="676876"/>
          </a:xfrm>
          <a:prstGeom prst="rect">
            <a:avLst/>
          </a:prstGeom>
        </p:spPr>
      </p:pic>
      <p:cxnSp>
        <p:nvCxnSpPr>
          <p:cNvPr id="183" name="Straight Connector 72"/>
          <p:cNvCxnSpPr>
            <a:stCxn id="162" idx="2"/>
            <a:endCxn id="303" idx="0"/>
          </p:cNvCxnSpPr>
          <p:nvPr/>
        </p:nvCxnSpPr>
        <p:spPr>
          <a:xfrm>
            <a:off x="3634322" y="4087097"/>
            <a:ext cx="1010897" cy="586597"/>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cxnSp>
        <p:nvCxnSpPr>
          <p:cNvPr id="184" name="Straight Connector 77"/>
          <p:cNvCxnSpPr>
            <a:stCxn id="163" idx="2"/>
            <a:endCxn id="352" idx="0"/>
          </p:cNvCxnSpPr>
          <p:nvPr/>
        </p:nvCxnSpPr>
        <p:spPr>
          <a:xfrm>
            <a:off x="4864052" y="4087097"/>
            <a:ext cx="2278526" cy="580642"/>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03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粒子法</a:t>
            </a:r>
          </a:p>
        </p:txBody>
      </p:sp>
      <p:sp>
        <p:nvSpPr>
          <p:cNvPr id="3" name="コンテンツ プレースホルダー 2"/>
          <p:cNvSpPr>
            <a:spLocks noGrp="1"/>
          </p:cNvSpPr>
          <p:nvPr>
            <p:ph idx="1"/>
          </p:nvPr>
        </p:nvSpPr>
        <p:spPr>
          <a:xfrm>
            <a:off x="628650" y="1524000"/>
            <a:ext cx="7886700" cy="4652963"/>
          </a:xfrm>
        </p:spPr>
        <p:txBody>
          <a:bodyPr>
            <a:normAutofit/>
          </a:bodyPr>
          <a:lstStyle/>
          <a:p>
            <a:r>
              <a:rPr kumimoji="1" lang="ja-JP" altLang="en-US" sz="2400" dirty="0"/>
              <a:t>粒子を速度に従って動かす</a:t>
            </a:r>
            <a:r>
              <a:rPr lang="ja-JP" altLang="en-US" sz="2400" dirty="0"/>
              <a:t>。</a:t>
            </a:r>
            <a:endParaRPr lang="en-US" altLang="ja-JP" sz="2400" dirty="0"/>
          </a:p>
          <a:p>
            <a:pPr lvl="1"/>
            <a:r>
              <a:rPr kumimoji="1" lang="ja-JP" altLang="en-US" sz="2000" dirty="0"/>
              <a:t>移流項、外力項の計算</a:t>
            </a:r>
            <a:r>
              <a:rPr lang="ja-JP" altLang="en-US" sz="2000" dirty="0"/>
              <a:t>は</a:t>
            </a:r>
            <a:r>
              <a:rPr kumimoji="1" lang="ja-JP" altLang="en-US" sz="2000" dirty="0"/>
              <a:t>単に力、速度に従って粒子を移動させるだけ。</a:t>
            </a:r>
            <a:endParaRPr kumimoji="1" lang="en-US" altLang="ja-JP" sz="2000" dirty="0"/>
          </a:p>
          <a:p>
            <a:r>
              <a:rPr lang="ja-JP" altLang="en-US" sz="2400" dirty="0"/>
              <a:t>粒子群からカーネル関数により連続的な場を定義する</a:t>
            </a:r>
            <a:endParaRPr lang="en-US" altLang="ja-JP" sz="2400" dirty="0"/>
          </a:p>
          <a:p>
            <a:pPr lvl="1"/>
            <a:r>
              <a:rPr lang="ja-JP" altLang="en-US" sz="2000" dirty="0"/>
              <a:t>圧縮項の計算はカーネル関数で行うので格子法で必要だった大規模疎行列を解く必要がない。</a:t>
            </a:r>
            <a:endParaRPr lang="en-US" altLang="ja-JP" dirty="0"/>
          </a:p>
          <a:p>
            <a:pPr lvl="1"/>
            <a:endParaRPr kumimoji="1" lang="en-US" altLang="ja-JP" sz="2000" dirty="0"/>
          </a:p>
        </p:txBody>
      </p:sp>
      <p:pic>
        <p:nvPicPr>
          <p:cNvPr id="4" name="Picture 3" descr="Screen Shot 2015-07-09 at 9.24.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9" y="3714492"/>
            <a:ext cx="4268173" cy="1040532"/>
          </a:xfrm>
          <a:prstGeom prst="rect">
            <a:avLst/>
          </a:prstGeom>
        </p:spPr>
      </p:pic>
      <p:sp>
        <p:nvSpPr>
          <p:cNvPr id="5" name="Rectangle 4"/>
          <p:cNvSpPr/>
          <p:nvPr/>
        </p:nvSpPr>
        <p:spPr>
          <a:xfrm>
            <a:off x="1888129" y="4021902"/>
            <a:ext cx="1347845" cy="8441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移流項</a:t>
            </a:r>
            <a:endParaRPr lang="en-US" dirty="0">
              <a:solidFill>
                <a:schemeClr val="tx1"/>
              </a:solidFill>
            </a:endParaRPr>
          </a:p>
        </p:txBody>
      </p:sp>
      <p:sp>
        <p:nvSpPr>
          <p:cNvPr id="6" name="Rectangle 5"/>
          <p:cNvSpPr/>
          <p:nvPr/>
        </p:nvSpPr>
        <p:spPr>
          <a:xfrm>
            <a:off x="3353833" y="4035335"/>
            <a:ext cx="875897" cy="8306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圧縮項</a:t>
            </a:r>
            <a:endParaRPr lang="en-US" dirty="0">
              <a:solidFill>
                <a:schemeClr val="tx1"/>
              </a:solidFill>
            </a:endParaRPr>
          </a:p>
        </p:txBody>
      </p:sp>
      <p:sp>
        <p:nvSpPr>
          <p:cNvPr id="7" name="Rectangle 6"/>
          <p:cNvSpPr/>
          <p:nvPr/>
        </p:nvSpPr>
        <p:spPr>
          <a:xfrm>
            <a:off x="4346517" y="4052577"/>
            <a:ext cx="875896" cy="813438"/>
          </a:xfrm>
          <a:prstGeom prst="rect">
            <a:avLst/>
          </a:prstGeom>
          <a:no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外力項</a:t>
            </a:r>
            <a:endParaRPr lang="en-US" dirty="0">
              <a:solidFill>
                <a:schemeClr val="tx1"/>
              </a:solidFill>
            </a:endParaRPr>
          </a:p>
        </p:txBody>
      </p:sp>
      <p:sp>
        <p:nvSpPr>
          <p:cNvPr id="9" name="Oval 8"/>
          <p:cNvSpPr/>
          <p:nvPr/>
        </p:nvSpPr>
        <p:spPr>
          <a:xfrm>
            <a:off x="463373" y="5625117"/>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Dodecagon 4"/>
          <p:cNvSpPr/>
          <p:nvPr/>
        </p:nvSpPr>
        <p:spPr>
          <a:xfrm>
            <a:off x="874853" y="6234848"/>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decagon 10"/>
          <p:cNvSpPr/>
          <p:nvPr/>
        </p:nvSpPr>
        <p:spPr>
          <a:xfrm>
            <a:off x="1787392" y="6010458"/>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11"/>
          <p:cNvCxnSpPr/>
          <p:nvPr/>
        </p:nvCxnSpPr>
        <p:spPr>
          <a:xfrm flipV="1">
            <a:off x="610217" y="5389641"/>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6"/>
          <p:cNvCxnSpPr/>
          <p:nvPr/>
        </p:nvCxnSpPr>
        <p:spPr>
          <a:xfrm flipV="1">
            <a:off x="1084713" y="6002377"/>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Curved Connector 18"/>
          <p:cNvCxnSpPr>
            <a:stCxn id="11" idx="0"/>
          </p:cNvCxnSpPr>
          <p:nvPr/>
        </p:nvCxnSpPr>
        <p:spPr>
          <a:xfrm flipV="1">
            <a:off x="2017317" y="5746909"/>
            <a:ext cx="341838" cy="29911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Connector 67"/>
          <p:cNvCxnSpPr/>
          <p:nvPr/>
        </p:nvCxnSpPr>
        <p:spPr>
          <a:xfrm flipH="1">
            <a:off x="1140350" y="4889960"/>
            <a:ext cx="3614482" cy="475642"/>
          </a:xfrm>
          <a:prstGeom prst="line">
            <a:avLst/>
          </a:prstGeom>
          <a:ln>
            <a:solidFill>
              <a:schemeClr val="tx1"/>
            </a:solidFill>
            <a:tailEnd type="triangle" w="lg"/>
          </a:ln>
        </p:spPr>
        <p:style>
          <a:lnRef idx="2">
            <a:schemeClr val="accent3"/>
          </a:lnRef>
          <a:fillRef idx="0">
            <a:schemeClr val="accent3"/>
          </a:fillRef>
          <a:effectRef idx="1">
            <a:schemeClr val="accent3"/>
          </a:effectRef>
          <a:fontRef idx="minor">
            <a:schemeClr val="tx1"/>
          </a:fontRef>
        </p:style>
      </p:cxnSp>
      <p:cxnSp>
        <p:nvCxnSpPr>
          <p:cNvPr id="23" name="Straight Connector 72"/>
          <p:cNvCxnSpPr/>
          <p:nvPr/>
        </p:nvCxnSpPr>
        <p:spPr>
          <a:xfrm>
            <a:off x="2532419" y="4889960"/>
            <a:ext cx="1068843" cy="451926"/>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cxnSp>
        <p:nvCxnSpPr>
          <p:cNvPr id="24" name="Straight Connector 77"/>
          <p:cNvCxnSpPr/>
          <p:nvPr/>
        </p:nvCxnSpPr>
        <p:spPr>
          <a:xfrm>
            <a:off x="3762149" y="4889960"/>
            <a:ext cx="1659767" cy="475436"/>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sp>
        <p:nvSpPr>
          <p:cNvPr id="25" name="Oval 8"/>
          <p:cNvSpPr/>
          <p:nvPr/>
        </p:nvSpPr>
        <p:spPr>
          <a:xfrm>
            <a:off x="3022068" y="5584020"/>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Dodecagon 4"/>
          <p:cNvSpPr/>
          <p:nvPr/>
        </p:nvSpPr>
        <p:spPr>
          <a:xfrm>
            <a:off x="3433548" y="619375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odecagon 10"/>
          <p:cNvSpPr/>
          <p:nvPr/>
        </p:nvSpPr>
        <p:spPr>
          <a:xfrm>
            <a:off x="4346087" y="596936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Curved Connector 11"/>
          <p:cNvCxnSpPr/>
          <p:nvPr/>
        </p:nvCxnSpPr>
        <p:spPr>
          <a:xfrm flipV="1">
            <a:off x="3168912" y="5348544"/>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16"/>
          <p:cNvCxnSpPr/>
          <p:nvPr/>
        </p:nvCxnSpPr>
        <p:spPr>
          <a:xfrm flipV="1">
            <a:off x="3643408" y="5961280"/>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18"/>
          <p:cNvCxnSpPr>
            <a:stCxn id="27" idx="0"/>
          </p:cNvCxnSpPr>
          <p:nvPr/>
        </p:nvCxnSpPr>
        <p:spPr>
          <a:xfrm flipV="1">
            <a:off x="4576012" y="5705812"/>
            <a:ext cx="341838" cy="29911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Right Arrow 39"/>
          <p:cNvSpPr/>
          <p:nvPr/>
        </p:nvSpPr>
        <p:spPr>
          <a:xfrm>
            <a:off x="2489479" y="5885950"/>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ight Arrow 39"/>
          <p:cNvSpPr/>
          <p:nvPr/>
        </p:nvSpPr>
        <p:spPr>
          <a:xfrm>
            <a:off x="5150598" y="5866185"/>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8"/>
          <p:cNvSpPr/>
          <p:nvPr/>
        </p:nvSpPr>
        <p:spPr>
          <a:xfrm>
            <a:off x="5862326" y="5705267"/>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Dodecagon 4"/>
          <p:cNvSpPr/>
          <p:nvPr/>
        </p:nvSpPr>
        <p:spPr>
          <a:xfrm>
            <a:off x="6273806" y="6314998"/>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odecagon 10"/>
          <p:cNvSpPr/>
          <p:nvPr/>
        </p:nvSpPr>
        <p:spPr>
          <a:xfrm>
            <a:off x="7186345" y="6090608"/>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urved Connector 11"/>
          <p:cNvCxnSpPr/>
          <p:nvPr/>
        </p:nvCxnSpPr>
        <p:spPr>
          <a:xfrm flipV="1">
            <a:off x="6098733" y="5531240"/>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16"/>
          <p:cNvCxnSpPr/>
          <p:nvPr/>
        </p:nvCxnSpPr>
        <p:spPr>
          <a:xfrm flipV="1">
            <a:off x="6483666" y="6082527"/>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18"/>
          <p:cNvCxnSpPr>
            <a:stCxn id="35" idx="0"/>
          </p:cNvCxnSpPr>
          <p:nvPr/>
        </p:nvCxnSpPr>
        <p:spPr>
          <a:xfrm flipV="1">
            <a:off x="7416270" y="5827059"/>
            <a:ext cx="341838" cy="29911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39" name="図 38"/>
          <p:cNvPicPr>
            <a:picLocks noChangeAspect="1"/>
          </p:cNvPicPr>
          <p:nvPr/>
        </p:nvPicPr>
        <p:blipFill>
          <a:blip r:embed="rId4"/>
          <a:stretch>
            <a:fillRect/>
          </a:stretch>
        </p:blipFill>
        <p:spPr>
          <a:xfrm>
            <a:off x="6124293" y="3530584"/>
            <a:ext cx="1393363" cy="1205892"/>
          </a:xfrm>
          <a:prstGeom prst="rect">
            <a:avLst/>
          </a:prstGeom>
        </p:spPr>
      </p:pic>
      <p:sp>
        <p:nvSpPr>
          <p:cNvPr id="40" name="テキスト ボックス 39"/>
          <p:cNvSpPr txBox="1"/>
          <p:nvPr/>
        </p:nvSpPr>
        <p:spPr>
          <a:xfrm>
            <a:off x="5317360" y="4705891"/>
            <a:ext cx="3877985" cy="646331"/>
          </a:xfrm>
          <a:prstGeom prst="rect">
            <a:avLst/>
          </a:prstGeom>
          <a:noFill/>
        </p:spPr>
        <p:txBody>
          <a:bodyPr wrap="none" rtlCol="0">
            <a:spAutoFit/>
          </a:bodyPr>
          <a:lstStyle/>
          <a:p>
            <a:r>
              <a:rPr kumimoji="1" lang="ja-JP" altLang="en-US" dirty="0"/>
              <a:t>圧力は密度に比例するため</a:t>
            </a:r>
            <a:endParaRPr kumimoji="1" lang="en-US" altLang="ja-JP" dirty="0"/>
          </a:p>
          <a:p>
            <a:r>
              <a:rPr kumimoji="1" lang="ja-JP" altLang="en-US" dirty="0"/>
              <a:t>密度のカーネル関数から計算できる</a:t>
            </a:r>
          </a:p>
        </p:txBody>
      </p:sp>
    </p:spTree>
    <p:extLst>
      <p:ext uri="{BB962C8B-B14F-4D97-AF65-F5344CB8AC3E}">
        <p14:creationId xmlns:p14="http://schemas.microsoft.com/office/powerpoint/2010/main" val="323452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8"/>
          <p:cNvSpPr/>
          <p:nvPr/>
        </p:nvSpPr>
        <p:spPr>
          <a:xfrm>
            <a:off x="1308228" y="5375646"/>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Dodecagon 4"/>
          <p:cNvSpPr/>
          <p:nvPr/>
        </p:nvSpPr>
        <p:spPr>
          <a:xfrm>
            <a:off x="1719708" y="5985377"/>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decagon 10"/>
          <p:cNvSpPr/>
          <p:nvPr/>
        </p:nvSpPr>
        <p:spPr>
          <a:xfrm>
            <a:off x="2632247" y="5760987"/>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11"/>
          <p:cNvCxnSpPr/>
          <p:nvPr/>
        </p:nvCxnSpPr>
        <p:spPr>
          <a:xfrm flipV="1">
            <a:off x="1455072" y="5140170"/>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 name="Curved Connector 16"/>
          <p:cNvCxnSpPr/>
          <p:nvPr/>
        </p:nvCxnSpPr>
        <p:spPr>
          <a:xfrm flipV="1">
            <a:off x="1929568" y="5752906"/>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Curved Connector 18"/>
          <p:cNvCxnSpPr/>
          <p:nvPr/>
        </p:nvCxnSpPr>
        <p:spPr>
          <a:xfrm flipV="1">
            <a:off x="2862172" y="5497439"/>
            <a:ext cx="341838" cy="29911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 name="Dodecagon 10"/>
          <p:cNvSpPr/>
          <p:nvPr/>
        </p:nvSpPr>
        <p:spPr>
          <a:xfrm>
            <a:off x="2083706" y="5377774"/>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18"/>
          <p:cNvCxnSpPr/>
          <p:nvPr/>
        </p:nvCxnSpPr>
        <p:spPr>
          <a:xfrm flipV="1">
            <a:off x="2313631" y="5114226"/>
            <a:ext cx="341838" cy="29911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3" name="Content Placeholder 16"/>
          <p:cNvGraphicFramePr>
            <a:graphicFrameLocks/>
          </p:cNvGraphicFramePr>
          <p:nvPr>
            <p:extLst>
              <p:ext uri="{D42A27DB-BD31-4B8C-83A1-F6EECF244321}">
                <p14:modId xmlns:p14="http://schemas.microsoft.com/office/powerpoint/2010/main" val="1514271965"/>
              </p:ext>
            </p:extLst>
          </p:nvPr>
        </p:nvGraphicFramePr>
        <p:xfrm>
          <a:off x="3765884" y="4699527"/>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cxnSp>
        <p:nvCxnSpPr>
          <p:cNvPr id="14" name="Straight Arrow Connector 12"/>
          <p:cNvCxnSpPr/>
          <p:nvPr/>
        </p:nvCxnSpPr>
        <p:spPr>
          <a:xfrm flipV="1">
            <a:off x="4234298" y="494261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5"/>
          <p:cNvCxnSpPr/>
          <p:nvPr/>
        </p:nvCxnSpPr>
        <p:spPr>
          <a:xfrm flipV="1">
            <a:off x="3996806" y="453791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楕円 15"/>
          <p:cNvSpPr>
            <a:spLocks noChangeAspect="1"/>
          </p:cNvSpPr>
          <p:nvPr/>
        </p:nvSpPr>
        <p:spPr>
          <a:xfrm>
            <a:off x="3958036" y="487850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Arrow Connector 12"/>
          <p:cNvCxnSpPr/>
          <p:nvPr/>
        </p:nvCxnSpPr>
        <p:spPr>
          <a:xfrm flipV="1">
            <a:off x="4717999" y="494924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5"/>
          <p:cNvCxnSpPr/>
          <p:nvPr/>
        </p:nvCxnSpPr>
        <p:spPr>
          <a:xfrm flipV="1">
            <a:off x="4480507" y="454453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9" name="楕円 18"/>
          <p:cNvSpPr>
            <a:spLocks noChangeAspect="1"/>
          </p:cNvSpPr>
          <p:nvPr/>
        </p:nvSpPr>
        <p:spPr>
          <a:xfrm>
            <a:off x="4441737" y="488512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Straight Arrow Connector 12"/>
          <p:cNvCxnSpPr/>
          <p:nvPr/>
        </p:nvCxnSpPr>
        <p:spPr>
          <a:xfrm flipV="1">
            <a:off x="5181832" y="494924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15"/>
          <p:cNvCxnSpPr/>
          <p:nvPr/>
        </p:nvCxnSpPr>
        <p:spPr>
          <a:xfrm flipV="1">
            <a:off x="4944340" y="454453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2" name="楕円 21"/>
          <p:cNvSpPr>
            <a:spLocks noChangeAspect="1"/>
          </p:cNvSpPr>
          <p:nvPr/>
        </p:nvSpPr>
        <p:spPr>
          <a:xfrm>
            <a:off x="4905570" y="488512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Straight Arrow Connector 12"/>
          <p:cNvCxnSpPr/>
          <p:nvPr/>
        </p:nvCxnSpPr>
        <p:spPr>
          <a:xfrm flipV="1">
            <a:off x="5672162" y="494923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15"/>
          <p:cNvCxnSpPr/>
          <p:nvPr/>
        </p:nvCxnSpPr>
        <p:spPr>
          <a:xfrm flipV="1">
            <a:off x="5434670" y="454453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5" name="楕円 24"/>
          <p:cNvSpPr>
            <a:spLocks noChangeAspect="1"/>
          </p:cNvSpPr>
          <p:nvPr/>
        </p:nvSpPr>
        <p:spPr>
          <a:xfrm>
            <a:off x="5395900" y="488512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Straight Arrow Connector 12"/>
          <p:cNvCxnSpPr/>
          <p:nvPr/>
        </p:nvCxnSpPr>
        <p:spPr>
          <a:xfrm flipV="1">
            <a:off x="4214421" y="539981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15"/>
          <p:cNvCxnSpPr/>
          <p:nvPr/>
        </p:nvCxnSpPr>
        <p:spPr>
          <a:xfrm flipV="1">
            <a:off x="4006403" y="501765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楕円 27"/>
          <p:cNvSpPr>
            <a:spLocks noChangeAspect="1"/>
          </p:cNvSpPr>
          <p:nvPr/>
        </p:nvSpPr>
        <p:spPr>
          <a:xfrm>
            <a:off x="3938159" y="533570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Straight Arrow Connector 12"/>
          <p:cNvCxnSpPr/>
          <p:nvPr/>
        </p:nvCxnSpPr>
        <p:spPr>
          <a:xfrm flipV="1">
            <a:off x="4698122" y="540644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15"/>
          <p:cNvCxnSpPr/>
          <p:nvPr/>
        </p:nvCxnSpPr>
        <p:spPr>
          <a:xfrm flipV="1">
            <a:off x="4490104" y="502428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楕円 30"/>
          <p:cNvSpPr>
            <a:spLocks noChangeAspect="1"/>
          </p:cNvSpPr>
          <p:nvPr/>
        </p:nvSpPr>
        <p:spPr>
          <a:xfrm>
            <a:off x="4421860" y="534233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Straight Arrow Connector 12"/>
          <p:cNvCxnSpPr/>
          <p:nvPr/>
        </p:nvCxnSpPr>
        <p:spPr>
          <a:xfrm flipV="1">
            <a:off x="5161955" y="540644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15"/>
          <p:cNvCxnSpPr/>
          <p:nvPr/>
        </p:nvCxnSpPr>
        <p:spPr>
          <a:xfrm flipV="1">
            <a:off x="4953937" y="502428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楕円 33"/>
          <p:cNvSpPr>
            <a:spLocks noChangeAspect="1"/>
          </p:cNvSpPr>
          <p:nvPr/>
        </p:nvSpPr>
        <p:spPr>
          <a:xfrm>
            <a:off x="4885693" y="534232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Straight Arrow Connector 12"/>
          <p:cNvCxnSpPr/>
          <p:nvPr/>
        </p:nvCxnSpPr>
        <p:spPr>
          <a:xfrm flipV="1">
            <a:off x="5652285" y="540644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15"/>
          <p:cNvCxnSpPr/>
          <p:nvPr/>
        </p:nvCxnSpPr>
        <p:spPr>
          <a:xfrm flipV="1">
            <a:off x="5444267" y="502427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楕円 36"/>
          <p:cNvSpPr>
            <a:spLocks noChangeAspect="1"/>
          </p:cNvSpPr>
          <p:nvPr/>
        </p:nvSpPr>
        <p:spPr>
          <a:xfrm>
            <a:off x="5376023" y="534232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Straight Arrow Connector 12"/>
          <p:cNvCxnSpPr/>
          <p:nvPr/>
        </p:nvCxnSpPr>
        <p:spPr>
          <a:xfrm flipV="1">
            <a:off x="4201170" y="587689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15"/>
          <p:cNvCxnSpPr/>
          <p:nvPr/>
        </p:nvCxnSpPr>
        <p:spPr>
          <a:xfrm flipV="1">
            <a:off x="3966648" y="546822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0" name="楕円 39"/>
          <p:cNvSpPr>
            <a:spLocks noChangeAspect="1"/>
          </p:cNvSpPr>
          <p:nvPr/>
        </p:nvSpPr>
        <p:spPr>
          <a:xfrm>
            <a:off x="3924908" y="581277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Straight Arrow Connector 12"/>
          <p:cNvCxnSpPr/>
          <p:nvPr/>
        </p:nvCxnSpPr>
        <p:spPr>
          <a:xfrm flipV="1">
            <a:off x="4684871" y="588352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15"/>
          <p:cNvCxnSpPr/>
          <p:nvPr/>
        </p:nvCxnSpPr>
        <p:spPr>
          <a:xfrm flipV="1">
            <a:off x="4450349" y="547485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3" name="楕円 42"/>
          <p:cNvSpPr>
            <a:spLocks noChangeAspect="1"/>
          </p:cNvSpPr>
          <p:nvPr/>
        </p:nvSpPr>
        <p:spPr>
          <a:xfrm>
            <a:off x="4408609" y="581940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Straight Arrow Connector 12"/>
          <p:cNvCxnSpPr/>
          <p:nvPr/>
        </p:nvCxnSpPr>
        <p:spPr>
          <a:xfrm flipV="1">
            <a:off x="5148704" y="588351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15"/>
          <p:cNvCxnSpPr/>
          <p:nvPr/>
        </p:nvCxnSpPr>
        <p:spPr>
          <a:xfrm flipV="1">
            <a:off x="4914182" y="547485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6" name="楕円 45"/>
          <p:cNvSpPr>
            <a:spLocks noChangeAspect="1"/>
          </p:cNvSpPr>
          <p:nvPr/>
        </p:nvSpPr>
        <p:spPr>
          <a:xfrm>
            <a:off x="4872442" y="581940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Straight Arrow Connector 12"/>
          <p:cNvCxnSpPr/>
          <p:nvPr/>
        </p:nvCxnSpPr>
        <p:spPr>
          <a:xfrm flipV="1">
            <a:off x="5639034" y="588351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15"/>
          <p:cNvCxnSpPr/>
          <p:nvPr/>
        </p:nvCxnSpPr>
        <p:spPr>
          <a:xfrm flipV="1">
            <a:off x="5404512" y="547484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9" name="楕円 48"/>
          <p:cNvSpPr>
            <a:spLocks noChangeAspect="1"/>
          </p:cNvSpPr>
          <p:nvPr/>
        </p:nvSpPr>
        <p:spPr>
          <a:xfrm>
            <a:off x="5362772" y="581940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Straight Arrow Connector 12"/>
          <p:cNvCxnSpPr/>
          <p:nvPr/>
        </p:nvCxnSpPr>
        <p:spPr>
          <a:xfrm flipV="1">
            <a:off x="4207797" y="636059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15"/>
          <p:cNvCxnSpPr/>
          <p:nvPr/>
        </p:nvCxnSpPr>
        <p:spPr>
          <a:xfrm flipV="1">
            <a:off x="3973275" y="595193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2" name="楕円 51"/>
          <p:cNvSpPr>
            <a:spLocks noChangeAspect="1"/>
          </p:cNvSpPr>
          <p:nvPr/>
        </p:nvSpPr>
        <p:spPr>
          <a:xfrm>
            <a:off x="3931535" y="629648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Straight Arrow Connector 12"/>
          <p:cNvCxnSpPr/>
          <p:nvPr/>
        </p:nvCxnSpPr>
        <p:spPr>
          <a:xfrm flipV="1">
            <a:off x="4691498" y="636722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15"/>
          <p:cNvCxnSpPr/>
          <p:nvPr/>
        </p:nvCxnSpPr>
        <p:spPr>
          <a:xfrm flipV="1">
            <a:off x="4456976" y="595855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5" name="楕円 54"/>
          <p:cNvSpPr>
            <a:spLocks noChangeAspect="1"/>
          </p:cNvSpPr>
          <p:nvPr/>
        </p:nvSpPr>
        <p:spPr>
          <a:xfrm>
            <a:off x="4415236" y="630311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Straight Arrow Connector 12"/>
          <p:cNvCxnSpPr/>
          <p:nvPr/>
        </p:nvCxnSpPr>
        <p:spPr>
          <a:xfrm flipV="1">
            <a:off x="5155331" y="636722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15"/>
          <p:cNvCxnSpPr/>
          <p:nvPr/>
        </p:nvCxnSpPr>
        <p:spPr>
          <a:xfrm flipV="1">
            <a:off x="4920809" y="595855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8" name="楕円 57"/>
          <p:cNvSpPr>
            <a:spLocks noChangeAspect="1"/>
          </p:cNvSpPr>
          <p:nvPr/>
        </p:nvSpPr>
        <p:spPr>
          <a:xfrm>
            <a:off x="4879069" y="630311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Straight Arrow Connector 12"/>
          <p:cNvCxnSpPr/>
          <p:nvPr/>
        </p:nvCxnSpPr>
        <p:spPr>
          <a:xfrm flipV="1">
            <a:off x="5645661" y="636722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15"/>
          <p:cNvCxnSpPr/>
          <p:nvPr/>
        </p:nvCxnSpPr>
        <p:spPr>
          <a:xfrm flipV="1">
            <a:off x="5411139" y="595855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1" name="楕円 60"/>
          <p:cNvSpPr>
            <a:spLocks noChangeAspect="1"/>
          </p:cNvSpPr>
          <p:nvPr/>
        </p:nvSpPr>
        <p:spPr>
          <a:xfrm>
            <a:off x="5369399" y="630310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Right Arrow 39"/>
          <p:cNvSpPr/>
          <p:nvPr/>
        </p:nvSpPr>
        <p:spPr>
          <a:xfrm>
            <a:off x="3246772" y="5546849"/>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 name="テキスト ボックス 97"/>
          <p:cNvSpPr txBox="1"/>
          <p:nvPr/>
        </p:nvSpPr>
        <p:spPr>
          <a:xfrm>
            <a:off x="3070048" y="6174916"/>
            <a:ext cx="646331" cy="369332"/>
          </a:xfrm>
          <a:prstGeom prst="rect">
            <a:avLst/>
          </a:prstGeom>
          <a:noFill/>
        </p:spPr>
        <p:txBody>
          <a:bodyPr wrap="none" rtlCol="0">
            <a:spAutoFit/>
          </a:bodyPr>
          <a:lstStyle/>
          <a:p>
            <a:r>
              <a:rPr kumimoji="1" lang="ja-JP" altLang="en-US" dirty="0"/>
              <a:t>転写</a:t>
            </a:r>
          </a:p>
        </p:txBody>
      </p:sp>
      <p:pic>
        <p:nvPicPr>
          <p:cNvPr id="99" name="Picture 3" descr="Screen Shot 2015-07-09 at 9.24.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63" y="3169754"/>
            <a:ext cx="4268173" cy="1040532"/>
          </a:xfrm>
          <a:prstGeom prst="rect">
            <a:avLst/>
          </a:prstGeom>
        </p:spPr>
      </p:pic>
      <p:sp>
        <p:nvSpPr>
          <p:cNvPr id="100" name="Rectangle 4"/>
          <p:cNvSpPr/>
          <p:nvPr/>
        </p:nvSpPr>
        <p:spPr>
          <a:xfrm>
            <a:off x="3626653" y="3477164"/>
            <a:ext cx="1347845" cy="8441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移流項</a:t>
            </a:r>
            <a:endParaRPr lang="en-US" dirty="0">
              <a:solidFill>
                <a:schemeClr val="tx1"/>
              </a:solidFill>
            </a:endParaRPr>
          </a:p>
        </p:txBody>
      </p:sp>
      <p:sp>
        <p:nvSpPr>
          <p:cNvPr id="101" name="Rectangle 5"/>
          <p:cNvSpPr/>
          <p:nvPr/>
        </p:nvSpPr>
        <p:spPr>
          <a:xfrm>
            <a:off x="5092357" y="3490597"/>
            <a:ext cx="875897" cy="8306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圧縮項</a:t>
            </a:r>
            <a:endParaRPr lang="en-US" dirty="0">
              <a:solidFill>
                <a:schemeClr val="tx1"/>
              </a:solidFill>
            </a:endParaRPr>
          </a:p>
        </p:txBody>
      </p:sp>
      <p:sp>
        <p:nvSpPr>
          <p:cNvPr id="102" name="Rectangle 6"/>
          <p:cNvSpPr/>
          <p:nvPr/>
        </p:nvSpPr>
        <p:spPr>
          <a:xfrm>
            <a:off x="6085041" y="3507839"/>
            <a:ext cx="875896" cy="813438"/>
          </a:xfrm>
          <a:prstGeom prst="rect">
            <a:avLst/>
          </a:prstGeom>
          <a:no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外力項</a:t>
            </a:r>
            <a:endParaRPr lang="en-US" dirty="0">
              <a:solidFill>
                <a:schemeClr val="tx1"/>
              </a:solidFill>
            </a:endParaRPr>
          </a:p>
        </p:txBody>
      </p:sp>
      <p:cxnSp>
        <p:nvCxnSpPr>
          <p:cNvPr id="139" name="Straight Connector 77"/>
          <p:cNvCxnSpPr>
            <a:stCxn id="101" idx="2"/>
            <a:endCxn id="13" idx="0"/>
          </p:cNvCxnSpPr>
          <p:nvPr/>
        </p:nvCxnSpPr>
        <p:spPr>
          <a:xfrm flipH="1">
            <a:off x="4714744" y="4321277"/>
            <a:ext cx="815562" cy="378250"/>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sp>
        <p:nvSpPr>
          <p:cNvPr id="142" name="Oval 8"/>
          <p:cNvSpPr/>
          <p:nvPr/>
        </p:nvSpPr>
        <p:spPr>
          <a:xfrm>
            <a:off x="6352960" y="5301103"/>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3" name="Dodecagon 4"/>
          <p:cNvSpPr/>
          <p:nvPr/>
        </p:nvSpPr>
        <p:spPr>
          <a:xfrm>
            <a:off x="6764440" y="5910834"/>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Dodecagon 10"/>
          <p:cNvSpPr/>
          <p:nvPr/>
        </p:nvSpPr>
        <p:spPr>
          <a:xfrm>
            <a:off x="7676979" y="5686444"/>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Curved Connector 11"/>
          <p:cNvCxnSpPr/>
          <p:nvPr/>
        </p:nvCxnSpPr>
        <p:spPr>
          <a:xfrm flipV="1">
            <a:off x="6499804" y="5065627"/>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6" name="Curved Connector 16"/>
          <p:cNvCxnSpPr/>
          <p:nvPr/>
        </p:nvCxnSpPr>
        <p:spPr>
          <a:xfrm flipV="1">
            <a:off x="6974300" y="5678363"/>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7" name="Curved Connector 18"/>
          <p:cNvCxnSpPr/>
          <p:nvPr/>
        </p:nvCxnSpPr>
        <p:spPr>
          <a:xfrm flipV="1">
            <a:off x="7906904" y="5422896"/>
            <a:ext cx="341838" cy="29911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48" name="Dodecagon 10"/>
          <p:cNvSpPr/>
          <p:nvPr/>
        </p:nvSpPr>
        <p:spPr>
          <a:xfrm>
            <a:off x="7128438" y="530323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9" name="Curved Connector 18"/>
          <p:cNvCxnSpPr/>
          <p:nvPr/>
        </p:nvCxnSpPr>
        <p:spPr>
          <a:xfrm flipV="1">
            <a:off x="7358363" y="5039683"/>
            <a:ext cx="341838" cy="29911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0" name="Right Arrow 39"/>
          <p:cNvSpPr/>
          <p:nvPr/>
        </p:nvSpPr>
        <p:spPr>
          <a:xfrm>
            <a:off x="5975054" y="5563654"/>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 name="テキスト ボックス 150"/>
          <p:cNvSpPr txBox="1"/>
          <p:nvPr/>
        </p:nvSpPr>
        <p:spPr>
          <a:xfrm>
            <a:off x="5998595" y="6131276"/>
            <a:ext cx="646331" cy="369332"/>
          </a:xfrm>
          <a:prstGeom prst="rect">
            <a:avLst/>
          </a:prstGeom>
          <a:noFill/>
        </p:spPr>
        <p:txBody>
          <a:bodyPr wrap="none" rtlCol="0">
            <a:spAutoFit/>
          </a:bodyPr>
          <a:lstStyle/>
          <a:p>
            <a:r>
              <a:rPr kumimoji="1" lang="ja-JP" altLang="en-US" dirty="0"/>
              <a:t>補完</a:t>
            </a:r>
          </a:p>
        </p:txBody>
      </p:sp>
      <p:cxnSp>
        <p:nvCxnSpPr>
          <p:cNvPr id="152" name="Straight Connector 72"/>
          <p:cNvCxnSpPr>
            <a:stCxn id="100" idx="2"/>
          </p:cNvCxnSpPr>
          <p:nvPr/>
        </p:nvCxnSpPr>
        <p:spPr>
          <a:xfrm>
            <a:off x="4300576" y="4321277"/>
            <a:ext cx="2199228" cy="378250"/>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cxnSp>
        <p:nvCxnSpPr>
          <p:cNvPr id="155" name="Straight Connector 72"/>
          <p:cNvCxnSpPr>
            <a:stCxn id="102" idx="2"/>
          </p:cNvCxnSpPr>
          <p:nvPr/>
        </p:nvCxnSpPr>
        <p:spPr>
          <a:xfrm>
            <a:off x="6522989" y="4321277"/>
            <a:ext cx="506948" cy="378250"/>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p:txBody>
          <a:bodyPr/>
          <a:lstStyle/>
          <a:p>
            <a:r>
              <a:rPr kumimoji="1" lang="en-US" altLang="ja-JP" dirty="0"/>
              <a:t>FLIP</a:t>
            </a:r>
            <a:r>
              <a:rPr kumimoji="1" lang="ja-JP" altLang="en-US" dirty="0"/>
              <a:t>法</a:t>
            </a:r>
          </a:p>
        </p:txBody>
      </p:sp>
      <p:sp>
        <p:nvSpPr>
          <p:cNvPr id="3" name="コンテンツ プレースホルダー 2"/>
          <p:cNvSpPr>
            <a:spLocks noGrp="1"/>
          </p:cNvSpPr>
          <p:nvPr>
            <p:ph idx="1"/>
          </p:nvPr>
        </p:nvSpPr>
        <p:spPr>
          <a:xfrm>
            <a:off x="628650" y="1386840"/>
            <a:ext cx="7886700" cy="4790123"/>
          </a:xfrm>
        </p:spPr>
        <p:txBody>
          <a:bodyPr/>
          <a:lstStyle/>
          <a:p>
            <a:r>
              <a:rPr lang="ja-JP" altLang="en-US" dirty="0"/>
              <a:t>格子法と粒子法のいいとこ取り</a:t>
            </a:r>
            <a:endParaRPr lang="en-US" altLang="ja-JP" dirty="0"/>
          </a:p>
          <a:p>
            <a:pPr lvl="1"/>
            <a:r>
              <a:rPr lang="ja-JP" altLang="en-US" dirty="0"/>
              <a:t>移流計算に粒子法、圧力計算に格子法を使う</a:t>
            </a:r>
            <a:endParaRPr lang="en-US" altLang="ja-JP" dirty="0"/>
          </a:p>
          <a:p>
            <a:endParaRPr kumimoji="1" lang="en-US" altLang="ja-JP" dirty="0"/>
          </a:p>
          <a:p>
            <a:endParaRPr lang="en-US" altLang="ja-JP" dirty="0"/>
          </a:p>
          <a:p>
            <a:endParaRPr kumimoji="1" lang="en-US" altLang="ja-JP" dirty="0"/>
          </a:p>
          <a:p>
            <a:pPr marL="0" indent="0">
              <a:buNone/>
            </a:pP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651686508"/>
              </p:ext>
            </p:extLst>
          </p:nvPr>
        </p:nvGraphicFramePr>
        <p:xfrm>
          <a:off x="1960946" y="2295393"/>
          <a:ext cx="4531293" cy="1005840"/>
        </p:xfrm>
        <a:graphic>
          <a:graphicData uri="http://schemas.openxmlformats.org/drawingml/2006/table">
            <a:tbl>
              <a:tblPr firstRow="1" bandRow="1">
                <a:tableStyleId>{5940675A-B579-460E-94D1-54222C63F5DA}</a:tableStyleId>
              </a:tblPr>
              <a:tblGrid>
                <a:gridCol w="1510431">
                  <a:extLst>
                    <a:ext uri="{9D8B030D-6E8A-4147-A177-3AD203B41FA5}">
                      <a16:colId xmlns:a16="http://schemas.microsoft.com/office/drawing/2014/main" val="3640498581"/>
                    </a:ext>
                  </a:extLst>
                </a:gridCol>
                <a:gridCol w="1510431">
                  <a:extLst>
                    <a:ext uri="{9D8B030D-6E8A-4147-A177-3AD203B41FA5}">
                      <a16:colId xmlns:a16="http://schemas.microsoft.com/office/drawing/2014/main" val="4225044254"/>
                    </a:ext>
                  </a:extLst>
                </a:gridCol>
                <a:gridCol w="1510431">
                  <a:extLst>
                    <a:ext uri="{9D8B030D-6E8A-4147-A177-3AD203B41FA5}">
                      <a16:colId xmlns:a16="http://schemas.microsoft.com/office/drawing/2014/main" val="2815627569"/>
                    </a:ext>
                  </a:extLst>
                </a:gridCol>
              </a:tblGrid>
              <a:tr h="331815">
                <a:tc>
                  <a:txBody>
                    <a:bodyPr/>
                    <a:lstStyle/>
                    <a:p>
                      <a:pPr algn="ctr"/>
                      <a:endParaRPr kumimoji="1" lang="ja-JP" altLang="en-US" sz="1600" dirty="0"/>
                    </a:p>
                  </a:txBody>
                  <a:tcPr/>
                </a:tc>
                <a:tc>
                  <a:txBody>
                    <a:bodyPr/>
                    <a:lstStyle/>
                    <a:p>
                      <a:pPr algn="ctr"/>
                      <a:r>
                        <a:rPr kumimoji="1" lang="ja-JP" altLang="en-US" sz="1600" dirty="0"/>
                        <a:t>格子法</a:t>
                      </a:r>
                    </a:p>
                  </a:txBody>
                  <a:tcPr/>
                </a:tc>
                <a:tc>
                  <a:txBody>
                    <a:bodyPr/>
                    <a:lstStyle/>
                    <a:p>
                      <a:pPr algn="ctr"/>
                      <a:r>
                        <a:rPr kumimoji="1" lang="ja-JP" altLang="en-US" sz="1600" dirty="0"/>
                        <a:t>粒子法</a:t>
                      </a:r>
                    </a:p>
                  </a:txBody>
                  <a:tcPr/>
                </a:tc>
                <a:extLst>
                  <a:ext uri="{0D108BD9-81ED-4DB2-BD59-A6C34878D82A}">
                    <a16:rowId xmlns:a16="http://schemas.microsoft.com/office/drawing/2014/main" val="3164237459"/>
                  </a:ext>
                </a:extLst>
              </a:tr>
              <a:tr h="331815">
                <a:tc>
                  <a:txBody>
                    <a:bodyPr/>
                    <a:lstStyle/>
                    <a:p>
                      <a:pPr algn="ctr"/>
                      <a:r>
                        <a:rPr kumimoji="1" lang="ja-JP" altLang="en-US" sz="1600" dirty="0"/>
                        <a:t>移流計算</a:t>
                      </a:r>
                    </a:p>
                  </a:txBody>
                  <a:tcPr/>
                </a:tc>
                <a:tc>
                  <a:txBody>
                    <a:bodyPr/>
                    <a:lstStyle/>
                    <a:p>
                      <a:pPr algn="ctr"/>
                      <a:r>
                        <a:rPr kumimoji="1" lang="ja-JP" altLang="en-US" sz="1600" dirty="0"/>
                        <a:t>不正確</a:t>
                      </a:r>
                    </a:p>
                  </a:txBody>
                  <a:tcPr/>
                </a:tc>
                <a:tc>
                  <a:txBody>
                    <a:bodyPr/>
                    <a:lstStyle/>
                    <a:p>
                      <a:pPr algn="ctr"/>
                      <a:r>
                        <a:rPr kumimoji="1" lang="ja-JP" altLang="en-US" sz="1600" dirty="0">
                          <a:solidFill>
                            <a:srgbClr val="FF0000"/>
                          </a:solidFill>
                        </a:rPr>
                        <a:t>正確</a:t>
                      </a:r>
                    </a:p>
                  </a:txBody>
                  <a:tcPr/>
                </a:tc>
                <a:extLst>
                  <a:ext uri="{0D108BD9-81ED-4DB2-BD59-A6C34878D82A}">
                    <a16:rowId xmlns:a16="http://schemas.microsoft.com/office/drawing/2014/main" val="4078666367"/>
                  </a:ext>
                </a:extLst>
              </a:tr>
              <a:tr h="331815">
                <a:tc>
                  <a:txBody>
                    <a:bodyPr/>
                    <a:lstStyle/>
                    <a:p>
                      <a:pPr algn="ctr"/>
                      <a:r>
                        <a:rPr kumimoji="1" lang="ja-JP" altLang="en-US" sz="1600" dirty="0"/>
                        <a:t>圧力計算</a:t>
                      </a:r>
                    </a:p>
                  </a:txBody>
                  <a:tcPr/>
                </a:tc>
                <a:tc>
                  <a:txBody>
                    <a:bodyPr/>
                    <a:lstStyle/>
                    <a:p>
                      <a:pPr algn="ctr"/>
                      <a:r>
                        <a:rPr kumimoji="1" lang="ja-JP" altLang="en-US" sz="1600" dirty="0">
                          <a:solidFill>
                            <a:srgbClr val="FF0000"/>
                          </a:solidFill>
                        </a:rPr>
                        <a:t>正確</a:t>
                      </a:r>
                    </a:p>
                  </a:txBody>
                  <a:tcPr/>
                </a:tc>
                <a:tc>
                  <a:txBody>
                    <a:bodyPr/>
                    <a:lstStyle/>
                    <a:p>
                      <a:pPr algn="ctr"/>
                      <a:r>
                        <a:rPr kumimoji="1" lang="ja-JP" altLang="en-US" sz="1600" dirty="0"/>
                        <a:t>不正確</a:t>
                      </a:r>
                    </a:p>
                  </a:txBody>
                  <a:tcPr/>
                </a:tc>
                <a:extLst>
                  <a:ext uri="{0D108BD9-81ED-4DB2-BD59-A6C34878D82A}">
                    <a16:rowId xmlns:a16="http://schemas.microsoft.com/office/drawing/2014/main" val="2135198719"/>
                  </a:ext>
                </a:extLst>
              </a:tr>
            </a:tbl>
          </a:graphicData>
        </a:graphic>
      </p:graphicFrame>
    </p:spTree>
    <p:extLst>
      <p:ext uri="{BB962C8B-B14F-4D97-AF65-F5344CB8AC3E}">
        <p14:creationId xmlns:p14="http://schemas.microsoft.com/office/powerpoint/2010/main" val="2240760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sz="3600" dirty="0"/>
              <a:t>CG</a:t>
            </a:r>
            <a:r>
              <a:rPr lang="ja-JP" altLang="en-US" sz="3600" dirty="0"/>
              <a:t>による湯気のシミュレーション</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0004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湯気の発生・消滅プロセス</a:t>
            </a:r>
            <a:endParaRPr kumimoji="1" lang="ja-JP" altLang="en-US" sz="4000" dirty="0"/>
          </a:p>
        </p:txBody>
      </p:sp>
      <p:sp>
        <p:nvSpPr>
          <p:cNvPr id="3" name="コンテンツ プレースホルダー 2"/>
          <p:cNvSpPr>
            <a:spLocks noGrp="1"/>
          </p:cNvSpPr>
          <p:nvPr>
            <p:ph idx="1"/>
          </p:nvPr>
        </p:nvSpPr>
        <p:spPr/>
        <p:txBody>
          <a:bodyPr/>
          <a:lstStyle/>
          <a:p>
            <a:endParaRPr kumimoji="1" lang="ja-JP" altLang="en-US" dirty="0"/>
          </a:p>
        </p:txBody>
      </p:sp>
      <p:sp>
        <p:nvSpPr>
          <p:cNvPr id="80" name="Shape 165"/>
          <p:cNvSpPr/>
          <p:nvPr/>
        </p:nvSpPr>
        <p:spPr>
          <a:xfrm>
            <a:off x="3853960" y="3086839"/>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81" name="Shape 166"/>
          <p:cNvSpPr/>
          <p:nvPr/>
        </p:nvSpPr>
        <p:spPr>
          <a:xfrm>
            <a:off x="3847139" y="2148748"/>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82" name="Shape 167"/>
          <p:cNvSpPr/>
          <p:nvPr/>
        </p:nvSpPr>
        <p:spPr>
          <a:xfrm>
            <a:off x="3854569" y="2808397"/>
            <a:ext cx="1162570" cy="279090"/>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83" name="Shape 168"/>
          <p:cNvSpPr/>
          <p:nvPr/>
        </p:nvSpPr>
        <p:spPr>
          <a:xfrm>
            <a:off x="1834184" y="3086839"/>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84" name="Shape 169"/>
          <p:cNvSpPr/>
          <p:nvPr/>
        </p:nvSpPr>
        <p:spPr>
          <a:xfrm>
            <a:off x="1827363" y="2148748"/>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85" name="Shape 170"/>
          <p:cNvSpPr/>
          <p:nvPr/>
        </p:nvSpPr>
        <p:spPr>
          <a:xfrm>
            <a:off x="5873735" y="3086839"/>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86" name="Shape 171"/>
          <p:cNvSpPr/>
          <p:nvPr/>
        </p:nvSpPr>
        <p:spPr>
          <a:xfrm>
            <a:off x="5866913" y="2148748"/>
            <a:ext cx="1189855"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87" name="Shape 172"/>
          <p:cNvSpPr/>
          <p:nvPr/>
        </p:nvSpPr>
        <p:spPr>
          <a:xfrm>
            <a:off x="5880556" y="2663883"/>
            <a:ext cx="1162570"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88" name="Shape 173"/>
          <p:cNvSpPr/>
          <p:nvPr/>
        </p:nvSpPr>
        <p:spPr>
          <a:xfrm flipV="1">
            <a:off x="6075731" y="2767335"/>
            <a:ext cx="1" cy="231481"/>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89" name="Shape 174"/>
          <p:cNvSpPr/>
          <p:nvPr/>
        </p:nvSpPr>
        <p:spPr>
          <a:xfrm flipV="1">
            <a:off x="6458430" y="2767335"/>
            <a:ext cx="1" cy="231481"/>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90" name="Shape 175"/>
          <p:cNvSpPr/>
          <p:nvPr/>
        </p:nvSpPr>
        <p:spPr>
          <a:xfrm flipV="1">
            <a:off x="6841130" y="2767335"/>
            <a:ext cx="1" cy="231481"/>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91" name="Shape 176"/>
          <p:cNvSpPr/>
          <p:nvPr/>
        </p:nvSpPr>
        <p:spPr>
          <a:xfrm>
            <a:off x="3847139" y="5241356"/>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92" name="Shape 177"/>
          <p:cNvSpPr/>
          <p:nvPr/>
        </p:nvSpPr>
        <p:spPr>
          <a:xfrm>
            <a:off x="3840317" y="4303264"/>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93" name="Shape 178"/>
          <p:cNvSpPr/>
          <p:nvPr/>
        </p:nvSpPr>
        <p:spPr>
          <a:xfrm>
            <a:off x="1827363" y="5241356"/>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94" name="Shape 179"/>
          <p:cNvSpPr/>
          <p:nvPr/>
        </p:nvSpPr>
        <p:spPr>
          <a:xfrm>
            <a:off x="1820541" y="4303264"/>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95" name="Shape 180"/>
          <p:cNvSpPr/>
          <p:nvPr/>
        </p:nvSpPr>
        <p:spPr>
          <a:xfrm>
            <a:off x="1834184" y="4818400"/>
            <a:ext cx="1162570"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96" name="Shape 181"/>
          <p:cNvSpPr/>
          <p:nvPr/>
        </p:nvSpPr>
        <p:spPr>
          <a:xfrm>
            <a:off x="1969697" y="4741593"/>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97" name="Shape 182"/>
          <p:cNvSpPr/>
          <p:nvPr/>
        </p:nvSpPr>
        <p:spPr>
          <a:xfrm>
            <a:off x="2327722" y="4741593"/>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98" name="Shape 183"/>
          <p:cNvSpPr/>
          <p:nvPr/>
        </p:nvSpPr>
        <p:spPr>
          <a:xfrm>
            <a:off x="2685747" y="4741593"/>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99" name="Shape 184"/>
          <p:cNvSpPr/>
          <p:nvPr/>
        </p:nvSpPr>
        <p:spPr>
          <a:xfrm>
            <a:off x="3847139" y="4818400"/>
            <a:ext cx="1169391"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100" name="Shape 185"/>
          <p:cNvSpPr/>
          <p:nvPr/>
        </p:nvSpPr>
        <p:spPr>
          <a:xfrm>
            <a:off x="3989471" y="4442763"/>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101" name="Shape 186"/>
          <p:cNvSpPr/>
          <p:nvPr/>
        </p:nvSpPr>
        <p:spPr>
          <a:xfrm>
            <a:off x="4347496" y="4442763"/>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102" name="Shape 187"/>
          <p:cNvSpPr/>
          <p:nvPr/>
        </p:nvSpPr>
        <p:spPr>
          <a:xfrm>
            <a:off x="4705521" y="4442763"/>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103" name="Shape 188"/>
          <p:cNvSpPr/>
          <p:nvPr/>
        </p:nvSpPr>
        <p:spPr>
          <a:xfrm flipV="1">
            <a:off x="4073808" y="4655504"/>
            <a:ext cx="1" cy="231481"/>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104" name="Shape 189"/>
          <p:cNvSpPr/>
          <p:nvPr/>
        </p:nvSpPr>
        <p:spPr>
          <a:xfrm flipV="1">
            <a:off x="4425012" y="4655504"/>
            <a:ext cx="1" cy="231481"/>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105" name="Shape 190"/>
          <p:cNvSpPr/>
          <p:nvPr/>
        </p:nvSpPr>
        <p:spPr>
          <a:xfrm flipV="1">
            <a:off x="4787615" y="4655504"/>
            <a:ext cx="1" cy="231481"/>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106" name="Shape 191"/>
          <p:cNvSpPr/>
          <p:nvPr/>
        </p:nvSpPr>
        <p:spPr>
          <a:xfrm>
            <a:off x="5880556" y="5241356"/>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07" name="Shape 192"/>
          <p:cNvSpPr/>
          <p:nvPr/>
        </p:nvSpPr>
        <p:spPr>
          <a:xfrm>
            <a:off x="5873735" y="4303264"/>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08" name="Shape 193"/>
          <p:cNvSpPr/>
          <p:nvPr/>
        </p:nvSpPr>
        <p:spPr>
          <a:xfrm>
            <a:off x="5880556" y="4818400"/>
            <a:ext cx="1169391"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109" name="Shape 194"/>
          <p:cNvSpPr/>
          <p:nvPr/>
        </p:nvSpPr>
        <p:spPr>
          <a:xfrm>
            <a:off x="6022890" y="4442763"/>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110" name="Shape 195"/>
          <p:cNvSpPr/>
          <p:nvPr/>
        </p:nvSpPr>
        <p:spPr>
          <a:xfrm>
            <a:off x="6380915" y="4442763"/>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111" name="Shape 196"/>
          <p:cNvSpPr/>
          <p:nvPr/>
        </p:nvSpPr>
        <p:spPr>
          <a:xfrm>
            <a:off x="6738940" y="4442763"/>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112" name="Shape 197"/>
          <p:cNvSpPr/>
          <p:nvPr/>
        </p:nvSpPr>
        <p:spPr>
          <a:xfrm>
            <a:off x="1959662" y="3557996"/>
            <a:ext cx="820738" cy="31803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rPr sz="1400"/>
              <a:t>初期状態</a:t>
            </a:r>
          </a:p>
        </p:txBody>
      </p:sp>
      <p:sp>
        <p:nvSpPr>
          <p:cNvPr id="113" name="Shape 198"/>
          <p:cNvSpPr/>
          <p:nvPr/>
        </p:nvSpPr>
        <p:spPr>
          <a:xfrm>
            <a:off x="3783624" y="3573158"/>
            <a:ext cx="1538883"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水蒸気の分子拡散</a:t>
            </a:r>
            <a:br>
              <a:rPr sz="1400"/>
            </a:br>
            <a:r>
              <a:rPr sz="1400"/>
              <a:t>熱拡散</a:t>
            </a:r>
          </a:p>
        </p:txBody>
      </p:sp>
      <p:sp>
        <p:nvSpPr>
          <p:cNvPr id="114" name="Shape 199"/>
          <p:cNvSpPr/>
          <p:nvPr/>
        </p:nvSpPr>
        <p:spPr>
          <a:xfrm>
            <a:off x="6066735" y="3605061"/>
            <a:ext cx="1000274"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浮力による</a:t>
            </a:r>
            <a:br>
              <a:rPr sz="1400"/>
            </a:br>
            <a:r>
              <a:rPr sz="1400"/>
              <a:t>空気の上昇</a:t>
            </a:r>
          </a:p>
        </p:txBody>
      </p:sp>
      <p:sp>
        <p:nvSpPr>
          <p:cNvPr id="115" name="Shape 200"/>
          <p:cNvSpPr/>
          <p:nvPr/>
        </p:nvSpPr>
        <p:spPr>
          <a:xfrm>
            <a:off x="1394644" y="5643484"/>
            <a:ext cx="2257028"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dirty="0" err="1"/>
              <a:t>水蒸気量が飽和水蒸気量を</a:t>
            </a:r>
            <a:endParaRPr sz="1400" dirty="0"/>
          </a:p>
          <a:p>
            <a:pPr>
              <a:defRPr sz="2000"/>
            </a:pPr>
            <a:r>
              <a:rPr sz="1400" dirty="0" err="1"/>
              <a:t>上回り凝結し湯気が発生</a:t>
            </a:r>
            <a:endParaRPr sz="1400" dirty="0"/>
          </a:p>
        </p:txBody>
      </p:sp>
      <p:sp>
        <p:nvSpPr>
          <p:cNvPr id="116" name="Shape 201"/>
          <p:cNvSpPr/>
          <p:nvPr/>
        </p:nvSpPr>
        <p:spPr>
          <a:xfrm>
            <a:off x="4024979" y="5643484"/>
            <a:ext cx="1000274"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対流による</a:t>
            </a:r>
            <a:br>
              <a:rPr sz="1400"/>
            </a:br>
            <a:r>
              <a:rPr sz="1400"/>
              <a:t>湯気の移動</a:t>
            </a:r>
          </a:p>
        </p:txBody>
      </p:sp>
      <p:sp>
        <p:nvSpPr>
          <p:cNvPr id="117" name="Shape 202"/>
          <p:cNvSpPr/>
          <p:nvPr/>
        </p:nvSpPr>
        <p:spPr>
          <a:xfrm>
            <a:off x="5492327" y="5635986"/>
            <a:ext cx="2257028"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1400"/>
              <a:t>水蒸気量が飽和水蒸気量を</a:t>
            </a:r>
          </a:p>
          <a:p>
            <a:pPr>
              <a:defRPr sz="2000"/>
            </a:pPr>
            <a:r>
              <a:rPr sz="1400"/>
              <a:t>下回り湯気が蒸発</a:t>
            </a:r>
          </a:p>
        </p:txBody>
      </p:sp>
    </p:spTree>
    <p:extLst>
      <p:ext uri="{BB962C8B-B14F-4D97-AF65-F5344CB8AC3E}">
        <p14:creationId xmlns:p14="http://schemas.microsoft.com/office/powerpoint/2010/main" val="57643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湯気のシミュレーションモデル</a:t>
            </a:r>
            <a:endParaRPr kumimoji="1" lang="ja-JP" altLang="en-US" sz="4000" dirty="0"/>
          </a:p>
        </p:txBody>
      </p:sp>
      <p:sp>
        <p:nvSpPr>
          <p:cNvPr id="3" name="コンテンツ プレースホルダー 2"/>
          <p:cNvSpPr>
            <a:spLocks noGrp="1"/>
          </p:cNvSpPr>
          <p:nvPr>
            <p:ph sz="half" idx="1"/>
          </p:nvPr>
        </p:nvSpPr>
        <p:spPr/>
        <p:txBody>
          <a:bodyPr>
            <a:noAutofit/>
          </a:bodyPr>
          <a:lstStyle/>
          <a:p>
            <a:r>
              <a:rPr lang="ja-JP" altLang="en-US" sz="1600" dirty="0">
                <a:latin typeface="+mn-ea"/>
              </a:rPr>
              <a:t>流体モデル</a:t>
            </a:r>
            <a:br>
              <a:rPr lang="en-US" altLang="ja-JP" sz="1600" dirty="0">
                <a:latin typeface="+mn-ea"/>
              </a:rPr>
            </a:br>
            <a:r>
              <a:rPr lang="ja-JP" altLang="en-US" sz="1600" dirty="0">
                <a:latin typeface="+mn-ea"/>
              </a:rPr>
              <a:t>オイラーの方程式、連続の式</a:t>
            </a:r>
          </a:p>
          <a:p>
            <a:r>
              <a:rPr lang="ja-JP" altLang="en-US" sz="1600" dirty="0">
                <a:latin typeface="+mn-ea"/>
              </a:rPr>
              <a:t>浮力</a:t>
            </a:r>
            <a:br>
              <a:rPr lang="ja-JP" altLang="en-US" sz="1600" dirty="0">
                <a:latin typeface="+mn-ea"/>
              </a:rPr>
            </a:br>
            <a:r>
              <a:rPr lang="ja-JP" altLang="en-US" sz="1600" dirty="0">
                <a:latin typeface="+mn-ea"/>
              </a:rPr>
              <a:t>環境温度</a:t>
            </a:r>
            <a:r>
              <a:rPr lang="en-US" altLang="ja-JP" sz="1600" dirty="0">
                <a:latin typeface="+mn-ea"/>
              </a:rPr>
              <a:t>(</a:t>
            </a:r>
            <a:r>
              <a:rPr lang="en-US" altLang="ja-JP" sz="1600" dirty="0" err="1">
                <a:latin typeface="+mn-ea"/>
              </a:rPr>
              <a:t>Tamb</a:t>
            </a:r>
            <a:r>
              <a:rPr lang="en-US" altLang="ja-JP" sz="1600" dirty="0">
                <a:latin typeface="+mn-ea"/>
              </a:rPr>
              <a:t>)</a:t>
            </a:r>
            <a:r>
              <a:rPr lang="ja-JP" altLang="en-US" sz="1600" dirty="0">
                <a:latin typeface="+mn-ea"/>
              </a:rPr>
              <a:t>との温度差から計算。</a:t>
            </a:r>
          </a:p>
          <a:p>
            <a:r>
              <a:rPr lang="ja-JP" altLang="en-US" sz="1600" dirty="0">
                <a:latin typeface="+mn-ea"/>
              </a:rPr>
              <a:t>温度</a:t>
            </a:r>
            <a:br>
              <a:rPr lang="ja-JP" altLang="en-US" sz="1600" dirty="0">
                <a:latin typeface="+mn-ea"/>
              </a:rPr>
            </a:br>
            <a:r>
              <a:rPr lang="ja-JP" altLang="en-US" sz="1600" dirty="0">
                <a:latin typeface="+mn-ea"/>
              </a:rPr>
              <a:t>浮力による熱移動に加えて熱源からの熱拡散を考慮</a:t>
            </a:r>
          </a:p>
          <a:p>
            <a:r>
              <a:rPr lang="ja-JP" altLang="en-US" sz="1600" dirty="0">
                <a:latin typeface="+mn-ea"/>
              </a:rPr>
              <a:t>水蒸気</a:t>
            </a:r>
            <a:br>
              <a:rPr lang="ja-JP" altLang="en-US" sz="1600" dirty="0">
                <a:latin typeface="+mn-ea"/>
              </a:rPr>
            </a:br>
            <a:r>
              <a:rPr lang="ja-JP" altLang="en-US" sz="1600" dirty="0">
                <a:latin typeface="+mn-ea"/>
              </a:rPr>
              <a:t>流体の速度による移動に加えて分子拡散を考慮。</a:t>
            </a:r>
            <a:br>
              <a:rPr lang="ja-JP" altLang="en-US" sz="1600" dirty="0">
                <a:latin typeface="+mn-ea"/>
              </a:rPr>
            </a:br>
            <a:r>
              <a:rPr lang="ja-JP" altLang="en-US" sz="1600" dirty="0">
                <a:latin typeface="+mn-ea"/>
              </a:rPr>
              <a:t>分子拡散係数は温度に依存。</a:t>
            </a:r>
          </a:p>
          <a:p>
            <a:r>
              <a:rPr lang="ja-JP" altLang="en-US" sz="1600" dirty="0">
                <a:latin typeface="+mn-ea"/>
              </a:rPr>
              <a:t>湯気</a:t>
            </a:r>
            <a:br>
              <a:rPr lang="ja-JP" altLang="en-US" sz="1600" dirty="0">
                <a:latin typeface="+mn-ea"/>
              </a:rPr>
            </a:br>
            <a:r>
              <a:rPr lang="ja-JP" altLang="en-US" sz="1600" dirty="0">
                <a:latin typeface="+mn-ea"/>
              </a:rPr>
              <a:t>相転移により湯気の量が変化</a:t>
            </a:r>
            <a:br>
              <a:rPr lang="ja-JP" altLang="en-US" sz="1600" dirty="0">
                <a:latin typeface="+mn-ea"/>
              </a:rPr>
            </a:br>
            <a:r>
              <a:rPr lang="ja-JP" altLang="en-US" sz="1600" dirty="0">
                <a:latin typeface="+mn-ea"/>
              </a:rPr>
              <a:t>流体の速度に沿って移動。</a:t>
            </a:r>
          </a:p>
          <a:p>
            <a:r>
              <a:rPr lang="ja-JP" altLang="en-US" sz="1600" dirty="0">
                <a:latin typeface="+mn-ea"/>
              </a:rPr>
              <a:t>相転移</a:t>
            </a:r>
            <a:br>
              <a:rPr lang="ja-JP" altLang="en-US" sz="1600" dirty="0">
                <a:latin typeface="+mn-ea"/>
              </a:rPr>
            </a:br>
            <a:r>
              <a:rPr lang="ja-JP" altLang="en-US" sz="1600" dirty="0">
                <a:latin typeface="+mn-ea"/>
              </a:rPr>
              <a:t>温度から飽和水蒸気量を計算し水蒸気量との差分を相転移する湯気の量とする。</a:t>
            </a:r>
            <a:endParaRPr kumimoji="1" lang="ja-JP" altLang="en-US" sz="1600" dirty="0">
              <a:latin typeface="+mn-ea"/>
            </a:endParaRPr>
          </a:p>
        </p:txBody>
      </p:sp>
      <p:sp>
        <p:nvSpPr>
          <p:cNvPr id="4" name="コンテンツ プレースホルダー 3"/>
          <p:cNvSpPr>
            <a:spLocks noGrp="1"/>
          </p:cNvSpPr>
          <p:nvPr>
            <p:ph sz="half" idx="2"/>
          </p:nvPr>
        </p:nvSpPr>
        <p:spPr>
          <a:xfrm>
            <a:off x="5200926" y="2665837"/>
            <a:ext cx="3314424" cy="3511125"/>
          </a:xfrm>
        </p:spPr>
        <p:txBody>
          <a:bodyPr>
            <a:normAutofit/>
          </a:bodyPr>
          <a:lstStyle/>
          <a:p>
            <a:endParaRPr kumimoji="1" lang="ja-JP" altLang="en-US" dirty="0"/>
          </a:p>
        </p:txBody>
      </p:sp>
      <p:pic>
        <p:nvPicPr>
          <p:cNvPr id="5" name="pasted-image.png"/>
          <p:cNvPicPr>
            <a:picLocks noChangeAspect="1"/>
          </p:cNvPicPr>
          <p:nvPr/>
        </p:nvPicPr>
        <p:blipFill>
          <a:blip r:embed="rId2">
            <a:extLst/>
          </a:blip>
          <a:stretch>
            <a:fillRect/>
          </a:stretch>
        </p:blipFill>
        <p:spPr>
          <a:xfrm>
            <a:off x="5471241" y="2554889"/>
            <a:ext cx="2664441" cy="239865"/>
          </a:xfrm>
          <a:prstGeom prst="rect">
            <a:avLst/>
          </a:prstGeom>
          <a:ln w="12700">
            <a:miter lim="400000"/>
          </a:ln>
        </p:spPr>
      </p:pic>
      <p:pic>
        <p:nvPicPr>
          <p:cNvPr id="6" name="pasted-image.png"/>
          <p:cNvPicPr>
            <a:picLocks noChangeAspect="1"/>
          </p:cNvPicPr>
          <p:nvPr/>
        </p:nvPicPr>
        <p:blipFill>
          <a:blip r:embed="rId3">
            <a:extLst/>
          </a:blip>
          <a:stretch>
            <a:fillRect/>
          </a:stretch>
        </p:blipFill>
        <p:spPr>
          <a:xfrm>
            <a:off x="5200926" y="3221720"/>
            <a:ext cx="3393804" cy="445184"/>
          </a:xfrm>
          <a:prstGeom prst="rect">
            <a:avLst/>
          </a:prstGeom>
          <a:ln w="12700">
            <a:miter lim="400000"/>
          </a:ln>
        </p:spPr>
      </p:pic>
      <p:pic>
        <p:nvPicPr>
          <p:cNvPr id="7" name="pasted-image.png"/>
          <p:cNvPicPr>
            <a:picLocks noChangeAspect="1"/>
          </p:cNvPicPr>
          <p:nvPr/>
        </p:nvPicPr>
        <p:blipFill>
          <a:blip r:embed="rId4">
            <a:extLst/>
          </a:blip>
          <a:stretch>
            <a:fillRect/>
          </a:stretch>
        </p:blipFill>
        <p:spPr>
          <a:xfrm>
            <a:off x="5282914" y="4060597"/>
            <a:ext cx="2606744" cy="370276"/>
          </a:xfrm>
          <a:prstGeom prst="rect">
            <a:avLst/>
          </a:prstGeom>
          <a:ln w="12700">
            <a:miter lim="400000"/>
          </a:ln>
        </p:spPr>
      </p:pic>
      <p:pic>
        <p:nvPicPr>
          <p:cNvPr id="8" name="pasted-image.png"/>
          <p:cNvPicPr>
            <a:picLocks noChangeAspect="1"/>
          </p:cNvPicPr>
          <p:nvPr/>
        </p:nvPicPr>
        <p:blipFill>
          <a:blip r:embed="rId5">
            <a:extLst/>
          </a:blip>
          <a:stretch>
            <a:fillRect/>
          </a:stretch>
        </p:blipFill>
        <p:spPr>
          <a:xfrm>
            <a:off x="5951625" y="4464237"/>
            <a:ext cx="851837" cy="170352"/>
          </a:xfrm>
          <a:prstGeom prst="rect">
            <a:avLst/>
          </a:prstGeom>
          <a:ln w="12700">
            <a:miter lim="400000"/>
          </a:ln>
        </p:spPr>
      </p:pic>
      <p:pic>
        <p:nvPicPr>
          <p:cNvPr id="9" name="pasted-image.png"/>
          <p:cNvPicPr>
            <a:picLocks noChangeAspect="1"/>
          </p:cNvPicPr>
          <p:nvPr/>
        </p:nvPicPr>
        <p:blipFill>
          <a:blip r:embed="rId6">
            <a:extLst/>
          </a:blip>
          <a:stretch>
            <a:fillRect/>
          </a:stretch>
        </p:blipFill>
        <p:spPr>
          <a:xfrm>
            <a:off x="5562426" y="4718610"/>
            <a:ext cx="1748221" cy="409385"/>
          </a:xfrm>
          <a:prstGeom prst="rect">
            <a:avLst/>
          </a:prstGeom>
          <a:ln w="12700">
            <a:miter lim="400000"/>
          </a:ln>
        </p:spPr>
      </p:pic>
      <p:pic>
        <p:nvPicPr>
          <p:cNvPr id="10" name="pasted-image.png"/>
          <p:cNvPicPr>
            <a:picLocks noChangeAspect="1"/>
          </p:cNvPicPr>
          <p:nvPr/>
        </p:nvPicPr>
        <p:blipFill>
          <a:blip r:embed="rId7">
            <a:extLst/>
          </a:blip>
          <a:stretch>
            <a:fillRect/>
          </a:stretch>
        </p:blipFill>
        <p:spPr>
          <a:xfrm>
            <a:off x="5866047" y="5333193"/>
            <a:ext cx="1270351" cy="205889"/>
          </a:xfrm>
          <a:prstGeom prst="rect">
            <a:avLst/>
          </a:prstGeom>
          <a:ln w="12700">
            <a:miter lim="400000"/>
          </a:ln>
        </p:spPr>
      </p:pic>
      <p:pic>
        <p:nvPicPr>
          <p:cNvPr id="11" name="pasted-image.png"/>
          <p:cNvPicPr>
            <a:picLocks noChangeAspect="1"/>
          </p:cNvPicPr>
          <p:nvPr/>
        </p:nvPicPr>
        <p:blipFill>
          <a:blip r:embed="rId8">
            <a:extLst/>
          </a:blip>
          <a:stretch>
            <a:fillRect/>
          </a:stretch>
        </p:blipFill>
        <p:spPr>
          <a:xfrm>
            <a:off x="5200926" y="5744280"/>
            <a:ext cx="2770721" cy="432683"/>
          </a:xfrm>
          <a:prstGeom prst="rect">
            <a:avLst/>
          </a:prstGeom>
          <a:ln w="12700">
            <a:miter lim="400000"/>
          </a:ln>
        </p:spPr>
      </p:pic>
      <p:pic>
        <p:nvPicPr>
          <p:cNvPr id="12" name="Picture 3" descr="Screen Shot 2015-07-09 at 9.24.20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93288" y="1654411"/>
            <a:ext cx="2968509" cy="723689"/>
          </a:xfrm>
          <a:prstGeom prst="rect">
            <a:avLst/>
          </a:prstGeom>
        </p:spPr>
      </p:pic>
      <p:pic>
        <p:nvPicPr>
          <p:cNvPr id="13" name="Picture 12" descr="Screen Shot 2015-07-09 at 9.25.06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9464" y="1811167"/>
            <a:ext cx="1344536" cy="495356"/>
          </a:xfrm>
          <a:prstGeom prst="rect">
            <a:avLst/>
          </a:prstGeom>
        </p:spPr>
      </p:pic>
    </p:spTree>
    <p:extLst>
      <p:ext uri="{BB962C8B-B14F-4D97-AF65-F5344CB8AC3E}">
        <p14:creationId xmlns:p14="http://schemas.microsoft.com/office/powerpoint/2010/main" val="288871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タイトル 108"/>
          <p:cNvSpPr>
            <a:spLocks noGrp="1"/>
          </p:cNvSpPr>
          <p:nvPr>
            <p:ph type="title"/>
          </p:nvPr>
        </p:nvSpPr>
        <p:spPr/>
        <p:txBody>
          <a:bodyPr/>
          <a:lstStyle/>
          <a:p>
            <a:r>
              <a:rPr kumimoji="1" lang="ja-JP" altLang="en-US" dirty="0"/>
              <a:t>湯気のシミュレーション空間</a:t>
            </a:r>
          </a:p>
        </p:txBody>
      </p:sp>
      <p:sp>
        <p:nvSpPr>
          <p:cNvPr id="110" name="コンテンツ プレースホルダー 109"/>
          <p:cNvSpPr>
            <a:spLocks noGrp="1"/>
          </p:cNvSpPr>
          <p:nvPr>
            <p:ph sz="half" idx="1"/>
          </p:nvPr>
        </p:nvSpPr>
        <p:spPr/>
        <p:txBody>
          <a:bodyPr>
            <a:normAutofit/>
          </a:bodyPr>
          <a:lstStyle/>
          <a:p>
            <a:pPr marL="342900" indent="-342900">
              <a:spcBef>
                <a:spcPts val="3200"/>
              </a:spcBef>
              <a:buSzPct val="75000"/>
              <a:defRPr sz="2800"/>
            </a:pPr>
            <a:r>
              <a:rPr lang="ja-JP" altLang="en-US" dirty="0"/>
              <a:t>シミュレーション空間は </a:t>
            </a:r>
            <a:r>
              <a:rPr lang="en-US" altLang="ja-JP" dirty="0" err="1"/>
              <a:t>N</a:t>
            </a:r>
            <a:r>
              <a:rPr lang="en-US" altLang="ja-JP" baseline="-3571" dirty="0" err="1"/>
              <a:t>x</a:t>
            </a:r>
            <a:r>
              <a:rPr lang="ja-JP" altLang="en-US" baseline="-3571" dirty="0"/>
              <a:t> </a:t>
            </a:r>
            <a:r>
              <a:rPr lang="en-US" altLang="ja-JP" dirty="0"/>
              <a:t>× </a:t>
            </a:r>
            <a:r>
              <a:rPr lang="en-US" altLang="ja-JP" dirty="0" err="1"/>
              <a:t>N</a:t>
            </a:r>
            <a:r>
              <a:rPr lang="en-US" altLang="ja-JP" baseline="-3571" dirty="0" err="1"/>
              <a:t>y</a:t>
            </a:r>
            <a:r>
              <a:rPr lang="ja-JP" altLang="en-US" baseline="-3571" dirty="0"/>
              <a:t> </a:t>
            </a:r>
            <a:r>
              <a:rPr lang="en-US" altLang="ja-JP" dirty="0"/>
              <a:t>× </a:t>
            </a:r>
            <a:r>
              <a:rPr lang="en-US" altLang="ja-JP" dirty="0" err="1"/>
              <a:t>N</a:t>
            </a:r>
            <a:r>
              <a:rPr lang="en-US" altLang="ja-JP" baseline="-3571" dirty="0" err="1"/>
              <a:t>z</a:t>
            </a:r>
            <a:r>
              <a:rPr lang="ja-JP" altLang="en-US" baseline="-3571" dirty="0"/>
              <a:t> </a:t>
            </a:r>
            <a:r>
              <a:rPr lang="ja-JP" altLang="en-US" dirty="0"/>
              <a:t>の格子に分割し各格子点に水蒸気密度 </a:t>
            </a:r>
            <a:r>
              <a:rPr lang="en-US" altLang="ja-JP" dirty="0"/>
              <a:t>q</a:t>
            </a:r>
            <a:r>
              <a:rPr lang="en-US" altLang="ja-JP" baseline="-3571" dirty="0"/>
              <a:t>v</a:t>
            </a:r>
            <a:r>
              <a:rPr lang="en-US" altLang="ja-JP" dirty="0"/>
              <a:t>, </a:t>
            </a:r>
            <a:r>
              <a:rPr lang="ja-JP" altLang="en-US" dirty="0"/>
              <a:t>湯気の密度 </a:t>
            </a:r>
            <a:r>
              <a:rPr lang="en-US" altLang="ja-JP" dirty="0"/>
              <a:t>q</a:t>
            </a:r>
            <a:r>
              <a:rPr lang="en-US" altLang="ja-JP" baseline="-3571" dirty="0"/>
              <a:t>c</a:t>
            </a:r>
            <a:r>
              <a:rPr lang="en-US" altLang="ja-JP" dirty="0"/>
              <a:t>, </a:t>
            </a:r>
            <a:r>
              <a:rPr lang="ja-JP" altLang="en-US" dirty="0"/>
              <a:t>温度 </a:t>
            </a:r>
            <a:r>
              <a:rPr lang="en-US" altLang="ja-JP" dirty="0"/>
              <a:t>T </a:t>
            </a:r>
            <a:r>
              <a:rPr lang="ja-JP" altLang="en-US" dirty="0"/>
              <a:t>を割り付ける。</a:t>
            </a:r>
          </a:p>
          <a:p>
            <a:pPr marL="342900" indent="-342900">
              <a:spcBef>
                <a:spcPts val="3200"/>
              </a:spcBef>
              <a:buSzPct val="75000"/>
              <a:defRPr sz="2800"/>
            </a:pPr>
            <a:r>
              <a:rPr lang="ja-JP" altLang="en-US" dirty="0"/>
              <a:t>熱と水蒸気の発生源の分布はパーリンノイズを用いる。</a:t>
            </a:r>
          </a:p>
          <a:p>
            <a:endParaRPr kumimoji="1" lang="ja-JP" altLang="en-US" dirty="0"/>
          </a:p>
        </p:txBody>
      </p:sp>
      <p:sp>
        <p:nvSpPr>
          <p:cNvPr id="111" name="コンテンツ プレースホルダー 110"/>
          <p:cNvSpPr>
            <a:spLocks noGrp="1"/>
          </p:cNvSpPr>
          <p:nvPr>
            <p:ph sz="half" idx="2"/>
          </p:nvPr>
        </p:nvSpPr>
        <p:spPr/>
        <p:txBody>
          <a:bodyPr>
            <a:normAutofit/>
          </a:bodyPr>
          <a:lstStyle/>
          <a:p>
            <a:endParaRPr kumimoji="1" lang="ja-JP" altLang="en-US"/>
          </a:p>
        </p:txBody>
      </p:sp>
      <p:sp>
        <p:nvSpPr>
          <p:cNvPr id="44" name="Shape 209"/>
          <p:cNvSpPr/>
          <p:nvPr/>
        </p:nvSpPr>
        <p:spPr>
          <a:xfrm>
            <a:off x="6618213" y="4070501"/>
            <a:ext cx="2226302" cy="4492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dirty="0" err="1"/>
              <a:t>生成された湯気</a:t>
            </a:r>
            <a:endParaRPr dirty="0"/>
          </a:p>
        </p:txBody>
      </p:sp>
      <p:sp>
        <p:nvSpPr>
          <p:cNvPr id="54" name="Shape 219"/>
          <p:cNvSpPr/>
          <p:nvPr/>
        </p:nvSpPr>
        <p:spPr>
          <a:xfrm>
            <a:off x="7802587" y="3141336"/>
            <a:ext cx="1618652" cy="47133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dirty="0" err="1"/>
              <a:t>気体の流れ</a:t>
            </a:r>
            <a:endParaRPr dirty="0"/>
          </a:p>
        </p:txBody>
      </p:sp>
      <p:sp>
        <p:nvSpPr>
          <p:cNvPr id="56" name="Shape 221"/>
          <p:cNvSpPr/>
          <p:nvPr/>
        </p:nvSpPr>
        <p:spPr>
          <a:xfrm>
            <a:off x="473643" y="2815240"/>
            <a:ext cx="6010872" cy="602194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pPr marL="342900" indent="-342900" algn="l">
              <a:spcBef>
                <a:spcPts val="3200"/>
              </a:spcBef>
              <a:buSzPct val="75000"/>
              <a:buChar char="•"/>
              <a:defRPr sz="2800"/>
            </a:pPr>
            <a:endParaRPr dirty="0"/>
          </a:p>
        </p:txBody>
      </p:sp>
      <p:pic>
        <p:nvPicPr>
          <p:cNvPr id="57" name="pasted-image.png"/>
          <p:cNvPicPr>
            <a:picLocks noChangeAspect="1"/>
          </p:cNvPicPr>
          <p:nvPr/>
        </p:nvPicPr>
        <p:blipFill>
          <a:blip r:embed="rId3">
            <a:extLst/>
          </a:blip>
          <a:stretch>
            <a:fillRect/>
          </a:stretch>
        </p:blipFill>
        <p:spPr>
          <a:xfrm>
            <a:off x="5969265" y="4639611"/>
            <a:ext cx="1193356" cy="1193356"/>
          </a:xfrm>
          <a:prstGeom prst="rect">
            <a:avLst/>
          </a:prstGeom>
          <a:ln w="12700">
            <a:miter lim="400000"/>
          </a:ln>
        </p:spPr>
      </p:pic>
      <p:sp>
        <p:nvSpPr>
          <p:cNvPr id="58" name="Shape 223"/>
          <p:cNvSpPr/>
          <p:nvPr/>
        </p:nvSpPr>
        <p:spPr>
          <a:xfrm>
            <a:off x="5195503" y="5828788"/>
            <a:ext cx="3282414" cy="4492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dirty="0"/>
              <a:t>パーリンノイズの2次元スライス</a:t>
            </a:r>
          </a:p>
        </p:txBody>
      </p:sp>
      <p:grpSp>
        <p:nvGrpSpPr>
          <p:cNvPr id="108" name="グループ化 107"/>
          <p:cNvGrpSpPr/>
          <p:nvPr/>
        </p:nvGrpSpPr>
        <p:grpSpPr>
          <a:xfrm>
            <a:off x="4572000" y="1825625"/>
            <a:ext cx="3421522" cy="2313558"/>
            <a:chOff x="6636075" y="2505929"/>
            <a:chExt cx="4945522" cy="3355791"/>
          </a:xfrm>
        </p:grpSpPr>
        <p:sp>
          <p:nvSpPr>
            <p:cNvPr id="59" name="Shape 172"/>
            <p:cNvSpPr/>
            <p:nvPr/>
          </p:nvSpPr>
          <p:spPr>
            <a:xfrm flipV="1">
              <a:off x="9729742" y="2505929"/>
              <a:ext cx="1" cy="2003189"/>
            </a:xfrm>
            <a:prstGeom prst="line">
              <a:avLst/>
            </a:prstGeom>
            <a:ln w="25400">
              <a:solidFill>
                <a:srgbClr val="000000"/>
              </a:solidFill>
              <a:miter lim="400000"/>
            </a:ln>
          </p:spPr>
          <p:txBody>
            <a:bodyPr lIns="50800" tIns="50800" rIns="50800" bIns="50800" anchor="ctr"/>
            <a:lstStyle/>
            <a:p>
              <a:pPr>
                <a:defRPr sz="2400"/>
              </a:pPr>
              <a:endParaRPr/>
            </a:p>
          </p:txBody>
        </p:sp>
        <p:sp>
          <p:nvSpPr>
            <p:cNvPr id="60" name="Shape 173"/>
            <p:cNvSpPr/>
            <p:nvPr/>
          </p:nvSpPr>
          <p:spPr>
            <a:xfrm>
              <a:off x="9216646" y="4750219"/>
              <a:ext cx="1026959" cy="517874"/>
            </a:xfrm>
            <a:custGeom>
              <a:avLst/>
              <a:gdLst/>
              <a:ahLst/>
              <a:cxnLst>
                <a:cxn ang="0">
                  <a:pos x="wd2" y="hd2"/>
                </a:cxn>
                <a:cxn ang="5400000">
                  <a:pos x="wd2" y="hd2"/>
                </a:cxn>
                <a:cxn ang="10800000">
                  <a:pos x="wd2" y="hd2"/>
                </a:cxn>
                <a:cxn ang="16200000">
                  <a:pos x="wd2" y="hd2"/>
                </a:cxn>
              </a:cxnLst>
              <a:rect l="0" t="0" r="r" b="b"/>
              <a:pathLst>
                <a:path w="21115" h="20156" extrusionOk="0">
                  <a:moveTo>
                    <a:pt x="4698" y="3452"/>
                  </a:moveTo>
                  <a:cubicBezTo>
                    <a:pt x="3491" y="3731"/>
                    <a:pt x="2080" y="3072"/>
                    <a:pt x="1326" y="4921"/>
                  </a:cubicBezTo>
                  <a:cubicBezTo>
                    <a:pt x="877" y="6022"/>
                    <a:pt x="957" y="7535"/>
                    <a:pt x="719" y="8836"/>
                  </a:cubicBezTo>
                  <a:cubicBezTo>
                    <a:pt x="427" y="10436"/>
                    <a:pt x="-310" y="11988"/>
                    <a:pt x="144" y="13482"/>
                  </a:cubicBezTo>
                  <a:cubicBezTo>
                    <a:pt x="864" y="15845"/>
                    <a:pt x="2568" y="13673"/>
                    <a:pt x="3708" y="14573"/>
                  </a:cubicBezTo>
                  <a:cubicBezTo>
                    <a:pt x="4904" y="15516"/>
                    <a:pt x="4925" y="18865"/>
                    <a:pt x="6097" y="19860"/>
                  </a:cubicBezTo>
                  <a:cubicBezTo>
                    <a:pt x="7756" y="21270"/>
                    <a:pt x="8971" y="17213"/>
                    <a:pt x="10594" y="16759"/>
                  </a:cubicBezTo>
                  <a:cubicBezTo>
                    <a:pt x="11543" y="16493"/>
                    <a:pt x="12421" y="17444"/>
                    <a:pt x="13271" y="18275"/>
                  </a:cubicBezTo>
                  <a:cubicBezTo>
                    <a:pt x="14248" y="19230"/>
                    <a:pt x="15363" y="19997"/>
                    <a:pt x="16317" y="19027"/>
                  </a:cubicBezTo>
                  <a:cubicBezTo>
                    <a:pt x="17080" y="18253"/>
                    <a:pt x="17411" y="16603"/>
                    <a:pt x="17984" y="15394"/>
                  </a:cubicBezTo>
                  <a:cubicBezTo>
                    <a:pt x="19122" y="12990"/>
                    <a:pt x="21290" y="11778"/>
                    <a:pt x="21104" y="8420"/>
                  </a:cubicBezTo>
                  <a:cubicBezTo>
                    <a:pt x="20899" y="4712"/>
                    <a:pt x="18384" y="4709"/>
                    <a:pt x="16366" y="3920"/>
                  </a:cubicBezTo>
                  <a:cubicBezTo>
                    <a:pt x="15217" y="3471"/>
                    <a:pt x="14185" y="2359"/>
                    <a:pt x="13115" y="1460"/>
                  </a:cubicBezTo>
                  <a:cubicBezTo>
                    <a:pt x="11886" y="429"/>
                    <a:pt x="10559" y="-330"/>
                    <a:pt x="9237" y="145"/>
                  </a:cubicBezTo>
                  <a:cubicBezTo>
                    <a:pt x="7628" y="724"/>
                    <a:pt x="6328" y="3076"/>
                    <a:pt x="4698" y="3452"/>
                  </a:cubicBezTo>
                  <a:close/>
                </a:path>
              </a:pathLst>
            </a:custGeom>
            <a:blipFill>
              <a:blip r:embed="rId4"/>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61" name="Shape 174"/>
            <p:cNvSpPr/>
            <p:nvPr/>
          </p:nvSpPr>
          <p:spPr>
            <a:xfrm>
              <a:off x="8443429" y="4509911"/>
              <a:ext cx="2572627" cy="10575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ln w="25400">
              <a:solidFill>
                <a:srgbClr val="85888D"/>
              </a:solidFill>
              <a:miter lim="400000"/>
            </a:ln>
          </p:spPr>
          <p:txBody>
            <a:bodyPr lIns="50800" tIns="50800" rIns="50800" bIns="50800" anchor="ctr"/>
            <a:lstStyle/>
            <a:p>
              <a:pPr>
                <a:defRPr sz="2400"/>
              </a:pPr>
              <a:endParaRPr/>
            </a:p>
          </p:txBody>
        </p:sp>
        <p:sp>
          <p:nvSpPr>
            <p:cNvPr id="62" name="Shape 175"/>
            <p:cNvSpPr/>
            <p:nvPr/>
          </p:nvSpPr>
          <p:spPr>
            <a:xfrm flipV="1">
              <a:off x="11011379" y="3045479"/>
              <a:ext cx="1" cy="2003189"/>
            </a:xfrm>
            <a:prstGeom prst="line">
              <a:avLst/>
            </a:prstGeom>
            <a:ln w="25400">
              <a:solidFill>
                <a:srgbClr val="000000"/>
              </a:solidFill>
              <a:miter lim="400000"/>
            </a:ln>
          </p:spPr>
          <p:txBody>
            <a:bodyPr lIns="50800" tIns="50800" rIns="50800" bIns="50800" anchor="ctr"/>
            <a:lstStyle/>
            <a:p>
              <a:pPr>
                <a:defRPr sz="2400"/>
              </a:pPr>
              <a:endParaRPr/>
            </a:p>
          </p:txBody>
        </p:sp>
        <p:sp>
          <p:nvSpPr>
            <p:cNvPr id="63" name="Shape 176"/>
            <p:cNvSpPr/>
            <p:nvPr/>
          </p:nvSpPr>
          <p:spPr>
            <a:xfrm flipV="1">
              <a:off x="8448105" y="3045479"/>
              <a:ext cx="1" cy="2003189"/>
            </a:xfrm>
            <a:prstGeom prst="line">
              <a:avLst/>
            </a:prstGeom>
            <a:ln w="25400">
              <a:solidFill>
                <a:srgbClr val="000000"/>
              </a:solidFill>
              <a:miter lim="400000"/>
            </a:ln>
          </p:spPr>
          <p:txBody>
            <a:bodyPr lIns="50800" tIns="50800" rIns="50800" bIns="50800" anchor="ctr"/>
            <a:lstStyle/>
            <a:p>
              <a:pPr>
                <a:defRPr sz="2400"/>
              </a:pPr>
              <a:endParaRPr/>
            </a:p>
          </p:txBody>
        </p:sp>
        <p:sp>
          <p:nvSpPr>
            <p:cNvPr id="64" name="Shape 177"/>
            <p:cNvSpPr/>
            <p:nvPr/>
          </p:nvSpPr>
          <p:spPr>
            <a:xfrm>
              <a:off x="9033488" y="3533571"/>
              <a:ext cx="1300232" cy="1310921"/>
            </a:xfrm>
            <a:custGeom>
              <a:avLst/>
              <a:gdLst/>
              <a:ahLst/>
              <a:cxnLst>
                <a:cxn ang="0">
                  <a:pos x="wd2" y="hd2"/>
                </a:cxn>
                <a:cxn ang="5400000">
                  <a:pos x="wd2" y="hd2"/>
                </a:cxn>
                <a:cxn ang="10800000">
                  <a:pos x="wd2" y="hd2"/>
                </a:cxn>
                <a:cxn ang="16200000">
                  <a:pos x="wd2" y="hd2"/>
                </a:cxn>
              </a:cxnLst>
              <a:rect l="0" t="0" r="r" b="b"/>
              <a:pathLst>
                <a:path w="21059" h="20956" extrusionOk="0">
                  <a:moveTo>
                    <a:pt x="2292" y="15740"/>
                  </a:moveTo>
                  <a:cubicBezTo>
                    <a:pt x="1709" y="15552"/>
                    <a:pt x="1190" y="15209"/>
                    <a:pt x="791" y="14749"/>
                  </a:cubicBezTo>
                  <a:cubicBezTo>
                    <a:pt x="31" y="13875"/>
                    <a:pt x="-228" y="12666"/>
                    <a:pt x="220" y="11608"/>
                  </a:cubicBezTo>
                  <a:cubicBezTo>
                    <a:pt x="612" y="10684"/>
                    <a:pt x="1486" y="10047"/>
                    <a:pt x="2495" y="9950"/>
                  </a:cubicBezTo>
                  <a:cubicBezTo>
                    <a:pt x="1872" y="9290"/>
                    <a:pt x="1626" y="8366"/>
                    <a:pt x="1841" y="7489"/>
                  </a:cubicBezTo>
                  <a:cubicBezTo>
                    <a:pt x="2052" y="6632"/>
                    <a:pt x="2680" y="5930"/>
                    <a:pt x="3522" y="5615"/>
                  </a:cubicBezTo>
                  <a:cubicBezTo>
                    <a:pt x="2784" y="5203"/>
                    <a:pt x="2327" y="4433"/>
                    <a:pt x="2324" y="3598"/>
                  </a:cubicBezTo>
                  <a:cubicBezTo>
                    <a:pt x="2321" y="2507"/>
                    <a:pt x="3051" y="1596"/>
                    <a:pt x="3927" y="918"/>
                  </a:cubicBezTo>
                  <a:cubicBezTo>
                    <a:pt x="4631" y="373"/>
                    <a:pt x="5456" y="-50"/>
                    <a:pt x="6347" y="5"/>
                  </a:cubicBezTo>
                  <a:cubicBezTo>
                    <a:pt x="7161" y="56"/>
                    <a:pt x="7869" y="503"/>
                    <a:pt x="8573" y="906"/>
                  </a:cubicBezTo>
                  <a:cubicBezTo>
                    <a:pt x="9115" y="1216"/>
                    <a:pt x="9670" y="1504"/>
                    <a:pt x="10237" y="1769"/>
                  </a:cubicBezTo>
                  <a:cubicBezTo>
                    <a:pt x="10823" y="555"/>
                    <a:pt x="12204" y="-72"/>
                    <a:pt x="13519" y="279"/>
                  </a:cubicBezTo>
                  <a:cubicBezTo>
                    <a:pt x="15190" y="725"/>
                    <a:pt x="16106" y="2497"/>
                    <a:pt x="15491" y="4094"/>
                  </a:cubicBezTo>
                  <a:cubicBezTo>
                    <a:pt x="16523" y="2808"/>
                    <a:pt x="18533" y="2913"/>
                    <a:pt x="19421" y="4300"/>
                  </a:cubicBezTo>
                  <a:cubicBezTo>
                    <a:pt x="20068" y="5309"/>
                    <a:pt x="19801" y="6642"/>
                    <a:pt x="18814" y="7333"/>
                  </a:cubicBezTo>
                  <a:cubicBezTo>
                    <a:pt x="20403" y="7709"/>
                    <a:pt x="21372" y="9297"/>
                    <a:pt x="20966" y="10859"/>
                  </a:cubicBezTo>
                  <a:cubicBezTo>
                    <a:pt x="20680" y="11961"/>
                    <a:pt x="19739" y="12776"/>
                    <a:pt x="18595" y="12913"/>
                  </a:cubicBezTo>
                  <a:cubicBezTo>
                    <a:pt x="19116" y="13845"/>
                    <a:pt x="19120" y="14974"/>
                    <a:pt x="18606" y="15909"/>
                  </a:cubicBezTo>
                  <a:cubicBezTo>
                    <a:pt x="18182" y="16681"/>
                    <a:pt x="17445" y="17239"/>
                    <a:pt x="16580" y="17442"/>
                  </a:cubicBezTo>
                  <a:cubicBezTo>
                    <a:pt x="16692" y="18027"/>
                    <a:pt x="16612" y="18633"/>
                    <a:pt x="16350" y="19170"/>
                  </a:cubicBezTo>
                  <a:cubicBezTo>
                    <a:pt x="15465" y="20988"/>
                    <a:pt x="13101" y="21528"/>
                    <a:pt x="11497" y="20278"/>
                  </a:cubicBezTo>
                  <a:lnTo>
                    <a:pt x="9699" y="20643"/>
                  </a:lnTo>
                  <a:cubicBezTo>
                    <a:pt x="9238" y="20663"/>
                    <a:pt x="8781" y="20552"/>
                    <a:pt x="8381" y="20323"/>
                  </a:cubicBezTo>
                  <a:cubicBezTo>
                    <a:pt x="7729" y="19950"/>
                    <a:pt x="7285" y="19302"/>
                    <a:pt x="7177" y="18565"/>
                  </a:cubicBezTo>
                  <a:cubicBezTo>
                    <a:pt x="6490" y="18854"/>
                    <a:pt x="5726" y="18915"/>
                    <a:pt x="5001" y="18739"/>
                  </a:cubicBezTo>
                  <a:cubicBezTo>
                    <a:pt x="3557" y="18388"/>
                    <a:pt x="2481" y="17196"/>
                    <a:pt x="2292" y="15740"/>
                  </a:cubicBezTo>
                  <a:close/>
                </a:path>
              </a:pathLst>
            </a:cu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pPr>
              <a:endParaRPr/>
            </a:p>
          </p:txBody>
        </p:sp>
        <p:sp>
          <p:nvSpPr>
            <p:cNvPr id="65" name="Shape 178"/>
            <p:cNvSpPr/>
            <p:nvPr/>
          </p:nvSpPr>
          <p:spPr>
            <a:xfrm>
              <a:off x="8443429" y="2512954"/>
              <a:ext cx="2572627" cy="105751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ln w="25400">
              <a:solidFill>
                <a:srgbClr val="85888D"/>
              </a:solidFill>
              <a:miter lim="400000"/>
            </a:ln>
          </p:spPr>
          <p:txBody>
            <a:bodyPr lIns="50800" tIns="50800" rIns="50800" bIns="50800" anchor="ctr"/>
            <a:lstStyle/>
            <a:p>
              <a:pPr>
                <a:defRPr sz="2400"/>
              </a:pPr>
              <a:endParaRPr/>
            </a:p>
          </p:txBody>
        </p:sp>
        <p:sp>
          <p:nvSpPr>
            <p:cNvPr id="66" name="Shape 179"/>
            <p:cNvSpPr/>
            <p:nvPr/>
          </p:nvSpPr>
          <p:spPr>
            <a:xfrm flipV="1">
              <a:off x="9729742" y="3572626"/>
              <a:ext cx="1" cy="2003189"/>
            </a:xfrm>
            <a:prstGeom prst="line">
              <a:avLst/>
            </a:prstGeom>
            <a:ln w="25400">
              <a:solidFill>
                <a:srgbClr val="000000"/>
              </a:solidFill>
              <a:miter lim="400000"/>
            </a:ln>
          </p:spPr>
          <p:txBody>
            <a:bodyPr lIns="50800" tIns="50800" rIns="50800" bIns="50800" anchor="ctr"/>
            <a:lstStyle/>
            <a:p>
              <a:pPr>
                <a:defRPr sz="2400"/>
              </a:pPr>
              <a:endParaRPr/>
            </a:p>
          </p:txBody>
        </p:sp>
        <p:sp>
          <p:nvSpPr>
            <p:cNvPr id="67" name="Shape 180"/>
            <p:cNvSpPr/>
            <p:nvPr/>
          </p:nvSpPr>
          <p:spPr>
            <a:xfrm flipV="1">
              <a:off x="8711030" y="3138506"/>
              <a:ext cx="1" cy="2003188"/>
            </a:xfrm>
            <a:prstGeom prst="line">
              <a:avLst/>
            </a:prstGeom>
            <a:ln w="25400">
              <a:solidFill>
                <a:srgbClr val="000000"/>
              </a:solidFill>
              <a:miter lim="400000"/>
            </a:ln>
          </p:spPr>
          <p:txBody>
            <a:bodyPr lIns="50800" tIns="50800" rIns="50800" bIns="50800" anchor="ctr"/>
            <a:lstStyle/>
            <a:p>
              <a:pPr>
                <a:defRPr sz="2400"/>
              </a:pPr>
              <a:endParaRPr/>
            </a:p>
          </p:txBody>
        </p:sp>
        <p:sp>
          <p:nvSpPr>
            <p:cNvPr id="68" name="Shape 181"/>
            <p:cNvSpPr/>
            <p:nvPr/>
          </p:nvSpPr>
          <p:spPr>
            <a:xfrm flipV="1">
              <a:off x="9042271" y="3293549"/>
              <a:ext cx="1" cy="2003188"/>
            </a:xfrm>
            <a:prstGeom prst="line">
              <a:avLst/>
            </a:prstGeom>
            <a:ln w="25400">
              <a:solidFill>
                <a:srgbClr val="000000"/>
              </a:solidFill>
              <a:miter lim="400000"/>
            </a:ln>
          </p:spPr>
          <p:txBody>
            <a:bodyPr lIns="50800" tIns="50800" rIns="50800" bIns="50800" anchor="ctr"/>
            <a:lstStyle/>
            <a:p>
              <a:pPr>
                <a:defRPr sz="2400"/>
              </a:pPr>
              <a:endParaRPr/>
            </a:p>
          </p:txBody>
        </p:sp>
        <p:sp>
          <p:nvSpPr>
            <p:cNvPr id="69" name="Shape 182"/>
            <p:cNvSpPr/>
            <p:nvPr/>
          </p:nvSpPr>
          <p:spPr>
            <a:xfrm flipV="1">
              <a:off x="9373512" y="3420685"/>
              <a:ext cx="1" cy="2003188"/>
            </a:xfrm>
            <a:prstGeom prst="line">
              <a:avLst/>
            </a:prstGeom>
            <a:ln w="25400">
              <a:solidFill>
                <a:srgbClr val="000000"/>
              </a:solidFill>
              <a:miter lim="400000"/>
            </a:ln>
          </p:spPr>
          <p:txBody>
            <a:bodyPr lIns="50800" tIns="50800" rIns="50800" bIns="50800" anchor="ctr"/>
            <a:lstStyle/>
            <a:p>
              <a:pPr>
                <a:defRPr sz="2400"/>
              </a:pPr>
              <a:endParaRPr/>
            </a:p>
          </p:txBody>
        </p:sp>
        <p:sp>
          <p:nvSpPr>
            <p:cNvPr id="70" name="Shape 183"/>
            <p:cNvSpPr/>
            <p:nvPr/>
          </p:nvSpPr>
          <p:spPr>
            <a:xfrm flipV="1">
              <a:off x="10748454" y="3138506"/>
              <a:ext cx="1" cy="2003188"/>
            </a:xfrm>
            <a:prstGeom prst="line">
              <a:avLst/>
            </a:prstGeom>
            <a:ln w="25400">
              <a:solidFill>
                <a:srgbClr val="000000"/>
              </a:solidFill>
              <a:miter lim="400000"/>
            </a:ln>
          </p:spPr>
          <p:txBody>
            <a:bodyPr lIns="50800" tIns="50800" rIns="50800" bIns="50800" anchor="ctr"/>
            <a:lstStyle/>
            <a:p>
              <a:pPr>
                <a:defRPr sz="2400"/>
              </a:pPr>
              <a:endParaRPr/>
            </a:p>
          </p:txBody>
        </p:sp>
        <p:sp>
          <p:nvSpPr>
            <p:cNvPr id="71" name="Shape 184"/>
            <p:cNvSpPr/>
            <p:nvPr/>
          </p:nvSpPr>
          <p:spPr>
            <a:xfrm flipV="1">
              <a:off x="10403631" y="3293549"/>
              <a:ext cx="1" cy="2003188"/>
            </a:xfrm>
            <a:prstGeom prst="line">
              <a:avLst/>
            </a:prstGeom>
            <a:ln w="25400">
              <a:solidFill>
                <a:srgbClr val="000000"/>
              </a:solidFill>
              <a:miter lim="400000"/>
            </a:ln>
          </p:spPr>
          <p:txBody>
            <a:bodyPr lIns="50800" tIns="50800" rIns="50800" bIns="50800" anchor="ctr"/>
            <a:lstStyle/>
            <a:p>
              <a:pPr>
                <a:defRPr sz="2400"/>
              </a:pPr>
              <a:endParaRPr/>
            </a:p>
          </p:txBody>
        </p:sp>
        <p:sp>
          <p:nvSpPr>
            <p:cNvPr id="72" name="Shape 185"/>
            <p:cNvSpPr/>
            <p:nvPr/>
          </p:nvSpPr>
          <p:spPr>
            <a:xfrm flipV="1">
              <a:off x="10090686" y="3420685"/>
              <a:ext cx="1" cy="2003188"/>
            </a:xfrm>
            <a:prstGeom prst="line">
              <a:avLst/>
            </a:prstGeom>
            <a:ln w="25400">
              <a:solidFill>
                <a:srgbClr val="000000"/>
              </a:solidFill>
              <a:miter lim="400000"/>
            </a:ln>
          </p:spPr>
          <p:txBody>
            <a:bodyPr lIns="50800" tIns="50800" rIns="50800" bIns="50800" anchor="ctr"/>
            <a:lstStyle/>
            <a:p>
              <a:pPr>
                <a:defRPr sz="2400"/>
              </a:pPr>
              <a:endParaRPr/>
            </a:p>
          </p:txBody>
        </p:sp>
        <p:sp>
          <p:nvSpPr>
            <p:cNvPr id="73" name="Shape 186"/>
            <p:cNvSpPr/>
            <p:nvPr/>
          </p:nvSpPr>
          <p:spPr>
            <a:xfrm>
              <a:off x="8441902" y="4697333"/>
              <a:ext cx="1294042" cy="506378"/>
            </a:xfrm>
            <a:prstGeom prst="line">
              <a:avLst/>
            </a:prstGeom>
            <a:ln w="25400">
              <a:solidFill>
                <a:srgbClr val="000000"/>
              </a:solidFill>
              <a:miter lim="400000"/>
            </a:ln>
          </p:spPr>
          <p:txBody>
            <a:bodyPr lIns="50800" tIns="50800" rIns="50800" bIns="50800" anchor="ctr"/>
            <a:lstStyle/>
            <a:p>
              <a:pPr>
                <a:defRPr sz="2400"/>
              </a:pPr>
              <a:endParaRPr/>
            </a:p>
          </p:txBody>
        </p:sp>
        <p:sp>
          <p:nvSpPr>
            <p:cNvPr id="74" name="Shape 187"/>
            <p:cNvSpPr/>
            <p:nvPr/>
          </p:nvSpPr>
          <p:spPr>
            <a:xfrm>
              <a:off x="8439643" y="4321031"/>
              <a:ext cx="1294042" cy="506378"/>
            </a:xfrm>
            <a:prstGeom prst="line">
              <a:avLst/>
            </a:prstGeom>
            <a:ln w="25400">
              <a:solidFill>
                <a:srgbClr val="000000"/>
              </a:solidFill>
              <a:miter lim="400000"/>
            </a:ln>
          </p:spPr>
          <p:txBody>
            <a:bodyPr lIns="50800" tIns="50800" rIns="50800" bIns="50800" anchor="ctr"/>
            <a:lstStyle/>
            <a:p>
              <a:pPr>
                <a:defRPr sz="2400"/>
              </a:pPr>
              <a:endParaRPr/>
            </a:p>
          </p:txBody>
        </p:sp>
        <p:sp>
          <p:nvSpPr>
            <p:cNvPr id="75" name="Shape 188"/>
            <p:cNvSpPr/>
            <p:nvPr/>
          </p:nvSpPr>
          <p:spPr>
            <a:xfrm>
              <a:off x="8441902" y="3910508"/>
              <a:ext cx="1294042" cy="506378"/>
            </a:xfrm>
            <a:prstGeom prst="line">
              <a:avLst/>
            </a:prstGeom>
            <a:ln w="25400">
              <a:solidFill>
                <a:srgbClr val="000000"/>
              </a:solidFill>
              <a:miter lim="400000"/>
            </a:ln>
          </p:spPr>
          <p:txBody>
            <a:bodyPr lIns="50800" tIns="50800" rIns="50800" bIns="50800" anchor="ctr"/>
            <a:lstStyle/>
            <a:p>
              <a:pPr>
                <a:defRPr sz="2400"/>
              </a:pPr>
              <a:endParaRPr/>
            </a:p>
          </p:txBody>
        </p:sp>
        <p:sp>
          <p:nvSpPr>
            <p:cNvPr id="76" name="Shape 189"/>
            <p:cNvSpPr/>
            <p:nvPr/>
          </p:nvSpPr>
          <p:spPr>
            <a:xfrm>
              <a:off x="8441902" y="3519800"/>
              <a:ext cx="1294042" cy="506378"/>
            </a:xfrm>
            <a:prstGeom prst="line">
              <a:avLst/>
            </a:prstGeom>
            <a:ln w="25400">
              <a:solidFill>
                <a:srgbClr val="000000"/>
              </a:solidFill>
              <a:miter lim="400000"/>
            </a:ln>
          </p:spPr>
          <p:txBody>
            <a:bodyPr lIns="50800" tIns="50800" rIns="50800" bIns="50800" anchor="ctr"/>
            <a:lstStyle/>
            <a:p>
              <a:pPr>
                <a:defRPr sz="2400"/>
              </a:pPr>
              <a:endParaRPr/>
            </a:p>
          </p:txBody>
        </p:sp>
        <p:sp>
          <p:nvSpPr>
            <p:cNvPr id="77" name="Shape 190"/>
            <p:cNvSpPr/>
            <p:nvPr/>
          </p:nvSpPr>
          <p:spPr>
            <a:xfrm flipV="1">
              <a:off x="9725210" y="4697320"/>
              <a:ext cx="1294593" cy="506403"/>
            </a:xfrm>
            <a:prstGeom prst="line">
              <a:avLst/>
            </a:prstGeom>
            <a:ln w="25400">
              <a:solidFill>
                <a:srgbClr val="000000"/>
              </a:solidFill>
              <a:miter lim="400000"/>
            </a:ln>
          </p:spPr>
          <p:txBody>
            <a:bodyPr lIns="50800" tIns="50800" rIns="50800" bIns="50800" anchor="ctr"/>
            <a:lstStyle/>
            <a:p>
              <a:pPr>
                <a:defRPr sz="2400"/>
              </a:pPr>
              <a:endParaRPr/>
            </a:p>
          </p:txBody>
        </p:sp>
        <p:sp>
          <p:nvSpPr>
            <p:cNvPr id="78" name="Shape 191"/>
            <p:cNvSpPr/>
            <p:nvPr/>
          </p:nvSpPr>
          <p:spPr>
            <a:xfrm flipV="1">
              <a:off x="9723540" y="4321019"/>
              <a:ext cx="1294593" cy="506403"/>
            </a:xfrm>
            <a:prstGeom prst="line">
              <a:avLst/>
            </a:prstGeom>
            <a:ln w="25400">
              <a:solidFill>
                <a:srgbClr val="000000"/>
              </a:solidFill>
              <a:miter lim="400000"/>
            </a:ln>
          </p:spPr>
          <p:txBody>
            <a:bodyPr lIns="50800" tIns="50800" rIns="50800" bIns="50800" anchor="ctr"/>
            <a:lstStyle/>
            <a:p>
              <a:pPr>
                <a:defRPr sz="2400"/>
              </a:pPr>
              <a:endParaRPr/>
            </a:p>
          </p:txBody>
        </p:sp>
        <p:sp>
          <p:nvSpPr>
            <p:cNvPr id="79" name="Shape 192"/>
            <p:cNvSpPr/>
            <p:nvPr/>
          </p:nvSpPr>
          <p:spPr>
            <a:xfrm flipV="1">
              <a:off x="9723540" y="3910509"/>
              <a:ext cx="1294593" cy="506403"/>
            </a:xfrm>
            <a:prstGeom prst="line">
              <a:avLst/>
            </a:prstGeom>
            <a:ln w="25400">
              <a:solidFill>
                <a:srgbClr val="000000"/>
              </a:solidFill>
              <a:miter lim="400000"/>
            </a:ln>
          </p:spPr>
          <p:txBody>
            <a:bodyPr lIns="50800" tIns="50800" rIns="50800" bIns="50800" anchor="ctr"/>
            <a:lstStyle/>
            <a:p>
              <a:pPr>
                <a:defRPr sz="2400"/>
              </a:pPr>
              <a:endParaRPr/>
            </a:p>
          </p:txBody>
        </p:sp>
        <p:sp>
          <p:nvSpPr>
            <p:cNvPr id="80" name="Shape 193"/>
            <p:cNvSpPr/>
            <p:nvPr/>
          </p:nvSpPr>
          <p:spPr>
            <a:xfrm flipV="1">
              <a:off x="9725800" y="3519788"/>
              <a:ext cx="1294593" cy="506403"/>
            </a:xfrm>
            <a:prstGeom prst="line">
              <a:avLst/>
            </a:prstGeom>
            <a:ln w="25400">
              <a:solidFill>
                <a:srgbClr val="000000"/>
              </a:solidFill>
              <a:miter lim="400000"/>
            </a:ln>
          </p:spPr>
          <p:txBody>
            <a:bodyPr lIns="50800" tIns="50800" rIns="50800" bIns="50800" anchor="ctr"/>
            <a:lstStyle/>
            <a:p>
              <a:pPr>
                <a:defRPr sz="2400"/>
              </a:pPr>
              <a:endParaRPr/>
            </a:p>
          </p:txBody>
        </p:sp>
        <p:sp>
          <p:nvSpPr>
            <p:cNvPr id="81" name="Shape 194"/>
            <p:cNvSpPr/>
            <p:nvPr/>
          </p:nvSpPr>
          <p:spPr>
            <a:xfrm flipV="1">
              <a:off x="8707087" y="2639142"/>
              <a:ext cx="1294593" cy="506403"/>
            </a:xfrm>
            <a:prstGeom prst="line">
              <a:avLst/>
            </a:prstGeom>
            <a:ln w="25400">
              <a:solidFill>
                <a:srgbClr val="000000"/>
              </a:solidFill>
              <a:miter lim="400000"/>
            </a:ln>
          </p:spPr>
          <p:txBody>
            <a:bodyPr lIns="50800" tIns="50800" rIns="50800" bIns="50800" anchor="ctr"/>
            <a:lstStyle/>
            <a:p>
              <a:pPr>
                <a:defRPr sz="2400"/>
              </a:pPr>
              <a:endParaRPr/>
            </a:p>
          </p:txBody>
        </p:sp>
        <p:sp>
          <p:nvSpPr>
            <p:cNvPr id="82" name="Shape 195"/>
            <p:cNvSpPr/>
            <p:nvPr/>
          </p:nvSpPr>
          <p:spPr>
            <a:xfrm flipV="1">
              <a:off x="9035779" y="2789245"/>
              <a:ext cx="1295650" cy="504936"/>
            </a:xfrm>
            <a:prstGeom prst="line">
              <a:avLst/>
            </a:prstGeom>
            <a:ln w="25400">
              <a:solidFill>
                <a:srgbClr val="000000"/>
              </a:solidFill>
              <a:miter lim="400000"/>
            </a:ln>
          </p:spPr>
          <p:txBody>
            <a:bodyPr lIns="50800" tIns="50800" rIns="50800" bIns="50800" anchor="ctr"/>
            <a:lstStyle/>
            <a:p>
              <a:pPr>
                <a:defRPr sz="2400"/>
              </a:pPr>
              <a:endParaRPr/>
            </a:p>
          </p:txBody>
        </p:sp>
        <p:sp>
          <p:nvSpPr>
            <p:cNvPr id="83" name="Shape 196"/>
            <p:cNvSpPr/>
            <p:nvPr/>
          </p:nvSpPr>
          <p:spPr>
            <a:xfrm flipV="1">
              <a:off x="9372708" y="2913279"/>
              <a:ext cx="1295650" cy="504936"/>
            </a:xfrm>
            <a:prstGeom prst="line">
              <a:avLst/>
            </a:prstGeom>
            <a:ln w="25400">
              <a:solidFill>
                <a:srgbClr val="000000"/>
              </a:solidFill>
              <a:miter lim="400000"/>
            </a:ln>
          </p:spPr>
          <p:txBody>
            <a:bodyPr lIns="50800" tIns="50800" rIns="50800" bIns="50800" anchor="ctr"/>
            <a:lstStyle/>
            <a:p>
              <a:pPr>
                <a:defRPr sz="2400"/>
              </a:pPr>
              <a:endParaRPr/>
            </a:p>
          </p:txBody>
        </p:sp>
        <p:sp>
          <p:nvSpPr>
            <p:cNvPr id="84" name="Shape 197"/>
            <p:cNvSpPr/>
            <p:nvPr/>
          </p:nvSpPr>
          <p:spPr>
            <a:xfrm>
              <a:off x="8764681" y="2912558"/>
              <a:ext cx="1322373" cy="506378"/>
            </a:xfrm>
            <a:prstGeom prst="line">
              <a:avLst/>
            </a:prstGeom>
            <a:ln w="25400">
              <a:solidFill>
                <a:srgbClr val="000000"/>
              </a:solidFill>
              <a:miter lim="400000"/>
            </a:ln>
          </p:spPr>
          <p:txBody>
            <a:bodyPr lIns="50800" tIns="50800" rIns="50800" bIns="50800" anchor="ctr"/>
            <a:lstStyle/>
            <a:p>
              <a:pPr>
                <a:defRPr sz="2400"/>
              </a:pPr>
              <a:endParaRPr/>
            </a:p>
          </p:txBody>
        </p:sp>
        <p:sp>
          <p:nvSpPr>
            <p:cNvPr id="85" name="Shape 198"/>
            <p:cNvSpPr/>
            <p:nvPr/>
          </p:nvSpPr>
          <p:spPr>
            <a:xfrm>
              <a:off x="9111383" y="2787803"/>
              <a:ext cx="1294042" cy="506378"/>
            </a:xfrm>
            <a:prstGeom prst="line">
              <a:avLst/>
            </a:prstGeom>
            <a:ln w="25400">
              <a:solidFill>
                <a:srgbClr val="000000"/>
              </a:solidFill>
              <a:miter lim="400000"/>
            </a:ln>
          </p:spPr>
          <p:txBody>
            <a:bodyPr lIns="50800" tIns="50800" rIns="50800" bIns="50800" anchor="ctr"/>
            <a:lstStyle/>
            <a:p>
              <a:pPr>
                <a:defRPr sz="2400"/>
              </a:pPr>
              <a:endParaRPr/>
            </a:p>
          </p:txBody>
        </p:sp>
        <p:sp>
          <p:nvSpPr>
            <p:cNvPr id="86" name="Shape 199"/>
            <p:cNvSpPr/>
            <p:nvPr/>
          </p:nvSpPr>
          <p:spPr>
            <a:xfrm>
              <a:off x="9443666" y="2639154"/>
              <a:ext cx="1294042" cy="506378"/>
            </a:xfrm>
            <a:prstGeom prst="line">
              <a:avLst/>
            </a:prstGeom>
            <a:ln w="25400">
              <a:solidFill>
                <a:srgbClr val="000000"/>
              </a:solidFill>
              <a:miter lim="400000"/>
            </a:ln>
          </p:spPr>
          <p:txBody>
            <a:bodyPr lIns="50800" tIns="50800" rIns="50800" bIns="50800" anchor="ctr"/>
            <a:lstStyle/>
            <a:p>
              <a:pPr>
                <a:defRPr sz="2400"/>
              </a:pPr>
              <a:endParaRPr/>
            </a:p>
          </p:txBody>
        </p:sp>
        <p:sp>
          <p:nvSpPr>
            <p:cNvPr id="87" name="Shape 224"/>
            <p:cNvSpPr/>
            <p:nvPr/>
          </p:nvSpPr>
          <p:spPr>
            <a:xfrm>
              <a:off x="8448799" y="5053136"/>
              <a:ext cx="1269053" cy="573808"/>
            </a:xfrm>
            <a:custGeom>
              <a:avLst/>
              <a:gdLst/>
              <a:ahLst/>
              <a:cxnLst>
                <a:cxn ang="0">
                  <a:pos x="wd2" y="hd2"/>
                </a:cxn>
                <a:cxn ang="5400000">
                  <a:pos x="wd2" y="hd2"/>
                </a:cxn>
                <a:cxn ang="10800000">
                  <a:pos x="wd2" y="hd2"/>
                </a:cxn>
                <a:cxn ang="16200000">
                  <a:pos x="wd2" y="hd2"/>
                </a:cxn>
              </a:cxnLst>
              <a:rect l="0" t="0" r="r" b="b"/>
              <a:pathLst>
                <a:path w="21600" h="18443" extrusionOk="0">
                  <a:moveTo>
                    <a:pt x="21600" y="16755"/>
                  </a:moveTo>
                  <a:cubicBezTo>
                    <a:pt x="12131" y="21600"/>
                    <a:pt x="4931" y="16015"/>
                    <a:pt x="0" y="0"/>
                  </a:cubicBezTo>
                </a:path>
              </a:pathLst>
            </a:custGeom>
            <a:ln w="12700">
              <a:solidFill>
                <a:srgbClr val="000000"/>
              </a:solidFill>
              <a:miter lim="400000"/>
            </a:ln>
          </p:spPr>
          <p:txBody>
            <a:bodyPr/>
            <a:lstStyle/>
            <a:p>
              <a:endParaRPr/>
            </a:p>
          </p:txBody>
        </p:sp>
        <p:sp>
          <p:nvSpPr>
            <p:cNvPr id="88" name="Shape 225"/>
            <p:cNvSpPr/>
            <p:nvPr/>
          </p:nvSpPr>
          <p:spPr>
            <a:xfrm>
              <a:off x="9747697" y="5054153"/>
              <a:ext cx="1265807" cy="575227"/>
            </a:xfrm>
            <a:custGeom>
              <a:avLst/>
              <a:gdLst/>
              <a:ahLst/>
              <a:cxnLst>
                <a:cxn ang="0">
                  <a:pos x="wd2" y="hd2"/>
                </a:cxn>
                <a:cxn ang="5400000">
                  <a:pos x="wd2" y="hd2"/>
                </a:cxn>
                <a:cxn ang="10800000">
                  <a:pos x="wd2" y="hd2"/>
                </a:cxn>
                <a:cxn ang="16200000">
                  <a:pos x="wd2" y="hd2"/>
                </a:cxn>
              </a:cxnLst>
              <a:rect l="0" t="0" r="r" b="b"/>
              <a:pathLst>
                <a:path w="21600" h="18459" extrusionOk="0">
                  <a:moveTo>
                    <a:pt x="21600" y="0"/>
                  </a:moveTo>
                  <a:cubicBezTo>
                    <a:pt x="16687" y="16002"/>
                    <a:pt x="9487" y="21600"/>
                    <a:pt x="0" y="16794"/>
                  </a:cubicBezTo>
                </a:path>
              </a:pathLst>
            </a:custGeom>
            <a:ln w="12700">
              <a:solidFill>
                <a:srgbClr val="000000"/>
              </a:solidFill>
              <a:miter lim="400000"/>
            </a:ln>
          </p:spPr>
          <p:txBody>
            <a:bodyPr/>
            <a:lstStyle/>
            <a:p>
              <a:endParaRPr/>
            </a:p>
          </p:txBody>
        </p:sp>
        <p:sp>
          <p:nvSpPr>
            <p:cNvPr id="89" name="Shape 226"/>
            <p:cNvSpPr/>
            <p:nvPr/>
          </p:nvSpPr>
          <p:spPr>
            <a:xfrm>
              <a:off x="11011348" y="3067323"/>
              <a:ext cx="267604" cy="1980266"/>
            </a:xfrm>
            <a:custGeom>
              <a:avLst/>
              <a:gdLst/>
              <a:ahLst/>
              <a:cxnLst>
                <a:cxn ang="0">
                  <a:pos x="wd2" y="hd2"/>
                </a:cxn>
                <a:cxn ang="5400000">
                  <a:pos x="wd2" y="hd2"/>
                </a:cxn>
                <a:cxn ang="10800000">
                  <a:pos x="wd2" y="hd2"/>
                </a:cxn>
                <a:cxn ang="16200000">
                  <a:pos x="wd2" y="hd2"/>
                </a:cxn>
              </a:cxnLst>
              <a:rect l="0" t="0" r="r" b="b"/>
              <a:pathLst>
                <a:path w="16201" h="21600" extrusionOk="0">
                  <a:moveTo>
                    <a:pt x="541" y="0"/>
                  </a:moveTo>
                  <a:cubicBezTo>
                    <a:pt x="21600" y="7217"/>
                    <a:pt x="21420" y="14417"/>
                    <a:pt x="0" y="21600"/>
                  </a:cubicBezTo>
                </a:path>
              </a:pathLst>
            </a:custGeom>
            <a:ln w="12700">
              <a:solidFill>
                <a:srgbClr val="000000"/>
              </a:solidFill>
              <a:miter lim="400000"/>
            </a:ln>
          </p:spPr>
          <p:txBody>
            <a:bodyPr/>
            <a:lstStyle/>
            <a:p>
              <a:endParaRPr/>
            </a:p>
          </p:txBody>
        </p:sp>
        <p:sp>
          <p:nvSpPr>
            <p:cNvPr id="90" name="Shape 203"/>
            <p:cNvSpPr/>
            <p:nvPr/>
          </p:nvSpPr>
          <p:spPr>
            <a:xfrm>
              <a:off x="11132899" y="3888930"/>
              <a:ext cx="448698" cy="47133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t>Nz</a:t>
              </a:r>
            </a:p>
          </p:txBody>
        </p:sp>
        <p:sp>
          <p:nvSpPr>
            <p:cNvPr id="91" name="Shape 204"/>
            <p:cNvSpPr/>
            <p:nvPr/>
          </p:nvSpPr>
          <p:spPr>
            <a:xfrm>
              <a:off x="10447949" y="5341813"/>
              <a:ext cx="448697" cy="4713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t>Nx</a:t>
              </a:r>
            </a:p>
          </p:txBody>
        </p:sp>
        <p:sp>
          <p:nvSpPr>
            <p:cNvPr id="92" name="Shape 205"/>
            <p:cNvSpPr/>
            <p:nvPr/>
          </p:nvSpPr>
          <p:spPr>
            <a:xfrm>
              <a:off x="8671491" y="5390387"/>
              <a:ext cx="448697" cy="4713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t>Ny</a:t>
              </a:r>
            </a:p>
          </p:txBody>
        </p:sp>
        <p:sp>
          <p:nvSpPr>
            <p:cNvPr id="93" name="Shape 206"/>
            <p:cNvSpPr/>
            <p:nvPr/>
          </p:nvSpPr>
          <p:spPr>
            <a:xfrm>
              <a:off x="8147599" y="4956435"/>
              <a:ext cx="1205858" cy="1"/>
            </a:xfrm>
            <a:prstGeom prst="line">
              <a:avLst/>
            </a:prstGeom>
            <a:ln w="25400">
              <a:solidFill>
                <a:srgbClr val="000000"/>
              </a:solidFill>
              <a:miter lim="400000"/>
            </a:ln>
          </p:spPr>
          <p:txBody>
            <a:bodyPr lIns="50800" tIns="50800" rIns="50800" bIns="50800" anchor="ctr"/>
            <a:lstStyle/>
            <a:p>
              <a:pPr>
                <a:defRPr sz="2400"/>
              </a:pPr>
              <a:endParaRPr/>
            </a:p>
          </p:txBody>
        </p:sp>
        <p:sp>
          <p:nvSpPr>
            <p:cNvPr id="94" name="Shape 207"/>
            <p:cNvSpPr/>
            <p:nvPr/>
          </p:nvSpPr>
          <p:spPr>
            <a:xfrm>
              <a:off x="6860750" y="4761836"/>
              <a:ext cx="1923031" cy="37737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t>熱・水蒸気源</a:t>
              </a:r>
            </a:p>
          </p:txBody>
        </p:sp>
        <p:sp>
          <p:nvSpPr>
            <p:cNvPr id="95" name="Shape 208"/>
            <p:cNvSpPr/>
            <p:nvPr/>
          </p:nvSpPr>
          <p:spPr>
            <a:xfrm>
              <a:off x="8189526" y="4295143"/>
              <a:ext cx="944589" cy="1"/>
            </a:xfrm>
            <a:prstGeom prst="line">
              <a:avLst/>
            </a:prstGeom>
            <a:ln w="25400">
              <a:solidFill>
                <a:srgbClr val="000000"/>
              </a:solidFill>
              <a:miter lim="400000"/>
            </a:ln>
          </p:spPr>
          <p:txBody>
            <a:bodyPr lIns="50800" tIns="50800" rIns="50800" bIns="50800" anchor="ctr"/>
            <a:lstStyle/>
            <a:p>
              <a:pPr>
                <a:defRPr sz="2400"/>
              </a:pPr>
              <a:endParaRPr/>
            </a:p>
          </p:txBody>
        </p:sp>
        <p:sp>
          <p:nvSpPr>
            <p:cNvPr id="96" name="Shape 209"/>
            <p:cNvSpPr/>
            <p:nvPr/>
          </p:nvSpPr>
          <p:spPr>
            <a:xfrm>
              <a:off x="6636075" y="4070501"/>
              <a:ext cx="2226302" cy="4492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spcBef>
                  <a:spcPts val="4200"/>
                </a:spcBef>
                <a:defRPr sz="1500"/>
              </a:lvl1pPr>
            </a:lstStyle>
            <a:p>
              <a:r>
                <a:rPr dirty="0" err="1"/>
                <a:t>生成された湯気</a:t>
              </a:r>
              <a:endParaRPr dirty="0"/>
            </a:p>
          </p:txBody>
        </p:sp>
        <p:sp>
          <p:nvSpPr>
            <p:cNvPr id="97" name="Shape 210"/>
            <p:cNvSpPr/>
            <p:nvPr/>
          </p:nvSpPr>
          <p:spPr>
            <a:xfrm flipV="1">
              <a:off x="9725697" y="3581551"/>
              <a:ext cx="1" cy="1985339"/>
            </a:xfrm>
            <a:prstGeom prst="line">
              <a:avLst/>
            </a:prstGeom>
            <a:ln w="25400">
              <a:solidFill>
                <a:srgbClr val="000000"/>
              </a:solidFill>
              <a:miter lim="400000"/>
            </a:ln>
          </p:spPr>
          <p:txBody>
            <a:bodyPr lIns="50800" tIns="50800" rIns="50800" bIns="50800" anchor="ctr"/>
            <a:lstStyle/>
            <a:p>
              <a:pPr>
                <a:defRPr sz="2400"/>
              </a:pPr>
              <a:endParaRPr/>
            </a:p>
          </p:txBody>
        </p:sp>
        <p:sp>
          <p:nvSpPr>
            <p:cNvPr id="98" name="Shape 211"/>
            <p:cNvSpPr/>
            <p:nvPr/>
          </p:nvSpPr>
          <p:spPr>
            <a:xfrm>
              <a:off x="9626836" y="3260887"/>
              <a:ext cx="205813" cy="37737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r>
                <a:t>Z</a:t>
              </a:r>
            </a:p>
          </p:txBody>
        </p:sp>
        <p:sp>
          <p:nvSpPr>
            <p:cNvPr id="99" name="Shape 212"/>
            <p:cNvSpPr/>
            <p:nvPr/>
          </p:nvSpPr>
          <p:spPr>
            <a:xfrm flipV="1">
              <a:off x="9727634" y="5063927"/>
              <a:ext cx="1234993" cy="497485"/>
            </a:xfrm>
            <a:prstGeom prst="line">
              <a:avLst/>
            </a:prstGeom>
            <a:ln w="25400">
              <a:solidFill>
                <a:srgbClr val="000000"/>
              </a:solidFill>
              <a:miter lim="400000"/>
            </a:ln>
          </p:spPr>
          <p:txBody>
            <a:bodyPr lIns="50800" tIns="50800" rIns="50800" bIns="50800" anchor="ctr"/>
            <a:lstStyle/>
            <a:p>
              <a:pPr>
                <a:defRPr sz="2400"/>
              </a:pPr>
              <a:endParaRPr/>
            </a:p>
          </p:txBody>
        </p:sp>
        <p:sp>
          <p:nvSpPr>
            <p:cNvPr id="100" name="Shape 213"/>
            <p:cNvSpPr/>
            <p:nvPr/>
          </p:nvSpPr>
          <p:spPr>
            <a:xfrm flipH="1" flipV="1">
              <a:off x="8494493" y="5051800"/>
              <a:ext cx="1232308" cy="497261"/>
            </a:xfrm>
            <a:prstGeom prst="line">
              <a:avLst/>
            </a:prstGeom>
            <a:ln w="25400">
              <a:solidFill>
                <a:srgbClr val="000000"/>
              </a:solidFill>
              <a:miter lim="400000"/>
            </a:ln>
          </p:spPr>
          <p:txBody>
            <a:bodyPr lIns="50800" tIns="50800" rIns="50800" bIns="50800" anchor="ctr"/>
            <a:lstStyle/>
            <a:p>
              <a:pPr>
                <a:defRPr sz="2400"/>
              </a:pPr>
              <a:endParaRPr/>
            </a:p>
          </p:txBody>
        </p:sp>
        <p:sp>
          <p:nvSpPr>
            <p:cNvPr id="101" name="Shape 214"/>
            <p:cNvSpPr/>
            <p:nvPr/>
          </p:nvSpPr>
          <p:spPr>
            <a:xfrm>
              <a:off x="8167635" y="4956435"/>
              <a:ext cx="215778" cy="4163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r>
                <a:t>Y</a:t>
              </a:r>
            </a:p>
          </p:txBody>
        </p:sp>
        <p:sp>
          <p:nvSpPr>
            <p:cNvPr id="102" name="Shape 215"/>
            <p:cNvSpPr/>
            <p:nvPr/>
          </p:nvSpPr>
          <p:spPr>
            <a:xfrm rot="16200000">
              <a:off x="9250203" y="4704317"/>
              <a:ext cx="526653" cy="128676"/>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3" name="Shape 216"/>
            <p:cNvSpPr/>
            <p:nvPr/>
          </p:nvSpPr>
          <p:spPr>
            <a:xfrm>
              <a:off x="11049219" y="4956435"/>
              <a:ext cx="292264" cy="4163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r>
                <a:t>X</a:t>
              </a:r>
            </a:p>
          </p:txBody>
        </p:sp>
        <p:sp>
          <p:nvSpPr>
            <p:cNvPr id="104" name="Shape 217"/>
            <p:cNvSpPr/>
            <p:nvPr/>
          </p:nvSpPr>
          <p:spPr>
            <a:xfrm rot="16200000">
              <a:off x="9768924" y="4672781"/>
              <a:ext cx="526653" cy="128677"/>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5" name="Shape 218"/>
            <p:cNvSpPr/>
            <p:nvPr/>
          </p:nvSpPr>
          <p:spPr>
            <a:xfrm rot="16200000">
              <a:off x="9581858" y="4772009"/>
              <a:ext cx="526653" cy="128676"/>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5"/>
            </a:blip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06" name="Shape 220"/>
            <p:cNvSpPr/>
            <p:nvPr/>
          </p:nvSpPr>
          <p:spPr>
            <a:xfrm>
              <a:off x="10040394" y="4753320"/>
              <a:ext cx="1272545" cy="1"/>
            </a:xfrm>
            <a:prstGeom prst="line">
              <a:avLst/>
            </a:prstGeom>
            <a:ln w="25400">
              <a:solidFill>
                <a:srgbClr val="000000"/>
              </a:solidFill>
              <a:miter lim="400000"/>
            </a:ln>
          </p:spPr>
          <p:txBody>
            <a:bodyPr lIns="50800" tIns="50800" rIns="50800" bIns="50800" anchor="ctr"/>
            <a:lstStyle/>
            <a:p>
              <a:pPr>
                <a:defRPr sz="2400"/>
              </a:pPr>
              <a:endParaRPr/>
            </a:p>
          </p:txBody>
        </p:sp>
      </p:grpSp>
    </p:spTree>
    <p:extLst>
      <p:ext uri="{BB962C8B-B14F-4D97-AF65-F5344CB8AC3E}">
        <p14:creationId xmlns:p14="http://schemas.microsoft.com/office/powerpoint/2010/main" val="3081073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シミュレーション結果</a:t>
            </a:r>
          </a:p>
        </p:txBody>
      </p:sp>
      <p:pic>
        <p:nvPicPr>
          <p:cNvPr id="10" name="コンテンツ プレースホルダー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937" y="4235452"/>
            <a:ext cx="2438400" cy="2438400"/>
          </a:xfr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937" y="1690689"/>
            <a:ext cx="2438400" cy="2438400"/>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926" y="1690689"/>
            <a:ext cx="2438400" cy="2438400"/>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4926" y="4235452"/>
            <a:ext cx="2438400" cy="2438400"/>
          </a:xfrm>
          <a:prstGeom prst="rect">
            <a:avLst/>
          </a:prstGeom>
        </p:spPr>
      </p:pic>
    </p:spTree>
    <p:extLst>
      <p:ext uri="{BB962C8B-B14F-4D97-AF65-F5344CB8AC3E}">
        <p14:creationId xmlns:p14="http://schemas.microsoft.com/office/powerpoint/2010/main" val="99992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シミュレーション結果の考察</a:t>
            </a:r>
          </a:p>
        </p:txBody>
      </p:sp>
      <p:sp>
        <p:nvSpPr>
          <p:cNvPr id="3" name="コンテンツ プレースホルダー 2"/>
          <p:cNvSpPr>
            <a:spLocks noGrp="1"/>
          </p:cNvSpPr>
          <p:nvPr>
            <p:ph idx="1"/>
          </p:nvPr>
        </p:nvSpPr>
        <p:spPr/>
        <p:txBody>
          <a:bodyPr/>
          <a:lstStyle/>
          <a:p>
            <a:r>
              <a:rPr kumimoji="1" lang="ja-JP" altLang="en-US" dirty="0"/>
              <a:t>水蒸気発生面の拡大とノイズの追加を行うことで、湯気に近い表現ができた。</a:t>
            </a:r>
            <a:endParaRPr kumimoji="1" lang="en-US" altLang="ja-JP" dirty="0"/>
          </a:p>
          <a:p>
            <a:r>
              <a:rPr lang="ja-JP" altLang="en-US" dirty="0"/>
              <a:t>ただし上に立ち上る「煙」感は抜けない。</a:t>
            </a:r>
            <a:endParaRPr lang="en-US" altLang="ja-JP" dirty="0"/>
          </a:p>
          <a:p>
            <a:r>
              <a:rPr kumimoji="1" lang="ja-JP" altLang="en-US" dirty="0"/>
              <a:t>現状のモデルの場合、空気の速度に沿って</a:t>
            </a:r>
            <a:r>
              <a:rPr lang="ja-JP" altLang="en-US" dirty="0"/>
              <a:t>湯気が移動している。</a:t>
            </a:r>
            <a:endParaRPr lang="en-US" altLang="ja-JP" dirty="0"/>
          </a:p>
          <a:p>
            <a:r>
              <a:rPr lang="ja-JP" altLang="en-US" dirty="0"/>
              <a:t>実際の湯気のように湯気の水滴と空気で温度や速度は別々として扱うことで湯気独特の「浮遊」感を出せると考える。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64220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3" name="コンテンツ プレースホルダー 2"/>
          <p:cNvSpPr>
            <a:spLocks noGrp="1"/>
          </p:cNvSpPr>
          <p:nvPr>
            <p:ph idx="1"/>
          </p:nvPr>
        </p:nvSpPr>
        <p:spPr/>
        <p:txBody>
          <a:bodyPr/>
          <a:lstStyle/>
          <a:p>
            <a:r>
              <a:rPr lang="ja-JP" altLang="en-US" dirty="0"/>
              <a:t>浅井ゼミ</a:t>
            </a:r>
            <a:r>
              <a:rPr lang="en-US" altLang="ja-JP" dirty="0"/>
              <a:t>M2</a:t>
            </a:r>
            <a:r>
              <a:rPr lang="ja-JP" altLang="en-US" dirty="0"/>
              <a:t>　佐野</a:t>
            </a:r>
            <a:r>
              <a:rPr lang="en-US" altLang="ja-JP" dirty="0"/>
              <a:t> </a:t>
            </a:r>
            <a:r>
              <a:rPr lang="ja-JP" altLang="en-US" dirty="0"/>
              <a:t>宏行</a:t>
            </a:r>
            <a:endParaRPr lang="en-US" altLang="ja-JP" dirty="0"/>
          </a:p>
          <a:p>
            <a:r>
              <a:rPr lang="ja-JP" altLang="en-US" dirty="0"/>
              <a:t>大学時代</a:t>
            </a:r>
            <a:r>
              <a:rPr lang="en-US" altLang="ja-JP" dirty="0"/>
              <a:t>:CG</a:t>
            </a:r>
            <a:r>
              <a:rPr lang="ja-JP" altLang="en-US" dirty="0"/>
              <a:t>関連の研究</a:t>
            </a:r>
            <a:endParaRPr lang="en-US" altLang="ja-JP" dirty="0"/>
          </a:p>
          <a:p>
            <a:r>
              <a:rPr lang="ja-JP" altLang="en-US" dirty="0"/>
              <a:t>社会人から</a:t>
            </a:r>
            <a:r>
              <a:rPr lang="en-US" altLang="ja-JP" dirty="0"/>
              <a:t>:</a:t>
            </a:r>
            <a:r>
              <a:rPr lang="ja-JP" altLang="en-US" dirty="0"/>
              <a:t>システム開発支援・ツール</a:t>
            </a:r>
            <a:endParaRPr lang="en-US" altLang="ja-JP" dirty="0"/>
          </a:p>
        </p:txBody>
      </p:sp>
    </p:spTree>
    <p:extLst>
      <p:ext uri="{BB962C8B-B14F-4D97-AF65-F5344CB8AC3E}">
        <p14:creationId xmlns:p14="http://schemas.microsoft.com/office/powerpoint/2010/main" val="1679780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正方形/長方形 179"/>
          <p:cNvSpPr/>
          <p:nvPr/>
        </p:nvSpPr>
        <p:spPr>
          <a:xfrm>
            <a:off x="628650" y="4734404"/>
            <a:ext cx="7886700" cy="18906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9" name="正方形/長方形 178"/>
          <p:cNvSpPr/>
          <p:nvPr/>
        </p:nvSpPr>
        <p:spPr>
          <a:xfrm>
            <a:off x="628650" y="2720923"/>
            <a:ext cx="7886700" cy="231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sz="4000" dirty="0"/>
              <a:t>シミュレーションモデルの改善</a:t>
            </a:r>
          </a:p>
        </p:txBody>
      </p:sp>
      <p:graphicFrame>
        <p:nvGraphicFramePr>
          <p:cNvPr id="4" name="Content Placeholder 16"/>
          <p:cNvGraphicFramePr>
            <a:graphicFrameLocks/>
          </p:cNvGraphicFramePr>
          <p:nvPr>
            <p:extLst>
              <p:ext uri="{D42A27DB-BD31-4B8C-83A1-F6EECF244321}">
                <p14:modId xmlns:p14="http://schemas.microsoft.com/office/powerpoint/2010/main" val="2855498861"/>
              </p:ext>
            </p:extLst>
          </p:nvPr>
        </p:nvGraphicFramePr>
        <p:xfrm>
          <a:off x="1034850" y="3047008"/>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5" name="Right Arrow 39"/>
          <p:cNvSpPr/>
          <p:nvPr/>
        </p:nvSpPr>
        <p:spPr>
          <a:xfrm>
            <a:off x="3081834" y="3737183"/>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6" name="Straight Arrow Connector 12"/>
          <p:cNvCxnSpPr/>
          <p:nvPr/>
        </p:nvCxnSpPr>
        <p:spPr>
          <a:xfrm flipV="1">
            <a:off x="1503264" y="329009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15"/>
          <p:cNvCxnSpPr/>
          <p:nvPr/>
        </p:nvCxnSpPr>
        <p:spPr>
          <a:xfrm flipV="1">
            <a:off x="1268742" y="288142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8" name="楕円 7"/>
          <p:cNvSpPr>
            <a:spLocks noChangeAspect="1"/>
          </p:cNvSpPr>
          <p:nvPr/>
        </p:nvSpPr>
        <p:spPr>
          <a:xfrm>
            <a:off x="1227002" y="322598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Arrow Connector 12"/>
          <p:cNvCxnSpPr/>
          <p:nvPr/>
        </p:nvCxnSpPr>
        <p:spPr>
          <a:xfrm flipV="1">
            <a:off x="1986965" y="329672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15"/>
          <p:cNvCxnSpPr/>
          <p:nvPr/>
        </p:nvCxnSpPr>
        <p:spPr>
          <a:xfrm flipV="1">
            <a:off x="1752443" y="288805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 name="楕円 10"/>
          <p:cNvSpPr>
            <a:spLocks noChangeAspect="1"/>
          </p:cNvSpPr>
          <p:nvPr/>
        </p:nvSpPr>
        <p:spPr>
          <a:xfrm>
            <a:off x="1710703" y="323260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Straight Arrow Connector 12"/>
          <p:cNvCxnSpPr/>
          <p:nvPr/>
        </p:nvCxnSpPr>
        <p:spPr>
          <a:xfrm flipV="1">
            <a:off x="2450798" y="329672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5"/>
          <p:cNvCxnSpPr/>
          <p:nvPr/>
        </p:nvCxnSpPr>
        <p:spPr>
          <a:xfrm flipV="1">
            <a:off x="2216276" y="288805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4" name="楕円 13"/>
          <p:cNvSpPr>
            <a:spLocks noChangeAspect="1"/>
          </p:cNvSpPr>
          <p:nvPr/>
        </p:nvSpPr>
        <p:spPr>
          <a:xfrm>
            <a:off x="2174536" y="323260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Arrow Connector 12"/>
          <p:cNvCxnSpPr/>
          <p:nvPr/>
        </p:nvCxnSpPr>
        <p:spPr>
          <a:xfrm flipV="1">
            <a:off x="2941128" y="329671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706606" y="288805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7" name="楕円 16"/>
          <p:cNvSpPr>
            <a:spLocks noChangeAspect="1"/>
          </p:cNvSpPr>
          <p:nvPr/>
        </p:nvSpPr>
        <p:spPr>
          <a:xfrm>
            <a:off x="2664866" y="323260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Straight Arrow Connector 12"/>
          <p:cNvCxnSpPr/>
          <p:nvPr/>
        </p:nvCxnSpPr>
        <p:spPr>
          <a:xfrm flipV="1">
            <a:off x="1483387" y="374729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5"/>
          <p:cNvCxnSpPr/>
          <p:nvPr/>
        </p:nvCxnSpPr>
        <p:spPr>
          <a:xfrm flipV="1">
            <a:off x="1275369" y="336513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楕円 19"/>
          <p:cNvSpPr>
            <a:spLocks noChangeAspect="1"/>
          </p:cNvSpPr>
          <p:nvPr/>
        </p:nvSpPr>
        <p:spPr>
          <a:xfrm>
            <a:off x="1207125" y="368318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Arrow Connector 12"/>
          <p:cNvCxnSpPr/>
          <p:nvPr/>
        </p:nvCxnSpPr>
        <p:spPr>
          <a:xfrm flipV="1">
            <a:off x="1967088" y="375392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15"/>
          <p:cNvCxnSpPr/>
          <p:nvPr/>
        </p:nvCxnSpPr>
        <p:spPr>
          <a:xfrm flipV="1">
            <a:off x="1759070" y="337176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3" name="楕円 22"/>
          <p:cNvSpPr>
            <a:spLocks noChangeAspect="1"/>
          </p:cNvSpPr>
          <p:nvPr/>
        </p:nvSpPr>
        <p:spPr>
          <a:xfrm>
            <a:off x="1690826" y="368981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Straight Arrow Connector 12"/>
          <p:cNvCxnSpPr/>
          <p:nvPr/>
        </p:nvCxnSpPr>
        <p:spPr>
          <a:xfrm flipV="1">
            <a:off x="2430921" y="375392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15"/>
          <p:cNvCxnSpPr/>
          <p:nvPr/>
        </p:nvCxnSpPr>
        <p:spPr>
          <a:xfrm flipV="1">
            <a:off x="2222903" y="337176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楕円 25"/>
          <p:cNvSpPr>
            <a:spLocks noChangeAspect="1"/>
          </p:cNvSpPr>
          <p:nvPr/>
        </p:nvSpPr>
        <p:spPr>
          <a:xfrm>
            <a:off x="2154659" y="368981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Straight Arrow Connector 12"/>
          <p:cNvCxnSpPr/>
          <p:nvPr/>
        </p:nvCxnSpPr>
        <p:spPr>
          <a:xfrm flipV="1">
            <a:off x="2921251" y="375392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15"/>
          <p:cNvCxnSpPr/>
          <p:nvPr/>
        </p:nvCxnSpPr>
        <p:spPr>
          <a:xfrm flipV="1">
            <a:off x="2713233" y="337175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楕円 28"/>
          <p:cNvSpPr>
            <a:spLocks noChangeAspect="1"/>
          </p:cNvSpPr>
          <p:nvPr/>
        </p:nvSpPr>
        <p:spPr>
          <a:xfrm>
            <a:off x="2644989" y="368980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Straight Arrow Connector 12"/>
          <p:cNvCxnSpPr/>
          <p:nvPr/>
        </p:nvCxnSpPr>
        <p:spPr>
          <a:xfrm flipV="1">
            <a:off x="1470136" y="422437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15"/>
          <p:cNvCxnSpPr/>
          <p:nvPr/>
        </p:nvCxnSpPr>
        <p:spPr>
          <a:xfrm flipV="1">
            <a:off x="1235614" y="381570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2" name="楕円 31"/>
          <p:cNvSpPr>
            <a:spLocks noChangeAspect="1"/>
          </p:cNvSpPr>
          <p:nvPr/>
        </p:nvSpPr>
        <p:spPr>
          <a:xfrm>
            <a:off x="1193874" y="416025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Straight Arrow Connector 12"/>
          <p:cNvCxnSpPr/>
          <p:nvPr/>
        </p:nvCxnSpPr>
        <p:spPr>
          <a:xfrm flipV="1">
            <a:off x="1953837" y="423100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15"/>
          <p:cNvCxnSpPr/>
          <p:nvPr/>
        </p:nvCxnSpPr>
        <p:spPr>
          <a:xfrm flipV="1">
            <a:off x="1719315" y="382233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楕円 34"/>
          <p:cNvSpPr>
            <a:spLocks noChangeAspect="1"/>
          </p:cNvSpPr>
          <p:nvPr/>
        </p:nvSpPr>
        <p:spPr>
          <a:xfrm>
            <a:off x="1677575" y="416688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Straight Arrow Connector 12"/>
          <p:cNvCxnSpPr/>
          <p:nvPr/>
        </p:nvCxnSpPr>
        <p:spPr>
          <a:xfrm flipV="1">
            <a:off x="2417670" y="423100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15"/>
          <p:cNvCxnSpPr/>
          <p:nvPr/>
        </p:nvCxnSpPr>
        <p:spPr>
          <a:xfrm flipV="1">
            <a:off x="2183148" y="382233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楕円 37"/>
          <p:cNvSpPr>
            <a:spLocks noChangeAspect="1"/>
          </p:cNvSpPr>
          <p:nvPr/>
        </p:nvSpPr>
        <p:spPr>
          <a:xfrm>
            <a:off x="2141408" y="416688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Straight Arrow Connector 12"/>
          <p:cNvCxnSpPr/>
          <p:nvPr/>
        </p:nvCxnSpPr>
        <p:spPr>
          <a:xfrm flipV="1">
            <a:off x="2908000" y="423099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15"/>
          <p:cNvCxnSpPr/>
          <p:nvPr/>
        </p:nvCxnSpPr>
        <p:spPr>
          <a:xfrm flipV="1">
            <a:off x="2673478" y="382233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楕円 40"/>
          <p:cNvSpPr>
            <a:spLocks noChangeAspect="1"/>
          </p:cNvSpPr>
          <p:nvPr/>
        </p:nvSpPr>
        <p:spPr>
          <a:xfrm>
            <a:off x="2631738" y="416688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Straight Arrow Connector 12"/>
          <p:cNvCxnSpPr/>
          <p:nvPr/>
        </p:nvCxnSpPr>
        <p:spPr>
          <a:xfrm flipV="1">
            <a:off x="1476763" y="470807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15"/>
          <p:cNvCxnSpPr/>
          <p:nvPr/>
        </p:nvCxnSpPr>
        <p:spPr>
          <a:xfrm flipV="1">
            <a:off x="1242241" y="429941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楕円 43"/>
          <p:cNvSpPr>
            <a:spLocks noChangeAspect="1"/>
          </p:cNvSpPr>
          <p:nvPr/>
        </p:nvSpPr>
        <p:spPr>
          <a:xfrm>
            <a:off x="1200501" y="464396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Straight Arrow Connector 12"/>
          <p:cNvCxnSpPr/>
          <p:nvPr/>
        </p:nvCxnSpPr>
        <p:spPr>
          <a:xfrm flipV="1">
            <a:off x="1960464" y="471470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15"/>
          <p:cNvCxnSpPr/>
          <p:nvPr/>
        </p:nvCxnSpPr>
        <p:spPr>
          <a:xfrm flipV="1">
            <a:off x="1725942" y="430604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7" name="楕円 46"/>
          <p:cNvSpPr>
            <a:spLocks noChangeAspect="1"/>
          </p:cNvSpPr>
          <p:nvPr/>
        </p:nvSpPr>
        <p:spPr>
          <a:xfrm>
            <a:off x="1684202" y="465059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Straight Arrow Connector 12"/>
          <p:cNvCxnSpPr/>
          <p:nvPr/>
        </p:nvCxnSpPr>
        <p:spPr>
          <a:xfrm flipV="1">
            <a:off x="2424297" y="471470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15"/>
          <p:cNvCxnSpPr/>
          <p:nvPr/>
        </p:nvCxnSpPr>
        <p:spPr>
          <a:xfrm flipV="1">
            <a:off x="2189775" y="430603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0" name="楕円 49"/>
          <p:cNvSpPr>
            <a:spLocks noChangeAspect="1"/>
          </p:cNvSpPr>
          <p:nvPr/>
        </p:nvSpPr>
        <p:spPr>
          <a:xfrm>
            <a:off x="2148035" y="465059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Straight Arrow Connector 12"/>
          <p:cNvCxnSpPr/>
          <p:nvPr/>
        </p:nvCxnSpPr>
        <p:spPr>
          <a:xfrm flipV="1">
            <a:off x="2914627" y="471470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15"/>
          <p:cNvCxnSpPr/>
          <p:nvPr/>
        </p:nvCxnSpPr>
        <p:spPr>
          <a:xfrm flipV="1">
            <a:off x="2680105" y="430603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3" name="楕円 52"/>
          <p:cNvSpPr>
            <a:spLocks noChangeAspect="1"/>
          </p:cNvSpPr>
          <p:nvPr/>
        </p:nvSpPr>
        <p:spPr>
          <a:xfrm>
            <a:off x="2638365" y="465058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4" name="Content Placeholder 16"/>
          <p:cNvGraphicFramePr>
            <a:graphicFrameLocks/>
          </p:cNvGraphicFramePr>
          <p:nvPr>
            <p:extLst>
              <p:ext uri="{D42A27DB-BD31-4B8C-83A1-F6EECF244321}">
                <p14:modId xmlns:p14="http://schemas.microsoft.com/office/powerpoint/2010/main" val="1461131484"/>
              </p:ext>
            </p:extLst>
          </p:nvPr>
        </p:nvGraphicFramePr>
        <p:xfrm>
          <a:off x="3495762" y="3023292"/>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cxnSp>
        <p:nvCxnSpPr>
          <p:cNvPr id="55" name="Straight Arrow Connector 12"/>
          <p:cNvCxnSpPr/>
          <p:nvPr/>
        </p:nvCxnSpPr>
        <p:spPr>
          <a:xfrm flipV="1">
            <a:off x="3964176" y="326637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15"/>
          <p:cNvCxnSpPr/>
          <p:nvPr/>
        </p:nvCxnSpPr>
        <p:spPr>
          <a:xfrm flipV="1">
            <a:off x="3729654" y="285771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7" name="楕円 56"/>
          <p:cNvSpPr>
            <a:spLocks noChangeAspect="1"/>
          </p:cNvSpPr>
          <p:nvPr/>
        </p:nvSpPr>
        <p:spPr>
          <a:xfrm>
            <a:off x="3687914" y="320226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Straight Arrow Connector 12"/>
          <p:cNvCxnSpPr/>
          <p:nvPr/>
        </p:nvCxnSpPr>
        <p:spPr>
          <a:xfrm flipV="1">
            <a:off x="4447877" y="327300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15"/>
          <p:cNvCxnSpPr/>
          <p:nvPr/>
        </p:nvCxnSpPr>
        <p:spPr>
          <a:xfrm flipV="1">
            <a:off x="4213355" y="286434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楕円 59"/>
          <p:cNvSpPr>
            <a:spLocks noChangeAspect="1"/>
          </p:cNvSpPr>
          <p:nvPr/>
        </p:nvSpPr>
        <p:spPr>
          <a:xfrm>
            <a:off x="4171615" y="320889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Straight Arrow Connector 12"/>
          <p:cNvCxnSpPr/>
          <p:nvPr/>
        </p:nvCxnSpPr>
        <p:spPr>
          <a:xfrm flipV="1">
            <a:off x="4911710" y="327300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15"/>
          <p:cNvCxnSpPr/>
          <p:nvPr/>
        </p:nvCxnSpPr>
        <p:spPr>
          <a:xfrm flipV="1">
            <a:off x="4677188" y="286433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3" name="楕円 62"/>
          <p:cNvSpPr>
            <a:spLocks noChangeAspect="1"/>
          </p:cNvSpPr>
          <p:nvPr/>
        </p:nvSpPr>
        <p:spPr>
          <a:xfrm>
            <a:off x="4635448" y="320889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Straight Arrow Connector 12"/>
          <p:cNvCxnSpPr/>
          <p:nvPr/>
        </p:nvCxnSpPr>
        <p:spPr>
          <a:xfrm flipV="1">
            <a:off x="5402040" y="327300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15"/>
          <p:cNvCxnSpPr/>
          <p:nvPr/>
        </p:nvCxnSpPr>
        <p:spPr>
          <a:xfrm flipV="1">
            <a:off x="5167518" y="286433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楕円 65"/>
          <p:cNvSpPr>
            <a:spLocks noChangeAspect="1"/>
          </p:cNvSpPr>
          <p:nvPr/>
        </p:nvSpPr>
        <p:spPr>
          <a:xfrm>
            <a:off x="5125778" y="320888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Straight Arrow Connector 12"/>
          <p:cNvCxnSpPr/>
          <p:nvPr/>
        </p:nvCxnSpPr>
        <p:spPr>
          <a:xfrm flipV="1">
            <a:off x="3944299" y="372358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15"/>
          <p:cNvCxnSpPr/>
          <p:nvPr/>
        </p:nvCxnSpPr>
        <p:spPr>
          <a:xfrm flipV="1">
            <a:off x="3736281" y="334141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9" name="楕円 68"/>
          <p:cNvSpPr>
            <a:spLocks noChangeAspect="1"/>
          </p:cNvSpPr>
          <p:nvPr/>
        </p:nvSpPr>
        <p:spPr>
          <a:xfrm>
            <a:off x="3668037" y="365946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Straight Arrow Connector 12"/>
          <p:cNvCxnSpPr/>
          <p:nvPr/>
        </p:nvCxnSpPr>
        <p:spPr>
          <a:xfrm flipV="1">
            <a:off x="4428000" y="373020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15"/>
          <p:cNvCxnSpPr/>
          <p:nvPr/>
        </p:nvCxnSpPr>
        <p:spPr>
          <a:xfrm flipV="1">
            <a:off x="4219982" y="334804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2" name="楕円 71"/>
          <p:cNvSpPr>
            <a:spLocks noChangeAspect="1"/>
          </p:cNvSpPr>
          <p:nvPr/>
        </p:nvSpPr>
        <p:spPr>
          <a:xfrm>
            <a:off x="4151738" y="366609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Straight Arrow Connector 12"/>
          <p:cNvCxnSpPr/>
          <p:nvPr/>
        </p:nvCxnSpPr>
        <p:spPr>
          <a:xfrm flipV="1">
            <a:off x="4891833" y="373020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15"/>
          <p:cNvCxnSpPr/>
          <p:nvPr/>
        </p:nvCxnSpPr>
        <p:spPr>
          <a:xfrm flipV="1">
            <a:off x="4683815" y="334804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5" name="楕円 74"/>
          <p:cNvSpPr>
            <a:spLocks noChangeAspect="1"/>
          </p:cNvSpPr>
          <p:nvPr/>
        </p:nvSpPr>
        <p:spPr>
          <a:xfrm>
            <a:off x="4615571" y="366609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Straight Arrow Connector 12"/>
          <p:cNvCxnSpPr/>
          <p:nvPr/>
        </p:nvCxnSpPr>
        <p:spPr>
          <a:xfrm flipV="1">
            <a:off x="5382163" y="373020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15"/>
          <p:cNvCxnSpPr/>
          <p:nvPr/>
        </p:nvCxnSpPr>
        <p:spPr>
          <a:xfrm flipV="1">
            <a:off x="5174145" y="334804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8" name="楕円 77"/>
          <p:cNvSpPr>
            <a:spLocks noChangeAspect="1"/>
          </p:cNvSpPr>
          <p:nvPr/>
        </p:nvSpPr>
        <p:spPr>
          <a:xfrm>
            <a:off x="5105901" y="366609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Straight Arrow Connector 12"/>
          <p:cNvCxnSpPr/>
          <p:nvPr/>
        </p:nvCxnSpPr>
        <p:spPr>
          <a:xfrm flipV="1">
            <a:off x="3931048" y="420065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15"/>
          <p:cNvCxnSpPr/>
          <p:nvPr/>
        </p:nvCxnSpPr>
        <p:spPr>
          <a:xfrm flipV="1">
            <a:off x="3696526" y="379199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81" name="楕円 80"/>
          <p:cNvSpPr>
            <a:spLocks noChangeAspect="1"/>
          </p:cNvSpPr>
          <p:nvPr/>
        </p:nvSpPr>
        <p:spPr>
          <a:xfrm>
            <a:off x="3654786" y="413654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Straight Arrow Connector 12"/>
          <p:cNvCxnSpPr/>
          <p:nvPr/>
        </p:nvCxnSpPr>
        <p:spPr>
          <a:xfrm flipV="1">
            <a:off x="4414749" y="420728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15"/>
          <p:cNvCxnSpPr/>
          <p:nvPr/>
        </p:nvCxnSpPr>
        <p:spPr>
          <a:xfrm flipV="1">
            <a:off x="4180227" y="379861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84" name="楕円 83"/>
          <p:cNvSpPr>
            <a:spLocks noChangeAspect="1"/>
          </p:cNvSpPr>
          <p:nvPr/>
        </p:nvSpPr>
        <p:spPr>
          <a:xfrm>
            <a:off x="4138487" y="414317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Straight Arrow Connector 12"/>
          <p:cNvCxnSpPr/>
          <p:nvPr/>
        </p:nvCxnSpPr>
        <p:spPr>
          <a:xfrm flipV="1">
            <a:off x="4878582" y="420728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15"/>
          <p:cNvCxnSpPr/>
          <p:nvPr/>
        </p:nvCxnSpPr>
        <p:spPr>
          <a:xfrm flipV="1">
            <a:off x="4644060" y="379861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87" name="楕円 86"/>
          <p:cNvSpPr>
            <a:spLocks noChangeAspect="1"/>
          </p:cNvSpPr>
          <p:nvPr/>
        </p:nvSpPr>
        <p:spPr>
          <a:xfrm>
            <a:off x="4602320" y="414317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Straight Arrow Connector 12"/>
          <p:cNvCxnSpPr/>
          <p:nvPr/>
        </p:nvCxnSpPr>
        <p:spPr>
          <a:xfrm flipV="1">
            <a:off x="5368912" y="420728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15"/>
          <p:cNvCxnSpPr/>
          <p:nvPr/>
        </p:nvCxnSpPr>
        <p:spPr>
          <a:xfrm flipV="1">
            <a:off x="5134390" y="379861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楕円 89"/>
          <p:cNvSpPr>
            <a:spLocks noChangeAspect="1"/>
          </p:cNvSpPr>
          <p:nvPr/>
        </p:nvSpPr>
        <p:spPr>
          <a:xfrm>
            <a:off x="5092650" y="414316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Straight Arrow Connector 12"/>
          <p:cNvCxnSpPr/>
          <p:nvPr/>
        </p:nvCxnSpPr>
        <p:spPr>
          <a:xfrm flipV="1">
            <a:off x="3937675" y="468436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15"/>
          <p:cNvCxnSpPr/>
          <p:nvPr/>
        </p:nvCxnSpPr>
        <p:spPr>
          <a:xfrm flipV="1">
            <a:off x="3703153" y="4275696"/>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3" name="楕円 92"/>
          <p:cNvSpPr>
            <a:spLocks noChangeAspect="1"/>
          </p:cNvSpPr>
          <p:nvPr/>
        </p:nvSpPr>
        <p:spPr>
          <a:xfrm>
            <a:off x="3661413" y="462024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Straight Arrow Connector 12"/>
          <p:cNvCxnSpPr/>
          <p:nvPr/>
        </p:nvCxnSpPr>
        <p:spPr>
          <a:xfrm flipV="1">
            <a:off x="4421376" y="469099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15"/>
          <p:cNvCxnSpPr/>
          <p:nvPr/>
        </p:nvCxnSpPr>
        <p:spPr>
          <a:xfrm flipV="1">
            <a:off x="4186854" y="428232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楕円 95"/>
          <p:cNvSpPr>
            <a:spLocks noChangeAspect="1"/>
          </p:cNvSpPr>
          <p:nvPr/>
        </p:nvSpPr>
        <p:spPr>
          <a:xfrm>
            <a:off x="4145114" y="462687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Straight Arrow Connector 12"/>
          <p:cNvCxnSpPr/>
          <p:nvPr/>
        </p:nvCxnSpPr>
        <p:spPr>
          <a:xfrm flipV="1">
            <a:off x="4885209" y="469099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15"/>
          <p:cNvCxnSpPr/>
          <p:nvPr/>
        </p:nvCxnSpPr>
        <p:spPr>
          <a:xfrm flipV="1">
            <a:off x="4650687" y="428232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9" name="楕円 98"/>
          <p:cNvSpPr>
            <a:spLocks noChangeAspect="1"/>
          </p:cNvSpPr>
          <p:nvPr/>
        </p:nvSpPr>
        <p:spPr>
          <a:xfrm>
            <a:off x="4608947" y="462687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Straight Arrow Connector 12"/>
          <p:cNvCxnSpPr/>
          <p:nvPr/>
        </p:nvCxnSpPr>
        <p:spPr>
          <a:xfrm flipV="1">
            <a:off x="5375539" y="4690987"/>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5"/>
          <p:cNvCxnSpPr/>
          <p:nvPr/>
        </p:nvCxnSpPr>
        <p:spPr>
          <a:xfrm flipV="1">
            <a:off x="5141017" y="428232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2" name="楕円 101"/>
          <p:cNvSpPr>
            <a:spLocks noChangeAspect="1"/>
          </p:cNvSpPr>
          <p:nvPr/>
        </p:nvSpPr>
        <p:spPr>
          <a:xfrm>
            <a:off x="5099277" y="4626873"/>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3" name="Content Placeholder 16"/>
          <p:cNvGraphicFramePr>
            <a:graphicFrameLocks/>
          </p:cNvGraphicFramePr>
          <p:nvPr>
            <p:extLst>
              <p:ext uri="{D42A27DB-BD31-4B8C-83A1-F6EECF244321}">
                <p14:modId xmlns:p14="http://schemas.microsoft.com/office/powerpoint/2010/main" val="3477190307"/>
              </p:ext>
            </p:extLst>
          </p:nvPr>
        </p:nvGraphicFramePr>
        <p:xfrm>
          <a:off x="5993121" y="3017337"/>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cxnSp>
        <p:nvCxnSpPr>
          <p:cNvPr id="104" name="Straight Arrow Connector 12"/>
          <p:cNvCxnSpPr/>
          <p:nvPr/>
        </p:nvCxnSpPr>
        <p:spPr>
          <a:xfrm flipV="1">
            <a:off x="6461535" y="326042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5"/>
          <p:cNvCxnSpPr/>
          <p:nvPr/>
        </p:nvCxnSpPr>
        <p:spPr>
          <a:xfrm flipV="1">
            <a:off x="6227013" y="285175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6" name="楕円 105"/>
          <p:cNvSpPr>
            <a:spLocks noChangeAspect="1"/>
          </p:cNvSpPr>
          <p:nvPr/>
        </p:nvSpPr>
        <p:spPr>
          <a:xfrm>
            <a:off x="6185273" y="319631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Straight Arrow Connector 12"/>
          <p:cNvCxnSpPr/>
          <p:nvPr/>
        </p:nvCxnSpPr>
        <p:spPr>
          <a:xfrm flipV="1">
            <a:off x="6945236" y="326705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5"/>
          <p:cNvCxnSpPr/>
          <p:nvPr/>
        </p:nvCxnSpPr>
        <p:spPr>
          <a:xfrm flipV="1">
            <a:off x="6710714" y="285838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9" name="楕円 108"/>
          <p:cNvSpPr>
            <a:spLocks noChangeAspect="1"/>
          </p:cNvSpPr>
          <p:nvPr/>
        </p:nvSpPr>
        <p:spPr>
          <a:xfrm>
            <a:off x="6668974" y="320293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Straight Arrow Connector 12"/>
          <p:cNvCxnSpPr/>
          <p:nvPr/>
        </p:nvCxnSpPr>
        <p:spPr>
          <a:xfrm flipV="1">
            <a:off x="7409069" y="3267051"/>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5"/>
          <p:cNvCxnSpPr/>
          <p:nvPr/>
        </p:nvCxnSpPr>
        <p:spPr>
          <a:xfrm flipV="1">
            <a:off x="7174547" y="2858384"/>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2" name="楕円 111"/>
          <p:cNvSpPr>
            <a:spLocks noChangeAspect="1"/>
          </p:cNvSpPr>
          <p:nvPr/>
        </p:nvSpPr>
        <p:spPr>
          <a:xfrm>
            <a:off x="7132807" y="3202937"/>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Straight Arrow Connector 12"/>
          <p:cNvCxnSpPr/>
          <p:nvPr/>
        </p:nvCxnSpPr>
        <p:spPr>
          <a:xfrm flipV="1">
            <a:off x="7899399" y="326704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5"/>
          <p:cNvCxnSpPr/>
          <p:nvPr/>
        </p:nvCxnSpPr>
        <p:spPr>
          <a:xfrm flipV="1">
            <a:off x="7664877" y="285838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5" name="楕円 114"/>
          <p:cNvSpPr>
            <a:spLocks noChangeAspect="1"/>
          </p:cNvSpPr>
          <p:nvPr/>
        </p:nvSpPr>
        <p:spPr>
          <a:xfrm>
            <a:off x="7623137" y="320293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Straight Arrow Connector 12"/>
          <p:cNvCxnSpPr/>
          <p:nvPr/>
        </p:nvCxnSpPr>
        <p:spPr>
          <a:xfrm flipV="1">
            <a:off x="6441658" y="371762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5"/>
          <p:cNvCxnSpPr/>
          <p:nvPr/>
        </p:nvCxnSpPr>
        <p:spPr>
          <a:xfrm flipV="1">
            <a:off x="6233640" y="333546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18" name="楕円 117"/>
          <p:cNvSpPr>
            <a:spLocks noChangeAspect="1"/>
          </p:cNvSpPr>
          <p:nvPr/>
        </p:nvSpPr>
        <p:spPr>
          <a:xfrm>
            <a:off x="6165396" y="365351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 name="Straight Arrow Connector 12"/>
          <p:cNvCxnSpPr/>
          <p:nvPr/>
        </p:nvCxnSpPr>
        <p:spPr>
          <a:xfrm flipV="1">
            <a:off x="6925359" y="3724254"/>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5"/>
          <p:cNvCxnSpPr/>
          <p:nvPr/>
        </p:nvCxnSpPr>
        <p:spPr>
          <a:xfrm flipV="1">
            <a:off x="6717341" y="334209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1" name="楕円 120"/>
          <p:cNvSpPr>
            <a:spLocks noChangeAspect="1"/>
          </p:cNvSpPr>
          <p:nvPr/>
        </p:nvSpPr>
        <p:spPr>
          <a:xfrm>
            <a:off x="6649097" y="3660140"/>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Straight Arrow Connector 12"/>
          <p:cNvCxnSpPr/>
          <p:nvPr/>
        </p:nvCxnSpPr>
        <p:spPr>
          <a:xfrm flipV="1">
            <a:off x="7389192" y="3724253"/>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5"/>
          <p:cNvCxnSpPr/>
          <p:nvPr/>
        </p:nvCxnSpPr>
        <p:spPr>
          <a:xfrm flipV="1">
            <a:off x="7181174" y="3342090"/>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4" name="楕円 123"/>
          <p:cNvSpPr>
            <a:spLocks noChangeAspect="1"/>
          </p:cNvSpPr>
          <p:nvPr/>
        </p:nvSpPr>
        <p:spPr>
          <a:xfrm>
            <a:off x="7112930" y="3660139"/>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Straight Arrow Connector 12"/>
          <p:cNvCxnSpPr/>
          <p:nvPr/>
        </p:nvCxnSpPr>
        <p:spPr>
          <a:xfrm flipV="1">
            <a:off x="7879522" y="372425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5"/>
          <p:cNvCxnSpPr/>
          <p:nvPr/>
        </p:nvCxnSpPr>
        <p:spPr>
          <a:xfrm flipV="1">
            <a:off x="7671504" y="3342087"/>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楕円 126"/>
          <p:cNvSpPr>
            <a:spLocks noChangeAspect="1"/>
          </p:cNvSpPr>
          <p:nvPr/>
        </p:nvSpPr>
        <p:spPr>
          <a:xfrm>
            <a:off x="7603260" y="366013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Straight Arrow Connector 12"/>
          <p:cNvCxnSpPr/>
          <p:nvPr/>
        </p:nvCxnSpPr>
        <p:spPr>
          <a:xfrm flipV="1">
            <a:off x="6428407" y="419470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5"/>
          <p:cNvCxnSpPr/>
          <p:nvPr/>
        </p:nvCxnSpPr>
        <p:spPr>
          <a:xfrm flipV="1">
            <a:off x="6193885" y="378603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0" name="楕円 129"/>
          <p:cNvSpPr>
            <a:spLocks noChangeAspect="1"/>
          </p:cNvSpPr>
          <p:nvPr/>
        </p:nvSpPr>
        <p:spPr>
          <a:xfrm>
            <a:off x="6152145" y="413058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 name="Straight Arrow Connector 12"/>
          <p:cNvCxnSpPr/>
          <p:nvPr/>
        </p:nvCxnSpPr>
        <p:spPr>
          <a:xfrm flipV="1">
            <a:off x="6912108" y="4201330"/>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5"/>
          <p:cNvCxnSpPr/>
          <p:nvPr/>
        </p:nvCxnSpPr>
        <p:spPr>
          <a:xfrm flipV="1">
            <a:off x="6677586" y="3792663"/>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3" name="楕円 132"/>
          <p:cNvSpPr>
            <a:spLocks noChangeAspect="1"/>
          </p:cNvSpPr>
          <p:nvPr/>
        </p:nvSpPr>
        <p:spPr>
          <a:xfrm>
            <a:off x="6635846" y="4137216"/>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Straight Arrow Connector 12"/>
          <p:cNvCxnSpPr/>
          <p:nvPr/>
        </p:nvCxnSpPr>
        <p:spPr>
          <a:xfrm flipV="1">
            <a:off x="7375941" y="4201329"/>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5"/>
          <p:cNvCxnSpPr/>
          <p:nvPr/>
        </p:nvCxnSpPr>
        <p:spPr>
          <a:xfrm flipV="1">
            <a:off x="7141419" y="3792662"/>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6" name="楕円 135"/>
          <p:cNvSpPr>
            <a:spLocks noChangeAspect="1"/>
          </p:cNvSpPr>
          <p:nvPr/>
        </p:nvSpPr>
        <p:spPr>
          <a:xfrm>
            <a:off x="7099679" y="4137215"/>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Straight Arrow Connector 12"/>
          <p:cNvCxnSpPr/>
          <p:nvPr/>
        </p:nvCxnSpPr>
        <p:spPr>
          <a:xfrm flipV="1">
            <a:off x="7866271" y="420132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5"/>
          <p:cNvCxnSpPr/>
          <p:nvPr/>
        </p:nvCxnSpPr>
        <p:spPr>
          <a:xfrm flipV="1">
            <a:off x="7631749" y="379265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楕円 138"/>
          <p:cNvSpPr>
            <a:spLocks noChangeAspect="1"/>
          </p:cNvSpPr>
          <p:nvPr/>
        </p:nvSpPr>
        <p:spPr>
          <a:xfrm>
            <a:off x="7590009" y="413721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0" name="Straight Arrow Connector 12"/>
          <p:cNvCxnSpPr/>
          <p:nvPr/>
        </p:nvCxnSpPr>
        <p:spPr>
          <a:xfrm flipV="1">
            <a:off x="6435034" y="4678408"/>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5"/>
          <p:cNvCxnSpPr/>
          <p:nvPr/>
        </p:nvCxnSpPr>
        <p:spPr>
          <a:xfrm flipV="1">
            <a:off x="6200512" y="4269741"/>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42" name="楕円 141"/>
          <p:cNvSpPr>
            <a:spLocks noChangeAspect="1"/>
          </p:cNvSpPr>
          <p:nvPr/>
        </p:nvSpPr>
        <p:spPr>
          <a:xfrm>
            <a:off x="6158772" y="4614294"/>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3" name="Straight Arrow Connector 12"/>
          <p:cNvCxnSpPr/>
          <p:nvPr/>
        </p:nvCxnSpPr>
        <p:spPr>
          <a:xfrm flipV="1">
            <a:off x="6918735" y="4685036"/>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5"/>
          <p:cNvCxnSpPr/>
          <p:nvPr/>
        </p:nvCxnSpPr>
        <p:spPr>
          <a:xfrm flipV="1">
            <a:off x="6684213" y="4276369"/>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楕円 144"/>
          <p:cNvSpPr>
            <a:spLocks noChangeAspect="1"/>
          </p:cNvSpPr>
          <p:nvPr/>
        </p:nvSpPr>
        <p:spPr>
          <a:xfrm>
            <a:off x="6642473" y="4620922"/>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Straight Arrow Connector 12"/>
          <p:cNvCxnSpPr/>
          <p:nvPr/>
        </p:nvCxnSpPr>
        <p:spPr>
          <a:xfrm flipV="1">
            <a:off x="7382568" y="4685035"/>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5"/>
          <p:cNvCxnSpPr/>
          <p:nvPr/>
        </p:nvCxnSpPr>
        <p:spPr>
          <a:xfrm flipV="1">
            <a:off x="7148046" y="4276368"/>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48" name="楕円 147"/>
          <p:cNvSpPr>
            <a:spLocks noChangeAspect="1"/>
          </p:cNvSpPr>
          <p:nvPr/>
        </p:nvSpPr>
        <p:spPr>
          <a:xfrm>
            <a:off x="7106306" y="4620921"/>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Straight Arrow Connector 12"/>
          <p:cNvCxnSpPr/>
          <p:nvPr/>
        </p:nvCxnSpPr>
        <p:spPr>
          <a:xfrm flipV="1">
            <a:off x="7872898" y="4685032"/>
            <a:ext cx="144000" cy="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5"/>
          <p:cNvCxnSpPr/>
          <p:nvPr/>
        </p:nvCxnSpPr>
        <p:spPr>
          <a:xfrm flipV="1">
            <a:off x="7638376" y="4276365"/>
            <a:ext cx="0" cy="1440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楕円 150"/>
          <p:cNvSpPr>
            <a:spLocks noChangeAspect="1"/>
          </p:cNvSpPr>
          <p:nvPr/>
        </p:nvSpPr>
        <p:spPr>
          <a:xfrm>
            <a:off x="7596636" y="4620918"/>
            <a:ext cx="108000" cy="108000"/>
          </a:xfrm>
          <a:prstGeom prst="ellipse">
            <a:avLst/>
          </a:prstGeom>
          <a:solidFill>
            <a:schemeClr val="accent6">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Right Arrow 39"/>
          <p:cNvSpPr/>
          <p:nvPr/>
        </p:nvSpPr>
        <p:spPr>
          <a:xfrm>
            <a:off x="5552549" y="3756275"/>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4" name="Oval 8"/>
          <p:cNvSpPr/>
          <p:nvPr/>
        </p:nvSpPr>
        <p:spPr>
          <a:xfrm>
            <a:off x="985405" y="5612970"/>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5" name="Dodecagon 4"/>
          <p:cNvSpPr/>
          <p:nvPr/>
        </p:nvSpPr>
        <p:spPr>
          <a:xfrm>
            <a:off x="1396885" y="622270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Dodecagon 10"/>
          <p:cNvSpPr/>
          <p:nvPr/>
        </p:nvSpPr>
        <p:spPr>
          <a:xfrm>
            <a:off x="2309424" y="599831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7" name="Curved Connector 11"/>
          <p:cNvCxnSpPr/>
          <p:nvPr/>
        </p:nvCxnSpPr>
        <p:spPr>
          <a:xfrm flipV="1">
            <a:off x="1132249" y="5377494"/>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8" name="Curved Connector 16"/>
          <p:cNvCxnSpPr/>
          <p:nvPr/>
        </p:nvCxnSpPr>
        <p:spPr>
          <a:xfrm flipV="1">
            <a:off x="1606745" y="5990230"/>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9" name="Curved Connector 18"/>
          <p:cNvCxnSpPr>
            <a:stCxn id="156" idx="0"/>
          </p:cNvCxnSpPr>
          <p:nvPr/>
        </p:nvCxnSpPr>
        <p:spPr>
          <a:xfrm flipV="1">
            <a:off x="2539349" y="5734762"/>
            <a:ext cx="341838" cy="29911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3" name="Oval 8"/>
          <p:cNvSpPr/>
          <p:nvPr/>
        </p:nvSpPr>
        <p:spPr>
          <a:xfrm>
            <a:off x="3544100" y="5571873"/>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4" name="Dodecagon 4"/>
          <p:cNvSpPr/>
          <p:nvPr/>
        </p:nvSpPr>
        <p:spPr>
          <a:xfrm>
            <a:off x="3955580" y="6181604"/>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Dodecagon 10"/>
          <p:cNvSpPr/>
          <p:nvPr/>
        </p:nvSpPr>
        <p:spPr>
          <a:xfrm>
            <a:off x="4868119" y="5957214"/>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6" name="Curved Connector 11"/>
          <p:cNvCxnSpPr/>
          <p:nvPr/>
        </p:nvCxnSpPr>
        <p:spPr>
          <a:xfrm flipV="1">
            <a:off x="3690944" y="5336397"/>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7" name="Curved Connector 16"/>
          <p:cNvCxnSpPr/>
          <p:nvPr/>
        </p:nvCxnSpPr>
        <p:spPr>
          <a:xfrm flipV="1">
            <a:off x="4165440" y="5949133"/>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Curved Connector 18"/>
          <p:cNvCxnSpPr>
            <a:stCxn id="165" idx="0"/>
          </p:cNvCxnSpPr>
          <p:nvPr/>
        </p:nvCxnSpPr>
        <p:spPr>
          <a:xfrm flipV="1">
            <a:off x="5098044" y="5693665"/>
            <a:ext cx="341838" cy="29911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9" name="Right Arrow 39"/>
          <p:cNvSpPr/>
          <p:nvPr/>
        </p:nvSpPr>
        <p:spPr>
          <a:xfrm>
            <a:off x="3011511" y="5873803"/>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0" name="Right Arrow 39"/>
          <p:cNvSpPr/>
          <p:nvPr/>
        </p:nvSpPr>
        <p:spPr>
          <a:xfrm>
            <a:off x="5672630" y="5854038"/>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1" name="Oval 8"/>
          <p:cNvSpPr/>
          <p:nvPr/>
        </p:nvSpPr>
        <p:spPr>
          <a:xfrm>
            <a:off x="6384358" y="5693120"/>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2" name="Dodecagon 4"/>
          <p:cNvSpPr/>
          <p:nvPr/>
        </p:nvSpPr>
        <p:spPr>
          <a:xfrm>
            <a:off x="6795838" y="630285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Dodecagon 10"/>
          <p:cNvSpPr/>
          <p:nvPr/>
        </p:nvSpPr>
        <p:spPr>
          <a:xfrm>
            <a:off x="7708377" y="6078461"/>
            <a:ext cx="265497" cy="265487"/>
          </a:xfrm>
          <a:prstGeom prst="dodecagon">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Curved Connector 11"/>
          <p:cNvCxnSpPr/>
          <p:nvPr/>
        </p:nvCxnSpPr>
        <p:spPr>
          <a:xfrm flipV="1">
            <a:off x="6620765" y="5519093"/>
            <a:ext cx="111117" cy="23547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5" name="Curved Connector 16"/>
          <p:cNvCxnSpPr/>
          <p:nvPr/>
        </p:nvCxnSpPr>
        <p:spPr>
          <a:xfrm flipV="1">
            <a:off x="7005698" y="6070380"/>
            <a:ext cx="241093" cy="27356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6" name="Curved Connector 18"/>
          <p:cNvCxnSpPr>
            <a:stCxn id="173" idx="0"/>
          </p:cNvCxnSpPr>
          <p:nvPr/>
        </p:nvCxnSpPr>
        <p:spPr>
          <a:xfrm flipV="1">
            <a:off x="7938302" y="5814912"/>
            <a:ext cx="341838" cy="29911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7" name="コンテンツ プレースホルダー 2"/>
          <p:cNvSpPr>
            <a:spLocks noGrp="1"/>
          </p:cNvSpPr>
          <p:nvPr>
            <p:ph idx="1"/>
          </p:nvPr>
        </p:nvSpPr>
        <p:spPr>
          <a:xfrm>
            <a:off x="648527" y="1652013"/>
            <a:ext cx="7886700" cy="1042566"/>
          </a:xfrm>
        </p:spPr>
        <p:txBody>
          <a:bodyPr>
            <a:normAutofit fontScale="85000" lnSpcReduction="20000"/>
          </a:bodyPr>
          <a:lstStyle/>
          <a:p>
            <a:r>
              <a:rPr lang="ja-JP" altLang="en-US" dirty="0"/>
              <a:t>空気の流れは格子法、湯気は粒子法で表現する</a:t>
            </a:r>
            <a:endParaRPr lang="en-US" altLang="ja-JP" dirty="0"/>
          </a:p>
          <a:p>
            <a:r>
              <a:rPr kumimoji="1" lang="ja-JP" altLang="en-US" dirty="0"/>
              <a:t>これにより湯気に対して揚力・抗力を加えることができるため浮遊感を出せると考える</a:t>
            </a:r>
            <a:endParaRPr kumimoji="1" lang="en-US" altLang="ja-JP" dirty="0"/>
          </a:p>
          <a:p>
            <a:pPr marL="0" indent="0">
              <a:buNone/>
            </a:pPr>
            <a:endParaRPr kumimoji="1" lang="ja-JP" altLang="en-US" dirty="0"/>
          </a:p>
        </p:txBody>
      </p:sp>
      <p:sp>
        <p:nvSpPr>
          <p:cNvPr id="188" name="テキスト ボックス 187"/>
          <p:cNvSpPr txBox="1"/>
          <p:nvPr/>
        </p:nvSpPr>
        <p:spPr>
          <a:xfrm>
            <a:off x="564956" y="2720903"/>
            <a:ext cx="646331" cy="369332"/>
          </a:xfrm>
          <a:prstGeom prst="rect">
            <a:avLst/>
          </a:prstGeom>
          <a:noFill/>
        </p:spPr>
        <p:txBody>
          <a:bodyPr wrap="none" rtlCol="0">
            <a:spAutoFit/>
          </a:bodyPr>
          <a:lstStyle/>
          <a:p>
            <a:r>
              <a:rPr kumimoji="1" lang="ja-JP" altLang="en-US" dirty="0"/>
              <a:t>空気</a:t>
            </a:r>
          </a:p>
        </p:txBody>
      </p:sp>
      <p:sp>
        <p:nvSpPr>
          <p:cNvPr id="189" name="テキスト ボックス 188"/>
          <p:cNvSpPr txBox="1"/>
          <p:nvPr/>
        </p:nvSpPr>
        <p:spPr>
          <a:xfrm>
            <a:off x="602480" y="5025204"/>
            <a:ext cx="646331" cy="369332"/>
          </a:xfrm>
          <a:prstGeom prst="rect">
            <a:avLst/>
          </a:prstGeom>
          <a:noFill/>
        </p:spPr>
        <p:txBody>
          <a:bodyPr wrap="none" rtlCol="0">
            <a:spAutoFit/>
          </a:bodyPr>
          <a:lstStyle/>
          <a:p>
            <a:r>
              <a:rPr kumimoji="1" lang="ja-JP" altLang="en-US" dirty="0"/>
              <a:t>湯気</a:t>
            </a:r>
          </a:p>
        </p:txBody>
      </p:sp>
    </p:spTree>
    <p:extLst>
      <p:ext uri="{BB962C8B-B14F-4D97-AF65-F5344CB8AC3E}">
        <p14:creationId xmlns:p14="http://schemas.microsoft.com/office/powerpoint/2010/main" val="51520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今後の予定</a:t>
            </a:r>
          </a:p>
        </p:txBody>
      </p:sp>
      <p:sp>
        <p:nvSpPr>
          <p:cNvPr id="3" name="コンテンツ プレースホルダー 2"/>
          <p:cNvSpPr>
            <a:spLocks noGrp="1"/>
          </p:cNvSpPr>
          <p:nvPr>
            <p:ph idx="1"/>
          </p:nvPr>
        </p:nvSpPr>
        <p:spPr/>
        <p:txBody>
          <a:bodyPr/>
          <a:lstStyle/>
          <a:p>
            <a:r>
              <a:rPr kumimoji="1" lang="en-US" altLang="ja-JP" dirty="0"/>
              <a:t>6</a:t>
            </a:r>
            <a:r>
              <a:rPr kumimoji="1" lang="ja-JP" altLang="en-US" dirty="0"/>
              <a:t>月</a:t>
            </a:r>
            <a:endParaRPr kumimoji="1" lang="en-US" altLang="ja-JP" dirty="0"/>
          </a:p>
          <a:p>
            <a:pPr lvl="1"/>
            <a:r>
              <a:rPr lang="ja-JP" altLang="en-US" dirty="0"/>
              <a:t>シミュレーションモデルの改善</a:t>
            </a:r>
            <a:endParaRPr lang="en-US" altLang="ja-JP" dirty="0"/>
          </a:p>
          <a:p>
            <a:pPr lvl="1"/>
            <a:r>
              <a:rPr lang="en-US" altLang="ja-JP" dirty="0"/>
              <a:t>2</a:t>
            </a:r>
            <a:r>
              <a:rPr lang="ja-JP" altLang="en-US" dirty="0"/>
              <a:t>次元による検証</a:t>
            </a:r>
            <a:endParaRPr lang="en-US" altLang="ja-JP" dirty="0"/>
          </a:p>
          <a:p>
            <a:r>
              <a:rPr kumimoji="1" lang="en-US" altLang="ja-JP" dirty="0"/>
              <a:t>7</a:t>
            </a:r>
            <a:r>
              <a:rPr kumimoji="1" lang="ja-JP" altLang="en-US" dirty="0"/>
              <a:t>月</a:t>
            </a:r>
            <a:endParaRPr kumimoji="1" lang="en-US" altLang="ja-JP" dirty="0"/>
          </a:p>
          <a:p>
            <a:pPr lvl="1"/>
            <a:r>
              <a:rPr kumimoji="1" lang="en-US" altLang="ja-JP" dirty="0"/>
              <a:t>3</a:t>
            </a:r>
            <a:r>
              <a:rPr kumimoji="1" lang="ja-JP" altLang="en-US" dirty="0"/>
              <a:t>次元による検証</a:t>
            </a:r>
            <a:endParaRPr kumimoji="1" lang="en-US" altLang="ja-JP" dirty="0"/>
          </a:p>
          <a:p>
            <a:r>
              <a:rPr kumimoji="1" lang="en-US" altLang="ja-JP" dirty="0"/>
              <a:t>8</a:t>
            </a:r>
            <a:r>
              <a:rPr kumimoji="1" lang="ja-JP" altLang="en-US" dirty="0"/>
              <a:t>月</a:t>
            </a:r>
            <a:endParaRPr kumimoji="1" lang="en-US" altLang="ja-JP" dirty="0"/>
          </a:p>
          <a:p>
            <a:pPr lvl="1"/>
            <a:r>
              <a:rPr lang="ja-JP" altLang="en-US" dirty="0"/>
              <a:t>パラメータ調整</a:t>
            </a:r>
            <a:endParaRPr lang="en-US" altLang="ja-JP" dirty="0"/>
          </a:p>
          <a:p>
            <a:pPr lvl="1"/>
            <a:r>
              <a:rPr kumimoji="1" lang="ja-JP" altLang="en-US" dirty="0"/>
              <a:t>一学期レポート提出</a:t>
            </a:r>
          </a:p>
        </p:txBody>
      </p:sp>
    </p:spTree>
    <p:extLst>
      <p:ext uri="{BB962C8B-B14F-4D97-AF65-F5344CB8AC3E}">
        <p14:creationId xmlns:p14="http://schemas.microsoft.com/office/powerpoint/2010/main" val="243571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研究テーマ</a:t>
            </a:r>
          </a:p>
        </p:txBody>
      </p:sp>
      <p:sp>
        <p:nvSpPr>
          <p:cNvPr id="3" name="コンテンツ プレースホルダー 2"/>
          <p:cNvSpPr>
            <a:spLocks noGrp="1"/>
          </p:cNvSpPr>
          <p:nvPr>
            <p:ph sz="half" idx="1"/>
          </p:nvPr>
        </p:nvSpPr>
        <p:spPr/>
        <p:txBody>
          <a:bodyPr>
            <a:normAutofit fontScale="92500" lnSpcReduction="10000"/>
          </a:bodyPr>
          <a:lstStyle/>
          <a:p>
            <a:r>
              <a:rPr lang="en-US" altLang="ja-JP" dirty="0">
                <a:latin typeface="+mn-ea"/>
              </a:rPr>
              <a:t>CG</a:t>
            </a:r>
            <a:r>
              <a:rPr lang="ja-JP" altLang="en-US" dirty="0">
                <a:latin typeface="+mn-ea"/>
              </a:rPr>
              <a:t>による湯気の可視化シミュレーション</a:t>
            </a:r>
            <a:endParaRPr lang="en-US" altLang="ja-JP" dirty="0">
              <a:latin typeface="+mn-ea"/>
            </a:endParaRPr>
          </a:p>
          <a:p>
            <a:r>
              <a:rPr kumimoji="1" lang="ja-JP" altLang="en-US" dirty="0"/>
              <a:t>フォトリアルな湯気の表現を可能とすることで、従来の</a:t>
            </a:r>
            <a:r>
              <a:rPr kumimoji="1" lang="en-US" altLang="ja-JP" dirty="0"/>
              <a:t>CG</a:t>
            </a:r>
            <a:r>
              <a:rPr kumimoji="1" lang="ja-JP" altLang="en-US" dirty="0"/>
              <a:t>では表現できない温泉、暖かい料理といったシーンを表現可能とする。</a:t>
            </a:r>
            <a:endParaRPr kumimoji="1" lang="en-US" altLang="ja-JP" dirty="0"/>
          </a:p>
          <a:p>
            <a:r>
              <a:rPr lang="en-US" altLang="ja-JP" dirty="0"/>
              <a:t>CG</a:t>
            </a:r>
            <a:r>
              <a:rPr lang="ja-JP" altLang="en-US" dirty="0"/>
              <a:t>による雲や煙の表現の研究はあるが湯気に特化した研究はされない。</a:t>
            </a:r>
            <a:endParaRPr lang="en-US" altLang="ja-JP" dirty="0"/>
          </a:p>
        </p:txBody>
      </p:sp>
      <p:sp>
        <p:nvSpPr>
          <p:cNvPr id="5" name="コンテンツ プレースホルダー 4"/>
          <p:cNvSpPr>
            <a:spLocks noGrp="1"/>
          </p:cNvSpPr>
          <p:nvPr>
            <p:ph sz="half" idx="2"/>
          </p:nvPr>
        </p:nvSpPr>
        <p:spPr/>
        <p:txBody>
          <a:bodyPr>
            <a:normAutofit fontScale="92500" lnSpcReduction="10000"/>
          </a:bodyPr>
          <a:lstStyle/>
          <a:p>
            <a:endParaRPr kumimoji="1" lang="ja-JP" altLang="en-US"/>
          </a:p>
        </p:txBody>
      </p:sp>
      <p:pic>
        <p:nvPicPr>
          <p:cNvPr id="4" name="図 3" descr="... 日の出, 湯気 / 蒸気 ID:2014020404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150" y="2515389"/>
            <a:ext cx="3890943" cy="2625627"/>
          </a:xfrm>
          <a:prstGeom prst="rect">
            <a:avLst/>
          </a:prstGeom>
        </p:spPr>
      </p:pic>
    </p:spTree>
    <p:extLst>
      <p:ext uri="{BB962C8B-B14F-4D97-AF65-F5344CB8AC3E}">
        <p14:creationId xmlns:p14="http://schemas.microsoft.com/office/powerpoint/2010/main" val="70202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アイデア</a:t>
            </a:r>
          </a:p>
        </p:txBody>
      </p:sp>
      <p:sp>
        <p:nvSpPr>
          <p:cNvPr id="5" name="コンテンツ プレースホルダー 4"/>
          <p:cNvSpPr>
            <a:spLocks noGrp="1"/>
          </p:cNvSpPr>
          <p:nvPr>
            <p:ph sz="half" idx="1"/>
          </p:nvPr>
        </p:nvSpPr>
        <p:spPr/>
        <p:txBody>
          <a:bodyPr>
            <a:normAutofit/>
          </a:bodyPr>
          <a:lstStyle/>
          <a:p>
            <a:r>
              <a:rPr lang="ja-JP" altLang="en-US" dirty="0"/>
              <a:t>既存の流体シミュレーションをベースとする</a:t>
            </a:r>
            <a:endParaRPr lang="en-US" altLang="ja-JP" dirty="0"/>
          </a:p>
          <a:p>
            <a:r>
              <a:rPr kumimoji="1" lang="ja-JP" altLang="en-US" dirty="0"/>
              <a:t>湯気の特性をシミュレーションモデルへ取り入れる</a:t>
            </a:r>
            <a:endParaRPr kumimoji="1" lang="en-US" altLang="ja-JP" dirty="0"/>
          </a:p>
          <a:p>
            <a:pPr lvl="1"/>
            <a:r>
              <a:rPr lang="ja-JP" altLang="en-US" dirty="0"/>
              <a:t>相転移</a:t>
            </a:r>
            <a:endParaRPr lang="en-US" altLang="ja-JP" dirty="0"/>
          </a:p>
          <a:p>
            <a:pPr lvl="1"/>
            <a:r>
              <a:rPr lang="ja-JP" altLang="en-US" dirty="0"/>
              <a:t>熱移動</a:t>
            </a:r>
            <a:endParaRPr lang="en-US" altLang="ja-JP" dirty="0"/>
          </a:p>
          <a:p>
            <a:pPr lvl="1"/>
            <a:r>
              <a:rPr lang="ja-JP" altLang="en-US" dirty="0"/>
              <a:t>浮力</a:t>
            </a:r>
            <a:endParaRPr lang="en-US" altLang="ja-JP" dirty="0"/>
          </a:p>
          <a:p>
            <a:pPr lvl="1"/>
            <a:r>
              <a:rPr lang="ja-JP" altLang="en-US" dirty="0"/>
              <a:t>水滴</a:t>
            </a:r>
            <a:endParaRPr lang="en-US" altLang="ja-JP" dirty="0"/>
          </a:p>
          <a:p>
            <a:pPr lvl="1"/>
            <a:endParaRPr kumimoji="1" lang="ja-JP" altLang="en-US" dirty="0"/>
          </a:p>
        </p:txBody>
      </p:sp>
      <p:sp>
        <p:nvSpPr>
          <p:cNvPr id="6" name="コンテンツ プレースホルダー 5"/>
          <p:cNvSpPr>
            <a:spLocks noGrp="1"/>
          </p:cNvSpPr>
          <p:nvPr>
            <p:ph sz="half" idx="2"/>
          </p:nvPr>
        </p:nvSpPr>
        <p:spPr/>
        <p:txBody>
          <a:bodyPr>
            <a:normAutofit/>
          </a:bodyPr>
          <a:lstStyle/>
          <a:p>
            <a:endParaRPr kumimoji="1" lang="ja-JP" altLang="en-US" dirty="0"/>
          </a:p>
        </p:txBody>
      </p:sp>
      <p:sp>
        <p:nvSpPr>
          <p:cNvPr id="7" name="楕円 6"/>
          <p:cNvSpPr>
            <a:spLocks noChangeAspect="1"/>
          </p:cNvSpPr>
          <p:nvPr/>
        </p:nvSpPr>
        <p:spPr>
          <a:xfrm>
            <a:off x="6405436" y="2983732"/>
            <a:ext cx="324352" cy="324000"/>
          </a:xfrm>
          <a:prstGeom prst="ellipse">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sp>
        <p:nvSpPr>
          <p:cNvPr id="8" name="楕円 7"/>
          <p:cNvSpPr/>
          <p:nvPr/>
        </p:nvSpPr>
        <p:spPr>
          <a:xfrm>
            <a:off x="6343981" y="3593555"/>
            <a:ext cx="447261" cy="427383"/>
          </a:xfrm>
          <a:prstGeom prst="ellipse">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sp>
        <p:nvSpPr>
          <p:cNvPr id="9" name="楕円 8"/>
          <p:cNvSpPr>
            <a:spLocks noChangeAspect="1"/>
          </p:cNvSpPr>
          <p:nvPr/>
        </p:nvSpPr>
        <p:spPr>
          <a:xfrm>
            <a:off x="6365112" y="4299822"/>
            <a:ext cx="405000" cy="387000"/>
          </a:xfrm>
          <a:prstGeom prst="ellipse">
            <a:avLst/>
          </a:prstGeom>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sp>
        <p:nvSpPr>
          <p:cNvPr id="10" name="楕円 9"/>
          <p:cNvSpPr>
            <a:spLocks noChangeAspect="1"/>
          </p:cNvSpPr>
          <p:nvPr/>
        </p:nvSpPr>
        <p:spPr>
          <a:xfrm>
            <a:off x="6454579" y="2492828"/>
            <a:ext cx="226066" cy="226066"/>
          </a:xfrm>
          <a:prstGeom prst="ellipse">
            <a:avLst/>
          </a:prstGeom>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sp>
        <p:nvSpPr>
          <p:cNvPr id="15" name="正方形/長方形 14"/>
          <p:cNvSpPr/>
          <p:nvPr/>
        </p:nvSpPr>
        <p:spPr>
          <a:xfrm>
            <a:off x="4629150" y="4993481"/>
            <a:ext cx="3886200" cy="496491"/>
          </a:xfrm>
          <a:prstGeom prst="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cxnSp>
        <p:nvCxnSpPr>
          <p:cNvPr id="17" name="直線矢印コネクタ 16"/>
          <p:cNvCxnSpPr>
            <a:stCxn id="15" idx="0"/>
            <a:endCxn id="9" idx="4"/>
          </p:cNvCxnSpPr>
          <p:nvPr/>
        </p:nvCxnSpPr>
        <p:spPr>
          <a:xfrm flipH="1" flipV="1">
            <a:off x="6567612" y="4686823"/>
            <a:ext cx="4638" cy="306659"/>
          </a:xfrm>
          <a:prstGeom prst="straightConnector1">
            <a:avLst/>
          </a:prstGeom>
          <a:ln>
            <a:tailEnd type="triangle" w="lg" len="lg"/>
          </a:ln>
        </p:spPr>
        <p:style>
          <a:lnRef idx="1">
            <a:schemeClr val="accent3"/>
          </a:lnRef>
          <a:fillRef idx="2">
            <a:schemeClr val="accent3"/>
          </a:fillRef>
          <a:effectRef idx="1">
            <a:schemeClr val="accent3"/>
          </a:effectRef>
          <a:fontRef idx="minor">
            <a:schemeClr val="dk1"/>
          </a:fontRef>
        </p:style>
      </p:cxnSp>
      <p:cxnSp>
        <p:nvCxnSpPr>
          <p:cNvPr id="20" name="直線矢印コネクタ 19"/>
          <p:cNvCxnSpPr>
            <a:stCxn id="9" idx="0"/>
            <a:endCxn id="8" idx="4"/>
          </p:cNvCxnSpPr>
          <p:nvPr/>
        </p:nvCxnSpPr>
        <p:spPr>
          <a:xfrm flipH="1" flipV="1">
            <a:off x="6567612" y="4020939"/>
            <a:ext cx="1" cy="278884"/>
          </a:xfrm>
          <a:prstGeom prst="straightConnector1">
            <a:avLst/>
          </a:prstGeom>
          <a:ln>
            <a:tailEnd type="triangle" w="lg" len="lg"/>
          </a:ln>
        </p:spPr>
        <p:style>
          <a:lnRef idx="1">
            <a:schemeClr val="accent3"/>
          </a:lnRef>
          <a:fillRef idx="2">
            <a:schemeClr val="accent3"/>
          </a:fillRef>
          <a:effectRef idx="1">
            <a:schemeClr val="accent3"/>
          </a:effectRef>
          <a:fontRef idx="minor">
            <a:schemeClr val="dk1"/>
          </a:fontRef>
        </p:style>
      </p:cxnSp>
      <p:cxnSp>
        <p:nvCxnSpPr>
          <p:cNvPr id="36" name="直線矢印コネクタ 35"/>
          <p:cNvCxnSpPr>
            <a:stCxn id="8" idx="0"/>
            <a:endCxn id="7" idx="4"/>
          </p:cNvCxnSpPr>
          <p:nvPr/>
        </p:nvCxnSpPr>
        <p:spPr>
          <a:xfrm flipV="1">
            <a:off x="6567612" y="3307732"/>
            <a:ext cx="1" cy="285824"/>
          </a:xfrm>
          <a:prstGeom prst="straightConnector1">
            <a:avLst/>
          </a:prstGeom>
          <a:ln>
            <a:tailEnd type="triangle" w="lg" len="lg"/>
          </a:ln>
        </p:spPr>
        <p:style>
          <a:lnRef idx="1">
            <a:schemeClr val="accent3"/>
          </a:lnRef>
          <a:fillRef idx="2">
            <a:schemeClr val="accent3"/>
          </a:fillRef>
          <a:effectRef idx="1">
            <a:schemeClr val="accent3"/>
          </a:effectRef>
          <a:fontRef idx="minor">
            <a:schemeClr val="dk1"/>
          </a:fontRef>
        </p:style>
      </p:cxnSp>
      <p:cxnSp>
        <p:nvCxnSpPr>
          <p:cNvPr id="40" name="直線矢印コネクタ 39"/>
          <p:cNvCxnSpPr>
            <a:stCxn id="7" idx="0"/>
            <a:endCxn id="10" idx="4"/>
          </p:cNvCxnSpPr>
          <p:nvPr/>
        </p:nvCxnSpPr>
        <p:spPr>
          <a:xfrm flipV="1">
            <a:off x="6567612" y="2718893"/>
            <a:ext cx="0" cy="264839"/>
          </a:xfrm>
          <a:prstGeom prst="straightConnector1">
            <a:avLst/>
          </a:prstGeom>
          <a:ln>
            <a:tailEnd type="triangle" w="lg" len="lg"/>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251822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マイルストン</a:t>
            </a:r>
          </a:p>
        </p:txBody>
      </p:sp>
      <p:sp>
        <p:nvSpPr>
          <p:cNvPr id="3" name="コンテンツ プレースホルダー 2"/>
          <p:cNvSpPr>
            <a:spLocks noGrp="1"/>
          </p:cNvSpPr>
          <p:nvPr>
            <p:ph idx="1"/>
          </p:nvPr>
        </p:nvSpPr>
        <p:spPr/>
        <p:txBody>
          <a:bodyPr/>
          <a:lstStyle/>
          <a:p>
            <a:r>
              <a:rPr kumimoji="1" lang="ja-JP" altLang="en-US" dirty="0">
                <a:solidFill>
                  <a:srgbClr val="FF0000"/>
                </a:solidFill>
              </a:rPr>
              <a:t>先行研究</a:t>
            </a:r>
            <a:r>
              <a:rPr lang="ja-JP" altLang="en-US" dirty="0">
                <a:solidFill>
                  <a:srgbClr val="FF0000"/>
                </a:solidFill>
              </a:rPr>
              <a:t>、関連研究調査</a:t>
            </a:r>
            <a:endParaRPr lang="en-US" altLang="ja-JP" dirty="0">
              <a:solidFill>
                <a:srgbClr val="FF0000"/>
              </a:solidFill>
            </a:endParaRPr>
          </a:p>
          <a:p>
            <a:r>
              <a:rPr kumimoji="1" lang="ja-JP" altLang="en-US" dirty="0">
                <a:solidFill>
                  <a:srgbClr val="FF0000"/>
                </a:solidFill>
              </a:rPr>
              <a:t>流体シミュレーションの基礎調査</a:t>
            </a:r>
            <a:endParaRPr kumimoji="1" lang="en-US" altLang="ja-JP" dirty="0">
              <a:solidFill>
                <a:srgbClr val="FF0000"/>
              </a:solidFill>
            </a:endParaRPr>
          </a:p>
          <a:p>
            <a:r>
              <a:rPr lang="ja-JP" altLang="en-US" dirty="0">
                <a:solidFill>
                  <a:srgbClr val="FF0000"/>
                </a:solidFill>
              </a:rPr>
              <a:t>煙のシミュレーション</a:t>
            </a:r>
            <a:endParaRPr lang="en-US" altLang="ja-JP" dirty="0">
              <a:solidFill>
                <a:srgbClr val="FF0000"/>
              </a:solidFill>
            </a:endParaRPr>
          </a:p>
          <a:p>
            <a:r>
              <a:rPr kumimoji="1" lang="ja-JP" altLang="en-US" dirty="0">
                <a:solidFill>
                  <a:srgbClr val="FF0000"/>
                </a:solidFill>
              </a:rPr>
              <a:t>湯気のモデリング</a:t>
            </a:r>
            <a:endParaRPr lang="en-US" altLang="ja-JP" dirty="0">
              <a:solidFill>
                <a:srgbClr val="FF0000"/>
              </a:solidFill>
            </a:endParaRPr>
          </a:p>
          <a:p>
            <a:r>
              <a:rPr kumimoji="1" lang="ja-JP" altLang="en-US" dirty="0">
                <a:solidFill>
                  <a:srgbClr val="FF0000"/>
                </a:solidFill>
              </a:rPr>
              <a:t>湯気のシミュレーション</a:t>
            </a:r>
            <a:endParaRPr kumimoji="1" lang="en-US" altLang="ja-JP" dirty="0">
              <a:solidFill>
                <a:srgbClr val="FF0000"/>
              </a:solidFill>
            </a:endParaRPr>
          </a:p>
          <a:p>
            <a:r>
              <a:rPr lang="ja-JP" altLang="en-US" dirty="0"/>
              <a:t>パラメータ、モデルの見直し</a:t>
            </a:r>
            <a:endParaRPr kumimoji="1" lang="en-US" altLang="ja-JP" dirty="0"/>
          </a:p>
        </p:txBody>
      </p:sp>
    </p:spTree>
    <p:extLst>
      <p:ext uri="{BB962C8B-B14F-4D97-AF65-F5344CB8AC3E}">
        <p14:creationId xmlns:p14="http://schemas.microsoft.com/office/powerpoint/2010/main" val="233721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報告内容</a:t>
            </a:r>
          </a:p>
        </p:txBody>
      </p:sp>
      <p:sp>
        <p:nvSpPr>
          <p:cNvPr id="3" name="コンテンツ プレースホルダー 2"/>
          <p:cNvSpPr>
            <a:spLocks noGrp="1"/>
          </p:cNvSpPr>
          <p:nvPr>
            <p:ph idx="1"/>
          </p:nvPr>
        </p:nvSpPr>
        <p:spPr/>
        <p:txBody>
          <a:bodyPr>
            <a:normAutofit/>
          </a:bodyPr>
          <a:lstStyle/>
          <a:p>
            <a:r>
              <a:rPr kumimoji="1" lang="en-US" altLang="ja-JP" dirty="0"/>
              <a:t>CG</a:t>
            </a:r>
            <a:r>
              <a:rPr kumimoji="1" lang="ja-JP" altLang="en-US" dirty="0"/>
              <a:t>による流体シミュレーション</a:t>
            </a:r>
            <a:endParaRPr kumimoji="1" lang="en-US" altLang="ja-JP" dirty="0"/>
          </a:p>
          <a:p>
            <a:r>
              <a:rPr kumimoji="1" lang="en-US" altLang="ja-JP" dirty="0"/>
              <a:t>CG</a:t>
            </a:r>
            <a:r>
              <a:rPr kumimoji="1" lang="ja-JP" altLang="en-US" dirty="0"/>
              <a:t>による湯気のシミュレーション</a:t>
            </a:r>
            <a:endParaRPr kumimoji="1" lang="en-US" altLang="ja-JP" dirty="0"/>
          </a:p>
          <a:p>
            <a:r>
              <a:rPr lang="ja-JP" altLang="en-US" dirty="0"/>
              <a:t>今後の予定</a:t>
            </a:r>
            <a:endParaRPr lang="en-US" altLang="ja-JP" dirty="0"/>
          </a:p>
        </p:txBody>
      </p:sp>
    </p:spTree>
    <p:extLst>
      <p:ext uri="{BB962C8B-B14F-4D97-AF65-F5344CB8AC3E}">
        <p14:creationId xmlns:p14="http://schemas.microsoft.com/office/powerpoint/2010/main" val="170149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sz="4050" dirty="0"/>
              <a:t>CG</a:t>
            </a:r>
            <a:r>
              <a:rPr lang="ja-JP" altLang="en-US" sz="4050" dirty="0"/>
              <a:t>による流体シミュレーション</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3181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流体シミュレーション</a:t>
            </a:r>
          </a:p>
        </p:txBody>
      </p:sp>
      <p:sp>
        <p:nvSpPr>
          <p:cNvPr id="15" name="コンテンツ プレースホルダー 14"/>
          <p:cNvSpPr>
            <a:spLocks noGrp="1"/>
          </p:cNvSpPr>
          <p:nvPr>
            <p:ph idx="1"/>
          </p:nvPr>
        </p:nvSpPr>
        <p:spPr/>
        <p:txBody>
          <a:bodyPr/>
          <a:lstStyle/>
          <a:p>
            <a:endParaRPr kumimoji="1" lang="ja-JP" altLang="en-US"/>
          </a:p>
        </p:txBody>
      </p:sp>
      <p:pic>
        <p:nvPicPr>
          <p:cNvPr id="17" name="Picture 7">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718" y="2282203"/>
            <a:ext cx="2722563" cy="272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テキスト ボックス 15"/>
          <p:cNvSpPr txBox="1"/>
          <p:nvPr/>
        </p:nvSpPr>
        <p:spPr>
          <a:xfrm>
            <a:off x="1233970" y="5138178"/>
            <a:ext cx="6676058" cy="646331"/>
          </a:xfrm>
          <a:prstGeom prst="rect">
            <a:avLst/>
          </a:prstGeom>
          <a:noFill/>
        </p:spPr>
        <p:txBody>
          <a:bodyPr wrap="none" rtlCol="0">
            <a:spAutoFit/>
          </a:bodyPr>
          <a:lstStyle/>
          <a:p>
            <a:pPr algn="ctr"/>
            <a:r>
              <a:rPr lang="en-US" altLang="ja-JP" dirty="0"/>
              <a:t>Visual</a:t>
            </a:r>
            <a:r>
              <a:rPr lang="ja-JP" altLang="en-US" dirty="0"/>
              <a:t> </a:t>
            </a:r>
            <a:r>
              <a:rPr lang="en-US" altLang="ja-JP" dirty="0"/>
              <a:t>Simulation</a:t>
            </a:r>
            <a:r>
              <a:rPr lang="ja-JP" altLang="en-US" dirty="0"/>
              <a:t> </a:t>
            </a:r>
            <a:r>
              <a:rPr lang="en-US" altLang="ja-JP" dirty="0"/>
              <a:t>of</a:t>
            </a:r>
            <a:r>
              <a:rPr lang="ja-JP" altLang="en-US" dirty="0"/>
              <a:t> </a:t>
            </a:r>
            <a:r>
              <a:rPr lang="en-US" altLang="ja-JP" dirty="0"/>
              <a:t>Smoke</a:t>
            </a:r>
            <a:br>
              <a:rPr lang="en-US" altLang="ja-JP" dirty="0"/>
            </a:br>
            <a:r>
              <a:rPr lang="en-US" altLang="ja-JP" dirty="0" err="1">
                <a:latin typeface="Corbel" charset="0"/>
              </a:rPr>
              <a:t>Fedkiw</a:t>
            </a:r>
            <a:r>
              <a:rPr lang="en-US" altLang="ja-JP" dirty="0">
                <a:latin typeface="Corbel" charset="0"/>
              </a:rPr>
              <a:t>, R., </a:t>
            </a:r>
            <a:r>
              <a:rPr lang="en-US" altLang="ja-JP" dirty="0" err="1">
                <a:latin typeface="Corbel" charset="0"/>
              </a:rPr>
              <a:t>Stam</a:t>
            </a:r>
            <a:r>
              <a:rPr lang="en-US" altLang="ja-JP" dirty="0">
                <a:latin typeface="Corbel" charset="0"/>
              </a:rPr>
              <a:t>, J. and Jensen, H.W. SIGGRAPH 2001, 23-30 (2001). </a:t>
            </a:r>
            <a:endParaRPr kumimoji="1" lang="ja-JP" altLang="en-US" dirty="0"/>
          </a:p>
        </p:txBody>
      </p:sp>
    </p:spTree>
    <p:extLst>
      <p:ext uri="{BB962C8B-B14F-4D97-AF65-F5344CB8AC3E}">
        <p14:creationId xmlns:p14="http://schemas.microsoft.com/office/powerpoint/2010/main" val="173375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流体の支配方程式</a:t>
            </a:r>
            <a:endParaRPr lang="en-US" dirty="0"/>
          </a:p>
        </p:txBody>
      </p:sp>
      <p:sp>
        <p:nvSpPr>
          <p:cNvPr id="3" name="Content Placeholder 2"/>
          <p:cNvSpPr>
            <a:spLocks noGrp="1"/>
          </p:cNvSpPr>
          <p:nvPr>
            <p:ph idx="1"/>
          </p:nvPr>
        </p:nvSpPr>
        <p:spPr>
          <a:xfrm>
            <a:off x="248171" y="1600200"/>
            <a:ext cx="8852034" cy="4765075"/>
          </a:xfrm>
        </p:spPr>
        <p:txBody>
          <a:bodyPr>
            <a:normAutofit/>
          </a:bodyPr>
          <a:lstStyle/>
          <a:p>
            <a:r>
              <a:rPr lang="ja-JP" altLang="en-US" dirty="0"/>
              <a:t>オイラーの運動方程式</a:t>
            </a:r>
            <a:endParaRPr lang="en-US" altLang="ja-JP" dirty="0"/>
          </a:p>
          <a:p>
            <a:pPr marL="800100" lvl="2" indent="-400050"/>
            <a:r>
              <a:rPr lang="ja-JP" altLang="en-US" dirty="0"/>
              <a:t>自身の速度に沿って動く</a:t>
            </a:r>
            <a:r>
              <a:rPr lang="en-US" altLang="ja-JP" dirty="0"/>
              <a:t>(</a:t>
            </a:r>
            <a:r>
              <a:rPr lang="ja-JP" altLang="en-US" dirty="0"/>
              <a:t>移流項</a:t>
            </a:r>
            <a:r>
              <a:rPr lang="en-US" altLang="ja-JP" dirty="0"/>
              <a:t>)</a:t>
            </a:r>
          </a:p>
          <a:p>
            <a:pPr marL="800100" lvl="2" indent="-400050"/>
            <a:r>
              <a:rPr lang="ja-JP" altLang="en-US" dirty="0"/>
              <a:t>圧力の高いところから低いところへ動く</a:t>
            </a:r>
            <a:r>
              <a:rPr lang="en-US" altLang="ja-JP" dirty="0"/>
              <a:t>(</a:t>
            </a:r>
            <a:r>
              <a:rPr lang="ja-JP" altLang="en-US" dirty="0"/>
              <a:t>圧縮項</a:t>
            </a:r>
            <a:r>
              <a:rPr lang="en-US" altLang="ja-JP" dirty="0"/>
              <a:t>)</a:t>
            </a:r>
          </a:p>
          <a:p>
            <a:pPr marL="800100" lvl="2" indent="-400050"/>
            <a:r>
              <a:rPr lang="ja-JP" altLang="en-US" dirty="0"/>
              <a:t>外部から与えられる力によって動く</a:t>
            </a:r>
            <a:r>
              <a:rPr lang="en-US" altLang="ja-JP" dirty="0"/>
              <a:t>(</a:t>
            </a:r>
            <a:r>
              <a:rPr lang="ja-JP" altLang="en-US" dirty="0"/>
              <a:t>外力項</a:t>
            </a:r>
            <a:r>
              <a:rPr lang="en-US" altLang="ja-JP" dirty="0"/>
              <a:t>)</a:t>
            </a:r>
          </a:p>
          <a:p>
            <a:pPr marL="0" indent="-400050"/>
            <a:endParaRPr lang="en-US" altLang="ja-JP" dirty="0"/>
          </a:p>
          <a:p>
            <a:pPr marL="0" indent="-400050"/>
            <a:endParaRPr lang="en-US" altLang="ja-JP" dirty="0"/>
          </a:p>
          <a:p>
            <a:pPr marL="0" indent="-400050"/>
            <a:endParaRPr lang="en-US" altLang="ja-JP" dirty="0"/>
          </a:p>
          <a:p>
            <a:pPr marL="0" indent="-400050"/>
            <a:r>
              <a:rPr lang="ja-JP" altLang="en-US" dirty="0"/>
              <a:t>連続の式</a:t>
            </a:r>
            <a:endParaRPr lang="en-US" altLang="ja-JP" dirty="0"/>
          </a:p>
          <a:p>
            <a:pPr marL="800100" lvl="2" indent="-400050"/>
            <a:r>
              <a:rPr lang="ja-JP" altLang="en-US" dirty="0"/>
              <a:t>何も無いところから湧き出すことはない。</a:t>
            </a:r>
            <a:endParaRPr lang="en-US" altLang="ja-JP" dirty="0"/>
          </a:p>
          <a:p>
            <a:pPr marL="800100" lvl="2" indent="-400050"/>
            <a:endParaRPr lang="en-US" altLang="ja-JP" dirty="0"/>
          </a:p>
          <a:p>
            <a:pPr marL="800100" lvl="2" indent="-400050"/>
            <a:endParaRPr lang="en-US" altLang="ja-JP" dirty="0"/>
          </a:p>
          <a:p>
            <a:pPr marL="800100" lvl="2" indent="-400050"/>
            <a:endParaRPr lang="en-US" altLang="ja-JP" dirty="0"/>
          </a:p>
          <a:p>
            <a:pPr marL="800100" lvl="2" indent="-400050"/>
            <a:endParaRPr lang="en-US" altLang="ja-JP" dirty="0"/>
          </a:p>
          <a:p>
            <a:pPr marL="800100" lvl="2" indent="-400050"/>
            <a:endParaRPr lang="en-US" altLang="ja-JP" dirty="0"/>
          </a:p>
          <a:p>
            <a:pPr marL="457200" lvl="1" indent="0">
              <a:buNone/>
            </a:pPr>
            <a:endParaRPr lang="en-US" altLang="ja-JP" sz="2400" dirty="0"/>
          </a:p>
          <a:p>
            <a:pPr marL="800100" lvl="2" indent="-400050"/>
            <a:endParaRPr lang="en-US" altLang="ja-JP" sz="2600" dirty="0"/>
          </a:p>
          <a:p>
            <a:pPr marL="800100" lvl="2" indent="-400050"/>
            <a:endParaRPr lang="en-US" altLang="ja-JP" sz="2600" dirty="0"/>
          </a:p>
          <a:p>
            <a:pPr marL="400050" lvl="2" indent="0">
              <a:buNone/>
            </a:pPr>
            <a:endParaRPr lang="en-US" altLang="ja-JP" dirty="0"/>
          </a:p>
          <a:p>
            <a:pPr marL="400050" lvl="2" indent="0">
              <a:buNone/>
            </a:pPr>
            <a:endParaRPr lang="en-US" altLang="ja-JP" dirty="0"/>
          </a:p>
          <a:p>
            <a:pPr marL="800100" lvl="2" indent="-400050"/>
            <a:endParaRPr lang="en-US" altLang="ja-JP" dirty="0"/>
          </a:p>
          <a:p>
            <a:pPr marL="800100" lvl="2" indent="-400050"/>
            <a:endParaRPr lang="en-US" altLang="ja-JP" dirty="0"/>
          </a:p>
          <a:p>
            <a:pPr marL="800100" lvl="2" indent="-400050"/>
            <a:endParaRPr lang="en-US" altLang="ja-JP" sz="3000" dirty="0"/>
          </a:p>
        </p:txBody>
      </p:sp>
      <p:pic>
        <p:nvPicPr>
          <p:cNvPr id="4" name="Picture 3" descr="Screen Shot 2015-07-09 at 9.24.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23" y="3192644"/>
            <a:ext cx="4268173" cy="1040532"/>
          </a:xfrm>
          <a:prstGeom prst="rect">
            <a:avLst/>
          </a:prstGeom>
        </p:spPr>
      </p:pic>
      <p:sp>
        <p:nvSpPr>
          <p:cNvPr id="10" name="Rectangle 9"/>
          <p:cNvSpPr/>
          <p:nvPr/>
        </p:nvSpPr>
        <p:spPr>
          <a:xfrm>
            <a:off x="3035113" y="3500054"/>
            <a:ext cx="1347845" cy="8441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移流項</a:t>
            </a:r>
            <a:endParaRPr lang="en-US" dirty="0">
              <a:solidFill>
                <a:schemeClr val="tx1"/>
              </a:solidFill>
            </a:endParaRPr>
          </a:p>
        </p:txBody>
      </p:sp>
      <p:sp>
        <p:nvSpPr>
          <p:cNvPr id="11" name="Rectangle 10"/>
          <p:cNvSpPr/>
          <p:nvPr/>
        </p:nvSpPr>
        <p:spPr>
          <a:xfrm>
            <a:off x="4500817" y="3513487"/>
            <a:ext cx="875897" cy="8306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圧縮項</a:t>
            </a:r>
            <a:endParaRPr lang="en-US" dirty="0">
              <a:solidFill>
                <a:schemeClr val="tx1"/>
              </a:solidFill>
            </a:endParaRPr>
          </a:p>
        </p:txBody>
      </p:sp>
      <p:sp>
        <p:nvSpPr>
          <p:cNvPr id="12" name="Rectangle 11"/>
          <p:cNvSpPr/>
          <p:nvPr/>
        </p:nvSpPr>
        <p:spPr>
          <a:xfrm>
            <a:off x="5493501" y="3530729"/>
            <a:ext cx="875896" cy="813438"/>
          </a:xfrm>
          <a:prstGeom prst="rect">
            <a:avLst/>
          </a:prstGeom>
          <a:no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ja-JP" altLang="en-US" dirty="0">
                <a:solidFill>
                  <a:schemeClr val="tx1"/>
                </a:solidFill>
              </a:rPr>
              <a:t>外力項</a:t>
            </a:r>
            <a:endParaRPr lang="en-US" dirty="0">
              <a:solidFill>
                <a:schemeClr val="tx1"/>
              </a:solidFill>
            </a:endParaRPr>
          </a:p>
        </p:txBody>
      </p:sp>
      <p:pic>
        <p:nvPicPr>
          <p:cNvPr id="13" name="Picture 12" descr="Screen Shot 2015-07-09 at 9.25.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5571" y="5507331"/>
            <a:ext cx="1837234" cy="676876"/>
          </a:xfrm>
          <a:prstGeom prst="rect">
            <a:avLst/>
          </a:prstGeom>
        </p:spPr>
      </p:pic>
    </p:spTree>
    <p:extLst>
      <p:ext uri="{BB962C8B-B14F-4D97-AF65-F5344CB8AC3E}">
        <p14:creationId xmlns:p14="http://schemas.microsoft.com/office/powerpoint/2010/main" val="259555436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6474</TotalTime>
  <Words>756</Words>
  <Application>Microsoft Office PowerPoint</Application>
  <PresentationFormat>画面に合わせる (4:3)</PresentationFormat>
  <Paragraphs>165</Paragraphs>
  <Slides>21</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游ゴシック</vt:lpstr>
      <vt:lpstr>游ゴシック Light</vt:lpstr>
      <vt:lpstr>Arial</vt:lpstr>
      <vt:lpstr>Calibri</vt:lpstr>
      <vt:lpstr>Calibri Light</vt:lpstr>
      <vt:lpstr>Corbel</vt:lpstr>
      <vt:lpstr>Office Theme</vt:lpstr>
      <vt:lpstr>CGによる湯気のシミュレーション</vt:lpstr>
      <vt:lpstr>自己紹介</vt:lpstr>
      <vt:lpstr>研究テーマ</vt:lpstr>
      <vt:lpstr>アイデア</vt:lpstr>
      <vt:lpstr>マイルストン</vt:lpstr>
      <vt:lpstr>報告内容</vt:lpstr>
      <vt:lpstr>CGによる流体シミュレーション</vt:lpstr>
      <vt:lpstr>流体シミュレーション</vt:lpstr>
      <vt:lpstr>流体の支配方程式</vt:lpstr>
      <vt:lpstr>流体のシミュレーション手法</vt:lpstr>
      <vt:lpstr>格子法</vt:lpstr>
      <vt:lpstr>粒子法</vt:lpstr>
      <vt:lpstr>FLIP法</vt:lpstr>
      <vt:lpstr>CGによる湯気のシミュレーション</vt:lpstr>
      <vt:lpstr>湯気の発生・消滅プロセス</vt:lpstr>
      <vt:lpstr>湯気のシミュレーションモデル</vt:lpstr>
      <vt:lpstr>湯気のシミュレーション空間</vt:lpstr>
      <vt:lpstr>シミュレーション結果</vt:lpstr>
      <vt:lpstr>シミュレーション結果の考察</vt:lpstr>
      <vt:lpstr>シミュレーションモデルの改善</vt:lpstr>
      <vt:lpstr>今後の予定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佐野宏行</dc:creator>
  <cp:lastModifiedBy>佐野宏行</cp:lastModifiedBy>
  <cp:revision>53</cp:revision>
  <dcterms:created xsi:type="dcterms:W3CDTF">2016-05-19T16:45:44Z</dcterms:created>
  <dcterms:modified xsi:type="dcterms:W3CDTF">2016-05-29T01:11:15Z</dcterms:modified>
</cp:coreProperties>
</file>