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5"/>
  </p:notesMasterIdLst>
  <p:sldIdLst>
    <p:sldId id="256" r:id="rId2"/>
    <p:sldId id="257" r:id="rId3"/>
    <p:sldId id="258" r:id="rId4"/>
    <p:sldId id="280" r:id="rId5"/>
    <p:sldId id="282" r:id="rId6"/>
    <p:sldId id="261" r:id="rId7"/>
    <p:sldId id="259" r:id="rId8"/>
    <p:sldId id="260" r:id="rId9"/>
    <p:sldId id="263" r:id="rId10"/>
    <p:sldId id="266" r:id="rId11"/>
    <p:sldId id="269" r:id="rId12"/>
    <p:sldId id="268" r:id="rId13"/>
    <p:sldId id="264" r:id="rId14"/>
    <p:sldId id="262" r:id="rId15"/>
    <p:sldId id="270" r:id="rId16"/>
    <p:sldId id="272" r:id="rId17"/>
    <p:sldId id="281" r:id="rId18"/>
    <p:sldId id="273" r:id="rId19"/>
    <p:sldId id="277" r:id="rId20"/>
    <p:sldId id="276" r:id="rId21"/>
    <p:sldId id="283" r:id="rId22"/>
    <p:sldId id="274"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佐野宏行" initials="佐野宏行" lastIdx="0" clrIdx="0">
    <p:extLst>
      <p:ext uri="{19B8F6BF-5375-455C-9EA6-DF929625EA0E}">
        <p15:presenceInfo xmlns:p15="http://schemas.microsoft.com/office/powerpoint/2012/main" userId="佐野宏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77264" autoAdjust="0"/>
  </p:normalViewPr>
  <p:slideViewPr>
    <p:cSldViewPr snapToGrid="0">
      <p:cViewPr varScale="1">
        <p:scale>
          <a:sx n="72" d="100"/>
          <a:sy n="72" d="100"/>
        </p:scale>
        <p:origin x="972" y="72"/>
      </p:cViewPr>
      <p:guideLst/>
    </p:cSldViewPr>
  </p:slideViewPr>
  <p:outlineViewPr>
    <p:cViewPr>
      <p:scale>
        <a:sx n="33" d="100"/>
        <a:sy n="33" d="100"/>
      </p:scale>
      <p:origin x="0" y="-6294"/>
    </p:cViewPr>
  </p:outlineViewPr>
  <p:notesTextViewPr>
    <p:cViewPr>
      <p:scale>
        <a:sx n="400" d="100"/>
        <a:sy n="400"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D2BEA-1DDE-4ABA-8976-F17A1AD838F3}" type="datetimeFigureOut">
              <a:rPr kumimoji="1" lang="ja-JP" altLang="en-US" smtClean="0"/>
              <a:t>2016/9/4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660B3-7D83-443F-ABBD-3D2F474427A9}" type="slidenum">
              <a:rPr kumimoji="1" lang="ja-JP" altLang="en-US" smtClean="0"/>
              <a:t>‹#›</a:t>
            </a:fld>
            <a:endParaRPr kumimoji="1" lang="ja-JP" altLang="en-US"/>
          </a:p>
        </p:txBody>
      </p:sp>
    </p:spTree>
    <p:extLst>
      <p:ext uri="{BB962C8B-B14F-4D97-AF65-F5344CB8AC3E}">
        <p14:creationId xmlns:p14="http://schemas.microsoft.com/office/powerpoint/2010/main" val="22494528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4</a:t>
            </a:fld>
            <a:endParaRPr kumimoji="1" lang="ja-JP" altLang="en-US"/>
          </a:p>
        </p:txBody>
      </p:sp>
    </p:spTree>
    <p:extLst>
      <p:ext uri="{BB962C8B-B14F-4D97-AF65-F5344CB8AC3E}">
        <p14:creationId xmlns:p14="http://schemas.microsoft.com/office/powerpoint/2010/main" val="72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5</a:t>
            </a:fld>
            <a:endParaRPr kumimoji="1" lang="ja-JP" altLang="en-US"/>
          </a:p>
        </p:txBody>
      </p:sp>
    </p:spTree>
    <p:extLst>
      <p:ext uri="{BB962C8B-B14F-4D97-AF65-F5344CB8AC3E}">
        <p14:creationId xmlns:p14="http://schemas.microsoft.com/office/powerpoint/2010/main" val="278205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100"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11</a:t>
            </a:fld>
            <a:endParaRPr kumimoji="1" lang="ja-JP" altLang="en-US"/>
          </a:p>
        </p:txBody>
      </p:sp>
    </p:spTree>
    <p:extLst>
      <p:ext uri="{BB962C8B-B14F-4D97-AF65-F5344CB8AC3E}">
        <p14:creationId xmlns:p14="http://schemas.microsoft.com/office/powerpoint/2010/main" val="340876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湯気の消滅は湯気の密度以上行うことはない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状態により湯気があるにも関わらず飽和水蒸気量が少ないため湯気の消滅が行われない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水蒸気と湯気の合計値が飽和水蒸気量を下回る場合にも湯気の消滅を行う</a:t>
            </a:r>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12</a:t>
            </a:fld>
            <a:endParaRPr kumimoji="1" lang="ja-JP" altLang="en-US"/>
          </a:p>
        </p:txBody>
      </p:sp>
    </p:spTree>
    <p:extLst>
      <p:ext uri="{BB962C8B-B14F-4D97-AF65-F5344CB8AC3E}">
        <p14:creationId xmlns:p14="http://schemas.microsoft.com/office/powerpoint/2010/main" val="180036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16</a:t>
            </a:fld>
            <a:endParaRPr kumimoji="1" lang="ja-JP" altLang="en-US"/>
          </a:p>
        </p:txBody>
      </p:sp>
    </p:spTree>
    <p:extLst>
      <p:ext uri="{BB962C8B-B14F-4D97-AF65-F5344CB8AC3E}">
        <p14:creationId xmlns:p14="http://schemas.microsoft.com/office/powerpoint/2010/main" val="29236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21</a:t>
            </a:fld>
            <a:endParaRPr kumimoji="1" lang="ja-JP" altLang="en-US"/>
          </a:p>
        </p:txBody>
      </p:sp>
    </p:spTree>
    <p:extLst>
      <p:ext uri="{BB962C8B-B14F-4D97-AF65-F5344CB8AC3E}">
        <p14:creationId xmlns:p14="http://schemas.microsoft.com/office/powerpoint/2010/main" val="380644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91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90988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13660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224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1609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81883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134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577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17915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34794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65894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680C1-4243-468D-B1E7-8D37B2C1675B}" type="datetimeFigureOut">
              <a:rPr kumimoji="1" lang="ja-JP" altLang="en-US" smtClean="0"/>
              <a:t>2016/9/4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86334125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image" Target="../media/image1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19.png"/><Relationship Id="rId5" Type="http://schemas.openxmlformats.org/officeDocument/2006/relationships/tags" Target="../tags/tag9.xml"/><Relationship Id="rId10" Type="http://schemas.openxmlformats.org/officeDocument/2006/relationships/image" Target="../media/image18.png"/><Relationship Id="rId4" Type="http://schemas.openxmlformats.org/officeDocument/2006/relationships/tags" Target="../tags/tag8.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2.xml"/><Relationship Id="rId7" Type="http://schemas.openxmlformats.org/officeDocument/2006/relationships/image" Target="../media/image2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5.xml"/><Relationship Id="rId7" Type="http://schemas.openxmlformats.org/officeDocument/2006/relationships/image" Target="../media/image2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4.tmp"/></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8.xml"/><Relationship Id="rId7" Type="http://schemas.openxmlformats.org/officeDocument/2006/relationships/image" Target="../media/image2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7.png"/><Relationship Id="rId5" Type="http://schemas.openxmlformats.org/officeDocument/2006/relationships/image" Target="../media/image26.tmp"/><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code.google.com/archive/p/smoke3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6.png"/><Relationship Id="rId4"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tmp"/><Relationship Id="rId5" Type="http://schemas.openxmlformats.org/officeDocument/2006/relationships/slideLayout" Target="../slideLayouts/slideLayout4.xml"/><Relationship Id="rId10" Type="http://schemas.openxmlformats.org/officeDocument/2006/relationships/image" Target="../media/image14.png"/><Relationship Id="rId4" Type="http://schemas.openxmlformats.org/officeDocument/2006/relationships/tags" Target="../tags/tag4.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a:t>湯気のビジュアルシミュレーション</a:t>
            </a:r>
          </a:p>
        </p:txBody>
      </p:sp>
      <p:sp>
        <p:nvSpPr>
          <p:cNvPr id="3" name="サブタイトル 2"/>
          <p:cNvSpPr>
            <a:spLocks noGrp="1"/>
          </p:cNvSpPr>
          <p:nvPr>
            <p:ph type="subTitle" idx="1"/>
          </p:nvPr>
        </p:nvSpPr>
        <p:spPr/>
        <p:txBody>
          <a:bodyPr>
            <a:normAutofit lnSpcReduction="10000"/>
          </a:bodyPr>
          <a:lstStyle/>
          <a:p>
            <a:r>
              <a:rPr lang="en-US" altLang="ja-JP" dirty="0"/>
              <a:t>CGVI</a:t>
            </a:r>
            <a:r>
              <a:rPr lang="ja-JP" altLang="en-US" dirty="0"/>
              <a:t>研究発表会資料 </a:t>
            </a:r>
            <a:r>
              <a:rPr lang="en-US" altLang="ja-JP" dirty="0"/>
              <a:t>2016/09/05</a:t>
            </a:r>
            <a:endParaRPr kumimoji="1" lang="en-US" altLang="ja-JP" dirty="0"/>
          </a:p>
          <a:p>
            <a:endParaRPr lang="en-US" altLang="ja-JP" dirty="0"/>
          </a:p>
          <a:p>
            <a:r>
              <a:rPr kumimoji="1" lang="ja-JP" altLang="en-US" dirty="0"/>
              <a:t>放送大学</a:t>
            </a:r>
            <a:endParaRPr kumimoji="1" lang="en-US" altLang="ja-JP" dirty="0"/>
          </a:p>
          <a:p>
            <a:r>
              <a:rPr lang="ja-JP" altLang="en-US" dirty="0"/>
              <a:t>佐野宏行 浅井紀久夫</a:t>
            </a:r>
            <a:endParaRPr kumimoji="1" lang="ja-JP" altLang="en-US" dirty="0"/>
          </a:p>
        </p:txBody>
      </p:sp>
    </p:spTree>
    <p:extLst>
      <p:ext uri="{BB962C8B-B14F-4D97-AF65-F5344CB8AC3E}">
        <p14:creationId xmlns:p14="http://schemas.microsoft.com/office/powerpoint/2010/main" val="39641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ja-JP" altLang="en-US" dirty="0"/>
              <a:t>浮力</a:t>
            </a:r>
            <a:r>
              <a:rPr kumimoji="1" lang="en-US" altLang="ja-JP" dirty="0"/>
              <a:t>,</a:t>
            </a:r>
            <a:r>
              <a:rPr kumimoji="1" lang="ja-JP" altLang="en-US" dirty="0"/>
              <a:t>温度</a:t>
            </a:r>
          </a:p>
        </p:txBody>
      </p:sp>
      <p:sp>
        <p:nvSpPr>
          <p:cNvPr id="9" name="コンテンツ プレースホルダー 8"/>
          <p:cNvSpPr>
            <a:spLocks noGrp="1"/>
          </p:cNvSpPr>
          <p:nvPr>
            <p:ph idx="1"/>
          </p:nvPr>
        </p:nvSpPr>
        <p:spPr/>
        <p:txBody>
          <a:bodyPr/>
          <a:lstStyle/>
          <a:p>
            <a:r>
              <a:rPr lang="ja-JP" altLang="en-US" dirty="0"/>
              <a:t>浮力</a:t>
            </a:r>
            <a:endParaRPr lang="en-US" altLang="ja-JP" dirty="0"/>
          </a:p>
          <a:p>
            <a:endParaRPr lang="en-US" altLang="ja-JP" dirty="0"/>
          </a:p>
          <a:p>
            <a:endParaRPr lang="en-US" altLang="ja-JP" dirty="0"/>
          </a:p>
          <a:p>
            <a:endParaRPr lang="en-US" altLang="ja-JP" dirty="0"/>
          </a:p>
          <a:p>
            <a:r>
              <a:rPr lang="ja-JP" altLang="en-US" dirty="0"/>
              <a:t>温度</a:t>
            </a:r>
            <a:endParaRPr lang="en-US" altLang="ja-JP" dirty="0"/>
          </a:p>
        </p:txBody>
      </p:sp>
      <p:pic>
        <p:nvPicPr>
          <p:cNvPr id="15" name="図 14"/>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638852" y="4614636"/>
            <a:ext cx="6273128" cy="468244"/>
          </a:xfrm>
          <a:prstGeom prst="rect">
            <a:avLst/>
          </a:prstGeom>
        </p:spPr>
      </p:pic>
      <p:sp>
        <p:nvSpPr>
          <p:cNvPr id="16" name="四角形: 角を丸くする 15"/>
          <p:cNvSpPr/>
          <p:nvPr/>
        </p:nvSpPr>
        <p:spPr>
          <a:xfrm>
            <a:off x="2584175" y="4407019"/>
            <a:ext cx="166977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熱対流</a:t>
            </a:r>
          </a:p>
        </p:txBody>
      </p:sp>
      <p:sp>
        <p:nvSpPr>
          <p:cNvPr id="17" name="四角形: 角を丸くする 16"/>
          <p:cNvSpPr/>
          <p:nvPr/>
        </p:nvSpPr>
        <p:spPr>
          <a:xfrm>
            <a:off x="4611756" y="4393767"/>
            <a:ext cx="1285461"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熱拡散</a:t>
            </a:r>
          </a:p>
        </p:txBody>
      </p:sp>
      <p:sp>
        <p:nvSpPr>
          <p:cNvPr id="18" name="四角形: 角を丸くする 17"/>
          <p:cNvSpPr/>
          <p:nvPr/>
        </p:nvSpPr>
        <p:spPr>
          <a:xfrm>
            <a:off x="6261868" y="4393767"/>
            <a:ext cx="85454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潜熱</a:t>
            </a:r>
            <a:endParaRPr kumimoji="1" lang="ja-JP" altLang="en-US" dirty="0">
              <a:solidFill>
                <a:schemeClr val="tx1"/>
              </a:solidFill>
            </a:endParaRPr>
          </a:p>
        </p:txBody>
      </p:sp>
      <p:sp>
        <p:nvSpPr>
          <p:cNvPr id="20" name="四角形: 角を丸くする 19"/>
          <p:cNvSpPr/>
          <p:nvPr/>
        </p:nvSpPr>
        <p:spPr>
          <a:xfrm>
            <a:off x="7375050" y="4393767"/>
            <a:ext cx="750285"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熱源</a:t>
            </a:r>
            <a:endParaRPr kumimoji="1" lang="ja-JP" altLang="en-US" dirty="0">
              <a:solidFill>
                <a:schemeClr val="tx1"/>
              </a:solidFill>
            </a:endParaRPr>
          </a:p>
        </p:txBody>
      </p:sp>
      <p:pic>
        <p:nvPicPr>
          <p:cNvPr id="21" name="図 20"/>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638852" y="5979610"/>
            <a:ext cx="5657877" cy="248447"/>
          </a:xfrm>
          <a:prstGeom prst="rect">
            <a:avLst/>
          </a:prstGeom>
        </p:spPr>
      </p:pic>
      <p:pic>
        <p:nvPicPr>
          <p:cNvPr id="22" name="図 2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638852" y="2475684"/>
            <a:ext cx="2341144" cy="532298"/>
          </a:xfrm>
          <a:prstGeom prst="rect">
            <a:avLst/>
          </a:prstGeom>
        </p:spPr>
      </p:pic>
      <p:pic>
        <p:nvPicPr>
          <p:cNvPr id="23" name="図 22"/>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638852" y="3133485"/>
            <a:ext cx="6686721" cy="239301"/>
          </a:xfrm>
          <a:prstGeom prst="rect">
            <a:avLst/>
          </a:prstGeom>
        </p:spPr>
      </p:pic>
      <p:pic>
        <p:nvPicPr>
          <p:cNvPr id="25" name="図 24"/>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638853" y="6384580"/>
            <a:ext cx="3792241" cy="239301"/>
          </a:xfrm>
          <a:prstGeom prst="rect">
            <a:avLst/>
          </a:prstGeom>
        </p:spPr>
      </p:pic>
    </p:spTree>
    <p:extLst>
      <p:ext uri="{BB962C8B-B14F-4D97-AF65-F5344CB8AC3E}">
        <p14:creationId xmlns:p14="http://schemas.microsoft.com/office/powerpoint/2010/main" val="81346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水蒸気</a:t>
            </a:r>
            <a:r>
              <a:rPr kumimoji="1" lang="en-US" altLang="ja-JP" dirty="0"/>
              <a:t>,</a:t>
            </a:r>
            <a:r>
              <a:rPr lang="ja-JP" altLang="en-US" dirty="0"/>
              <a:t>湯気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水蒸気</a:t>
            </a:r>
            <a:endParaRPr kumimoji="1" lang="en-US" altLang="ja-JP" dirty="0"/>
          </a:p>
          <a:p>
            <a:endParaRPr lang="en-US" altLang="ja-JP" dirty="0"/>
          </a:p>
          <a:p>
            <a:endParaRPr kumimoji="1" lang="en-US" altLang="ja-JP" dirty="0"/>
          </a:p>
          <a:p>
            <a:pPr marL="0" indent="0">
              <a:buNone/>
            </a:pPr>
            <a:endParaRPr kumimoji="1" lang="en-US" altLang="ja-JP" dirty="0"/>
          </a:p>
          <a:p>
            <a:r>
              <a:rPr lang="ja-JP" altLang="en-US" dirty="0"/>
              <a:t>湯気</a:t>
            </a:r>
            <a:endParaRPr kumimoji="1" lang="en-US" altLang="ja-JP" dirty="0"/>
          </a:p>
          <a:p>
            <a:endParaRPr kumimoji="1" lang="ja-JP" altLang="en-US" dirty="0"/>
          </a:p>
        </p:txBody>
      </p:sp>
      <p:pic>
        <p:nvPicPr>
          <p:cNvPr id="4" name="図 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708845" y="2553251"/>
            <a:ext cx="7488164" cy="588317"/>
          </a:xfrm>
          <a:prstGeom prst="rect">
            <a:avLst/>
          </a:prstGeom>
        </p:spPr>
      </p:pic>
      <p:sp>
        <p:nvSpPr>
          <p:cNvPr id="6" name="四角形: 角を丸くする 5"/>
          <p:cNvSpPr/>
          <p:nvPr/>
        </p:nvSpPr>
        <p:spPr>
          <a:xfrm>
            <a:off x="2954813" y="2294078"/>
            <a:ext cx="2094263"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自然</a:t>
            </a:r>
            <a:r>
              <a:rPr kumimoji="1" lang="ja-JP" altLang="en-US" dirty="0">
                <a:solidFill>
                  <a:schemeClr val="tx1"/>
                </a:solidFill>
              </a:rPr>
              <a:t>対流</a:t>
            </a:r>
          </a:p>
        </p:txBody>
      </p:sp>
      <p:sp>
        <p:nvSpPr>
          <p:cNvPr id="7" name="四角形: 角を丸くする 6"/>
          <p:cNvSpPr/>
          <p:nvPr/>
        </p:nvSpPr>
        <p:spPr>
          <a:xfrm>
            <a:off x="5183162" y="2294078"/>
            <a:ext cx="1916267"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分子</a:t>
            </a:r>
            <a:r>
              <a:rPr kumimoji="1" lang="ja-JP" altLang="en-US" dirty="0">
                <a:solidFill>
                  <a:schemeClr val="tx1"/>
                </a:solidFill>
              </a:rPr>
              <a:t>拡散</a:t>
            </a:r>
          </a:p>
        </p:txBody>
      </p:sp>
      <p:sp>
        <p:nvSpPr>
          <p:cNvPr id="8" name="四角形: 角を丸くする 7"/>
          <p:cNvSpPr/>
          <p:nvPr/>
        </p:nvSpPr>
        <p:spPr>
          <a:xfrm>
            <a:off x="8335618" y="2294078"/>
            <a:ext cx="112643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発生源</a:t>
            </a:r>
            <a:endParaRPr kumimoji="1" lang="ja-JP" altLang="en-US" dirty="0">
              <a:solidFill>
                <a:schemeClr val="tx1"/>
              </a:solidFill>
            </a:endParaRPr>
          </a:p>
        </p:txBody>
      </p:sp>
      <p:sp>
        <p:nvSpPr>
          <p:cNvPr id="9" name="四角形: 角を丸くする 8"/>
          <p:cNvSpPr/>
          <p:nvPr/>
        </p:nvSpPr>
        <p:spPr>
          <a:xfrm>
            <a:off x="7165689" y="2294078"/>
            <a:ext cx="110366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0" name="図 9"/>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708844" y="4593965"/>
            <a:ext cx="4836041" cy="667147"/>
          </a:xfrm>
          <a:prstGeom prst="rect">
            <a:avLst/>
          </a:prstGeom>
        </p:spPr>
      </p:pic>
      <p:sp>
        <p:nvSpPr>
          <p:cNvPr id="11" name="四角形: 角を丸くする 10"/>
          <p:cNvSpPr/>
          <p:nvPr/>
        </p:nvSpPr>
        <p:spPr>
          <a:xfrm>
            <a:off x="5452927" y="4374992"/>
            <a:ext cx="1186412"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5" name="図 14"/>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708844" y="6141019"/>
            <a:ext cx="7592104" cy="542620"/>
          </a:xfrm>
          <a:prstGeom prst="rect">
            <a:avLst/>
          </a:prstGeom>
        </p:spPr>
      </p:pic>
    </p:spTree>
    <p:extLst>
      <p:ext uri="{BB962C8B-B14F-4D97-AF65-F5344CB8AC3E}">
        <p14:creationId xmlns:p14="http://schemas.microsoft.com/office/powerpoint/2010/main" val="20588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p>
        </p:txBody>
      </p:sp>
      <p:sp>
        <p:nvSpPr>
          <p:cNvPr id="3" name="コンテンツ プレースホルダー 2"/>
          <p:cNvSpPr>
            <a:spLocks noGrp="1"/>
          </p:cNvSpPr>
          <p:nvPr>
            <p:ph idx="1"/>
          </p:nvPr>
        </p:nvSpPr>
        <p:spPr/>
        <p:txBody>
          <a:bodyPr/>
          <a:lstStyle/>
          <a:p>
            <a:r>
              <a:rPr lang="ja-JP" altLang="en-US" dirty="0"/>
              <a:t>相転移の閾値　</a:t>
            </a:r>
            <a:endParaRPr lang="en-US" altLang="ja-JP" dirty="0"/>
          </a:p>
          <a:p>
            <a:endParaRPr lang="en-US" altLang="ja-JP" dirty="0"/>
          </a:p>
          <a:p>
            <a:endParaRPr lang="en-US" altLang="ja-JP" dirty="0"/>
          </a:p>
          <a:p>
            <a:endParaRPr lang="en-US" altLang="ja-JP" dirty="0"/>
          </a:p>
          <a:p>
            <a:r>
              <a:rPr lang="ja-JP" altLang="en-US" dirty="0"/>
              <a:t>相転移量</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pic>
        <p:nvPicPr>
          <p:cNvPr id="5" name="図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66855" y="4564549"/>
            <a:ext cx="5375852" cy="972457"/>
          </a:xfrm>
          <a:prstGeom prst="rect">
            <a:avLst/>
          </a:prstGeom>
        </p:spPr>
      </p:pic>
      <p:sp>
        <p:nvSpPr>
          <p:cNvPr id="7" name="テキスト ボックス 6"/>
          <p:cNvSpPr txBox="1"/>
          <p:nvPr/>
        </p:nvSpPr>
        <p:spPr>
          <a:xfrm>
            <a:off x="6667688" y="4681446"/>
            <a:ext cx="1569660" cy="369332"/>
          </a:xfrm>
          <a:prstGeom prst="rect">
            <a:avLst/>
          </a:prstGeom>
          <a:noFill/>
        </p:spPr>
        <p:txBody>
          <a:bodyPr wrap="none" rtlCol="0">
            <a:spAutoFit/>
          </a:bodyPr>
          <a:lstStyle/>
          <a:p>
            <a:r>
              <a:rPr lang="ja-JP" altLang="en-US" dirty="0"/>
              <a:t>湯気の発生時</a:t>
            </a:r>
            <a:endParaRPr kumimoji="1" lang="ja-JP" altLang="en-US" dirty="0"/>
          </a:p>
        </p:txBody>
      </p:sp>
      <p:sp>
        <p:nvSpPr>
          <p:cNvPr id="8" name="テキスト ボックス 7"/>
          <p:cNvSpPr txBox="1"/>
          <p:nvPr/>
        </p:nvSpPr>
        <p:spPr>
          <a:xfrm>
            <a:off x="6667688" y="5192465"/>
            <a:ext cx="3288634" cy="369332"/>
          </a:xfrm>
          <a:prstGeom prst="rect">
            <a:avLst/>
          </a:prstGeom>
          <a:noFill/>
        </p:spPr>
        <p:txBody>
          <a:bodyPr wrap="square" rtlCol="0">
            <a:spAutoFit/>
          </a:bodyPr>
          <a:lstStyle/>
          <a:p>
            <a:r>
              <a:rPr lang="ja-JP" altLang="en-US" dirty="0"/>
              <a:t>湯気の消滅時</a:t>
            </a:r>
            <a:endParaRPr kumimoji="1" lang="ja-JP" altLang="en-US" dirty="0"/>
          </a:p>
        </p:txBody>
      </p:sp>
      <p:pic>
        <p:nvPicPr>
          <p:cNvPr id="9" name="図 8"/>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266855" y="2365554"/>
            <a:ext cx="5823507" cy="846477"/>
          </a:xfrm>
          <a:prstGeom prst="rect">
            <a:avLst/>
          </a:prstGeom>
        </p:spPr>
      </p:pic>
      <p:pic>
        <p:nvPicPr>
          <p:cNvPr id="13" name="図 12"/>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66855" y="5999359"/>
            <a:ext cx="6933643" cy="248447"/>
          </a:xfrm>
          <a:prstGeom prst="rect">
            <a:avLst/>
          </a:prstGeom>
        </p:spPr>
      </p:pic>
      <p:pic>
        <p:nvPicPr>
          <p:cNvPr id="14" name="図 13" descr="画面の領域"/>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1980" y="3798465"/>
            <a:ext cx="2829555" cy="1892701"/>
          </a:xfrm>
          <a:prstGeom prst="rect">
            <a:avLst/>
          </a:prstGeom>
        </p:spPr>
      </p:pic>
      <p:sp>
        <p:nvSpPr>
          <p:cNvPr id="15" name="テキスト ボックス 14"/>
          <p:cNvSpPr txBox="1"/>
          <p:nvPr/>
        </p:nvSpPr>
        <p:spPr>
          <a:xfrm>
            <a:off x="11112816" y="5723659"/>
            <a:ext cx="436455" cy="261610"/>
          </a:xfrm>
          <a:prstGeom prst="rect">
            <a:avLst/>
          </a:prstGeom>
          <a:noFill/>
        </p:spPr>
        <p:txBody>
          <a:bodyPr wrap="square" rtlCol="0">
            <a:spAutoFit/>
          </a:bodyPr>
          <a:lstStyle/>
          <a:p>
            <a:r>
              <a:rPr kumimoji="1" lang="en-US" altLang="ja-JP" sz="1100" dirty="0"/>
              <a:t>[2]</a:t>
            </a:r>
            <a:endParaRPr kumimoji="1" lang="ja-JP" altLang="en-US" dirty="0"/>
          </a:p>
        </p:txBody>
      </p:sp>
      <p:sp>
        <p:nvSpPr>
          <p:cNvPr id="16" name="テキスト ボックス 15"/>
          <p:cNvSpPr txBox="1"/>
          <p:nvPr/>
        </p:nvSpPr>
        <p:spPr>
          <a:xfrm>
            <a:off x="3393778" y="3305052"/>
            <a:ext cx="1569660" cy="369332"/>
          </a:xfrm>
          <a:prstGeom prst="rect">
            <a:avLst/>
          </a:prstGeom>
          <a:noFill/>
        </p:spPr>
        <p:txBody>
          <a:bodyPr wrap="none" rtlCol="0">
            <a:spAutoFit/>
          </a:bodyPr>
          <a:lstStyle/>
          <a:p>
            <a:r>
              <a:rPr lang="ja-JP" altLang="en-US" dirty="0"/>
              <a:t>飽和水蒸気量</a:t>
            </a:r>
            <a:endParaRPr lang="en-US" altLang="ja-JP" dirty="0"/>
          </a:p>
        </p:txBody>
      </p:sp>
    </p:spTree>
    <p:extLst>
      <p:ext uri="{BB962C8B-B14F-4D97-AF65-F5344CB8AC3E}">
        <p14:creationId xmlns:p14="http://schemas.microsoft.com/office/powerpoint/2010/main" val="400405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a:t>湯気の速度</a:t>
            </a:r>
          </a:p>
        </p:txBody>
      </p:sp>
      <p:sp>
        <p:nvSpPr>
          <p:cNvPr id="10" name="コンテンツ プレースホルダー 9"/>
          <p:cNvSpPr>
            <a:spLocks noGrp="1"/>
          </p:cNvSpPr>
          <p:nvPr>
            <p:ph sz="half" idx="1"/>
          </p:nvPr>
        </p:nvSpPr>
        <p:spPr/>
        <p:txBody>
          <a:bodyPr/>
          <a:lstStyle/>
          <a:p>
            <a:r>
              <a:rPr kumimoji="1" lang="ja-JP" altLang="en-US" dirty="0"/>
              <a:t>湯気の速度</a:t>
            </a:r>
            <a:endParaRPr kumimoji="1" lang="en-US" altLang="ja-JP" dirty="0"/>
          </a:p>
          <a:p>
            <a:endParaRPr lang="en-US" altLang="ja-JP" dirty="0"/>
          </a:p>
          <a:p>
            <a:pPr marL="0" indent="0">
              <a:buNone/>
            </a:pPr>
            <a:endParaRPr lang="en-US" altLang="ja-JP" dirty="0"/>
          </a:p>
          <a:p>
            <a:pPr marL="0" indent="0">
              <a:buNone/>
            </a:pPr>
            <a:endParaRPr lang="en-US" altLang="ja-JP" dirty="0"/>
          </a:p>
          <a:p>
            <a:r>
              <a:rPr kumimoji="1" lang="ja-JP" altLang="en-US" dirty="0"/>
              <a:t>抗力</a:t>
            </a:r>
          </a:p>
        </p:txBody>
      </p:sp>
      <p:pic>
        <p:nvPicPr>
          <p:cNvPr id="25" name="コンテンツ プレースホルダー 24" descr="画面の領域"/>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572019" y="4364536"/>
            <a:ext cx="2659705" cy="2037743"/>
          </a:xfrm>
        </p:spPr>
      </p:pic>
      <p:pic>
        <p:nvPicPr>
          <p:cNvPr id="12" name="図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559261" y="2349780"/>
            <a:ext cx="3280042" cy="784010"/>
          </a:xfrm>
          <a:prstGeom prst="rect">
            <a:avLst/>
          </a:prstGeom>
        </p:spPr>
      </p:pic>
      <p:pic>
        <p:nvPicPr>
          <p:cNvPr id="13" name="図 12"/>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559261" y="4414433"/>
            <a:ext cx="3961645" cy="481887"/>
          </a:xfrm>
          <a:prstGeom prst="rect">
            <a:avLst/>
          </a:prstGeom>
        </p:spPr>
      </p:pic>
      <p:grpSp>
        <p:nvGrpSpPr>
          <p:cNvPr id="24" name="グループ化 23"/>
          <p:cNvGrpSpPr/>
          <p:nvPr/>
        </p:nvGrpSpPr>
        <p:grpSpPr>
          <a:xfrm>
            <a:off x="6966621" y="1517273"/>
            <a:ext cx="3592758" cy="2380892"/>
            <a:chOff x="6395336" y="2101574"/>
            <a:chExt cx="4583430" cy="3246120"/>
          </a:xfrm>
        </p:grpSpPr>
        <p:sp>
          <p:nvSpPr>
            <p:cNvPr id="14" name="楕円 13"/>
            <p:cNvSpPr/>
            <p:nvPr/>
          </p:nvSpPr>
          <p:spPr>
            <a:xfrm>
              <a:off x="8056496" y="3092174"/>
              <a:ext cx="1219200" cy="1203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4" idx="4"/>
            </p:cNvCxnSpPr>
            <p:nvPr/>
          </p:nvCxnSpPr>
          <p:spPr>
            <a:xfrm>
              <a:off x="8666096" y="4296134"/>
              <a:ext cx="15240" cy="1051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864216" y="4646654"/>
              <a:ext cx="960120" cy="369332"/>
            </a:xfrm>
            <a:prstGeom prst="rect">
              <a:avLst/>
            </a:prstGeom>
            <a:noFill/>
          </p:spPr>
          <p:txBody>
            <a:bodyPr wrap="square" rtlCol="0">
              <a:spAutoFit/>
            </a:bodyPr>
            <a:lstStyle/>
            <a:p>
              <a:r>
                <a:rPr kumimoji="1" lang="ja-JP" altLang="en-US" dirty="0"/>
                <a:t>重力</a:t>
              </a:r>
            </a:p>
          </p:txBody>
        </p:sp>
        <p:cxnSp>
          <p:nvCxnSpPr>
            <p:cNvPr id="17" name="直線矢印コネクタ 16"/>
            <p:cNvCxnSpPr>
              <a:endCxn id="14" idx="2"/>
            </p:cNvCxnSpPr>
            <p:nvPr/>
          </p:nvCxnSpPr>
          <p:spPr>
            <a:xfrm flipV="1">
              <a:off x="6623936" y="369415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395336" y="3332442"/>
              <a:ext cx="1402080" cy="369332"/>
            </a:xfrm>
            <a:prstGeom prst="rect">
              <a:avLst/>
            </a:prstGeom>
            <a:noFill/>
          </p:spPr>
          <p:txBody>
            <a:bodyPr wrap="square" rtlCol="0">
              <a:spAutoFit/>
            </a:bodyPr>
            <a:lstStyle/>
            <a:p>
              <a:r>
                <a:rPr kumimoji="1" lang="ja-JP" altLang="en-US" dirty="0"/>
                <a:t>大気速度</a:t>
              </a:r>
            </a:p>
          </p:txBody>
        </p:sp>
        <p:cxnSp>
          <p:nvCxnSpPr>
            <p:cNvPr id="19" name="直線矢印コネクタ 18"/>
            <p:cNvCxnSpPr>
              <a:stCxn id="14" idx="0"/>
            </p:cNvCxnSpPr>
            <p:nvPr/>
          </p:nvCxnSpPr>
          <p:spPr>
            <a:xfrm flipV="1">
              <a:off x="8666096" y="2101574"/>
              <a:ext cx="0" cy="99060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64216" y="2412208"/>
              <a:ext cx="1402080" cy="369332"/>
            </a:xfrm>
            <a:prstGeom prst="rect">
              <a:avLst/>
            </a:prstGeom>
            <a:noFill/>
          </p:spPr>
          <p:txBody>
            <a:bodyPr wrap="square" rtlCol="0">
              <a:spAutoFit/>
            </a:bodyPr>
            <a:lstStyle/>
            <a:p>
              <a:r>
                <a:rPr kumimoji="1" lang="ja-JP" altLang="en-US" dirty="0"/>
                <a:t>揚力</a:t>
              </a:r>
            </a:p>
          </p:txBody>
        </p:sp>
        <p:sp>
          <p:nvSpPr>
            <p:cNvPr id="21" name="テキスト ボックス 20"/>
            <p:cNvSpPr txBox="1"/>
            <p:nvPr/>
          </p:nvSpPr>
          <p:spPr>
            <a:xfrm>
              <a:off x="9576686" y="3230723"/>
              <a:ext cx="1402080" cy="369332"/>
            </a:xfrm>
            <a:prstGeom prst="rect">
              <a:avLst/>
            </a:prstGeom>
            <a:noFill/>
          </p:spPr>
          <p:txBody>
            <a:bodyPr wrap="square" rtlCol="0">
              <a:spAutoFit/>
            </a:bodyPr>
            <a:lstStyle/>
            <a:p>
              <a:r>
                <a:rPr kumimoji="1" lang="ja-JP" altLang="en-US" dirty="0"/>
                <a:t>抗力</a:t>
              </a:r>
            </a:p>
          </p:txBody>
        </p:sp>
        <p:cxnSp>
          <p:nvCxnSpPr>
            <p:cNvPr id="22" name="直線矢印コネクタ 21"/>
            <p:cNvCxnSpPr/>
            <p:nvPr/>
          </p:nvCxnSpPr>
          <p:spPr>
            <a:xfrm flipV="1">
              <a:off x="9329036" y="368653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8346056" y="3694154"/>
              <a:ext cx="320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正方形/長方形 25"/>
          <p:cNvSpPr/>
          <p:nvPr/>
        </p:nvSpPr>
        <p:spPr>
          <a:xfrm>
            <a:off x="9924246" y="6402279"/>
            <a:ext cx="558166" cy="369332"/>
          </a:xfrm>
          <a:prstGeom prst="rect">
            <a:avLst/>
          </a:prstGeom>
        </p:spPr>
        <p:txBody>
          <a:bodyPr wrap="none">
            <a:spAutoFit/>
          </a:bodyPr>
          <a:lstStyle/>
          <a:p>
            <a:r>
              <a:rPr lang="en-US" altLang="ja-JP" dirty="0"/>
              <a:t>[4] </a:t>
            </a:r>
            <a:endParaRPr lang="ja-JP" altLang="en-US" dirty="0"/>
          </a:p>
        </p:txBody>
      </p:sp>
      <p:pic>
        <p:nvPicPr>
          <p:cNvPr id="30" name="図 29"/>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76049" y="5722598"/>
            <a:ext cx="4305902" cy="855083"/>
          </a:xfrm>
          <a:prstGeom prst="rect">
            <a:avLst/>
          </a:prstGeom>
        </p:spPr>
      </p:pic>
    </p:spTree>
    <p:extLst>
      <p:ext uri="{BB962C8B-B14F-4D97-AF65-F5344CB8AC3E}">
        <p14:creationId xmlns:p14="http://schemas.microsoft.com/office/powerpoint/2010/main" val="354924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シミュレーション空間</a:t>
            </a:r>
          </a:p>
        </p:txBody>
      </p:sp>
      <p:sp>
        <p:nvSpPr>
          <p:cNvPr id="51" name="コンテンツ プレースホルダー 50"/>
          <p:cNvSpPr>
            <a:spLocks noGrp="1"/>
          </p:cNvSpPr>
          <p:nvPr>
            <p:ph sz="half" idx="1"/>
          </p:nvPr>
        </p:nvSpPr>
        <p:spPr/>
        <p:txBody>
          <a:bodyPr/>
          <a:lstStyle/>
          <a:p>
            <a:r>
              <a:rPr lang="ja-JP" altLang="en-US" dirty="0"/>
              <a:t>各格子点に温度</a:t>
            </a:r>
            <a:r>
              <a:rPr lang="en-US" altLang="ja-JP" dirty="0"/>
              <a:t>, </a:t>
            </a:r>
            <a:r>
              <a:rPr lang="ja-JP" altLang="en-US" dirty="0"/>
              <a:t>水蒸気の密度</a:t>
            </a:r>
            <a:r>
              <a:rPr lang="en-US" altLang="ja-JP" dirty="0"/>
              <a:t> </a:t>
            </a:r>
            <a:r>
              <a:rPr lang="ja-JP" altLang="en-US" dirty="0"/>
              <a:t>流体の速度を割り付ける。</a:t>
            </a:r>
            <a:endParaRPr lang="en-US" altLang="ja-JP" dirty="0"/>
          </a:p>
          <a:p>
            <a:endParaRPr lang="en-US" altLang="ja-JP" dirty="0"/>
          </a:p>
          <a:p>
            <a:r>
              <a:rPr lang="ja-JP" altLang="en-US" dirty="0"/>
              <a:t>湯気は粒子として表現し、格子空間上の位置、速度、質量が格納される。</a:t>
            </a:r>
            <a:endParaRPr lang="en-US" altLang="ja-JP" dirty="0"/>
          </a:p>
          <a:p>
            <a:endParaRPr lang="en-US" altLang="ja-JP" dirty="0"/>
          </a:p>
          <a:p>
            <a:r>
              <a:rPr lang="ja-JP" altLang="en-US" dirty="0"/>
              <a:t>水蒸気源と熱源の分布と発生量はユーザにより定義する。</a:t>
            </a:r>
            <a:endParaRPr lang="en-US" altLang="ja-JP" dirty="0"/>
          </a:p>
          <a:p>
            <a:endParaRPr kumimoji="1" lang="ja-JP" altLang="en-US" dirty="0"/>
          </a:p>
        </p:txBody>
      </p:sp>
      <p:sp>
        <p:nvSpPr>
          <p:cNvPr id="52" name="コンテンツ プレースホルダー 51"/>
          <p:cNvSpPr>
            <a:spLocks noGrp="1"/>
          </p:cNvSpPr>
          <p:nvPr>
            <p:ph sz="half" idx="2"/>
          </p:nvPr>
        </p:nvSpPr>
        <p:spPr/>
        <p:txBody>
          <a:bodyPr/>
          <a:lstStyle/>
          <a:p>
            <a:endParaRPr kumimoji="1" lang="ja-JP" altLang="en-US"/>
          </a:p>
        </p:txBody>
      </p:sp>
      <p:sp>
        <p:nvSpPr>
          <p:cNvPr id="4" name="Shape 172"/>
          <p:cNvSpPr/>
          <p:nvPr/>
        </p:nvSpPr>
        <p:spPr>
          <a:xfrm flipV="1">
            <a:off x="9684582" y="1842335"/>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a:p>
        </p:txBody>
      </p:sp>
      <p:sp>
        <p:nvSpPr>
          <p:cNvPr id="5" name="Shape 173"/>
          <p:cNvSpPr/>
          <p:nvPr/>
        </p:nvSpPr>
        <p:spPr>
          <a:xfrm>
            <a:off x="9056077" y="4689788"/>
            <a:ext cx="1257949" cy="657055"/>
          </a:xfrm>
          <a:custGeom>
            <a:avLst/>
            <a:gdLst/>
            <a:ahLst/>
            <a:cxnLst>
              <a:cxn ang="0">
                <a:pos x="wd2" y="hd2"/>
              </a:cxn>
              <a:cxn ang="5400000">
                <a:pos x="wd2" y="hd2"/>
              </a:cxn>
              <a:cxn ang="10800000">
                <a:pos x="wd2" y="hd2"/>
              </a:cxn>
              <a:cxn ang="16200000">
                <a:pos x="wd2" y="hd2"/>
              </a:cxn>
            </a:cxnLst>
            <a:rect l="0" t="0" r="r" b="b"/>
            <a:pathLst>
              <a:path w="21115" h="20156"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2"/>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6" name="Shape 174"/>
          <p:cNvSpPr/>
          <p:nvPr/>
        </p:nvSpPr>
        <p:spPr>
          <a:xfrm>
            <a:off x="8108943" y="4384896"/>
            <a:ext cx="3151278" cy="13417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sz="2000"/>
          </a:p>
        </p:txBody>
      </p:sp>
      <p:sp>
        <p:nvSpPr>
          <p:cNvPr id="7" name="Shape 175"/>
          <p:cNvSpPr/>
          <p:nvPr/>
        </p:nvSpPr>
        <p:spPr>
          <a:xfrm flipV="1">
            <a:off x="11254493" y="2526892"/>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8" name="Shape 176"/>
          <p:cNvSpPr/>
          <p:nvPr/>
        </p:nvSpPr>
        <p:spPr>
          <a:xfrm flipV="1">
            <a:off x="8114672" y="2526892"/>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9" name="Shape 177"/>
          <p:cNvSpPr/>
          <p:nvPr/>
        </p:nvSpPr>
        <p:spPr>
          <a:xfrm>
            <a:off x="8831722" y="3146160"/>
            <a:ext cx="1592688" cy="1663237"/>
          </a:xfrm>
          <a:custGeom>
            <a:avLst/>
            <a:gdLst/>
            <a:ahLst/>
            <a:cxnLst>
              <a:cxn ang="0">
                <a:pos x="wd2" y="hd2"/>
              </a:cxn>
              <a:cxn ang="5400000">
                <a:pos x="wd2" y="hd2"/>
              </a:cxn>
              <a:cxn ang="10800000">
                <a:pos x="wd2" y="hd2"/>
              </a:cxn>
              <a:cxn ang="16200000">
                <a:pos x="wd2" y="hd2"/>
              </a:cxn>
            </a:cxnLst>
            <a:rect l="0" t="0" r="r" b="b"/>
            <a:pathLst>
              <a:path w="21059" h="20956"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noFill/>
            <a:miter lim="400000"/>
          </a:ln>
          <a:effectLst/>
        </p:spPr>
        <p:txBody>
          <a:bodyPr lIns="50800" tIns="50800" rIns="50800" bIns="50800" anchor="ctr"/>
          <a:lstStyle/>
          <a:p>
            <a:pPr>
              <a:defRPr sz="2400"/>
            </a:pPr>
            <a:endParaRPr sz="2000"/>
          </a:p>
        </p:txBody>
      </p:sp>
      <p:sp>
        <p:nvSpPr>
          <p:cNvPr id="10" name="Shape 178"/>
          <p:cNvSpPr/>
          <p:nvPr/>
        </p:nvSpPr>
        <p:spPr>
          <a:xfrm>
            <a:off x="8108943" y="1851248"/>
            <a:ext cx="3151278" cy="134172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a:p>
        </p:txBody>
      </p:sp>
      <p:sp>
        <p:nvSpPr>
          <p:cNvPr id="11" name="Shape 179"/>
          <p:cNvSpPr/>
          <p:nvPr/>
        </p:nvSpPr>
        <p:spPr>
          <a:xfrm flipV="1">
            <a:off x="9684582" y="3195712"/>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2" name="Shape 180"/>
          <p:cNvSpPr/>
          <p:nvPr/>
        </p:nvSpPr>
        <p:spPr>
          <a:xfrm flipV="1">
            <a:off x="8436735"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3" name="Shape 181"/>
          <p:cNvSpPr/>
          <p:nvPr/>
        </p:nvSpPr>
        <p:spPr>
          <a:xfrm flipV="1">
            <a:off x="8842481"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4" name="Shape 182"/>
          <p:cNvSpPr/>
          <p:nvPr/>
        </p:nvSpPr>
        <p:spPr>
          <a:xfrm flipV="1">
            <a:off x="9248226"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5" name="Shape 183"/>
          <p:cNvSpPr/>
          <p:nvPr/>
        </p:nvSpPr>
        <p:spPr>
          <a:xfrm flipV="1">
            <a:off x="10932428"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6" name="Shape 184"/>
          <p:cNvSpPr/>
          <p:nvPr/>
        </p:nvSpPr>
        <p:spPr>
          <a:xfrm flipV="1">
            <a:off x="10510046"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7" name="Shape 185"/>
          <p:cNvSpPr/>
          <p:nvPr/>
        </p:nvSpPr>
        <p:spPr>
          <a:xfrm flipV="1">
            <a:off x="10126711"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8" name="Shape 186"/>
          <p:cNvSpPr/>
          <p:nvPr/>
        </p:nvSpPr>
        <p:spPr>
          <a:xfrm>
            <a:off x="8107073" y="4622689"/>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9" name="Shape 187"/>
          <p:cNvSpPr/>
          <p:nvPr/>
        </p:nvSpPr>
        <p:spPr>
          <a:xfrm>
            <a:off x="8104306" y="4145254"/>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0" name="Shape 188"/>
          <p:cNvSpPr/>
          <p:nvPr/>
        </p:nvSpPr>
        <p:spPr>
          <a:xfrm>
            <a:off x="8107073" y="3624401"/>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1" name="Shape 189"/>
          <p:cNvSpPr/>
          <p:nvPr/>
        </p:nvSpPr>
        <p:spPr>
          <a:xfrm>
            <a:off x="8107073" y="3128688"/>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2" name="Shape 190"/>
          <p:cNvSpPr/>
          <p:nvPr/>
        </p:nvSpPr>
        <p:spPr>
          <a:xfrm flipV="1">
            <a:off x="9679030" y="4622672"/>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3" name="Shape 191"/>
          <p:cNvSpPr/>
          <p:nvPr/>
        </p:nvSpPr>
        <p:spPr>
          <a:xfrm flipV="1">
            <a:off x="9676985" y="4145239"/>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4" name="Shape 192"/>
          <p:cNvSpPr/>
          <p:nvPr/>
        </p:nvSpPr>
        <p:spPr>
          <a:xfrm flipV="1">
            <a:off x="9676985" y="3624402"/>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5" name="Shape 193"/>
          <p:cNvSpPr/>
          <p:nvPr/>
        </p:nvSpPr>
        <p:spPr>
          <a:xfrm flipV="1">
            <a:off x="9679753" y="3128673"/>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6" name="Shape 194"/>
          <p:cNvSpPr/>
          <p:nvPr/>
        </p:nvSpPr>
        <p:spPr>
          <a:xfrm flipV="1">
            <a:off x="8431905" y="2011350"/>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a:p>
        </p:txBody>
      </p:sp>
      <p:sp>
        <p:nvSpPr>
          <p:cNvPr id="27" name="Shape 195"/>
          <p:cNvSpPr/>
          <p:nvPr/>
        </p:nvSpPr>
        <p:spPr>
          <a:xfrm flipV="1">
            <a:off x="8834529" y="2201793"/>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8" name="Shape 196"/>
          <p:cNvSpPr/>
          <p:nvPr/>
        </p:nvSpPr>
        <p:spPr>
          <a:xfrm flipV="1">
            <a:off x="9247242" y="2359162"/>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9" name="Shape 197"/>
          <p:cNvSpPr/>
          <p:nvPr/>
        </p:nvSpPr>
        <p:spPr>
          <a:xfrm>
            <a:off x="8502452" y="2358247"/>
            <a:ext cx="1619809"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0" name="Shape 198"/>
          <p:cNvSpPr/>
          <p:nvPr/>
        </p:nvSpPr>
        <p:spPr>
          <a:xfrm>
            <a:off x="8927138" y="2199964"/>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1" name="Shape 199"/>
          <p:cNvSpPr/>
          <p:nvPr/>
        </p:nvSpPr>
        <p:spPr>
          <a:xfrm>
            <a:off x="9334160" y="2011365"/>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a:p>
        </p:txBody>
      </p:sp>
      <p:sp>
        <p:nvSpPr>
          <p:cNvPr id="32" name="Shape 224"/>
          <p:cNvSpPr/>
          <p:nvPr/>
        </p:nvSpPr>
        <p:spPr>
          <a:xfrm>
            <a:off x="8115520" y="5074115"/>
            <a:ext cx="1554496" cy="728021"/>
          </a:xfrm>
          <a:custGeom>
            <a:avLst/>
            <a:gdLst/>
            <a:ahLst/>
            <a:cxnLst>
              <a:cxn ang="0">
                <a:pos x="wd2" y="hd2"/>
              </a:cxn>
              <a:cxn ang="5400000">
                <a:pos x="wd2" y="hd2"/>
              </a:cxn>
              <a:cxn ang="10800000">
                <a:pos x="wd2" y="hd2"/>
              </a:cxn>
              <a:cxn ang="16200000">
                <a:pos x="wd2" y="hd2"/>
              </a:cxn>
            </a:cxnLst>
            <a:rect l="0" t="0" r="r" b="b"/>
            <a:pathLst>
              <a:path w="21600" h="18443" extrusionOk="0">
                <a:moveTo>
                  <a:pt x="21600" y="16755"/>
                </a:moveTo>
                <a:cubicBezTo>
                  <a:pt x="12131" y="21600"/>
                  <a:pt x="4931" y="16015"/>
                  <a:pt x="0" y="0"/>
                </a:cubicBezTo>
              </a:path>
            </a:pathLst>
          </a:custGeom>
          <a:ln w="12700">
            <a:solidFill>
              <a:srgbClr val="000000"/>
            </a:solidFill>
            <a:miter lim="400000"/>
          </a:ln>
        </p:spPr>
        <p:txBody>
          <a:bodyPr/>
          <a:lstStyle/>
          <a:p>
            <a:endParaRPr sz="2000"/>
          </a:p>
        </p:txBody>
      </p:sp>
      <p:sp>
        <p:nvSpPr>
          <p:cNvPr id="33" name="Shape 225"/>
          <p:cNvSpPr/>
          <p:nvPr/>
        </p:nvSpPr>
        <p:spPr>
          <a:xfrm>
            <a:off x="9706577" y="5075406"/>
            <a:ext cx="1550520" cy="729822"/>
          </a:xfrm>
          <a:custGeom>
            <a:avLst/>
            <a:gdLst/>
            <a:ahLst/>
            <a:cxnLst>
              <a:cxn ang="0">
                <a:pos x="wd2" y="hd2"/>
              </a:cxn>
              <a:cxn ang="5400000">
                <a:pos x="wd2" y="hd2"/>
              </a:cxn>
              <a:cxn ang="10800000">
                <a:pos x="wd2" y="hd2"/>
              </a:cxn>
              <a:cxn ang="16200000">
                <a:pos x="wd2" y="hd2"/>
              </a:cxn>
            </a:cxnLst>
            <a:rect l="0" t="0" r="r" b="b"/>
            <a:pathLst>
              <a:path w="21600" h="18459" extrusionOk="0">
                <a:moveTo>
                  <a:pt x="21600" y="0"/>
                </a:moveTo>
                <a:cubicBezTo>
                  <a:pt x="16687" y="16002"/>
                  <a:pt x="9487" y="21600"/>
                  <a:pt x="0" y="16794"/>
                </a:cubicBezTo>
              </a:path>
            </a:pathLst>
          </a:custGeom>
          <a:ln w="12700">
            <a:solidFill>
              <a:srgbClr val="000000"/>
            </a:solidFill>
            <a:miter lim="400000"/>
          </a:ln>
        </p:spPr>
        <p:txBody>
          <a:bodyPr/>
          <a:lstStyle/>
          <a:p>
            <a:endParaRPr sz="2000"/>
          </a:p>
        </p:txBody>
      </p:sp>
      <p:sp>
        <p:nvSpPr>
          <p:cNvPr id="34" name="Shape 226"/>
          <p:cNvSpPr/>
          <p:nvPr/>
        </p:nvSpPr>
        <p:spPr>
          <a:xfrm>
            <a:off x="11254455" y="2554606"/>
            <a:ext cx="327795" cy="2512471"/>
          </a:xfrm>
          <a:custGeom>
            <a:avLst/>
            <a:gdLst/>
            <a:ahLst/>
            <a:cxnLst>
              <a:cxn ang="0">
                <a:pos x="wd2" y="hd2"/>
              </a:cxn>
              <a:cxn ang="5400000">
                <a:pos x="wd2" y="hd2"/>
              </a:cxn>
              <a:cxn ang="10800000">
                <a:pos x="wd2" y="hd2"/>
              </a:cxn>
              <a:cxn ang="16200000">
                <a:pos x="wd2" y="hd2"/>
              </a:cxn>
            </a:cxnLst>
            <a:rect l="0" t="0" r="r" b="b"/>
            <a:pathLst>
              <a:path w="16201" h="21600" extrusionOk="0">
                <a:moveTo>
                  <a:pt x="541" y="0"/>
                </a:moveTo>
                <a:cubicBezTo>
                  <a:pt x="21600" y="7217"/>
                  <a:pt x="21420" y="14417"/>
                  <a:pt x="0" y="21600"/>
                </a:cubicBezTo>
              </a:path>
            </a:pathLst>
          </a:custGeom>
          <a:ln w="12700">
            <a:solidFill>
              <a:srgbClr val="000000"/>
            </a:solidFill>
            <a:miter lim="400000"/>
          </a:ln>
        </p:spPr>
        <p:txBody>
          <a:bodyPr/>
          <a:lstStyle/>
          <a:p>
            <a:endParaRPr sz="2000"/>
          </a:p>
        </p:txBody>
      </p:sp>
      <p:sp>
        <p:nvSpPr>
          <p:cNvPr id="35" name="Shape 203"/>
          <p:cNvSpPr/>
          <p:nvPr/>
        </p:nvSpPr>
        <p:spPr>
          <a:xfrm>
            <a:off x="9340047" y="3760619"/>
            <a:ext cx="549622" cy="5980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Nz</a:t>
            </a:r>
            <a:endParaRPr sz="2000" dirty="0"/>
          </a:p>
        </p:txBody>
      </p:sp>
      <p:sp>
        <p:nvSpPr>
          <p:cNvPr id="36" name="Shape 204"/>
          <p:cNvSpPr/>
          <p:nvPr/>
        </p:nvSpPr>
        <p:spPr>
          <a:xfrm>
            <a:off x="10620554" y="5525212"/>
            <a:ext cx="549621" cy="5980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Nx</a:t>
            </a:r>
            <a:endParaRPr sz="2000" dirty="0"/>
          </a:p>
        </p:txBody>
      </p:sp>
      <p:sp>
        <p:nvSpPr>
          <p:cNvPr id="37" name="Shape 205"/>
          <p:cNvSpPr/>
          <p:nvPr/>
        </p:nvSpPr>
        <p:spPr>
          <a:xfrm>
            <a:off x="8388303" y="5502004"/>
            <a:ext cx="549621" cy="5980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a:t>Ny</a:t>
            </a:r>
          </a:p>
        </p:txBody>
      </p:sp>
      <p:sp>
        <p:nvSpPr>
          <p:cNvPr id="38" name="Shape 206"/>
          <p:cNvSpPr/>
          <p:nvPr/>
        </p:nvSpPr>
        <p:spPr>
          <a:xfrm>
            <a:off x="7746574" y="4951426"/>
            <a:ext cx="1477087"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39" name="Shape 207"/>
          <p:cNvSpPr/>
          <p:nvPr/>
        </p:nvSpPr>
        <p:spPr>
          <a:xfrm>
            <a:off x="6170278" y="4704527"/>
            <a:ext cx="2355572" cy="4787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a:t>熱・水蒸気源</a:t>
            </a:r>
          </a:p>
        </p:txBody>
      </p:sp>
      <p:sp>
        <p:nvSpPr>
          <p:cNvPr id="40" name="Shape 208"/>
          <p:cNvSpPr/>
          <p:nvPr/>
        </p:nvSpPr>
        <p:spPr>
          <a:xfrm>
            <a:off x="7797931" y="4112408"/>
            <a:ext cx="1157051"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41" name="Shape 209"/>
          <p:cNvSpPr/>
          <p:nvPr/>
        </p:nvSpPr>
        <p:spPr>
          <a:xfrm>
            <a:off x="5895068" y="3827393"/>
            <a:ext cx="2727056" cy="5700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生成された湯気</a:t>
            </a:r>
            <a:endParaRPr sz="2000" dirty="0"/>
          </a:p>
        </p:txBody>
      </p:sp>
      <p:sp>
        <p:nvSpPr>
          <p:cNvPr id="42" name="Shape 210"/>
          <p:cNvSpPr/>
          <p:nvPr/>
        </p:nvSpPr>
        <p:spPr>
          <a:xfrm flipV="1">
            <a:off x="9679627" y="3207035"/>
            <a:ext cx="1" cy="2518908"/>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3" name="Shape 211"/>
          <p:cNvSpPr/>
          <p:nvPr/>
        </p:nvSpPr>
        <p:spPr>
          <a:xfrm>
            <a:off x="9558530" y="2800191"/>
            <a:ext cx="252106" cy="478792"/>
          </a:xfrm>
          <a:prstGeom prst="rect">
            <a:avLst/>
          </a:prstGeom>
          <a:ln w="12700">
            <a:no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Z</a:t>
            </a:r>
          </a:p>
        </p:txBody>
      </p:sp>
      <p:sp>
        <p:nvSpPr>
          <p:cNvPr id="44" name="Shape 212"/>
          <p:cNvSpPr/>
          <p:nvPr/>
        </p:nvSpPr>
        <p:spPr>
          <a:xfrm flipV="1">
            <a:off x="9682000" y="5087807"/>
            <a:ext cx="1512775" cy="631186"/>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5" name="Shape 213"/>
          <p:cNvSpPr/>
          <p:nvPr/>
        </p:nvSpPr>
        <p:spPr>
          <a:xfrm flipH="1" flipV="1">
            <a:off x="8171493" y="5072420"/>
            <a:ext cx="1509486" cy="630902"/>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6" name="Shape 214"/>
          <p:cNvSpPr/>
          <p:nvPr/>
        </p:nvSpPr>
        <p:spPr>
          <a:xfrm>
            <a:off x="7771114" y="4951426"/>
            <a:ext cx="264312" cy="528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Y</a:t>
            </a:r>
          </a:p>
        </p:txBody>
      </p:sp>
      <p:sp>
        <p:nvSpPr>
          <p:cNvPr id="47" name="Shape 215"/>
          <p:cNvSpPr/>
          <p:nvPr/>
        </p:nvSpPr>
        <p:spPr>
          <a:xfrm rot="16200000">
            <a:off x="9085639" y="4634370"/>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48" name="Shape 216"/>
          <p:cNvSpPr/>
          <p:nvPr/>
        </p:nvSpPr>
        <p:spPr>
          <a:xfrm>
            <a:off x="11300838" y="4951426"/>
            <a:ext cx="358002" cy="528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X</a:t>
            </a:r>
          </a:p>
        </p:txBody>
      </p:sp>
      <p:sp>
        <p:nvSpPr>
          <p:cNvPr id="49" name="Shape 217"/>
          <p:cNvSpPr/>
          <p:nvPr/>
        </p:nvSpPr>
        <p:spPr>
          <a:xfrm rot="16200000">
            <a:off x="9721031" y="4594358"/>
            <a:ext cx="668193" cy="157620"/>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50" name="Shape 218"/>
          <p:cNvSpPr/>
          <p:nvPr/>
        </p:nvSpPr>
        <p:spPr>
          <a:xfrm rot="16200000">
            <a:off x="9491888" y="4720254"/>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Tree>
    <p:extLst>
      <p:ext uri="{BB962C8B-B14F-4D97-AF65-F5344CB8AC3E}">
        <p14:creationId xmlns:p14="http://schemas.microsoft.com/office/powerpoint/2010/main" val="20899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ja-JP" altLang="en-US" dirty="0"/>
              <a:t>シミュレーションの流れ</a:t>
            </a:r>
          </a:p>
        </p:txBody>
      </p:sp>
      <p:sp>
        <p:nvSpPr>
          <p:cNvPr id="46" name="コンテンツ プレースホルダー 45"/>
          <p:cNvSpPr>
            <a:spLocks noGrp="1"/>
          </p:cNvSpPr>
          <p:nvPr>
            <p:ph idx="1"/>
          </p:nvPr>
        </p:nvSpPr>
        <p:spPr/>
        <p:txBody>
          <a:bodyPr/>
          <a:lstStyle/>
          <a:p>
            <a:endParaRPr kumimoji="1" lang="ja-JP" altLang="en-US"/>
          </a:p>
        </p:txBody>
      </p:sp>
      <p:pic>
        <p:nvPicPr>
          <p:cNvPr id="88" name="図 87"/>
          <p:cNvPicPr>
            <a:picLocks noChangeAspect="1"/>
          </p:cNvPicPr>
          <p:nvPr/>
        </p:nvPicPr>
        <p:blipFill>
          <a:blip r:embed="rId2"/>
          <a:stretch>
            <a:fillRect/>
          </a:stretch>
        </p:blipFill>
        <p:spPr>
          <a:xfrm>
            <a:off x="2019595" y="1535321"/>
            <a:ext cx="8539136" cy="4966451"/>
          </a:xfrm>
          <a:prstGeom prst="rect">
            <a:avLst/>
          </a:prstGeom>
        </p:spPr>
      </p:pic>
    </p:spTree>
    <p:extLst>
      <p:ext uri="{BB962C8B-B14F-4D97-AF65-F5344CB8AC3E}">
        <p14:creationId xmlns:p14="http://schemas.microsoft.com/office/powerpoint/2010/main" val="314192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lang="ja-JP" altLang="en-US" dirty="0"/>
              <a:t>の処理</a:t>
            </a:r>
            <a:endParaRPr kumimoji="1" lang="ja-JP" altLang="en-US" dirty="0"/>
          </a:p>
        </p:txBody>
      </p:sp>
      <p:sp>
        <p:nvSpPr>
          <p:cNvPr id="3" name="コンテンツ プレースホルダー 2"/>
          <p:cNvSpPr>
            <a:spLocks noGrp="1"/>
          </p:cNvSpPr>
          <p:nvPr>
            <p:ph idx="1"/>
          </p:nvPr>
        </p:nvSpPr>
        <p:spPr>
          <a:xfrm>
            <a:off x="790555" y="1825625"/>
            <a:ext cx="10515600" cy="4351338"/>
          </a:xfrm>
        </p:spPr>
        <p:txBody>
          <a:bodyPr/>
          <a:lstStyle/>
          <a:p>
            <a:r>
              <a:rPr lang="ja-JP" altLang="en-US" dirty="0"/>
              <a:t>格子内で前述の相転移のモデルを利用して湯気の発生量を計算。</a:t>
            </a:r>
            <a:endParaRPr lang="en-US" altLang="ja-JP" dirty="0"/>
          </a:p>
          <a:p>
            <a:r>
              <a:rPr lang="ja-JP" altLang="en-US" dirty="0"/>
              <a:t>湯気の発生量に従って粒子の発生、消滅を行う。</a:t>
            </a:r>
            <a:endParaRPr lang="en-US" altLang="ja-JP" dirty="0"/>
          </a:p>
          <a:p>
            <a:r>
              <a:rPr lang="ja-JP" altLang="en-US" dirty="0"/>
              <a:t>発生した粒子は以下とする。</a:t>
            </a:r>
            <a:endParaRPr lang="en-US" altLang="ja-JP" dirty="0"/>
          </a:p>
          <a:p>
            <a:pPr lvl="1"/>
            <a:r>
              <a:rPr lang="ja-JP" altLang="en-US" dirty="0"/>
              <a:t>質量は一定として湯気の発生量分の粒子を生成。</a:t>
            </a:r>
            <a:endParaRPr lang="en-US" altLang="ja-JP" dirty="0"/>
          </a:p>
          <a:p>
            <a:pPr lvl="1"/>
            <a:r>
              <a:rPr lang="ja-JP" altLang="en-US" dirty="0"/>
              <a:t>位置は格子内のランダムな位置。</a:t>
            </a:r>
            <a:endParaRPr lang="en-US" altLang="ja-JP" dirty="0"/>
          </a:p>
          <a:p>
            <a:pPr lvl="1"/>
            <a:r>
              <a:rPr lang="ja-JP" altLang="en-US" dirty="0"/>
              <a:t>速度は格子の速度から粒子の位置の速度を線形補完を行う。</a:t>
            </a:r>
            <a:endParaRPr lang="en-US" altLang="ja-JP" dirty="0"/>
          </a:p>
          <a:p>
            <a:endParaRPr kumimoji="1" lang="ja-JP"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3601852668"/>
              </p:ext>
            </p:extLst>
          </p:nvPr>
        </p:nvGraphicFramePr>
        <p:xfrm>
          <a:off x="2547636"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5" name="Right Arrow 39"/>
          <p:cNvSpPr/>
          <p:nvPr/>
        </p:nvSpPr>
        <p:spPr>
          <a:xfrm>
            <a:off x="4594620" y="536593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2" name="Content Placeholder 16"/>
          <p:cNvGraphicFramePr>
            <a:graphicFrameLocks/>
          </p:cNvGraphicFramePr>
          <p:nvPr>
            <p:extLst>
              <p:ext uri="{D42A27DB-BD31-4B8C-83A1-F6EECF244321}">
                <p14:modId xmlns:p14="http://schemas.microsoft.com/office/powerpoint/2010/main" val="252123209"/>
              </p:ext>
            </p:extLst>
          </p:nvPr>
        </p:nvGraphicFramePr>
        <p:xfrm>
          <a:off x="7813149"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68" name="Oval 8"/>
          <p:cNvSpPr/>
          <p:nvPr/>
        </p:nvSpPr>
        <p:spPr>
          <a:xfrm>
            <a:off x="8367754" y="5663909"/>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Oval 8"/>
          <p:cNvSpPr/>
          <p:nvPr/>
        </p:nvSpPr>
        <p:spPr>
          <a:xfrm>
            <a:off x="8808128" y="5663909"/>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2" name="Content Placeholder 16"/>
          <p:cNvGraphicFramePr>
            <a:graphicFrameLocks/>
          </p:cNvGraphicFramePr>
          <p:nvPr>
            <p:extLst>
              <p:ext uri="{D42A27DB-BD31-4B8C-83A1-F6EECF244321}">
                <p14:modId xmlns:p14="http://schemas.microsoft.com/office/powerpoint/2010/main" val="2851499478"/>
              </p:ext>
            </p:extLst>
          </p:nvPr>
        </p:nvGraphicFramePr>
        <p:xfrm>
          <a:off x="5257554"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73" name="Right Arrow 39"/>
          <p:cNvSpPr/>
          <p:nvPr/>
        </p:nvSpPr>
        <p:spPr>
          <a:xfrm>
            <a:off x="7390803" y="536593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8"/>
          <p:cNvSpPr/>
          <p:nvPr/>
        </p:nvSpPr>
        <p:spPr>
          <a:xfrm>
            <a:off x="5849751" y="6156779"/>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5" name="Curved Connector 11"/>
          <p:cNvCxnSpPr/>
          <p:nvPr/>
        </p:nvCxnSpPr>
        <p:spPr>
          <a:xfrm flipV="1">
            <a:off x="5996596"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Oval 8"/>
          <p:cNvSpPr/>
          <p:nvPr/>
        </p:nvSpPr>
        <p:spPr>
          <a:xfrm>
            <a:off x="6290125" y="6156779"/>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7" name="Curved Connector 11"/>
          <p:cNvCxnSpPr/>
          <p:nvPr/>
        </p:nvCxnSpPr>
        <p:spPr>
          <a:xfrm flipV="1">
            <a:off x="6436970"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10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実装方法</a:t>
            </a:r>
          </a:p>
        </p:txBody>
      </p:sp>
      <p:sp>
        <p:nvSpPr>
          <p:cNvPr id="3" name="コンテンツ プレースホルダー 2"/>
          <p:cNvSpPr>
            <a:spLocks noGrp="1"/>
          </p:cNvSpPr>
          <p:nvPr>
            <p:ph idx="1"/>
          </p:nvPr>
        </p:nvSpPr>
        <p:spPr/>
        <p:txBody>
          <a:bodyPr/>
          <a:lstStyle/>
          <a:p>
            <a:pPr marL="0" indent="0">
              <a:buNone/>
            </a:pPr>
            <a:r>
              <a:rPr lang="ja-JP" altLang="en-US" dirty="0"/>
              <a:t>シンプルな煙のアニメーションを生成する以下の</a:t>
            </a:r>
            <a:r>
              <a:rPr kumimoji="1" lang="ja-JP" altLang="en-US" dirty="0"/>
              <a:t>ソースコードを改変することで実装。</a:t>
            </a:r>
            <a:endParaRPr lang="en-US" altLang="ja-JP" dirty="0"/>
          </a:p>
          <a:p>
            <a:endParaRPr kumimoji="1" lang="en-US" altLang="ja-JP" dirty="0"/>
          </a:p>
          <a:p>
            <a:pPr marL="0" indent="0">
              <a:buNone/>
            </a:pPr>
            <a:r>
              <a:rPr lang="en-US" altLang="ja-JP" dirty="0"/>
              <a:t>smoke3d </a:t>
            </a:r>
            <a:br>
              <a:rPr lang="en-US" altLang="ja-JP" dirty="0"/>
            </a:br>
            <a:r>
              <a:rPr lang="en-US" altLang="ja-JP" dirty="0"/>
              <a:t>URL: </a:t>
            </a:r>
            <a:r>
              <a:rPr lang="en-US" altLang="ja-JP" dirty="0">
                <a:hlinkClick r:id="rId2"/>
              </a:rPr>
              <a:t>https://code.google.com/archive/p/smoke3d/</a:t>
            </a:r>
            <a:endParaRPr lang="en-US" altLang="ja-JP" dirty="0"/>
          </a:p>
          <a:p>
            <a:pPr marL="0" indent="0">
              <a:buNone/>
            </a:pPr>
            <a:r>
              <a:rPr lang="ja-JP" altLang="en-US" dirty="0"/>
              <a:t>作者</a:t>
            </a:r>
            <a:r>
              <a:rPr lang="en-US" altLang="ja-JP" dirty="0"/>
              <a:t>: Ryoichi Ando</a:t>
            </a:r>
          </a:p>
          <a:p>
            <a:pPr marL="0" indent="0">
              <a:buNone/>
            </a:pPr>
            <a:endParaRPr lang="en-US" altLang="ja-JP" dirty="0"/>
          </a:p>
        </p:txBody>
      </p:sp>
      <p:pic>
        <p:nvPicPr>
          <p:cNvPr id="1026" name="Picture 2" descr="http://research.nii.ac.jp/~rand/imgs/smoke3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6634" y="4304305"/>
            <a:ext cx="2917166" cy="204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8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出力結果</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9111" y="2673229"/>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10" y="2673229"/>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044" y="2673229"/>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977" y="2673229"/>
            <a:ext cx="2438400" cy="2438400"/>
          </a:xfrm>
          <a:prstGeom prst="rect">
            <a:avLst/>
          </a:prstGeom>
        </p:spPr>
      </p:pic>
      <p:sp>
        <p:nvSpPr>
          <p:cNvPr id="8" name="テキスト ボックス 7"/>
          <p:cNvSpPr txBox="1"/>
          <p:nvPr/>
        </p:nvSpPr>
        <p:spPr>
          <a:xfrm>
            <a:off x="3919137" y="5414513"/>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
        <p:nvSpPr>
          <p:cNvPr id="18" name="テキスト ボックス 17"/>
          <p:cNvSpPr txBox="1"/>
          <p:nvPr/>
        </p:nvSpPr>
        <p:spPr>
          <a:xfrm>
            <a:off x="1276944" y="5414513"/>
            <a:ext cx="1414497"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21" name="テキスト ボックス 20"/>
          <p:cNvSpPr txBox="1"/>
          <p:nvPr/>
        </p:nvSpPr>
        <p:spPr>
          <a:xfrm>
            <a:off x="6667745" y="5414513"/>
            <a:ext cx="1480998" cy="369332"/>
          </a:xfrm>
          <a:prstGeom prst="rect">
            <a:avLst/>
          </a:prstGeom>
          <a:noFill/>
        </p:spPr>
        <p:txBody>
          <a:bodyPr wrap="square" rtlCol="0">
            <a:spAutoFit/>
          </a:bodyPr>
          <a:lstStyle/>
          <a:p>
            <a:r>
              <a:rPr kumimoji="1" lang="en-US" altLang="ja-JP" dirty="0"/>
              <a:t>60</a:t>
            </a:r>
            <a:r>
              <a:rPr kumimoji="1" lang="ja-JP" altLang="en-US" dirty="0"/>
              <a:t>ステップ</a:t>
            </a:r>
          </a:p>
        </p:txBody>
      </p:sp>
      <p:sp>
        <p:nvSpPr>
          <p:cNvPr id="22" name="テキスト ボックス 21"/>
          <p:cNvSpPr txBox="1"/>
          <p:nvPr/>
        </p:nvSpPr>
        <p:spPr>
          <a:xfrm>
            <a:off x="9417812" y="5423775"/>
            <a:ext cx="1480998" cy="369332"/>
          </a:xfrm>
          <a:prstGeom prst="rect">
            <a:avLst/>
          </a:prstGeom>
          <a:noFill/>
        </p:spPr>
        <p:txBody>
          <a:bodyPr wrap="square" rtlCol="0">
            <a:spAutoFit/>
          </a:bodyPr>
          <a:lstStyle/>
          <a:p>
            <a:r>
              <a:rPr kumimoji="1" lang="en-US" altLang="ja-JP" dirty="0"/>
              <a:t>90</a:t>
            </a:r>
            <a:r>
              <a:rPr kumimoji="1" lang="ja-JP" altLang="en-US" dirty="0"/>
              <a:t>ステップ</a:t>
            </a:r>
          </a:p>
        </p:txBody>
      </p:sp>
    </p:spTree>
    <p:extLst>
      <p:ext uri="{BB962C8B-B14F-4D97-AF65-F5344CB8AC3E}">
        <p14:creationId xmlns:p14="http://schemas.microsoft.com/office/powerpoint/2010/main" val="100003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12,</a:t>
            </a:r>
            <a:r>
              <a:rPr lang="ja-JP" altLang="en-US" sz="3600" dirty="0"/>
              <a:t>環境温度</a:t>
            </a:r>
            <a:r>
              <a:rPr lang="en-US" altLang="ja-JP" sz="3600" dirty="0"/>
              <a:t>10,</a:t>
            </a:r>
            <a:r>
              <a:rPr lang="ja-JP" altLang="en-US" sz="3600" dirty="0"/>
              <a:t>ノイズなし</a:t>
            </a:r>
            <a:r>
              <a:rPr lang="en-US" altLang="ja-JP" sz="3600" dirty="0"/>
              <a:t>)</a:t>
            </a:r>
            <a:endParaRPr kumimoji="1" lang="ja-JP" altLang="en-US" sz="3600" dirty="0"/>
          </a:p>
        </p:txBody>
      </p:sp>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7933" y="2782094"/>
            <a:ext cx="2438400" cy="2438400"/>
          </a:xfr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92" y="2782094"/>
            <a:ext cx="2438400" cy="24384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639" y="2782094"/>
            <a:ext cx="2438400" cy="2438400"/>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286" y="2763479"/>
            <a:ext cx="2438400" cy="2438400"/>
          </a:xfrm>
          <a:prstGeom prst="rect">
            <a:avLst/>
          </a:prstGeom>
        </p:spPr>
      </p:pic>
    </p:spTree>
    <p:extLst>
      <p:ext uri="{BB962C8B-B14F-4D97-AF65-F5344CB8AC3E}">
        <p14:creationId xmlns:p14="http://schemas.microsoft.com/office/powerpoint/2010/main" val="5649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endParaRPr kumimoji="1" lang="ja-JP" altLang="en-US" dirty="0"/>
          </a:p>
        </p:txBody>
      </p:sp>
      <p:sp>
        <p:nvSpPr>
          <p:cNvPr id="4" name="コンテンツ プレースホルダー 3"/>
          <p:cNvSpPr>
            <a:spLocks noGrp="1"/>
          </p:cNvSpPr>
          <p:nvPr>
            <p:ph sz="half" idx="1"/>
          </p:nvPr>
        </p:nvSpPr>
        <p:spPr/>
        <p:txBody>
          <a:bodyPr>
            <a:normAutofit/>
          </a:bodyPr>
          <a:lstStyle/>
          <a:p>
            <a:r>
              <a:rPr kumimoji="1" lang="ja-JP" altLang="en-US" dirty="0"/>
              <a:t>ＣＧにおいて湯気</a:t>
            </a:r>
            <a:r>
              <a:rPr lang="ja-JP" altLang="en-US" dirty="0"/>
              <a:t>の表現は現実的なシーンを再現するために重要な要素となるが、クリエータによる技術、経験が必要。</a:t>
            </a:r>
            <a:endParaRPr lang="en-US" altLang="ja-JP" dirty="0"/>
          </a:p>
          <a:p>
            <a:r>
              <a:rPr lang="ja-JP" altLang="en-US" dirty="0"/>
              <a:t>温度、水蒸気量のパラメータ操作による湯気の表現手法を確立することで、ＣＧにより温かい温泉、料理といった表現を可能とする。</a:t>
            </a:r>
            <a:endParaRPr lang="en-US" altLang="ja-JP" dirty="0"/>
          </a:p>
          <a:p>
            <a:endParaRPr lang="en-US" altLang="ja-JP" dirty="0"/>
          </a:p>
        </p:txBody>
      </p:sp>
      <p:pic>
        <p:nvPicPr>
          <p:cNvPr id="8" name="コンテンツ プレースホルダー 7" descr="... 日の出, 湯気 / 蒸気 ID:20140204040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0160" y="1151302"/>
            <a:ext cx="3390222" cy="2287737"/>
          </a:xfrm>
          <a:prstGeom prst="rect">
            <a:avLst/>
          </a:prstGeom>
        </p:spPr>
      </p:pic>
      <p:pic>
        <p:nvPicPr>
          <p:cNvPr id="1028" name="Picture 4" descr="フリー写真, 調理器具, 片手鍋, 調理, 湯気,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160" y="3867139"/>
            <a:ext cx="3390222" cy="254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78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15,</a:t>
            </a:r>
            <a:r>
              <a:rPr lang="ja-JP" altLang="en-US" sz="3600" dirty="0"/>
              <a:t>環境温度</a:t>
            </a:r>
            <a:r>
              <a:rPr lang="en-US" altLang="ja-JP" sz="3600" dirty="0"/>
              <a:t>10,</a:t>
            </a:r>
            <a:r>
              <a:rPr lang="ja-JP" altLang="en-US" sz="3600" dirty="0"/>
              <a:t>ノイズなし</a:t>
            </a:r>
            <a:r>
              <a:rPr lang="en-US" altLang="ja-JP" sz="3600" dirty="0"/>
              <a:t>)</a:t>
            </a:r>
            <a:endParaRPr kumimoji="1"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09" y="3012207"/>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706" y="2994954"/>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303" y="2994954"/>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4900" y="2994954"/>
            <a:ext cx="2438400" cy="2438400"/>
          </a:xfrm>
          <a:prstGeom prst="rect">
            <a:avLst/>
          </a:prstGeom>
        </p:spPr>
      </p:pic>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Tree>
    <p:extLst>
      <p:ext uri="{BB962C8B-B14F-4D97-AF65-F5344CB8AC3E}">
        <p14:creationId xmlns:p14="http://schemas.microsoft.com/office/powerpoint/2010/main" val="392102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出力結果</a:t>
            </a:r>
            <a:endParaRPr kumimoji="1" lang="ja-JP" altLang="en-US" dirty="0"/>
          </a:p>
        </p:txBody>
      </p:sp>
      <p:pic>
        <p:nvPicPr>
          <p:cNvPr id="4" name="steam3d_2016090506263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1125" y="1825625"/>
            <a:ext cx="4351338" cy="4351338"/>
          </a:xfrm>
        </p:spPr>
      </p:pic>
    </p:spTree>
    <p:extLst>
      <p:ext uri="{BB962C8B-B14F-4D97-AF65-F5344CB8AC3E}">
        <p14:creationId xmlns:p14="http://schemas.microsoft.com/office/powerpoint/2010/main" val="13392495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湯気の発生と消滅のプロセスからシミュレーションモデルを構築し</a:t>
            </a:r>
            <a:r>
              <a:rPr lang="en-US" altLang="ja-JP" dirty="0"/>
              <a:t>, </a:t>
            </a:r>
            <a:r>
              <a:rPr lang="ja-JP" altLang="en-US" dirty="0"/>
              <a:t>格子法と粒子法を組み合わせることにより湯気の微細な動きを再現。</a:t>
            </a:r>
            <a:br>
              <a:rPr lang="en-US" altLang="ja-JP" dirty="0"/>
            </a:br>
            <a:r>
              <a:rPr lang="ja-JP" altLang="en-US" dirty="0"/>
              <a:t>→ そもそも湯気らしさ</a:t>
            </a:r>
            <a:r>
              <a:rPr lang="en-US" altLang="ja-JP" dirty="0"/>
              <a:t>(</a:t>
            </a:r>
            <a:r>
              <a:rPr lang="ja-JP" altLang="en-US" dirty="0"/>
              <a:t>評価基準</a:t>
            </a:r>
            <a:r>
              <a:rPr lang="en-US" altLang="ja-JP" dirty="0"/>
              <a:t>)</a:t>
            </a:r>
            <a:r>
              <a:rPr lang="ja-JP" altLang="en-US" dirty="0"/>
              <a:t>とはなにか。足りない要素はなにか。</a:t>
            </a:r>
            <a:endParaRPr lang="en-US" altLang="ja-JP" dirty="0"/>
          </a:p>
          <a:p>
            <a:endParaRPr lang="en-US" altLang="ja-JP" dirty="0"/>
          </a:p>
          <a:p>
            <a:r>
              <a:rPr lang="ja-JP" altLang="en-US" dirty="0"/>
              <a:t>パラメータにより湯気の発生度合の調整はある程度、可能であるが調整が困難。</a:t>
            </a:r>
            <a:br>
              <a:rPr lang="en-US" altLang="ja-JP" dirty="0"/>
            </a:br>
            <a:r>
              <a:rPr lang="ja-JP" altLang="en-US" dirty="0"/>
              <a:t>→ユーザが操作するための手法が欲しい。</a:t>
            </a:r>
            <a:endParaRPr lang="en-US" altLang="ja-JP" dirty="0"/>
          </a:p>
          <a:p>
            <a:endParaRPr lang="en-US" altLang="ja-JP" dirty="0"/>
          </a:p>
          <a:p>
            <a:r>
              <a:rPr lang="ja-JP" altLang="en-US" dirty="0"/>
              <a:t>大量に粒子が発生した場合に計算時間が膨らむ。</a:t>
            </a:r>
            <a:endParaRPr lang="en-US" altLang="ja-JP" dirty="0"/>
          </a:p>
          <a:p>
            <a:pPr marL="0" indent="0">
              <a:buNone/>
            </a:pPr>
            <a:r>
              <a:rPr lang="ja-JP" altLang="en-US" dirty="0"/>
              <a:t>　→</a:t>
            </a:r>
            <a:r>
              <a:rPr lang="en-US" altLang="ja-JP" dirty="0"/>
              <a:t>GPGPU</a:t>
            </a:r>
            <a:r>
              <a:rPr lang="ja-JP" altLang="en-US" dirty="0"/>
              <a:t>の利用により改善が見込まれる。</a:t>
            </a:r>
            <a:endParaRPr lang="en-US" altLang="ja-JP" dirty="0"/>
          </a:p>
          <a:p>
            <a:endParaRPr lang="en-US" altLang="ja-JP" dirty="0"/>
          </a:p>
          <a:p>
            <a:r>
              <a:rPr lang="ja-JP" altLang="en-US" dirty="0"/>
              <a:t>レンダリング手法の改善</a:t>
            </a:r>
            <a:endParaRPr lang="en-US" altLang="ja-JP" dirty="0"/>
          </a:p>
          <a:p>
            <a:pPr marL="0" indent="0">
              <a:buNone/>
            </a:pPr>
            <a:r>
              <a:rPr lang="ja-JP" altLang="en-US" dirty="0"/>
              <a:t>　→現時点では格子内の湯気の密度を計算後にボリュームレンダリングをしている　　</a:t>
            </a:r>
            <a:endParaRPr lang="en-US" altLang="ja-JP" dirty="0"/>
          </a:p>
          <a:p>
            <a:pPr marL="0" indent="0">
              <a:buNone/>
            </a:pPr>
            <a:r>
              <a:rPr lang="ja-JP" altLang="en-US" dirty="0"/>
              <a:t>　　粒子自体のレンダリングを行うことで改善が見込まれる。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19338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3367"/>
            <a:ext cx="10515600" cy="1325563"/>
          </a:xfrm>
        </p:spPr>
        <p:txBody>
          <a:bodyPr/>
          <a:lstStyle/>
          <a:p>
            <a:r>
              <a:rPr lang="en-US" altLang="ja-JP" dirty="0"/>
              <a:t>QA</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参考挿絵</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テキスト ボックス 3"/>
          <p:cNvSpPr txBox="1"/>
          <p:nvPr/>
        </p:nvSpPr>
        <p:spPr>
          <a:xfrm>
            <a:off x="838200" y="5222856"/>
            <a:ext cx="10600774" cy="954107"/>
          </a:xfrm>
          <a:prstGeom prst="rect">
            <a:avLst/>
          </a:prstGeom>
          <a:noFill/>
        </p:spPr>
        <p:txBody>
          <a:bodyPr wrap="square" rtlCol="0">
            <a:spAutoFit/>
          </a:bodyPr>
          <a:lstStyle/>
          <a:p>
            <a:r>
              <a:rPr lang="en-US" altLang="ja-JP" sz="1400" dirty="0"/>
              <a:t>[1] </a:t>
            </a:r>
            <a:r>
              <a:rPr lang="en-US" altLang="ja-JP" sz="1400" dirty="0" err="1"/>
              <a:t>Fedkiw</a:t>
            </a:r>
            <a:r>
              <a:rPr lang="en-US" altLang="ja-JP" sz="1400" dirty="0"/>
              <a:t>, R., </a:t>
            </a:r>
            <a:r>
              <a:rPr lang="en-US" altLang="ja-JP" sz="1400" dirty="0" err="1"/>
              <a:t>Stam</a:t>
            </a:r>
            <a:r>
              <a:rPr lang="en-US" altLang="ja-JP" sz="1400" dirty="0"/>
              <a:t>, J. and Jensen, H. W.: Visual Simulation of Smoke(2001)</a:t>
            </a:r>
            <a:br>
              <a:rPr lang="en-US" altLang="ja-JP" sz="1400" dirty="0"/>
            </a:br>
            <a:r>
              <a:rPr lang="en-US" altLang="ja-JP" sz="1400" dirty="0"/>
              <a:t>[2] Miyazaki, R., </a:t>
            </a:r>
            <a:r>
              <a:rPr lang="en-US" altLang="ja-JP" sz="1400" dirty="0" err="1"/>
              <a:t>Dobashi</a:t>
            </a:r>
            <a:r>
              <a:rPr lang="en-US" altLang="ja-JP" sz="1400" dirty="0"/>
              <a:t>, Y. and </a:t>
            </a:r>
            <a:r>
              <a:rPr lang="en-US" altLang="ja-JP" sz="1400" dirty="0" err="1"/>
              <a:t>Nishita</a:t>
            </a:r>
            <a:r>
              <a:rPr lang="en-US" altLang="ja-JP" sz="1400" dirty="0"/>
              <a:t>, T.: Simulation</a:t>
            </a:r>
            <a:r>
              <a:rPr lang="ja-JP" altLang="en-US" sz="1400" dirty="0"/>
              <a:t> </a:t>
            </a:r>
            <a:r>
              <a:rPr lang="en-US" altLang="ja-JP" sz="1400" dirty="0"/>
              <a:t>of Cumuliform Clouds Based on Computational Fluid Dynamics (2002)</a:t>
            </a:r>
          </a:p>
          <a:p>
            <a:r>
              <a:rPr lang="en-US" altLang="ja-JP" sz="1400" dirty="0"/>
              <a:t>[3] Nielsen, M. and  </a:t>
            </a:r>
            <a:r>
              <a:rPr lang="en-US" altLang="ja-JP" sz="1400" dirty="0" err="1"/>
              <a:t>sterby</a:t>
            </a:r>
            <a:r>
              <a:rPr lang="en-US" altLang="ja-JP" sz="1400" dirty="0"/>
              <a:t>, O.: A Two-Continua Approach</a:t>
            </a:r>
            <a:r>
              <a:rPr lang="ja-JP" altLang="en-US" sz="1400" dirty="0"/>
              <a:t> </a:t>
            </a:r>
            <a:r>
              <a:rPr lang="en-US" altLang="ja-JP" sz="1400" dirty="0"/>
              <a:t>to Eulerian Simulation of Water Spray (2013)</a:t>
            </a:r>
          </a:p>
          <a:p>
            <a:r>
              <a:rPr lang="en-US" altLang="ja-JP" sz="1400" dirty="0"/>
              <a:t>[4] </a:t>
            </a:r>
            <a:r>
              <a:rPr lang="en-US" altLang="ja-JP" sz="1400" dirty="0" err="1"/>
              <a:t>Mihalef</a:t>
            </a:r>
            <a:r>
              <a:rPr lang="en-US" altLang="ja-JP" sz="1400" dirty="0"/>
              <a:t>, V., Metaxas, D. and </a:t>
            </a:r>
            <a:r>
              <a:rPr lang="en-US" altLang="ja-JP" sz="1400" dirty="0" err="1"/>
              <a:t>Sussman</a:t>
            </a:r>
            <a:r>
              <a:rPr lang="en-US" altLang="ja-JP" sz="1400" dirty="0"/>
              <a:t>, M.: Simulation of two-phase ow with sub-scale droplet and bubble effects(2009)</a:t>
            </a:r>
            <a:endParaRPr lang="ja-JP" altLang="en-US" sz="1400" dirty="0"/>
          </a:p>
        </p:txBody>
      </p:sp>
    </p:spTree>
    <p:extLst>
      <p:ext uri="{BB962C8B-B14F-4D97-AF65-F5344CB8AC3E}">
        <p14:creationId xmlns:p14="http://schemas.microsoft.com/office/powerpoint/2010/main" val="37039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既存研究</a:t>
            </a:r>
          </a:p>
        </p:txBody>
      </p:sp>
      <p:sp>
        <p:nvSpPr>
          <p:cNvPr id="6" name="コンテンツ プレースホルダー 5"/>
          <p:cNvSpPr>
            <a:spLocks noGrp="1"/>
          </p:cNvSpPr>
          <p:nvPr>
            <p:ph idx="1"/>
          </p:nvPr>
        </p:nvSpPr>
        <p:spPr/>
        <p:txBody>
          <a:bodyPr/>
          <a:lstStyle/>
          <a:p>
            <a:r>
              <a:rPr lang="en-US" altLang="ja-JP" dirty="0"/>
              <a:t>CG</a:t>
            </a:r>
            <a:r>
              <a:rPr lang="ja-JP" altLang="en-US" dirty="0"/>
              <a:t>の研究において湯気に近い要素を持つ研究は行われるが、</a:t>
            </a:r>
            <a:r>
              <a:rPr kumimoji="1" lang="ja-JP" altLang="en-US" dirty="0"/>
              <a:t>湯気に特化した研究は行われていない</a:t>
            </a:r>
            <a:r>
              <a:rPr lang="ja-JP" altLang="en-US" dirty="0"/>
              <a:t>。</a:t>
            </a:r>
            <a:endParaRPr lang="en-US" altLang="ja-JP" dirty="0"/>
          </a:p>
        </p:txBody>
      </p:sp>
      <p:pic>
        <p:nvPicPr>
          <p:cNvPr id="9" name="図 8"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31" y="2935560"/>
            <a:ext cx="2370999" cy="2277479"/>
          </a:xfrm>
          <a:prstGeom prst="rect">
            <a:avLst/>
          </a:prstGeom>
        </p:spPr>
      </p:pic>
      <p:sp>
        <p:nvSpPr>
          <p:cNvPr id="10" name="テキスト ボックス 9"/>
          <p:cNvSpPr txBox="1"/>
          <p:nvPr/>
        </p:nvSpPr>
        <p:spPr>
          <a:xfrm>
            <a:off x="2174732" y="5351482"/>
            <a:ext cx="415498" cy="369332"/>
          </a:xfrm>
          <a:prstGeom prst="rect">
            <a:avLst/>
          </a:prstGeom>
          <a:noFill/>
        </p:spPr>
        <p:txBody>
          <a:bodyPr wrap="none" rtlCol="0">
            <a:spAutoFit/>
          </a:bodyPr>
          <a:lstStyle/>
          <a:p>
            <a:r>
              <a:rPr kumimoji="1" lang="ja-JP" altLang="en-US" dirty="0"/>
              <a:t>煙</a:t>
            </a:r>
          </a:p>
        </p:txBody>
      </p:sp>
      <p:sp>
        <p:nvSpPr>
          <p:cNvPr id="12" name="テキスト ボックス 11"/>
          <p:cNvSpPr txBox="1"/>
          <p:nvPr/>
        </p:nvSpPr>
        <p:spPr>
          <a:xfrm>
            <a:off x="6035756" y="5340943"/>
            <a:ext cx="415498" cy="369332"/>
          </a:xfrm>
          <a:prstGeom prst="rect">
            <a:avLst/>
          </a:prstGeom>
          <a:noFill/>
        </p:spPr>
        <p:txBody>
          <a:bodyPr wrap="none" rtlCol="0">
            <a:spAutoFit/>
          </a:bodyPr>
          <a:lstStyle/>
          <a:p>
            <a:r>
              <a:rPr lang="ja-JP" altLang="en-US" dirty="0"/>
              <a:t>雲</a:t>
            </a:r>
            <a:endParaRPr kumimoji="1" lang="ja-JP" altLang="en-US" dirty="0"/>
          </a:p>
        </p:txBody>
      </p:sp>
      <p:pic>
        <p:nvPicPr>
          <p:cNvPr id="14" name="図 13"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261" y="2914225"/>
            <a:ext cx="3468580" cy="2320147"/>
          </a:xfrm>
          <a:prstGeom prst="rect">
            <a:avLst/>
          </a:prstGeom>
        </p:spPr>
      </p:pic>
      <p:pic>
        <p:nvPicPr>
          <p:cNvPr id="20" name="図 19" descr="画面の領域"/>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51" y="2882920"/>
            <a:ext cx="2214739" cy="2351452"/>
          </a:xfrm>
          <a:prstGeom prst="rect">
            <a:avLst/>
          </a:prstGeom>
        </p:spPr>
      </p:pic>
      <p:sp>
        <p:nvSpPr>
          <p:cNvPr id="21" name="テキスト ボックス 20"/>
          <p:cNvSpPr txBox="1"/>
          <p:nvPr/>
        </p:nvSpPr>
        <p:spPr>
          <a:xfrm>
            <a:off x="9374571" y="5292130"/>
            <a:ext cx="646331" cy="369332"/>
          </a:xfrm>
          <a:prstGeom prst="rect">
            <a:avLst/>
          </a:prstGeom>
          <a:noFill/>
        </p:spPr>
        <p:txBody>
          <a:bodyPr wrap="none" rtlCol="0">
            <a:spAutoFit/>
          </a:bodyPr>
          <a:lstStyle/>
          <a:p>
            <a:r>
              <a:rPr lang="ja-JP" altLang="en-US" dirty="0"/>
              <a:t>水墳</a:t>
            </a:r>
            <a:endParaRPr kumimoji="1" lang="ja-JP" altLang="en-US" dirty="0"/>
          </a:p>
        </p:txBody>
      </p:sp>
      <p:sp>
        <p:nvSpPr>
          <p:cNvPr id="23" name="テキスト ボックス 22"/>
          <p:cNvSpPr txBox="1"/>
          <p:nvPr/>
        </p:nvSpPr>
        <p:spPr>
          <a:xfrm>
            <a:off x="3480273" y="5202184"/>
            <a:ext cx="372218" cy="261610"/>
          </a:xfrm>
          <a:prstGeom prst="rect">
            <a:avLst/>
          </a:prstGeom>
          <a:noFill/>
        </p:spPr>
        <p:txBody>
          <a:bodyPr wrap="none" rtlCol="0">
            <a:spAutoFit/>
          </a:bodyPr>
          <a:lstStyle/>
          <a:p>
            <a:r>
              <a:rPr kumimoji="1" lang="en-US" altLang="ja-JP" sz="1100" dirty="0"/>
              <a:t>[1]</a:t>
            </a:r>
            <a:endParaRPr kumimoji="1" lang="ja-JP" altLang="en-US" dirty="0"/>
          </a:p>
        </p:txBody>
      </p:sp>
      <p:sp>
        <p:nvSpPr>
          <p:cNvPr id="24" name="テキスト ボックス 23"/>
          <p:cNvSpPr txBox="1"/>
          <p:nvPr/>
        </p:nvSpPr>
        <p:spPr>
          <a:xfrm>
            <a:off x="7564356" y="5207255"/>
            <a:ext cx="372218" cy="261610"/>
          </a:xfrm>
          <a:prstGeom prst="rect">
            <a:avLst/>
          </a:prstGeom>
          <a:noFill/>
        </p:spPr>
        <p:txBody>
          <a:bodyPr wrap="none" rtlCol="0">
            <a:spAutoFit/>
          </a:bodyPr>
          <a:lstStyle/>
          <a:p>
            <a:r>
              <a:rPr kumimoji="1" lang="en-US" altLang="ja-JP" sz="1100" dirty="0"/>
              <a:t>[2]</a:t>
            </a:r>
            <a:endParaRPr kumimoji="1" lang="ja-JP" altLang="en-US" dirty="0"/>
          </a:p>
        </p:txBody>
      </p:sp>
      <p:sp>
        <p:nvSpPr>
          <p:cNvPr id="25" name="テキスト ボックス 24"/>
          <p:cNvSpPr txBox="1"/>
          <p:nvPr/>
        </p:nvSpPr>
        <p:spPr>
          <a:xfrm>
            <a:off x="10430930" y="5214515"/>
            <a:ext cx="372218" cy="261610"/>
          </a:xfrm>
          <a:prstGeom prst="rect">
            <a:avLst/>
          </a:prstGeom>
          <a:noFill/>
        </p:spPr>
        <p:txBody>
          <a:bodyPr wrap="none" rtlCol="0">
            <a:spAutoFit/>
          </a:bodyPr>
          <a:lstStyle/>
          <a:p>
            <a:r>
              <a:rPr kumimoji="1" lang="en-US" altLang="ja-JP" sz="1100" dirty="0"/>
              <a:t>[3]</a:t>
            </a:r>
            <a:endParaRPr kumimoji="1" lang="ja-JP" altLang="en-US" dirty="0"/>
          </a:p>
        </p:txBody>
      </p:sp>
    </p:spTree>
    <p:extLst>
      <p:ext uri="{BB962C8B-B14F-4D97-AF65-F5344CB8AC3E}">
        <p14:creationId xmlns:p14="http://schemas.microsoft.com/office/powerpoint/2010/main" val="213105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雲</a:t>
            </a:r>
            <a:r>
              <a:rPr lang="en-US" altLang="ja-JP" sz="2400" dirty="0"/>
              <a:t>[2]</a:t>
            </a:r>
            <a:r>
              <a:rPr lang="ja-JP" altLang="en-US" dirty="0"/>
              <a:t>の手法を湯気と見立てて検証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飽和水蒸気量から雲を</a:t>
            </a:r>
            <a:r>
              <a:rPr lang="ja-JP" altLang="en-US" dirty="0"/>
              <a:t>生成する</a:t>
            </a:r>
            <a:r>
              <a:rPr kumimoji="1" lang="ja-JP" altLang="en-US" dirty="0"/>
              <a:t>格子法を用いた手法。</a:t>
            </a:r>
            <a:endParaRPr kumimoji="1" lang="en-US" altLang="ja-JP" dirty="0"/>
          </a:p>
          <a:p>
            <a:r>
              <a:rPr kumimoji="1" lang="ja-JP" altLang="en-US" dirty="0"/>
              <a:t>煙「感」が残るため改善を検討。</a:t>
            </a:r>
          </a:p>
        </p:txBody>
      </p:sp>
      <p:pic>
        <p:nvPicPr>
          <p:cNvPr id="4" name="コンテンツ プレースホルダ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165" y="3275045"/>
            <a:ext cx="2438400" cy="24384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68" y="3275045"/>
            <a:ext cx="2438400" cy="243840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275045"/>
            <a:ext cx="2438400" cy="2438400"/>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9597" y="3275045"/>
            <a:ext cx="2438400" cy="2438400"/>
          </a:xfrm>
          <a:prstGeom prst="rect">
            <a:avLst/>
          </a:prstGeom>
        </p:spPr>
      </p:pic>
    </p:spTree>
    <p:extLst>
      <p:ext uri="{BB962C8B-B14F-4D97-AF65-F5344CB8AC3E}">
        <p14:creationId xmlns:p14="http://schemas.microsoft.com/office/powerpoint/2010/main" val="152118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雲</a:t>
            </a:r>
            <a:r>
              <a:rPr lang="en-US" altLang="ja-JP" sz="2400" dirty="0"/>
              <a:t>[2]</a:t>
            </a:r>
            <a:r>
              <a:rPr lang="ja-JP" altLang="en-US" dirty="0"/>
              <a:t>の手法を湯気と見立てて検証</a:t>
            </a:r>
            <a:endParaRPr kumimoji="1" lang="ja-JP" altLang="en-US" dirty="0"/>
          </a:p>
        </p:txBody>
      </p:sp>
      <p:pic>
        <p:nvPicPr>
          <p:cNvPr id="4" name="steam3d_2016052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1125" y="1825625"/>
            <a:ext cx="4351338" cy="4351338"/>
          </a:xfrm>
        </p:spPr>
      </p:pic>
    </p:spTree>
    <p:extLst>
      <p:ext uri="{BB962C8B-B14F-4D97-AF65-F5344CB8AC3E}">
        <p14:creationId xmlns:p14="http://schemas.microsoft.com/office/powerpoint/2010/main" val="1660846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提案法</a:t>
            </a:r>
          </a:p>
        </p:txBody>
      </p:sp>
      <p:sp>
        <p:nvSpPr>
          <p:cNvPr id="3" name="コンテンツ プレースホルダー 2"/>
          <p:cNvSpPr>
            <a:spLocks noGrp="1"/>
          </p:cNvSpPr>
          <p:nvPr>
            <p:ph idx="1"/>
          </p:nvPr>
        </p:nvSpPr>
        <p:spPr/>
        <p:txBody>
          <a:bodyPr/>
          <a:lstStyle/>
          <a:p>
            <a:r>
              <a:rPr kumimoji="1" lang="ja-JP" altLang="en-US" dirty="0"/>
              <a:t>実際の湯気の発生プロセス、流体の動作からＣＧによる湯気のシミュレーションモデルを構築する。</a:t>
            </a:r>
            <a:endParaRPr kumimoji="1" lang="en-US" altLang="ja-JP" dirty="0"/>
          </a:p>
          <a:p>
            <a:endParaRPr lang="en-US" altLang="ja-JP" dirty="0"/>
          </a:p>
          <a:p>
            <a:r>
              <a:rPr lang="ja-JP" altLang="en-US" dirty="0"/>
              <a:t>流体の計算、相転移</a:t>
            </a:r>
            <a:r>
              <a:rPr kumimoji="1" lang="ja-JP" altLang="en-US" dirty="0"/>
              <a:t>に格子法と粒子法を組み合わせた手法を</a:t>
            </a:r>
            <a:r>
              <a:rPr lang="ja-JP" altLang="en-US" dirty="0"/>
              <a:t>適用</a:t>
            </a:r>
            <a:r>
              <a:rPr kumimoji="1" lang="ja-JP" altLang="en-US" dirty="0"/>
              <a:t>し、湯気の微細な動きを再現する。</a:t>
            </a:r>
          </a:p>
        </p:txBody>
      </p:sp>
    </p:spTree>
    <p:extLst>
      <p:ext uri="{BB962C8B-B14F-4D97-AF65-F5344CB8AC3E}">
        <p14:creationId xmlns:p14="http://schemas.microsoft.com/office/powerpoint/2010/main" val="183676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湯気の発生プロセス</a:t>
            </a:r>
          </a:p>
        </p:txBody>
      </p:sp>
      <p:grpSp>
        <p:nvGrpSpPr>
          <p:cNvPr id="48" name="グループ化 47"/>
          <p:cNvGrpSpPr/>
          <p:nvPr/>
        </p:nvGrpSpPr>
        <p:grpSpPr>
          <a:xfrm>
            <a:off x="2637183" y="1485106"/>
            <a:ext cx="7540487" cy="5032375"/>
            <a:chOff x="2447539" y="1825625"/>
            <a:chExt cx="6354711" cy="4637405"/>
          </a:xfrm>
        </p:grpSpPr>
        <p:sp>
          <p:nvSpPr>
            <p:cNvPr id="4" name="Shape 193"/>
            <p:cNvSpPr/>
            <p:nvPr/>
          </p:nvSpPr>
          <p:spPr>
            <a:xfrm>
              <a:off x="6993739" y="4993937"/>
              <a:ext cx="116939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5" name="Shape 180"/>
            <p:cNvSpPr/>
            <p:nvPr/>
          </p:nvSpPr>
          <p:spPr>
            <a:xfrm>
              <a:off x="2940547" y="4993937"/>
              <a:ext cx="116257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6" name="Shape 172"/>
            <p:cNvSpPr/>
            <p:nvPr/>
          </p:nvSpPr>
          <p:spPr>
            <a:xfrm>
              <a:off x="6993739" y="2608309"/>
              <a:ext cx="116939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7" name="Shape 184"/>
            <p:cNvSpPr/>
            <p:nvPr/>
          </p:nvSpPr>
          <p:spPr>
            <a:xfrm>
              <a:off x="4967142" y="4993937"/>
              <a:ext cx="116257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8" name="Shape 165"/>
            <p:cNvSpPr/>
            <p:nvPr/>
          </p:nvSpPr>
          <p:spPr>
            <a:xfrm>
              <a:off x="4967143"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9" name="Shape 167"/>
            <p:cNvSpPr/>
            <p:nvPr/>
          </p:nvSpPr>
          <p:spPr>
            <a:xfrm>
              <a:off x="4972754" y="2752823"/>
              <a:ext cx="1162570" cy="27909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10" name="Shape 166"/>
            <p:cNvSpPr/>
            <p:nvPr/>
          </p:nvSpPr>
          <p:spPr>
            <a:xfrm>
              <a:off x="4960322"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1" name="Shape 168"/>
            <p:cNvSpPr/>
            <p:nvPr/>
          </p:nvSpPr>
          <p:spPr>
            <a:xfrm>
              <a:off x="2947367"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2" name="Shape 169"/>
            <p:cNvSpPr/>
            <p:nvPr/>
          </p:nvSpPr>
          <p:spPr>
            <a:xfrm>
              <a:off x="2940546"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3" name="Shape 170"/>
            <p:cNvSpPr/>
            <p:nvPr/>
          </p:nvSpPr>
          <p:spPr>
            <a:xfrm>
              <a:off x="6986918" y="3031265"/>
              <a:ext cx="1193274"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4" name="Shape 171"/>
            <p:cNvSpPr/>
            <p:nvPr/>
          </p:nvSpPr>
          <p:spPr>
            <a:xfrm>
              <a:off x="6980096" y="2093174"/>
              <a:ext cx="1189855"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5" name="Shape 176"/>
            <p:cNvSpPr/>
            <p:nvPr/>
          </p:nvSpPr>
          <p:spPr>
            <a:xfrm>
              <a:off x="4960322"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6" name="Shape 177"/>
            <p:cNvSpPr/>
            <p:nvPr/>
          </p:nvSpPr>
          <p:spPr>
            <a:xfrm>
              <a:off x="4953500"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7" name="Shape 178"/>
            <p:cNvSpPr/>
            <p:nvPr/>
          </p:nvSpPr>
          <p:spPr>
            <a:xfrm>
              <a:off x="2940546"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8" name="Shape 179"/>
            <p:cNvSpPr/>
            <p:nvPr/>
          </p:nvSpPr>
          <p:spPr>
            <a:xfrm>
              <a:off x="2933724"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9" name="Shape 181"/>
            <p:cNvSpPr/>
            <p:nvPr/>
          </p:nvSpPr>
          <p:spPr>
            <a:xfrm>
              <a:off x="308288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0" name="Shape 182"/>
            <p:cNvSpPr/>
            <p:nvPr/>
          </p:nvSpPr>
          <p:spPr>
            <a:xfrm>
              <a:off x="3440905"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1" name="Shape 183"/>
            <p:cNvSpPr/>
            <p:nvPr/>
          </p:nvSpPr>
          <p:spPr>
            <a:xfrm>
              <a:off x="379893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2" name="Shape 185"/>
            <p:cNvSpPr/>
            <p:nvPr/>
          </p:nvSpPr>
          <p:spPr>
            <a:xfrm>
              <a:off x="510265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3" name="Shape 186"/>
            <p:cNvSpPr/>
            <p:nvPr/>
          </p:nvSpPr>
          <p:spPr>
            <a:xfrm>
              <a:off x="5460679"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4" name="Shape 187"/>
            <p:cNvSpPr/>
            <p:nvPr/>
          </p:nvSpPr>
          <p:spPr>
            <a:xfrm>
              <a:off x="581870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5" name="Shape 188"/>
            <p:cNvSpPr/>
            <p:nvPr/>
          </p:nvSpPr>
          <p:spPr>
            <a:xfrm flipV="1">
              <a:off x="5198164" y="488007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26" name="Shape 191"/>
            <p:cNvSpPr/>
            <p:nvPr/>
          </p:nvSpPr>
          <p:spPr>
            <a:xfrm>
              <a:off x="6993739"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27" name="Shape 192"/>
            <p:cNvSpPr/>
            <p:nvPr/>
          </p:nvSpPr>
          <p:spPr>
            <a:xfrm>
              <a:off x="6986918"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28" name="Shape 194"/>
            <p:cNvSpPr/>
            <p:nvPr/>
          </p:nvSpPr>
          <p:spPr>
            <a:xfrm>
              <a:off x="713607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29" name="Shape 195"/>
            <p:cNvSpPr/>
            <p:nvPr/>
          </p:nvSpPr>
          <p:spPr>
            <a:xfrm>
              <a:off x="7494098"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0" name="Shape 196"/>
            <p:cNvSpPr/>
            <p:nvPr/>
          </p:nvSpPr>
          <p:spPr>
            <a:xfrm>
              <a:off x="785212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1" name="Shape 197"/>
            <p:cNvSpPr/>
            <p:nvPr/>
          </p:nvSpPr>
          <p:spPr>
            <a:xfrm>
              <a:off x="3072845" y="3502422"/>
              <a:ext cx="820738"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rPr sz="1400"/>
                <a:t>初期状態</a:t>
              </a:r>
            </a:p>
          </p:txBody>
        </p:sp>
        <p:sp>
          <p:nvSpPr>
            <p:cNvPr id="32" name="Shape 198"/>
            <p:cNvSpPr/>
            <p:nvPr/>
          </p:nvSpPr>
          <p:spPr>
            <a:xfrm>
              <a:off x="4896807" y="3517584"/>
              <a:ext cx="1538883"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水蒸気の分子拡散</a:t>
              </a:r>
              <a:br>
                <a:rPr sz="1400"/>
              </a:br>
              <a:r>
                <a:rPr sz="1400"/>
                <a:t>熱拡散</a:t>
              </a:r>
            </a:p>
          </p:txBody>
        </p:sp>
        <p:sp>
          <p:nvSpPr>
            <p:cNvPr id="33" name="Shape 199"/>
            <p:cNvSpPr/>
            <p:nvPr/>
          </p:nvSpPr>
          <p:spPr>
            <a:xfrm>
              <a:off x="7179918" y="3549487"/>
              <a:ext cx="1000274"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浮力による</a:t>
              </a:r>
              <a:br>
                <a:rPr sz="1400"/>
              </a:br>
              <a:r>
                <a:rPr sz="1400"/>
                <a:t>空気の上昇</a:t>
              </a:r>
            </a:p>
          </p:txBody>
        </p:sp>
        <p:sp>
          <p:nvSpPr>
            <p:cNvPr id="34" name="Shape 200"/>
            <p:cNvSpPr/>
            <p:nvPr/>
          </p:nvSpPr>
          <p:spPr>
            <a:xfrm>
              <a:off x="2447539" y="5929551"/>
              <a:ext cx="2257028"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dirty="0" err="1"/>
                <a:t>水蒸気量が飽和水蒸気量を</a:t>
              </a:r>
              <a:endParaRPr sz="1400" dirty="0"/>
            </a:p>
            <a:p>
              <a:pPr>
                <a:defRPr sz="2000"/>
              </a:pPr>
              <a:r>
                <a:rPr sz="1400" dirty="0" err="1"/>
                <a:t>上回り凝結し湯気が発生</a:t>
              </a:r>
              <a:endParaRPr sz="1400" dirty="0"/>
            </a:p>
          </p:txBody>
        </p:sp>
        <p:sp>
          <p:nvSpPr>
            <p:cNvPr id="35" name="Shape 201"/>
            <p:cNvSpPr/>
            <p:nvPr/>
          </p:nvSpPr>
          <p:spPr>
            <a:xfrm>
              <a:off x="5077874" y="5929551"/>
              <a:ext cx="1000274"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対流による</a:t>
              </a:r>
              <a:br>
                <a:rPr sz="1400"/>
              </a:br>
              <a:r>
                <a:rPr sz="1400"/>
                <a:t>湯気の移動</a:t>
              </a:r>
            </a:p>
          </p:txBody>
        </p:sp>
        <p:sp>
          <p:nvSpPr>
            <p:cNvPr id="36" name="Shape 202"/>
            <p:cNvSpPr/>
            <p:nvPr/>
          </p:nvSpPr>
          <p:spPr>
            <a:xfrm>
              <a:off x="6545222" y="5922053"/>
              <a:ext cx="2257028"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水蒸気量が飽和水蒸気量を</a:t>
              </a:r>
            </a:p>
            <a:p>
              <a:pPr>
                <a:defRPr sz="2000"/>
              </a:pPr>
              <a:r>
                <a:rPr sz="1400"/>
                <a:t>下回り湯気が蒸発</a:t>
              </a:r>
            </a:p>
          </p:txBody>
        </p:sp>
        <p:sp>
          <p:nvSpPr>
            <p:cNvPr id="37" name="Shape 188"/>
            <p:cNvSpPr/>
            <p:nvPr/>
          </p:nvSpPr>
          <p:spPr>
            <a:xfrm flipV="1">
              <a:off x="5536300" y="488245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8" name="Shape 188"/>
            <p:cNvSpPr/>
            <p:nvPr/>
          </p:nvSpPr>
          <p:spPr>
            <a:xfrm flipV="1">
              <a:off x="5893492" y="4887214"/>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9" name="Shape 188"/>
            <p:cNvSpPr/>
            <p:nvPr/>
          </p:nvSpPr>
          <p:spPr>
            <a:xfrm flipV="1">
              <a:off x="7229602" y="264096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0" name="Shape 188"/>
            <p:cNvSpPr/>
            <p:nvPr/>
          </p:nvSpPr>
          <p:spPr>
            <a:xfrm flipV="1">
              <a:off x="7567738" y="2643341"/>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1" name="Shape 188"/>
            <p:cNvSpPr/>
            <p:nvPr/>
          </p:nvSpPr>
          <p:spPr>
            <a:xfrm flipV="1">
              <a:off x="7924930" y="264810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2" name="楕円 41"/>
            <p:cNvSpPr/>
            <p:nvPr/>
          </p:nvSpPr>
          <p:spPr>
            <a:xfrm>
              <a:off x="2740406" y="1827902"/>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solidFill>
                    <a:schemeClr val="bg1"/>
                  </a:solidFill>
                </a:rPr>
                <a:t>1</a:t>
              </a:r>
              <a:endParaRPr kumimoji="1" lang="ja-JP" altLang="en-US" dirty="0">
                <a:solidFill>
                  <a:schemeClr val="bg1"/>
                </a:solidFill>
              </a:endParaRPr>
            </a:p>
          </p:txBody>
        </p:sp>
        <p:sp>
          <p:nvSpPr>
            <p:cNvPr id="43" name="楕円 42"/>
            <p:cNvSpPr/>
            <p:nvPr/>
          </p:nvSpPr>
          <p:spPr>
            <a:xfrm>
              <a:off x="477023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2</a:t>
              </a:r>
              <a:endParaRPr kumimoji="1" lang="ja-JP" altLang="en-US" dirty="0">
                <a:solidFill>
                  <a:schemeClr val="bg1"/>
                </a:solidFill>
              </a:endParaRPr>
            </a:p>
          </p:txBody>
        </p:sp>
        <p:sp>
          <p:nvSpPr>
            <p:cNvPr id="44" name="楕円 43"/>
            <p:cNvSpPr/>
            <p:nvPr/>
          </p:nvSpPr>
          <p:spPr>
            <a:xfrm>
              <a:off x="680012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3</a:t>
              </a:r>
              <a:endParaRPr kumimoji="1" lang="ja-JP" altLang="en-US" dirty="0">
                <a:solidFill>
                  <a:schemeClr val="bg1"/>
                </a:solidFill>
              </a:endParaRPr>
            </a:p>
          </p:txBody>
        </p:sp>
        <p:sp>
          <p:nvSpPr>
            <p:cNvPr id="45" name="楕円 44"/>
            <p:cNvSpPr/>
            <p:nvPr/>
          </p:nvSpPr>
          <p:spPr>
            <a:xfrm>
              <a:off x="2750647"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4</a:t>
              </a:r>
              <a:endParaRPr kumimoji="1" lang="ja-JP" altLang="en-US" dirty="0">
                <a:solidFill>
                  <a:schemeClr val="bg1"/>
                </a:solidFill>
              </a:endParaRPr>
            </a:p>
          </p:txBody>
        </p:sp>
        <p:sp>
          <p:nvSpPr>
            <p:cNvPr id="46" name="楕円 45"/>
            <p:cNvSpPr/>
            <p:nvPr/>
          </p:nvSpPr>
          <p:spPr>
            <a:xfrm>
              <a:off x="4770230"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5</a:t>
              </a:r>
              <a:endParaRPr kumimoji="1" lang="ja-JP" altLang="en-US" dirty="0">
                <a:solidFill>
                  <a:schemeClr val="bg1"/>
                </a:solidFill>
              </a:endParaRPr>
            </a:p>
          </p:txBody>
        </p:sp>
        <p:sp>
          <p:nvSpPr>
            <p:cNvPr id="47" name="楕円 46"/>
            <p:cNvSpPr/>
            <p:nvPr/>
          </p:nvSpPr>
          <p:spPr>
            <a:xfrm>
              <a:off x="6800871"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6</a:t>
              </a:r>
              <a:endParaRPr kumimoji="1" lang="ja-JP" altLang="en-US" dirty="0">
                <a:solidFill>
                  <a:schemeClr val="bg1"/>
                </a:solidFill>
              </a:endParaRPr>
            </a:p>
          </p:txBody>
        </p:sp>
      </p:grpSp>
    </p:spTree>
    <p:extLst>
      <p:ext uri="{BB962C8B-B14F-4D97-AF65-F5344CB8AC3E}">
        <p14:creationId xmlns:p14="http://schemas.microsoft.com/office/powerpoint/2010/main" val="113022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シミュレーションモデル概要</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水蒸気と温度の移動は</a:t>
            </a:r>
            <a:r>
              <a:rPr lang="ja-JP" altLang="en-US" dirty="0">
                <a:solidFill>
                  <a:srgbClr val="FF0000"/>
                </a:solidFill>
              </a:rPr>
              <a:t>対流</a:t>
            </a:r>
            <a:r>
              <a:rPr lang="ja-JP" altLang="en-US" dirty="0"/>
              <a:t>と</a:t>
            </a:r>
            <a:r>
              <a:rPr lang="ja-JP" altLang="en-US" dirty="0">
                <a:solidFill>
                  <a:srgbClr val="FF0000"/>
                </a:solidFill>
              </a:rPr>
              <a:t>拡散</a:t>
            </a:r>
            <a:r>
              <a:rPr lang="ja-JP" altLang="en-US" dirty="0"/>
              <a:t>を考慮する。</a:t>
            </a:r>
            <a:endParaRPr kumimoji="1" lang="en-US" altLang="ja-JP" dirty="0"/>
          </a:p>
          <a:p>
            <a:endParaRPr kumimoji="1" lang="en-US" altLang="ja-JP" dirty="0"/>
          </a:p>
          <a:p>
            <a:r>
              <a:rPr kumimoji="1" lang="ja-JP" altLang="en-US" dirty="0"/>
              <a:t>水蒸気・空気の気体部分を</a:t>
            </a:r>
            <a:r>
              <a:rPr kumimoji="1" lang="ja-JP" altLang="en-US" dirty="0">
                <a:solidFill>
                  <a:srgbClr val="FF0000"/>
                </a:solidFill>
              </a:rPr>
              <a:t>格子</a:t>
            </a:r>
            <a:r>
              <a:rPr kumimoji="1" lang="ja-JP" altLang="en-US" dirty="0"/>
              <a:t>、</a:t>
            </a:r>
            <a:r>
              <a:rPr lang="ja-JP" altLang="en-US" dirty="0"/>
              <a:t>湯気の水滴部分を</a:t>
            </a:r>
            <a:r>
              <a:rPr lang="ja-JP" altLang="en-US" dirty="0">
                <a:solidFill>
                  <a:srgbClr val="FF0000"/>
                </a:solidFill>
              </a:rPr>
              <a:t>粒子</a:t>
            </a:r>
            <a:r>
              <a:rPr lang="ja-JP" altLang="en-US" dirty="0"/>
              <a:t>とする。</a:t>
            </a:r>
            <a:endParaRPr lang="en-US" altLang="ja-JP" dirty="0"/>
          </a:p>
          <a:p>
            <a:endParaRPr lang="en-US" altLang="ja-JP" dirty="0"/>
          </a:p>
          <a:p>
            <a:r>
              <a:rPr lang="ja-JP" altLang="en-US" dirty="0"/>
              <a:t>湯気の水滴の速度は空気との</a:t>
            </a:r>
            <a:r>
              <a:rPr lang="ja-JP" altLang="en-US" dirty="0">
                <a:solidFill>
                  <a:srgbClr val="FF0000"/>
                </a:solidFill>
              </a:rPr>
              <a:t>抗力</a:t>
            </a:r>
            <a:r>
              <a:rPr lang="ja-JP" altLang="en-US" dirty="0"/>
              <a:t>を考慮する。</a:t>
            </a:r>
            <a:endParaRPr lang="en-US" altLang="ja-JP" dirty="0"/>
          </a:p>
          <a:p>
            <a:endParaRPr lang="en-US" altLang="ja-JP" dirty="0"/>
          </a:p>
          <a:p>
            <a:r>
              <a:rPr lang="ja-JP" altLang="en-US" dirty="0"/>
              <a:t>以下は無視できるほど小さいと仮定して考慮しない。</a:t>
            </a:r>
            <a:endParaRPr lang="en-US" altLang="ja-JP" dirty="0"/>
          </a:p>
          <a:p>
            <a:pPr lvl="1"/>
            <a:r>
              <a:rPr lang="ja-JP" altLang="en-US" dirty="0"/>
              <a:t>湯気の水滴部分から気体部分への相互作用</a:t>
            </a:r>
            <a:endParaRPr lang="en-US" altLang="ja-JP" dirty="0"/>
          </a:p>
          <a:p>
            <a:pPr lvl="1"/>
            <a:r>
              <a:rPr lang="ja-JP" altLang="en-US" dirty="0"/>
              <a:t>湯気の水滴同士の衝突による影響</a:t>
            </a:r>
            <a:endParaRPr lang="en-US" altLang="ja-JP" dirty="0"/>
          </a:p>
          <a:p>
            <a:pPr lvl="1"/>
            <a:r>
              <a:rPr lang="ja-JP" altLang="en-US" dirty="0"/>
              <a:t>相転移による密度変化</a:t>
            </a:r>
            <a:endParaRPr kumimoji="1" lang="en-US" altLang="ja-JP" dirty="0"/>
          </a:p>
        </p:txBody>
      </p:sp>
    </p:spTree>
    <p:extLst>
      <p:ext uri="{BB962C8B-B14F-4D97-AF65-F5344CB8AC3E}">
        <p14:creationId xmlns:p14="http://schemas.microsoft.com/office/powerpoint/2010/main" val="116939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気体</a:t>
            </a:r>
            <a:r>
              <a:rPr kumimoji="1" lang="en-US" altLang="ja-JP" dirty="0"/>
              <a:t>(</a:t>
            </a:r>
            <a:r>
              <a:rPr kumimoji="1" lang="ja-JP" altLang="en-US" dirty="0"/>
              <a:t>水蒸気</a:t>
            </a:r>
            <a:r>
              <a:rPr kumimoji="1" lang="en-US" altLang="ja-JP" dirty="0"/>
              <a:t>,</a:t>
            </a:r>
            <a:r>
              <a:rPr kumimoji="1" lang="ja-JP" altLang="en-US" dirty="0"/>
              <a:t>空気</a:t>
            </a:r>
            <a:r>
              <a:rPr kumimoji="1" lang="en-US" altLang="ja-JP" dirty="0"/>
              <a:t>)</a:t>
            </a:r>
            <a:r>
              <a:rPr kumimoji="1" lang="ja-JP" altLang="en-US" dirty="0"/>
              <a:t>の速度</a:t>
            </a:r>
          </a:p>
        </p:txBody>
      </p:sp>
      <p:sp>
        <p:nvSpPr>
          <p:cNvPr id="10" name="コンテンツ プレースホルダー 9"/>
          <p:cNvSpPr>
            <a:spLocks noGrp="1"/>
          </p:cNvSpPr>
          <p:nvPr>
            <p:ph sz="half" idx="1"/>
          </p:nvPr>
        </p:nvSpPr>
        <p:spPr>
          <a:xfrm>
            <a:off x="838199" y="1825625"/>
            <a:ext cx="6556514" cy="4351338"/>
          </a:xfrm>
        </p:spPr>
        <p:txBody>
          <a:bodyPr/>
          <a:lstStyle/>
          <a:p>
            <a:r>
              <a:rPr lang="ja-JP" altLang="en-US" dirty="0"/>
              <a:t>連続の方程式</a:t>
            </a:r>
            <a:endParaRPr lang="en-US" altLang="ja-JP" dirty="0"/>
          </a:p>
          <a:p>
            <a:pPr marL="0" indent="0">
              <a:buNone/>
            </a:pPr>
            <a:endParaRPr lang="en-US" altLang="ja-JP" dirty="0"/>
          </a:p>
          <a:p>
            <a:pPr marL="0" indent="0">
              <a:buNone/>
            </a:pPr>
            <a:endParaRPr lang="en-US" altLang="ja-JP" dirty="0"/>
          </a:p>
          <a:p>
            <a:r>
              <a:rPr lang="ja-JP" altLang="en-US" dirty="0"/>
              <a:t>オイラーの運動方程式</a:t>
            </a:r>
            <a:endParaRPr lang="en-US" altLang="ja-JP" dirty="0"/>
          </a:p>
          <a:p>
            <a:endParaRPr lang="en-US" altLang="ja-JP" dirty="0"/>
          </a:p>
          <a:p>
            <a:pPr marL="0" indent="0">
              <a:buNone/>
            </a:pPr>
            <a:endParaRPr lang="en-US" altLang="ja-JP" dirty="0"/>
          </a:p>
          <a:p>
            <a:pPr marL="0" indent="0">
              <a:buNone/>
            </a:pPr>
            <a:endParaRPr lang="en-US" altLang="ja-JP" dirty="0"/>
          </a:p>
          <a:p>
            <a:pPr marL="457200" lvl="1" indent="0">
              <a:buNone/>
            </a:pPr>
            <a:endParaRPr kumimoji="1" lang="ja-JP" altLang="en-US" dirty="0"/>
          </a:p>
        </p:txBody>
      </p:sp>
      <p:sp>
        <p:nvSpPr>
          <p:cNvPr id="11" name="コンテンツ プレースホルダー 10"/>
          <p:cNvSpPr>
            <a:spLocks noGrp="1"/>
          </p:cNvSpPr>
          <p:nvPr>
            <p:ph sz="half" idx="2"/>
          </p:nvPr>
        </p:nvSpPr>
        <p:spPr>
          <a:xfrm>
            <a:off x="7553740" y="1842878"/>
            <a:ext cx="3800060" cy="4351338"/>
          </a:xfrm>
        </p:spPr>
        <p:txBody>
          <a:bodyPr/>
          <a:lstStyle/>
          <a:p>
            <a:endParaRPr lang="ja-JP" altLang="en-US" dirty="0"/>
          </a:p>
        </p:txBody>
      </p:sp>
      <p:pic>
        <p:nvPicPr>
          <p:cNvPr id="5" name="図 4" descr="画面の領域"/>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8269" y="2862554"/>
            <a:ext cx="2370999" cy="2277479"/>
          </a:xfrm>
          <a:prstGeom prst="rect">
            <a:avLst/>
          </a:prstGeom>
        </p:spPr>
      </p:pic>
      <p:pic>
        <p:nvPicPr>
          <p:cNvPr id="14" name="図 13"/>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310132" y="2318618"/>
            <a:ext cx="1462097" cy="272017"/>
          </a:xfrm>
          <a:prstGeom prst="rect">
            <a:avLst/>
          </a:prstGeom>
        </p:spPr>
      </p:pic>
      <p:pic>
        <p:nvPicPr>
          <p:cNvPr id="15" name="図 14"/>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310132" y="3989337"/>
            <a:ext cx="4916498" cy="475276"/>
          </a:xfrm>
          <a:prstGeom prst="rect">
            <a:avLst/>
          </a:prstGeom>
        </p:spPr>
      </p:pic>
      <p:pic>
        <p:nvPicPr>
          <p:cNvPr id="24" name="図 23"/>
          <p:cNvPicPr>
            <a:picLocks noChangeAspect="1"/>
          </p:cNvPicPr>
          <p:nvPr>
            <p:custDataLst>
              <p:tags r:id="rId3"/>
            </p:custDataLst>
          </p:nvPr>
        </p:nvPicPr>
        <p:blipFill>
          <a:blip r:embed="rId9"/>
          <a:stretch>
            <a:fillRect/>
          </a:stretch>
        </p:blipFill>
        <p:spPr>
          <a:xfrm>
            <a:off x="2540000" y="2540000"/>
            <a:ext cx="1524" cy="1524"/>
          </a:xfrm>
          <a:prstGeom prst="rect">
            <a:avLst/>
          </a:prstGeom>
        </p:spPr>
      </p:pic>
      <p:pic>
        <p:nvPicPr>
          <p:cNvPr id="31" name="図 30"/>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310132" y="4557447"/>
            <a:ext cx="4226642" cy="251495"/>
          </a:xfrm>
          <a:prstGeom prst="rect">
            <a:avLst/>
          </a:prstGeom>
        </p:spPr>
      </p:pic>
      <p:sp>
        <p:nvSpPr>
          <p:cNvPr id="36" name="正方形/長方形 35"/>
          <p:cNvSpPr/>
          <p:nvPr/>
        </p:nvSpPr>
        <p:spPr>
          <a:xfrm>
            <a:off x="10240129" y="5140033"/>
            <a:ext cx="558166" cy="369332"/>
          </a:xfrm>
          <a:prstGeom prst="rect">
            <a:avLst/>
          </a:prstGeom>
        </p:spPr>
        <p:txBody>
          <a:bodyPr wrap="none">
            <a:spAutoFit/>
          </a:bodyPr>
          <a:lstStyle/>
          <a:p>
            <a:r>
              <a:rPr lang="en-US" altLang="ja-JP" dirty="0"/>
              <a:t>[1] </a:t>
            </a:r>
            <a:endParaRPr lang="ja-JP" altLang="en-US" dirty="0"/>
          </a:p>
        </p:txBody>
      </p:sp>
    </p:spTree>
    <p:extLst>
      <p:ext uri="{BB962C8B-B14F-4D97-AF65-F5344CB8AC3E}">
        <p14:creationId xmlns:p14="http://schemas.microsoft.com/office/powerpoint/2010/main" val="2625461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9.98874"/>
  <p:tag name="ORIGINALWIDTH" val="483.6895"/>
  <p:tag name="OUTPUTDPI" val="1200"/>
  <p:tag name="LATEXADDIN" val="\documentclass{article}&#10;\usepackage{amsmath}&#10;\pagestyle{empty}&#10;\begin{document}&#10;&#10;$\nabla \cdot \upsilon = 0$&#10;&#10;\end{document}"/>
  <p:tag name="IGUANATEXSIZE" val="20"/>
  <p:tag name="IGUANATEXCURSOR" val="108"/>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162.7297"/>
  <p:tag name="ORIGINALWIDTH" val="2071.241"/>
  <p:tag name="OUTPUTDPI" val="1200"/>
  <p:tag name="LATEXADDIN" val="\documentclass{article}&#10;\usepackage{amsmath}&#10;\pagestyle{empty}&#10;\begin{document}&#10;&#10;&#10;$\frac{\partial q_{v}}{\partial t} = -(\upsilon \cdot \nabla)q_{v} + D_{v}\nabla^2q_{v} - C_{s} + S_{v}$&#10;&#10;\end{document}"/>
  <p:tag name="IGUANATEXSIZE" val="20"/>
  <p:tag name="IGUANATEXCURSOR" val="186"/>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62.7297"/>
  <p:tag name="ORIGINALWIDTH" val="1179.603"/>
  <p:tag name="OUTPUTDPI" val="1200"/>
  <p:tag name="LATEXADDIN" val="\documentclass{article}&#10;\usepackage{amsmath}&#10;\pagestyle{empty}&#10;\begin{document}&#10;&#10;&#10;$\frac{\partial q_{c}}{\partial t} = -(\upsilon \cdot \nabla)q_{c} + C_{s}$&#10;&#10;\end{document}"/>
  <p:tag name="IGUANATEXSIZE" val="20"/>
  <p:tag name="IGUANATEXCURSOR" val="83"/>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67.0372"/>
  <p:tag name="ORIGINALWIDTH" val="3736.271"/>
  <p:tag name="OUTPUTDPI" val="1200"/>
  <p:tag name="LATEXADDIN" val="\documentclass{article}&#10;\usepackage{amsmath}&#10;\pagestyle{empty}&#10;\begin{document}&#10;$q_{c}$:湯気の量 $q_{v}$:水蒸気の量 $D_{v}$:水蒸気の分子拡散係数\\&#10;$C_{s}$:相転移によって発生する湯気の量 $S_{v}$:水蒸気源から水蒸気の供給量&#10;&#10;\end{document}"/>
  <p:tag name="IGUANATEXSIZE" val="20"/>
  <p:tag name="IGUANATEXCURSOR" val="173"/>
  <p:tag name="TRANSPARENCY" val="True"/>
  <p:tag name="FILENAME" val=""/>
  <p:tag name="INPUTTYPE" val="0"/>
  <p:tag name="LATEXENGINEID" val="4"/>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373.4533"/>
  <p:tag name="ORIGINALWIDTH" val="2064.492"/>
  <p:tag name="OUTPUTDPI" val="1200"/>
  <p:tag name="LATEXADDIN" val="\documentclass{article}&#10;\usepackage{amsmath}&#10;\pagestyle{empty}&#10;\begin{document}&#10;\begin{equation*}&#10;C_{s} =&#10;\begin{cases}&#10; \alpha(q_{v}-q_{s}) &amp; q_{v} \geq q_{s}\\&#10; \max\left(\alpha(q_{v}-q_{s}),-q_{c}\right) &amp; q_{v} &lt; q_{s}&#10;\end{cases}&#10;\end{equation*}&#10;\end{document}"/>
  <p:tag name="IGUANATEXSIZE" val="20"/>
  <p:tag name="IGUANATEXCURSOR" val="249"/>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99.2126"/>
  <p:tag name="ORIGINALWIDTH" val="2058.493"/>
  <p:tag name="OUTPUTDPI" val="1200"/>
  <p:tag name="LATEXADDIN" val="\documentclass{article}&#10;\usepackage{amsmath}&#10;\pagestyle{empty}&#10;\begin{document}&#10;\begin{equation*}&#10;q_{s} = \min\left(S_{a} \exp\left(\frac{-S_{b}}{T+S_{s}}\right),q_{v}+q_{c}\right)&#10;\end{equation*}&#10;&#10;\end{document}"/>
  <p:tag name="IGUANATEXSIZE" val="20"/>
  <p:tag name="IGUANATEXCURSOR" val="196"/>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2.2671"/>
  <p:tag name="ORIGINALWIDTH" val="3412.226"/>
  <p:tag name="OUTPUTDPI" val="1200"/>
  <p:tag name="LATEXADDIN" val="\documentclass{article}&#10;\usepackage{amsmath}&#10;\pagestyle{empty}&#10;\begin{document}&#10;&#10;$\alpha$:相転移率&#10;$S_{a},S_{b},S_{s}$:飽和水蒸気量を決定するためのパラメータ&#10;&#10;\end{document}"/>
  <p:tag name="IGUANATEXSIZE" val="20"/>
  <p:tag name="IGUANATEXCURSOR" val="134"/>
  <p:tag name="TRANSPARENCY" val="True"/>
  <p:tag name="FILENAME" val=""/>
  <p:tag name="INPUTTYPE" val="0"/>
  <p:tag name="LATEXENGINEID" val="4"/>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257.2179"/>
  <p:tag name="ORIGINALWIDTH" val="1076.115"/>
  <p:tag name="OUTPUTDPI" val="1200"/>
  <p:tag name="LATEXADDIN" val="\documentclass{article}&#10;\usepackage{amsmath}&#10;\pagestyle{empty}&#10;\begin{document}&#10;\begin{equation*}&#10;\label{lagurange}&#10;\frac{d\upsilon_{s}}{dt} = - F_{drag} + mg&#10;\end{equation*}&#10;\end{document}"/>
  <p:tag name="IGUANATEXSIZE" val="20"/>
  <p:tag name="IGUANATEXCURSOR" val="174"/>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49.2313"/>
  <p:tag name="ORIGINALWIDTH" val="1226.847"/>
  <p:tag name="OUTPUTDPI" val="1200"/>
  <p:tag name="LATEXADDIN" val="\documentclass{article}&#10;\usepackage{amsmath}&#10;\pagestyle{empty}&#10;\begin{document}&#10;&#10;\begin{equation*}&#10;\label{dragforce}&#10;F_{drag} = - C_{D} (\upsilon_{s} - \upsilon)^\beta&#10;\end{equation*}&#10;&#10;&#10;\end{document}"/>
  <p:tag name="IGUANATEXSIZE" val="20"/>
  <p:tag name="IGUANATEXCURSOR" val="183"/>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420.8087"/>
  <p:tag name="ORIGINALWIDTH" val="2119.046"/>
  <p:tag name="OUTPUTDPI" val="1200"/>
  <p:tag name="LATEXADDIN" val="\documentclass{article}&#10;\usepackage{amsmath}&#10;\pagestyle{empty}&#10;\begin{document}&#10;&#10;$\upsilon_{s}$:湯気の速度 $\upsilon$:気体の速度\\&#10;$m$:粒子の質量 $g$:重力加速度\\&#10;$C_{D},\beta$:抗力を決定するためのパラメータ&#10;&#10;\end{document}"/>
  <p:tag name="IGUANATEXSIZE" val="20"/>
  <p:tag name="IGUANATEXCURSOR" val="120"/>
  <p:tag name="TRANSPARENCY" val="True"/>
  <p:tag name="FILENAME" val=""/>
  <p:tag name="INPUTTYPE" val="0"/>
  <p:tag name="LATEXENGINEID" val="4"/>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56.7304"/>
  <p:tag name="ORIGINALWIDTH" val="1621.297"/>
  <p:tag name="OUTPUTDPI" val="1200"/>
  <p:tag name="LATEXADDIN" val="\documentclass{article}&#10;\usepackage{amsmath}&#10;\pagestyle{empty}&#10;\begin{document}&#10;&#10;&#10;$\frac{\partial \upsilon}{\partial t} = -(\upsilon \cdot \nabla)\upsilon - \nabla p + B + f$&#10;&#10;&#10;\end{document}"/>
  <p:tag name="IGUANATEXSIZE" val="20"/>
  <p:tag name="IGUANATEXCURSOR" val="174"/>
  <p:tag name="TRANSPARENCY" val="True"/>
  <p:tag name="FILENAME" val=""/>
  <p:tag name="INPUTTYPE" val="1"/>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0.7499213"/>
  <p:tag name="ORIGINALWIDTH" val="0.7499213"/>
  <p:tag name="OUTPUTDPI" val="1200"/>
  <p:tag name="LATEXADDIN" val="\documentclass{article}&#10;\usepackage{amsmath}&#10;\pagestyle{empty}&#10;\begin{document}&#10;&#10;&#10;あ&#10;&#10;\end{document}"/>
  <p:tag name="IGUANATEXSIZE" val="20"/>
  <p:tag name="IGUANATEXCURSOR" val="8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23.7672"/>
  <p:tag name="ORIGINALWIDTH" val="2080.04"/>
  <p:tag name="OUTPUTDPI" val="1200"/>
  <p:tag name="LATEXADDIN" val="\documentclass{article}&#10;\usepackage{amsmath}&#10;\pagestyle{empty}&#10;\begin{document}&#10;&#10;$\upsilon$:流体速度　$p$:圧力　$B$:浮力　$f$:外力&#10;&#10;&#10;\end{document}"/>
  <p:tag name="IGUANATEXSIZE" val="20"/>
  <p:tag name="IGUANATEXCURSOR" val="111"/>
  <p:tag name="TRANSPARENCY" val="True"/>
  <p:tag name="FILENAME" val=""/>
  <p:tag name="INPUTTYPE" val="0"/>
  <p:tag name="LATEXENGINEID" val="4"/>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56.7304"/>
  <p:tag name="ORIGINALWIDTH" val="2099.738"/>
  <p:tag name="OUTPUTDPI" val="1200"/>
  <p:tag name="LATEXADDIN" val="\documentclass{article}&#10;\usepackage{amsmath}&#10;\pagestyle{empty}&#10;\begin{document}&#10;&#10;&#10;$\frac{\partial T}{\partial t} = - (\upsilon \cdot \nabla)T + D_{t}\nabla^2T +  QC_{s} + S_{T}$&#10;&#10;\end{document}"/>
  <p:tag name="IGUANATEXSIZE" val="20"/>
  <p:tag name="IGUANATEXCURSOR" val="17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22.2671"/>
  <p:tag name="ORIGINALWIDTH" val="2784.389"/>
  <p:tag name="OUTPUTDPI" val="1200"/>
  <p:tag name="LATEXADDIN" val="\documentclass{article}&#10;\usepackage{amsmath}&#10;\pagestyle{empty}&#10;\begin{document}&#10;&#10;$T$:温度 $D_{t}$:熱拡散率 $Q$:潜熱係数 $S_{T}$:熱源からの熱量&#10;&#10;&#10;\end{document}"/>
  <p:tag name="IGUANATEXSIZE" val="20"/>
  <p:tag name="IGUANATEXCURSOR" val="125"/>
  <p:tag name="TRANSPARENCY" val="True"/>
  <p:tag name="FILENAME" val=""/>
  <p:tag name="INPUTTYPE" val="0"/>
  <p:tag name="LATEXENGINEID" val="4"/>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65.7293"/>
  <p:tag name="ORIGINALWIDTH" val="728.9089"/>
  <p:tag name="OUTPUTDPI" val="1200"/>
  <p:tag name="LATEXADDIN" val="\documentclass{article}&#10;\usepackage{amsmath}&#10;\pagestyle{empty}&#10;\begin{document}&#10;&#10;$B=k_{b}\frac{T-T_{a}}{T_{a}}z$&#10;&#10;&#10;\end{document}"/>
  <p:tag name="IGUANATEXSIZE" val="20"/>
  <p:tag name="IGUANATEXCURSOR" val="112"/>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7.7665"/>
  <p:tag name="ORIGINALWIDTH" val="3290.709"/>
  <p:tag name="OUTPUTDPI" val="1200"/>
  <p:tag name="LATEXADDIN" val="\documentclass{article}&#10;\usepackage{amsmath}&#10;\pagestyle{empty}&#10;\begin{document}&#10;&#10;&#10;$k_{b}$:浮力の係数 $T$:流体の温度 $T_{a}$:環境温度 $z$:上方向のベクトル&#10;&#10;\end{document}"/>
  <p:tag name="IGUANATEXSIZE" val="20"/>
  <p:tag name="IGUANATEXCURSOR" val="123"/>
  <p:tag name="TRANSPARENCY" val="True"/>
  <p:tag name="FILENAME" val=""/>
  <p:tag name="INPUTTYPE" val="0"/>
  <p:tag name="LATEXENGINEID" val="4"/>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17.7665"/>
  <p:tag name="ORIGINALWIDTH" val="1866.26"/>
  <p:tag name="OUTPUTDPI" val="1200"/>
  <p:tag name="LATEXADDIN" val="\documentclass{article}&#10;\usepackage{amsmath}&#10;\pagestyle{empty}&#10;\begin{document}&#10;&#10;$C_{S}$:相転移により発生する湯気の量&#10;&#10;&#10;\end{document}"/>
  <p:tag name="IGUANATEXSIZE" val="20"/>
  <p:tag name="IGUANATEXCURSOR" val="103"/>
  <p:tag name="TRANSPARENCY" val="True"/>
  <p:tag name="FILENAME" val=""/>
  <p:tag name="INPUTTYPE" val="0"/>
  <p:tag name="LATEXENGINEID" val="4"/>
  <p:tag name="TEMPFOLDER" val="c:\temp\"/>
</p:tagLst>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3264</TotalTime>
  <Words>727</Words>
  <Application>Microsoft Office PowerPoint</Application>
  <PresentationFormat>ワイド画面</PresentationFormat>
  <Paragraphs>188</Paragraphs>
  <Slides>23</Slides>
  <Notes>6</Notes>
  <HiddenSlides>0</HiddenSlides>
  <MMClips>2</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Calibri</vt:lpstr>
      <vt:lpstr>Calibri Light</vt:lpstr>
      <vt:lpstr>Office Theme</vt:lpstr>
      <vt:lpstr>湯気のビジュアルシミュレーション</vt:lpstr>
      <vt:lpstr>背景・目的</vt:lpstr>
      <vt:lpstr>既存研究</vt:lpstr>
      <vt:lpstr>雲[2]の手法を湯気と見立てて検証</vt:lpstr>
      <vt:lpstr>雲[2]の手法を湯気と見立てて検証</vt:lpstr>
      <vt:lpstr>提案法</vt:lpstr>
      <vt:lpstr>湯気の発生プロセス</vt:lpstr>
      <vt:lpstr>シミュレーションモデル概要</vt:lpstr>
      <vt:lpstr>気体(水蒸気,空気)の速度</vt:lpstr>
      <vt:lpstr>浮力,温度</vt:lpstr>
      <vt:lpstr>水蒸気,湯気</vt:lpstr>
      <vt:lpstr>相転移</vt:lpstr>
      <vt:lpstr>湯気の速度</vt:lpstr>
      <vt:lpstr>シミュレーション空間</vt:lpstr>
      <vt:lpstr>シミュレーションの流れ</vt:lpstr>
      <vt:lpstr>相転移の処理</vt:lpstr>
      <vt:lpstr>実装方法</vt:lpstr>
      <vt:lpstr>出力結果</vt:lpstr>
      <vt:lpstr>出力結果(発生源の温度12,環境温度10,ノイズなし)</vt:lpstr>
      <vt:lpstr>出力結果(発生源の温度15,環境温度10,ノイズなし)</vt:lpstr>
      <vt:lpstr>出力結果</vt:lpstr>
      <vt:lpstr>まとめ</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湯気のビジュアルシミュレーション</dc:title>
  <dc:creator>佐野宏行</dc:creator>
  <cp:lastModifiedBy>佐野宏行</cp:lastModifiedBy>
  <cp:revision>64</cp:revision>
  <dcterms:created xsi:type="dcterms:W3CDTF">2016-09-02T20:40:08Z</dcterms:created>
  <dcterms:modified xsi:type="dcterms:W3CDTF">2016-09-05T03:06:11Z</dcterms:modified>
</cp:coreProperties>
</file>