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28"/>
  </p:notesMasterIdLst>
  <p:sldIdLst>
    <p:sldId id="256" r:id="rId2"/>
    <p:sldId id="289" r:id="rId3"/>
    <p:sldId id="257" r:id="rId4"/>
    <p:sldId id="258" r:id="rId5"/>
    <p:sldId id="280" r:id="rId6"/>
    <p:sldId id="261" r:id="rId7"/>
    <p:sldId id="259" r:id="rId8"/>
    <p:sldId id="260" r:id="rId9"/>
    <p:sldId id="263" r:id="rId10"/>
    <p:sldId id="266" r:id="rId11"/>
    <p:sldId id="269" r:id="rId12"/>
    <p:sldId id="268" r:id="rId13"/>
    <p:sldId id="264" r:id="rId14"/>
    <p:sldId id="262" r:id="rId15"/>
    <p:sldId id="270" r:id="rId16"/>
    <p:sldId id="272" r:id="rId17"/>
    <p:sldId id="273" r:id="rId18"/>
    <p:sldId id="277" r:id="rId19"/>
    <p:sldId id="276" r:id="rId20"/>
    <p:sldId id="283" r:id="rId21"/>
    <p:sldId id="284" r:id="rId22"/>
    <p:sldId id="286" r:id="rId23"/>
    <p:sldId id="288" r:id="rId24"/>
    <p:sldId id="274" r:id="rId25"/>
    <p:sldId id="285" r:id="rId26"/>
    <p:sldId id="279" r:id="rId27"/>
  </p:sldIdLst>
  <p:sldSz cx="12192000" cy="6858000"/>
  <p:notesSz cx="6858000"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佐野宏行" initials="佐野宏行" lastIdx="0" clrIdx="0">
    <p:extLst>
      <p:ext uri="{19B8F6BF-5375-455C-9EA6-DF929625EA0E}">
        <p15:presenceInfo xmlns:p15="http://schemas.microsoft.com/office/powerpoint/2012/main" userId="佐野宏行"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7264" autoAdjust="0"/>
  </p:normalViewPr>
  <p:slideViewPr>
    <p:cSldViewPr snapToGrid="0">
      <p:cViewPr varScale="1">
        <p:scale>
          <a:sx n="71" d="100"/>
          <a:sy n="71" d="100"/>
        </p:scale>
        <p:origin x="72" y="96"/>
      </p:cViewPr>
      <p:guideLst/>
    </p:cSldViewPr>
  </p:slideViewPr>
  <p:outlineViewPr>
    <p:cViewPr>
      <p:scale>
        <a:sx n="33" d="100"/>
        <a:sy n="33" d="100"/>
      </p:scale>
      <p:origin x="0" y="-6294"/>
    </p:cViewPr>
  </p:outlineViewPr>
  <p:notesTextViewPr>
    <p:cViewPr>
      <p:scale>
        <a:sx n="400" d="100"/>
        <a:sy n="400" d="100"/>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542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5427"/>
          </a:xfrm>
          <a:prstGeom prst="rect">
            <a:avLst/>
          </a:prstGeom>
        </p:spPr>
        <p:txBody>
          <a:bodyPr vert="horz" lIns="91440" tIns="45720" rIns="91440" bIns="45720" rtlCol="0"/>
          <a:lstStyle>
            <a:lvl1pPr algn="r">
              <a:defRPr sz="1200"/>
            </a:lvl1pPr>
          </a:lstStyle>
          <a:p>
            <a:fld id="{6C8D2BEA-1DDE-4ABA-8976-F17A1AD838F3}" type="datetimeFigureOut">
              <a:rPr kumimoji="1" lang="ja-JP" altLang="en-US" smtClean="0"/>
              <a:t>2016/12/15</a:t>
            </a:fld>
            <a:endParaRPr kumimoji="1" lang="ja-JP" altLang="en-US"/>
          </a:p>
        </p:txBody>
      </p:sp>
      <p:sp>
        <p:nvSpPr>
          <p:cNvPr id="4" name="スライド イメージ プレースホルダー 3"/>
          <p:cNvSpPr>
            <a:spLocks noGrp="1" noRot="1" noChangeAspect="1"/>
          </p:cNvSpPr>
          <p:nvPr>
            <p:ph type="sldImg" idx="2"/>
          </p:nvPr>
        </p:nvSpPr>
        <p:spPr>
          <a:xfrm>
            <a:off x="466725" y="1233488"/>
            <a:ext cx="5924550" cy="3333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51983"/>
            <a:ext cx="5486400" cy="3887986"/>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8824"/>
            <a:ext cx="2971800" cy="49542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378824"/>
            <a:ext cx="2971800" cy="495426"/>
          </a:xfrm>
          <a:prstGeom prst="rect">
            <a:avLst/>
          </a:prstGeom>
        </p:spPr>
        <p:txBody>
          <a:bodyPr vert="horz" lIns="91440" tIns="45720" rIns="91440" bIns="45720" rtlCol="0" anchor="b"/>
          <a:lstStyle>
            <a:lvl1pPr algn="r">
              <a:defRPr sz="1200"/>
            </a:lvl1pPr>
          </a:lstStyle>
          <a:p>
            <a:fld id="{F3F660B3-7D83-443F-ABBD-3D2F474427A9}" type="slidenum">
              <a:rPr kumimoji="1" lang="ja-JP" altLang="en-US" smtClean="0"/>
              <a:t>‹#›</a:t>
            </a:fld>
            <a:endParaRPr kumimoji="1" lang="ja-JP" altLang="en-US"/>
          </a:p>
        </p:txBody>
      </p:sp>
    </p:spTree>
    <p:extLst>
      <p:ext uri="{BB962C8B-B14F-4D97-AF65-F5344CB8AC3E}">
        <p14:creationId xmlns:p14="http://schemas.microsoft.com/office/powerpoint/2010/main" val="22494528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66725" y="1233488"/>
            <a:ext cx="5924550" cy="33337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3F660B3-7D83-443F-ABBD-3D2F474427A9}" type="slidenum">
              <a:rPr kumimoji="1" lang="ja-JP" altLang="en-US" smtClean="0"/>
              <a:t>5</a:t>
            </a:fld>
            <a:endParaRPr kumimoji="1" lang="ja-JP" altLang="en-US"/>
          </a:p>
        </p:txBody>
      </p:sp>
    </p:spTree>
    <p:extLst>
      <p:ext uri="{BB962C8B-B14F-4D97-AF65-F5344CB8AC3E}">
        <p14:creationId xmlns:p14="http://schemas.microsoft.com/office/powerpoint/2010/main" val="72330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66725" y="1233488"/>
            <a:ext cx="5924550" cy="3333750"/>
          </a:xfrm>
        </p:spPr>
      </p:sp>
      <p:sp>
        <p:nvSpPr>
          <p:cNvPr id="3" name="ノート プレースホルダー 2"/>
          <p:cNvSpPr>
            <a:spLocks noGrp="1"/>
          </p:cNvSpPr>
          <p:nvPr>
            <p:ph type="body" idx="1"/>
          </p:nvPr>
        </p:nvSpPr>
        <p:spPr/>
        <p:txBody>
          <a:bodyPr/>
          <a:lstStyle/>
          <a:p>
            <a:endParaRPr kumimoji="1" lang="ja-JP" altLang="en-US" sz="1100" dirty="0"/>
          </a:p>
        </p:txBody>
      </p:sp>
      <p:sp>
        <p:nvSpPr>
          <p:cNvPr id="4" name="スライド番号プレースホルダー 3"/>
          <p:cNvSpPr>
            <a:spLocks noGrp="1"/>
          </p:cNvSpPr>
          <p:nvPr>
            <p:ph type="sldNum" sz="quarter" idx="10"/>
          </p:nvPr>
        </p:nvSpPr>
        <p:spPr/>
        <p:txBody>
          <a:bodyPr/>
          <a:lstStyle/>
          <a:p>
            <a:fld id="{F3F660B3-7D83-443F-ABBD-3D2F474427A9}" type="slidenum">
              <a:rPr kumimoji="1" lang="ja-JP" altLang="en-US" smtClean="0"/>
              <a:t>11</a:t>
            </a:fld>
            <a:endParaRPr kumimoji="1" lang="ja-JP" altLang="en-US"/>
          </a:p>
        </p:txBody>
      </p:sp>
    </p:spTree>
    <p:extLst>
      <p:ext uri="{BB962C8B-B14F-4D97-AF65-F5344CB8AC3E}">
        <p14:creationId xmlns:p14="http://schemas.microsoft.com/office/powerpoint/2010/main" val="340876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66725" y="1233488"/>
            <a:ext cx="5924550" cy="3333750"/>
          </a:xfrm>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a:solidFill>
                  <a:schemeClr val="tx1"/>
                </a:solidFill>
                <a:latin typeface="+mn-lt"/>
                <a:ea typeface="+mn-ea"/>
                <a:cs typeface="+mn-cs"/>
              </a:rPr>
              <a:t>湯気の消滅は湯気の密度以上行うことはない</a:t>
            </a:r>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状態により湯気があるにも関わらず飽和水蒸気量が少ないため湯気の消滅が行われない</a:t>
            </a:r>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水蒸気と湯気の合計値が飽和水蒸気量を下回る場合にも湯気の消滅を行う</a:t>
            </a:r>
            <a:endParaRPr kumimoji="1" lang="ja-JP" altLang="en-US" dirty="0"/>
          </a:p>
        </p:txBody>
      </p:sp>
      <p:sp>
        <p:nvSpPr>
          <p:cNvPr id="4" name="スライド番号プレースホルダー 3"/>
          <p:cNvSpPr>
            <a:spLocks noGrp="1"/>
          </p:cNvSpPr>
          <p:nvPr>
            <p:ph type="sldNum" sz="quarter" idx="10"/>
          </p:nvPr>
        </p:nvSpPr>
        <p:spPr/>
        <p:txBody>
          <a:bodyPr/>
          <a:lstStyle/>
          <a:p>
            <a:fld id="{F3F660B3-7D83-443F-ABBD-3D2F474427A9}" type="slidenum">
              <a:rPr kumimoji="1" lang="ja-JP" altLang="en-US" smtClean="0"/>
              <a:t>12</a:t>
            </a:fld>
            <a:endParaRPr kumimoji="1" lang="ja-JP" altLang="en-US"/>
          </a:p>
        </p:txBody>
      </p:sp>
    </p:spTree>
    <p:extLst>
      <p:ext uri="{BB962C8B-B14F-4D97-AF65-F5344CB8AC3E}">
        <p14:creationId xmlns:p14="http://schemas.microsoft.com/office/powerpoint/2010/main" val="180036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66725" y="1233488"/>
            <a:ext cx="5924550" cy="33337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C18815E-7098-4AD4-AADA-162358F16DA2}" type="slidenum">
              <a:rPr kumimoji="1" lang="ja-JP" altLang="en-US" smtClean="0"/>
              <a:t>16</a:t>
            </a:fld>
            <a:endParaRPr kumimoji="1" lang="ja-JP" altLang="en-US"/>
          </a:p>
        </p:txBody>
      </p:sp>
    </p:spTree>
    <p:extLst>
      <p:ext uri="{BB962C8B-B14F-4D97-AF65-F5344CB8AC3E}">
        <p14:creationId xmlns:p14="http://schemas.microsoft.com/office/powerpoint/2010/main" val="2923624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9680C1-4243-468D-B1E7-8D37B2C1675B}" type="datetimeFigureOut">
              <a:rPr kumimoji="1" lang="ja-JP" altLang="en-US" smtClean="0"/>
              <a:t>2016/12/15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347919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9680C1-4243-468D-B1E7-8D37B2C1675B}" type="datetimeFigureOut">
              <a:rPr kumimoji="1" lang="ja-JP" altLang="en-US" smtClean="0"/>
              <a:t>2016/12/15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190988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9680C1-4243-468D-B1E7-8D37B2C1675B}" type="datetimeFigureOut">
              <a:rPr kumimoji="1" lang="ja-JP" altLang="en-US" smtClean="0"/>
              <a:t>2016/12/15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413660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9680C1-4243-468D-B1E7-8D37B2C1675B}" type="datetimeFigureOut">
              <a:rPr kumimoji="1" lang="ja-JP" altLang="en-US" smtClean="0"/>
              <a:t>2016/12/15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42244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9680C1-4243-468D-B1E7-8D37B2C1675B}" type="datetimeFigureOut">
              <a:rPr kumimoji="1" lang="ja-JP" altLang="en-US" smtClean="0"/>
              <a:t>2016/12/15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2160953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9680C1-4243-468D-B1E7-8D37B2C1675B}" type="datetimeFigureOut">
              <a:rPr kumimoji="1" lang="ja-JP" altLang="en-US" smtClean="0"/>
              <a:t>2016/12/15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81883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9680C1-4243-468D-B1E7-8D37B2C1675B}" type="datetimeFigureOut">
              <a:rPr kumimoji="1" lang="ja-JP" altLang="en-US" smtClean="0"/>
              <a:t>2016/12/15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11348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9680C1-4243-468D-B1E7-8D37B2C1675B}" type="datetimeFigureOut">
              <a:rPr kumimoji="1" lang="ja-JP" altLang="en-US" smtClean="0"/>
              <a:t>2016/12/15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347577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9680C1-4243-468D-B1E7-8D37B2C1675B}" type="datetimeFigureOut">
              <a:rPr kumimoji="1" lang="ja-JP" altLang="en-US" smtClean="0"/>
              <a:t>2016/12/15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317915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9680C1-4243-468D-B1E7-8D37B2C1675B}" type="datetimeFigureOut">
              <a:rPr kumimoji="1" lang="ja-JP" altLang="en-US" smtClean="0"/>
              <a:t>2016/12/15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234794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9680C1-4243-468D-B1E7-8D37B2C1675B}" type="datetimeFigureOut">
              <a:rPr kumimoji="1" lang="ja-JP" altLang="en-US" smtClean="0"/>
              <a:t>2016/12/15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65894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680C1-4243-468D-B1E7-8D37B2C1675B}" type="datetimeFigureOut">
              <a:rPr kumimoji="1" lang="ja-JP" altLang="en-US" smtClean="0"/>
              <a:t>2016/12/15</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286334125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7.xml"/><Relationship Id="rId7" Type="http://schemas.openxmlformats.org/officeDocument/2006/relationships/image" Target="../media/image14.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2.xml"/><Relationship Id="rId11" Type="http://schemas.openxmlformats.org/officeDocument/2006/relationships/image" Target="../media/image18.png"/><Relationship Id="rId5" Type="http://schemas.openxmlformats.org/officeDocument/2006/relationships/tags" Target="../tags/tag9.xml"/><Relationship Id="rId10" Type="http://schemas.openxmlformats.org/officeDocument/2006/relationships/image" Target="../media/image17.png"/><Relationship Id="rId4" Type="http://schemas.openxmlformats.org/officeDocument/2006/relationships/tags" Target="../tags/tag8.xml"/><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2.xml"/><Relationship Id="rId7" Type="http://schemas.openxmlformats.org/officeDocument/2006/relationships/image" Target="../media/image20.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9.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15.xml"/><Relationship Id="rId7" Type="http://schemas.openxmlformats.org/officeDocument/2006/relationships/image" Target="../media/image23.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2.png"/><Relationship Id="rId5" Type="http://schemas.openxmlformats.org/officeDocument/2006/relationships/notesSlide" Target="../notesSlides/notesSlide3.xml"/><Relationship Id="rId4" Type="http://schemas.openxmlformats.org/officeDocument/2006/relationships/slideLayout" Target="../slideLayouts/slideLayout2.xml"/><Relationship Id="rId9" Type="http://schemas.openxmlformats.org/officeDocument/2006/relationships/image" Target="../media/image4.tmp"/></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18.xml"/><Relationship Id="rId7" Type="http://schemas.openxmlformats.org/officeDocument/2006/relationships/image" Target="../media/image27.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6.png"/><Relationship Id="rId5" Type="http://schemas.openxmlformats.org/officeDocument/2006/relationships/image" Target="../media/image25.tmp"/><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47.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46.png"/><Relationship Id="rId5" Type="http://schemas.openxmlformats.org/officeDocument/2006/relationships/image" Target="../media/image11.png"/><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tmp"/><Relationship Id="rId5" Type="http://schemas.openxmlformats.org/officeDocument/2006/relationships/slideLayout" Target="../slideLayouts/slideLayout4.xml"/><Relationship Id="rId10" Type="http://schemas.openxmlformats.org/officeDocument/2006/relationships/image" Target="../media/image13.png"/><Relationship Id="rId4" Type="http://schemas.openxmlformats.org/officeDocument/2006/relationships/tags" Target="../tags/tag4.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400" dirty="0"/>
              <a:t>湯気のビジュアルシミュレーション</a:t>
            </a:r>
          </a:p>
        </p:txBody>
      </p:sp>
      <p:sp>
        <p:nvSpPr>
          <p:cNvPr id="3" name="サブタイトル 2"/>
          <p:cNvSpPr>
            <a:spLocks noGrp="1"/>
          </p:cNvSpPr>
          <p:nvPr>
            <p:ph type="subTitle" idx="1"/>
          </p:nvPr>
        </p:nvSpPr>
        <p:spPr/>
        <p:txBody>
          <a:bodyPr>
            <a:normAutofit/>
          </a:bodyPr>
          <a:lstStyle/>
          <a:p>
            <a:r>
              <a:rPr lang="ja-JP" altLang="en-US" dirty="0"/>
              <a:t>放送大学 情報学プログラム合同ゼミ </a:t>
            </a:r>
            <a:r>
              <a:rPr lang="en-US" altLang="ja-JP" dirty="0"/>
              <a:t>2016/10/22</a:t>
            </a:r>
            <a:endParaRPr kumimoji="1" lang="en-US" altLang="ja-JP" dirty="0"/>
          </a:p>
          <a:p>
            <a:endParaRPr lang="en-US" altLang="ja-JP" dirty="0"/>
          </a:p>
          <a:p>
            <a:r>
              <a:rPr lang="ja-JP" altLang="en-US" dirty="0"/>
              <a:t>佐野宏行</a:t>
            </a:r>
            <a:endParaRPr kumimoji="1" lang="ja-JP" altLang="en-US" dirty="0"/>
          </a:p>
        </p:txBody>
      </p:sp>
    </p:spTree>
    <p:extLst>
      <p:ext uri="{BB962C8B-B14F-4D97-AF65-F5344CB8AC3E}">
        <p14:creationId xmlns:p14="http://schemas.microsoft.com/office/powerpoint/2010/main" val="39641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ja-JP" altLang="en-US" dirty="0"/>
              <a:t>浮力</a:t>
            </a:r>
            <a:r>
              <a:rPr kumimoji="1" lang="en-US" altLang="ja-JP" dirty="0"/>
              <a:t>,</a:t>
            </a:r>
            <a:r>
              <a:rPr kumimoji="1" lang="ja-JP" altLang="en-US" dirty="0"/>
              <a:t>温度</a:t>
            </a:r>
          </a:p>
        </p:txBody>
      </p:sp>
      <p:sp>
        <p:nvSpPr>
          <p:cNvPr id="9" name="コンテンツ プレースホルダー 8"/>
          <p:cNvSpPr>
            <a:spLocks noGrp="1"/>
          </p:cNvSpPr>
          <p:nvPr>
            <p:ph idx="1"/>
          </p:nvPr>
        </p:nvSpPr>
        <p:spPr/>
        <p:txBody>
          <a:bodyPr/>
          <a:lstStyle/>
          <a:p>
            <a:r>
              <a:rPr lang="ja-JP" altLang="en-US" dirty="0"/>
              <a:t>浮力</a:t>
            </a:r>
            <a:endParaRPr lang="en-US" altLang="ja-JP" dirty="0"/>
          </a:p>
          <a:p>
            <a:endParaRPr lang="en-US" altLang="ja-JP" dirty="0"/>
          </a:p>
          <a:p>
            <a:endParaRPr lang="en-US" altLang="ja-JP" dirty="0"/>
          </a:p>
          <a:p>
            <a:endParaRPr lang="en-US" altLang="ja-JP" dirty="0"/>
          </a:p>
          <a:p>
            <a:r>
              <a:rPr lang="ja-JP" altLang="en-US" dirty="0"/>
              <a:t>温度</a:t>
            </a:r>
            <a:endParaRPr lang="en-US" altLang="ja-JP" dirty="0"/>
          </a:p>
        </p:txBody>
      </p:sp>
      <p:pic>
        <p:nvPicPr>
          <p:cNvPr id="15" name="図 14"/>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638852" y="4614636"/>
            <a:ext cx="6273128" cy="468244"/>
          </a:xfrm>
          <a:prstGeom prst="rect">
            <a:avLst/>
          </a:prstGeom>
        </p:spPr>
      </p:pic>
      <p:sp>
        <p:nvSpPr>
          <p:cNvPr id="16" name="四角形: 角を丸くする 15"/>
          <p:cNvSpPr/>
          <p:nvPr/>
        </p:nvSpPr>
        <p:spPr>
          <a:xfrm>
            <a:off x="2584175" y="4407019"/>
            <a:ext cx="1669774"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kumimoji="1" lang="ja-JP" altLang="en-US" dirty="0">
                <a:solidFill>
                  <a:schemeClr val="tx1"/>
                </a:solidFill>
              </a:rPr>
              <a:t>熱対流</a:t>
            </a:r>
          </a:p>
        </p:txBody>
      </p:sp>
      <p:sp>
        <p:nvSpPr>
          <p:cNvPr id="17" name="四角形: 角を丸くする 16"/>
          <p:cNvSpPr/>
          <p:nvPr/>
        </p:nvSpPr>
        <p:spPr>
          <a:xfrm>
            <a:off x="4611760" y="4393767"/>
            <a:ext cx="1285461"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kumimoji="1" lang="ja-JP" altLang="en-US" dirty="0">
                <a:solidFill>
                  <a:schemeClr val="tx1"/>
                </a:solidFill>
              </a:rPr>
              <a:t>熱拡散</a:t>
            </a:r>
          </a:p>
        </p:txBody>
      </p:sp>
      <p:sp>
        <p:nvSpPr>
          <p:cNvPr id="18" name="四角形: 角を丸くする 17"/>
          <p:cNvSpPr/>
          <p:nvPr/>
        </p:nvSpPr>
        <p:spPr>
          <a:xfrm>
            <a:off x="6261872" y="4393767"/>
            <a:ext cx="854549"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lang="ja-JP" altLang="en-US" dirty="0">
                <a:solidFill>
                  <a:schemeClr val="tx1"/>
                </a:solidFill>
              </a:rPr>
              <a:t>潜熱</a:t>
            </a:r>
            <a:endParaRPr kumimoji="1" lang="ja-JP" altLang="en-US" dirty="0">
              <a:solidFill>
                <a:schemeClr val="tx1"/>
              </a:solidFill>
            </a:endParaRPr>
          </a:p>
        </p:txBody>
      </p:sp>
      <p:sp>
        <p:nvSpPr>
          <p:cNvPr id="20" name="四角形: 角を丸くする 19"/>
          <p:cNvSpPr/>
          <p:nvPr/>
        </p:nvSpPr>
        <p:spPr>
          <a:xfrm>
            <a:off x="7375054" y="4393767"/>
            <a:ext cx="750285"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lang="ja-JP" altLang="en-US" dirty="0">
                <a:solidFill>
                  <a:schemeClr val="tx1"/>
                </a:solidFill>
              </a:rPr>
              <a:t>熱源</a:t>
            </a:r>
            <a:endParaRPr kumimoji="1" lang="ja-JP" altLang="en-US" dirty="0">
              <a:solidFill>
                <a:schemeClr val="tx1"/>
              </a:solidFill>
            </a:endParaRPr>
          </a:p>
        </p:txBody>
      </p:sp>
      <p:pic>
        <p:nvPicPr>
          <p:cNvPr id="21" name="図 20"/>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638856" y="5979614"/>
            <a:ext cx="5657877" cy="248447"/>
          </a:xfrm>
          <a:prstGeom prst="rect">
            <a:avLst/>
          </a:prstGeom>
        </p:spPr>
      </p:pic>
      <p:pic>
        <p:nvPicPr>
          <p:cNvPr id="22" name="図 21"/>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1638852" y="2475684"/>
            <a:ext cx="2341144" cy="532298"/>
          </a:xfrm>
          <a:prstGeom prst="rect">
            <a:avLst/>
          </a:prstGeom>
        </p:spPr>
      </p:pic>
      <p:pic>
        <p:nvPicPr>
          <p:cNvPr id="23" name="図 22"/>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638856" y="3133489"/>
            <a:ext cx="6686721" cy="239301"/>
          </a:xfrm>
          <a:prstGeom prst="rect">
            <a:avLst/>
          </a:prstGeom>
        </p:spPr>
      </p:pic>
      <p:pic>
        <p:nvPicPr>
          <p:cNvPr id="25" name="図 24"/>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638857" y="6384584"/>
            <a:ext cx="3792241" cy="239301"/>
          </a:xfrm>
          <a:prstGeom prst="rect">
            <a:avLst/>
          </a:prstGeom>
        </p:spPr>
      </p:pic>
    </p:spTree>
    <p:extLst>
      <p:ext uri="{BB962C8B-B14F-4D97-AF65-F5344CB8AC3E}">
        <p14:creationId xmlns:p14="http://schemas.microsoft.com/office/powerpoint/2010/main" val="81346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水蒸気</a:t>
            </a:r>
            <a:r>
              <a:rPr kumimoji="1" lang="en-US" altLang="ja-JP" dirty="0"/>
              <a:t>,</a:t>
            </a:r>
            <a:r>
              <a:rPr lang="ja-JP" altLang="en-US" dirty="0"/>
              <a:t>湯気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水蒸気</a:t>
            </a:r>
            <a:endParaRPr kumimoji="1" lang="en-US" altLang="ja-JP" dirty="0"/>
          </a:p>
          <a:p>
            <a:endParaRPr lang="en-US" altLang="ja-JP" dirty="0"/>
          </a:p>
          <a:p>
            <a:endParaRPr kumimoji="1" lang="en-US" altLang="ja-JP" dirty="0"/>
          </a:p>
          <a:p>
            <a:pPr marL="0" indent="0">
              <a:buNone/>
            </a:pPr>
            <a:endParaRPr kumimoji="1" lang="en-US" altLang="ja-JP" dirty="0"/>
          </a:p>
          <a:p>
            <a:r>
              <a:rPr lang="ja-JP" altLang="en-US" dirty="0"/>
              <a:t>湯気</a:t>
            </a:r>
            <a:endParaRPr kumimoji="1" lang="en-US" altLang="ja-JP" dirty="0"/>
          </a:p>
          <a:p>
            <a:endParaRPr kumimoji="1" lang="ja-JP" altLang="en-US" dirty="0"/>
          </a:p>
        </p:txBody>
      </p:sp>
      <p:pic>
        <p:nvPicPr>
          <p:cNvPr id="4" name="図 3"/>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708845" y="2553255"/>
            <a:ext cx="7488164" cy="588317"/>
          </a:xfrm>
          <a:prstGeom prst="rect">
            <a:avLst/>
          </a:prstGeom>
        </p:spPr>
      </p:pic>
      <p:sp>
        <p:nvSpPr>
          <p:cNvPr id="6" name="四角形: 角を丸くする 5"/>
          <p:cNvSpPr/>
          <p:nvPr/>
        </p:nvSpPr>
        <p:spPr>
          <a:xfrm>
            <a:off x="2954817" y="2294078"/>
            <a:ext cx="2094263"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lang="ja-JP" altLang="en-US" dirty="0">
                <a:solidFill>
                  <a:schemeClr val="tx1"/>
                </a:solidFill>
              </a:rPr>
              <a:t>自然</a:t>
            </a:r>
            <a:r>
              <a:rPr kumimoji="1" lang="ja-JP" altLang="en-US" dirty="0">
                <a:solidFill>
                  <a:schemeClr val="tx1"/>
                </a:solidFill>
              </a:rPr>
              <a:t>対流</a:t>
            </a:r>
          </a:p>
        </p:txBody>
      </p:sp>
      <p:sp>
        <p:nvSpPr>
          <p:cNvPr id="7" name="四角形: 角を丸くする 6"/>
          <p:cNvSpPr/>
          <p:nvPr/>
        </p:nvSpPr>
        <p:spPr>
          <a:xfrm>
            <a:off x="5183166" y="2294078"/>
            <a:ext cx="1916267"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lang="ja-JP" altLang="en-US" dirty="0">
                <a:solidFill>
                  <a:schemeClr val="tx1"/>
                </a:solidFill>
              </a:rPr>
              <a:t>分子</a:t>
            </a:r>
            <a:r>
              <a:rPr kumimoji="1" lang="ja-JP" altLang="en-US" dirty="0">
                <a:solidFill>
                  <a:schemeClr val="tx1"/>
                </a:solidFill>
              </a:rPr>
              <a:t>拡散</a:t>
            </a:r>
          </a:p>
        </p:txBody>
      </p:sp>
      <p:sp>
        <p:nvSpPr>
          <p:cNvPr id="8" name="四角形: 角を丸くする 7"/>
          <p:cNvSpPr/>
          <p:nvPr/>
        </p:nvSpPr>
        <p:spPr>
          <a:xfrm>
            <a:off x="8335618" y="2294078"/>
            <a:ext cx="1126434"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lang="ja-JP" altLang="en-US" dirty="0">
                <a:solidFill>
                  <a:schemeClr val="tx1"/>
                </a:solidFill>
              </a:rPr>
              <a:t>発生源</a:t>
            </a:r>
            <a:endParaRPr kumimoji="1" lang="ja-JP" altLang="en-US" dirty="0">
              <a:solidFill>
                <a:schemeClr val="tx1"/>
              </a:solidFill>
            </a:endParaRPr>
          </a:p>
        </p:txBody>
      </p:sp>
      <p:sp>
        <p:nvSpPr>
          <p:cNvPr id="9" name="四角形: 角を丸くする 8"/>
          <p:cNvSpPr/>
          <p:nvPr/>
        </p:nvSpPr>
        <p:spPr>
          <a:xfrm>
            <a:off x="7165693" y="2294078"/>
            <a:ext cx="1103669"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r>
              <a:rPr lang="ja-JP" altLang="en-US" sz="1600" dirty="0">
                <a:solidFill>
                  <a:schemeClr val="tx1"/>
                </a:solidFill>
              </a:rPr>
              <a:t>相転移量</a:t>
            </a:r>
            <a:endParaRPr kumimoji="1" lang="en-US" altLang="ja-JP" sz="1600" dirty="0"/>
          </a:p>
        </p:txBody>
      </p:sp>
      <p:pic>
        <p:nvPicPr>
          <p:cNvPr id="10" name="図 9"/>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708848" y="4593969"/>
            <a:ext cx="4836041" cy="667147"/>
          </a:xfrm>
          <a:prstGeom prst="rect">
            <a:avLst/>
          </a:prstGeom>
        </p:spPr>
      </p:pic>
      <p:sp>
        <p:nvSpPr>
          <p:cNvPr id="11" name="四角形: 角を丸くする 10"/>
          <p:cNvSpPr/>
          <p:nvPr/>
        </p:nvSpPr>
        <p:spPr>
          <a:xfrm>
            <a:off x="5452927" y="4374992"/>
            <a:ext cx="1186412"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r>
              <a:rPr lang="ja-JP" altLang="en-US" sz="1600" dirty="0">
                <a:solidFill>
                  <a:schemeClr val="tx1"/>
                </a:solidFill>
              </a:rPr>
              <a:t>相転移量</a:t>
            </a:r>
            <a:endParaRPr kumimoji="1" lang="en-US" altLang="ja-JP" sz="1600" dirty="0"/>
          </a:p>
        </p:txBody>
      </p:sp>
      <p:pic>
        <p:nvPicPr>
          <p:cNvPr id="15" name="図 14"/>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708844" y="6141019"/>
            <a:ext cx="7592104" cy="542620"/>
          </a:xfrm>
          <a:prstGeom prst="rect">
            <a:avLst/>
          </a:prstGeom>
        </p:spPr>
      </p:pic>
    </p:spTree>
    <p:extLst>
      <p:ext uri="{BB962C8B-B14F-4D97-AF65-F5344CB8AC3E}">
        <p14:creationId xmlns:p14="http://schemas.microsoft.com/office/powerpoint/2010/main" val="20588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相転移</a:t>
            </a:r>
          </a:p>
        </p:txBody>
      </p:sp>
      <p:sp>
        <p:nvSpPr>
          <p:cNvPr id="3" name="コンテンツ プレースホルダー 2"/>
          <p:cNvSpPr>
            <a:spLocks noGrp="1"/>
          </p:cNvSpPr>
          <p:nvPr>
            <p:ph idx="1"/>
          </p:nvPr>
        </p:nvSpPr>
        <p:spPr/>
        <p:txBody>
          <a:bodyPr/>
          <a:lstStyle/>
          <a:p>
            <a:r>
              <a:rPr lang="ja-JP" altLang="en-US" dirty="0"/>
              <a:t>相転移の閾値　</a:t>
            </a:r>
            <a:endParaRPr lang="en-US" altLang="ja-JP" dirty="0"/>
          </a:p>
          <a:p>
            <a:endParaRPr lang="en-US" altLang="ja-JP" dirty="0"/>
          </a:p>
          <a:p>
            <a:endParaRPr lang="en-US" altLang="ja-JP" dirty="0"/>
          </a:p>
          <a:p>
            <a:endParaRPr lang="en-US" altLang="ja-JP" dirty="0"/>
          </a:p>
          <a:p>
            <a:r>
              <a:rPr lang="ja-JP" altLang="en-US" dirty="0"/>
              <a:t>相転移量</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ja-JP" altLang="en-US" dirty="0"/>
          </a:p>
        </p:txBody>
      </p:sp>
      <p:pic>
        <p:nvPicPr>
          <p:cNvPr id="5" name="図 4"/>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266855" y="4564549"/>
            <a:ext cx="5375852" cy="972457"/>
          </a:xfrm>
          <a:prstGeom prst="rect">
            <a:avLst/>
          </a:prstGeom>
        </p:spPr>
      </p:pic>
      <p:sp>
        <p:nvSpPr>
          <p:cNvPr id="7" name="テキスト ボックス 6"/>
          <p:cNvSpPr txBox="1"/>
          <p:nvPr/>
        </p:nvSpPr>
        <p:spPr>
          <a:xfrm>
            <a:off x="6667688" y="4681446"/>
            <a:ext cx="1569660" cy="369332"/>
          </a:xfrm>
          <a:prstGeom prst="rect">
            <a:avLst/>
          </a:prstGeom>
          <a:noFill/>
        </p:spPr>
        <p:txBody>
          <a:bodyPr wrap="none" rtlCol="0">
            <a:spAutoFit/>
          </a:bodyPr>
          <a:lstStyle/>
          <a:p>
            <a:r>
              <a:rPr lang="ja-JP" altLang="en-US" dirty="0"/>
              <a:t>湯気の発生時</a:t>
            </a:r>
            <a:endParaRPr kumimoji="1" lang="ja-JP" altLang="en-US" dirty="0"/>
          </a:p>
        </p:txBody>
      </p:sp>
      <p:sp>
        <p:nvSpPr>
          <p:cNvPr id="8" name="テキスト ボックス 7"/>
          <p:cNvSpPr txBox="1"/>
          <p:nvPr/>
        </p:nvSpPr>
        <p:spPr>
          <a:xfrm>
            <a:off x="6667688" y="5192465"/>
            <a:ext cx="3288634" cy="369332"/>
          </a:xfrm>
          <a:prstGeom prst="rect">
            <a:avLst/>
          </a:prstGeom>
          <a:noFill/>
        </p:spPr>
        <p:txBody>
          <a:bodyPr wrap="square" rtlCol="0">
            <a:spAutoFit/>
          </a:bodyPr>
          <a:lstStyle/>
          <a:p>
            <a:r>
              <a:rPr lang="ja-JP" altLang="en-US" dirty="0"/>
              <a:t>湯気の消滅時</a:t>
            </a:r>
            <a:endParaRPr kumimoji="1" lang="ja-JP" altLang="en-US" dirty="0"/>
          </a:p>
        </p:txBody>
      </p:sp>
      <p:pic>
        <p:nvPicPr>
          <p:cNvPr id="9" name="図 8"/>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266855" y="2365554"/>
            <a:ext cx="5823507" cy="846477"/>
          </a:xfrm>
          <a:prstGeom prst="rect">
            <a:avLst/>
          </a:prstGeom>
        </p:spPr>
      </p:pic>
      <p:pic>
        <p:nvPicPr>
          <p:cNvPr id="13" name="図 12"/>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266855" y="5999359"/>
            <a:ext cx="6933643" cy="248447"/>
          </a:xfrm>
          <a:prstGeom prst="rect">
            <a:avLst/>
          </a:prstGeom>
        </p:spPr>
      </p:pic>
      <p:pic>
        <p:nvPicPr>
          <p:cNvPr id="14" name="図 13" descr="画面の領域"/>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1984" y="3798469"/>
            <a:ext cx="2829555" cy="1892701"/>
          </a:xfrm>
          <a:prstGeom prst="rect">
            <a:avLst/>
          </a:prstGeom>
        </p:spPr>
      </p:pic>
      <p:sp>
        <p:nvSpPr>
          <p:cNvPr id="15" name="テキスト ボックス 14"/>
          <p:cNvSpPr txBox="1"/>
          <p:nvPr/>
        </p:nvSpPr>
        <p:spPr>
          <a:xfrm>
            <a:off x="11112816" y="5723659"/>
            <a:ext cx="436455" cy="261610"/>
          </a:xfrm>
          <a:prstGeom prst="rect">
            <a:avLst/>
          </a:prstGeom>
          <a:noFill/>
        </p:spPr>
        <p:txBody>
          <a:bodyPr wrap="square" rtlCol="0">
            <a:spAutoFit/>
          </a:bodyPr>
          <a:lstStyle/>
          <a:p>
            <a:r>
              <a:rPr kumimoji="1" lang="en-US" altLang="ja-JP" sz="1100" dirty="0"/>
              <a:t>[2]</a:t>
            </a:r>
            <a:endParaRPr kumimoji="1" lang="ja-JP" altLang="en-US" dirty="0"/>
          </a:p>
        </p:txBody>
      </p:sp>
      <p:sp>
        <p:nvSpPr>
          <p:cNvPr id="16" name="テキスト ボックス 15"/>
          <p:cNvSpPr txBox="1"/>
          <p:nvPr/>
        </p:nvSpPr>
        <p:spPr>
          <a:xfrm>
            <a:off x="3393778" y="3305052"/>
            <a:ext cx="1569660" cy="369332"/>
          </a:xfrm>
          <a:prstGeom prst="rect">
            <a:avLst/>
          </a:prstGeom>
          <a:noFill/>
        </p:spPr>
        <p:txBody>
          <a:bodyPr wrap="none" rtlCol="0">
            <a:spAutoFit/>
          </a:bodyPr>
          <a:lstStyle/>
          <a:p>
            <a:r>
              <a:rPr lang="ja-JP" altLang="en-US" dirty="0"/>
              <a:t>飽和水蒸気量</a:t>
            </a:r>
            <a:endParaRPr lang="en-US" altLang="ja-JP" dirty="0"/>
          </a:p>
        </p:txBody>
      </p:sp>
    </p:spTree>
    <p:extLst>
      <p:ext uri="{BB962C8B-B14F-4D97-AF65-F5344CB8AC3E}">
        <p14:creationId xmlns:p14="http://schemas.microsoft.com/office/powerpoint/2010/main" val="4004051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838200" y="500066"/>
            <a:ext cx="10515600" cy="1325563"/>
          </a:xfrm>
        </p:spPr>
        <p:txBody>
          <a:bodyPr/>
          <a:lstStyle/>
          <a:p>
            <a:r>
              <a:rPr kumimoji="1" lang="ja-JP" altLang="en-US" dirty="0"/>
              <a:t>湯気の速度</a:t>
            </a:r>
          </a:p>
        </p:txBody>
      </p:sp>
      <p:sp>
        <p:nvSpPr>
          <p:cNvPr id="10" name="コンテンツ プレースホルダー 9"/>
          <p:cNvSpPr>
            <a:spLocks noGrp="1"/>
          </p:cNvSpPr>
          <p:nvPr>
            <p:ph sz="half" idx="1"/>
          </p:nvPr>
        </p:nvSpPr>
        <p:spPr/>
        <p:txBody>
          <a:bodyPr/>
          <a:lstStyle/>
          <a:p>
            <a:r>
              <a:rPr kumimoji="1" lang="ja-JP" altLang="en-US" dirty="0"/>
              <a:t>湯気の速度</a:t>
            </a:r>
            <a:endParaRPr kumimoji="1" lang="en-US" altLang="ja-JP" dirty="0"/>
          </a:p>
          <a:p>
            <a:endParaRPr lang="en-US" altLang="ja-JP" dirty="0"/>
          </a:p>
          <a:p>
            <a:pPr marL="0" indent="0">
              <a:buNone/>
            </a:pPr>
            <a:endParaRPr lang="en-US" altLang="ja-JP" dirty="0"/>
          </a:p>
          <a:p>
            <a:pPr marL="0" indent="0">
              <a:buNone/>
            </a:pPr>
            <a:endParaRPr lang="en-US" altLang="ja-JP" dirty="0"/>
          </a:p>
          <a:p>
            <a:r>
              <a:rPr kumimoji="1" lang="ja-JP" altLang="en-US" dirty="0"/>
              <a:t>抗力</a:t>
            </a:r>
          </a:p>
        </p:txBody>
      </p:sp>
      <p:pic>
        <p:nvPicPr>
          <p:cNvPr id="25" name="コンテンツ プレースホルダー 24" descr="画面の領域"/>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7572021" y="4364538"/>
            <a:ext cx="2659705" cy="2037743"/>
          </a:xfrm>
        </p:spPr>
      </p:pic>
      <p:pic>
        <p:nvPicPr>
          <p:cNvPr id="12" name="図 11"/>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559261" y="2349780"/>
            <a:ext cx="3280042" cy="784010"/>
          </a:xfrm>
          <a:prstGeom prst="rect">
            <a:avLst/>
          </a:prstGeom>
        </p:spPr>
      </p:pic>
      <p:pic>
        <p:nvPicPr>
          <p:cNvPr id="13" name="図 12"/>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559265" y="4414437"/>
            <a:ext cx="3961645" cy="481887"/>
          </a:xfrm>
          <a:prstGeom prst="rect">
            <a:avLst/>
          </a:prstGeom>
        </p:spPr>
      </p:pic>
      <p:grpSp>
        <p:nvGrpSpPr>
          <p:cNvPr id="24" name="グループ化 23"/>
          <p:cNvGrpSpPr/>
          <p:nvPr/>
        </p:nvGrpSpPr>
        <p:grpSpPr>
          <a:xfrm>
            <a:off x="6966621" y="1517273"/>
            <a:ext cx="3592758" cy="2380892"/>
            <a:chOff x="6395336" y="2101574"/>
            <a:chExt cx="4583430" cy="3246120"/>
          </a:xfrm>
        </p:grpSpPr>
        <p:sp>
          <p:nvSpPr>
            <p:cNvPr id="14" name="楕円 13"/>
            <p:cNvSpPr/>
            <p:nvPr/>
          </p:nvSpPr>
          <p:spPr>
            <a:xfrm>
              <a:off x="8056496" y="3092174"/>
              <a:ext cx="1219200" cy="1203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p:cNvCxnSpPr>
              <a:stCxn id="14" idx="4"/>
            </p:cNvCxnSpPr>
            <p:nvPr/>
          </p:nvCxnSpPr>
          <p:spPr>
            <a:xfrm>
              <a:off x="8666096" y="4296134"/>
              <a:ext cx="15240" cy="105156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864216" y="4646654"/>
              <a:ext cx="960120" cy="503549"/>
            </a:xfrm>
            <a:prstGeom prst="rect">
              <a:avLst/>
            </a:prstGeom>
            <a:noFill/>
          </p:spPr>
          <p:txBody>
            <a:bodyPr wrap="square" rtlCol="0">
              <a:spAutoFit/>
            </a:bodyPr>
            <a:lstStyle/>
            <a:p>
              <a:r>
                <a:rPr kumimoji="1" lang="ja-JP" altLang="en-US" dirty="0"/>
                <a:t>重力</a:t>
              </a:r>
            </a:p>
          </p:txBody>
        </p:sp>
        <p:cxnSp>
          <p:nvCxnSpPr>
            <p:cNvPr id="17" name="直線矢印コネクタ 16"/>
            <p:cNvCxnSpPr>
              <a:endCxn id="14" idx="2"/>
            </p:cNvCxnSpPr>
            <p:nvPr/>
          </p:nvCxnSpPr>
          <p:spPr>
            <a:xfrm flipV="1">
              <a:off x="6623936" y="3694154"/>
              <a:ext cx="1432560" cy="7620"/>
            </a:xfrm>
            <a:prstGeom prst="straightConnector1">
              <a:avLst/>
            </a:prstGeom>
            <a:ln w="12700">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395336" y="3332442"/>
              <a:ext cx="1402081" cy="503549"/>
            </a:xfrm>
            <a:prstGeom prst="rect">
              <a:avLst/>
            </a:prstGeom>
            <a:noFill/>
          </p:spPr>
          <p:txBody>
            <a:bodyPr wrap="square" rtlCol="0">
              <a:spAutoFit/>
            </a:bodyPr>
            <a:lstStyle/>
            <a:p>
              <a:r>
                <a:rPr kumimoji="1" lang="ja-JP" altLang="en-US" dirty="0"/>
                <a:t>大気速度</a:t>
              </a:r>
            </a:p>
          </p:txBody>
        </p:sp>
        <p:cxnSp>
          <p:nvCxnSpPr>
            <p:cNvPr id="19" name="直線矢印コネクタ 18"/>
            <p:cNvCxnSpPr>
              <a:stCxn id="14" idx="0"/>
            </p:cNvCxnSpPr>
            <p:nvPr/>
          </p:nvCxnSpPr>
          <p:spPr>
            <a:xfrm flipV="1">
              <a:off x="8666096" y="2101574"/>
              <a:ext cx="0" cy="990600"/>
            </a:xfrm>
            <a:prstGeom prst="straightConnector1">
              <a:avLst/>
            </a:prstGeom>
            <a:ln w="12700">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864216" y="2412208"/>
              <a:ext cx="1402081" cy="503549"/>
            </a:xfrm>
            <a:prstGeom prst="rect">
              <a:avLst/>
            </a:prstGeom>
            <a:noFill/>
          </p:spPr>
          <p:txBody>
            <a:bodyPr wrap="square" rtlCol="0">
              <a:spAutoFit/>
            </a:bodyPr>
            <a:lstStyle/>
            <a:p>
              <a:r>
                <a:rPr kumimoji="1" lang="ja-JP" altLang="en-US" dirty="0"/>
                <a:t>揚力</a:t>
              </a:r>
            </a:p>
          </p:txBody>
        </p:sp>
        <p:sp>
          <p:nvSpPr>
            <p:cNvPr id="21" name="テキスト ボックス 20"/>
            <p:cNvSpPr txBox="1"/>
            <p:nvPr/>
          </p:nvSpPr>
          <p:spPr>
            <a:xfrm>
              <a:off x="9576685" y="3230723"/>
              <a:ext cx="1402081" cy="503549"/>
            </a:xfrm>
            <a:prstGeom prst="rect">
              <a:avLst/>
            </a:prstGeom>
            <a:noFill/>
          </p:spPr>
          <p:txBody>
            <a:bodyPr wrap="square" rtlCol="0">
              <a:spAutoFit/>
            </a:bodyPr>
            <a:lstStyle/>
            <a:p>
              <a:r>
                <a:rPr kumimoji="1" lang="ja-JP" altLang="en-US" dirty="0"/>
                <a:t>抗力</a:t>
              </a:r>
            </a:p>
          </p:txBody>
        </p:sp>
        <p:cxnSp>
          <p:nvCxnSpPr>
            <p:cNvPr id="22" name="直線矢印コネクタ 21"/>
            <p:cNvCxnSpPr/>
            <p:nvPr/>
          </p:nvCxnSpPr>
          <p:spPr>
            <a:xfrm flipV="1">
              <a:off x="9329036" y="3686534"/>
              <a:ext cx="1432560" cy="7620"/>
            </a:xfrm>
            <a:prstGeom prst="straightConnector1">
              <a:avLst/>
            </a:prstGeom>
            <a:ln w="12700">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8346056" y="3694154"/>
              <a:ext cx="3200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正方形/長方形 25"/>
          <p:cNvSpPr/>
          <p:nvPr/>
        </p:nvSpPr>
        <p:spPr>
          <a:xfrm>
            <a:off x="9924250" y="6442035"/>
            <a:ext cx="495649" cy="369332"/>
          </a:xfrm>
          <a:prstGeom prst="rect">
            <a:avLst/>
          </a:prstGeom>
        </p:spPr>
        <p:txBody>
          <a:bodyPr wrap="none">
            <a:spAutoFit/>
          </a:bodyPr>
          <a:lstStyle/>
          <a:p>
            <a:r>
              <a:rPr lang="en-US" altLang="ja-JP" dirty="0"/>
              <a:t>[4] </a:t>
            </a:r>
            <a:endParaRPr lang="ja-JP" altLang="en-US" dirty="0"/>
          </a:p>
        </p:txBody>
      </p:sp>
      <p:pic>
        <p:nvPicPr>
          <p:cNvPr id="30" name="図 29"/>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276049" y="5722598"/>
            <a:ext cx="4305902" cy="855083"/>
          </a:xfrm>
          <a:prstGeom prst="rect">
            <a:avLst/>
          </a:prstGeom>
        </p:spPr>
      </p:pic>
    </p:spTree>
    <p:extLst>
      <p:ext uri="{BB962C8B-B14F-4D97-AF65-F5344CB8AC3E}">
        <p14:creationId xmlns:p14="http://schemas.microsoft.com/office/powerpoint/2010/main" val="354924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シミュレーション空間</a:t>
            </a:r>
          </a:p>
        </p:txBody>
      </p:sp>
      <p:sp>
        <p:nvSpPr>
          <p:cNvPr id="51" name="コンテンツ プレースホルダー 50"/>
          <p:cNvSpPr>
            <a:spLocks noGrp="1"/>
          </p:cNvSpPr>
          <p:nvPr>
            <p:ph sz="half" idx="1"/>
          </p:nvPr>
        </p:nvSpPr>
        <p:spPr/>
        <p:txBody>
          <a:bodyPr/>
          <a:lstStyle/>
          <a:p>
            <a:r>
              <a:rPr lang="ja-JP" altLang="en-US" dirty="0"/>
              <a:t>各格子点に温度</a:t>
            </a:r>
            <a:r>
              <a:rPr lang="en-US" altLang="ja-JP" dirty="0"/>
              <a:t>, </a:t>
            </a:r>
            <a:r>
              <a:rPr lang="ja-JP" altLang="en-US" dirty="0"/>
              <a:t>水蒸気の密度</a:t>
            </a:r>
            <a:r>
              <a:rPr lang="en-US" altLang="ja-JP" dirty="0"/>
              <a:t> </a:t>
            </a:r>
            <a:r>
              <a:rPr lang="ja-JP" altLang="en-US" dirty="0"/>
              <a:t>流体の速度を割り付ける。</a:t>
            </a:r>
            <a:endParaRPr lang="en-US" altLang="ja-JP" dirty="0"/>
          </a:p>
          <a:p>
            <a:endParaRPr lang="en-US" altLang="ja-JP" dirty="0"/>
          </a:p>
          <a:p>
            <a:r>
              <a:rPr lang="ja-JP" altLang="en-US" dirty="0"/>
              <a:t>湯気は粒子として表現し、格子空間上の位置、速度、質量が格納される。</a:t>
            </a:r>
            <a:endParaRPr lang="en-US" altLang="ja-JP" dirty="0"/>
          </a:p>
          <a:p>
            <a:endParaRPr lang="en-US" altLang="ja-JP" dirty="0"/>
          </a:p>
          <a:p>
            <a:r>
              <a:rPr lang="ja-JP" altLang="en-US" dirty="0"/>
              <a:t>水蒸気源と熱源の分布と発生量はユーザにより定義する。</a:t>
            </a:r>
            <a:endParaRPr lang="en-US" altLang="ja-JP" dirty="0"/>
          </a:p>
          <a:p>
            <a:endParaRPr kumimoji="1" lang="ja-JP" altLang="en-US" dirty="0"/>
          </a:p>
        </p:txBody>
      </p:sp>
      <p:sp>
        <p:nvSpPr>
          <p:cNvPr id="52" name="コンテンツ プレースホルダー 51"/>
          <p:cNvSpPr>
            <a:spLocks noGrp="1"/>
          </p:cNvSpPr>
          <p:nvPr>
            <p:ph sz="half" idx="2"/>
          </p:nvPr>
        </p:nvSpPr>
        <p:spPr/>
        <p:txBody>
          <a:bodyPr/>
          <a:lstStyle/>
          <a:p>
            <a:endParaRPr kumimoji="1" lang="ja-JP" altLang="en-US"/>
          </a:p>
        </p:txBody>
      </p:sp>
      <p:sp>
        <p:nvSpPr>
          <p:cNvPr id="4" name="Shape 172"/>
          <p:cNvSpPr/>
          <p:nvPr/>
        </p:nvSpPr>
        <p:spPr>
          <a:xfrm flipV="1">
            <a:off x="9684586" y="1842339"/>
            <a:ext cx="1" cy="2541555"/>
          </a:xfrm>
          <a:prstGeom prst="line">
            <a:avLst/>
          </a:prstGeom>
          <a:ln w="25400">
            <a:solidFill>
              <a:schemeClr val="bg1">
                <a:lumMod val="50000"/>
              </a:schemeClr>
            </a:solidFill>
            <a:miter lim="400000"/>
          </a:ln>
        </p:spPr>
        <p:txBody>
          <a:bodyPr lIns="50800" tIns="50800" rIns="50800" bIns="50800" anchor="ctr"/>
          <a:lstStyle/>
          <a:p>
            <a:pPr>
              <a:defRPr sz="2400"/>
            </a:pPr>
            <a:endParaRPr sz="2400"/>
          </a:p>
        </p:txBody>
      </p:sp>
      <p:sp>
        <p:nvSpPr>
          <p:cNvPr id="5" name="Shape 173"/>
          <p:cNvSpPr/>
          <p:nvPr/>
        </p:nvSpPr>
        <p:spPr>
          <a:xfrm>
            <a:off x="9056081" y="4689792"/>
            <a:ext cx="1257949" cy="657055"/>
          </a:xfrm>
          <a:custGeom>
            <a:avLst/>
            <a:gdLst/>
            <a:ahLst/>
            <a:cxnLst>
              <a:cxn ang="0">
                <a:pos x="wd2" y="hd2"/>
              </a:cxn>
              <a:cxn ang="5400000">
                <a:pos x="wd2" y="hd2"/>
              </a:cxn>
              <a:cxn ang="10800000">
                <a:pos x="wd2" y="hd2"/>
              </a:cxn>
              <a:cxn ang="16200000">
                <a:pos x="wd2" y="hd2"/>
              </a:cxn>
            </a:cxnLst>
            <a:rect l="0" t="0" r="r" b="b"/>
            <a:pathLst>
              <a:path w="21115" h="20156" extrusionOk="0">
                <a:moveTo>
                  <a:pt x="4698" y="3452"/>
                </a:moveTo>
                <a:cubicBezTo>
                  <a:pt x="3491" y="3731"/>
                  <a:pt x="2080" y="3072"/>
                  <a:pt x="1326" y="4921"/>
                </a:cubicBezTo>
                <a:cubicBezTo>
                  <a:pt x="877" y="6022"/>
                  <a:pt x="957" y="7535"/>
                  <a:pt x="719" y="8836"/>
                </a:cubicBezTo>
                <a:cubicBezTo>
                  <a:pt x="427" y="10436"/>
                  <a:pt x="-310" y="11988"/>
                  <a:pt x="144" y="13482"/>
                </a:cubicBezTo>
                <a:cubicBezTo>
                  <a:pt x="864" y="15845"/>
                  <a:pt x="2568" y="13673"/>
                  <a:pt x="3708" y="14573"/>
                </a:cubicBezTo>
                <a:cubicBezTo>
                  <a:pt x="4904" y="15516"/>
                  <a:pt x="4925" y="18865"/>
                  <a:pt x="6097" y="19860"/>
                </a:cubicBezTo>
                <a:cubicBezTo>
                  <a:pt x="7756" y="21270"/>
                  <a:pt x="8971" y="17213"/>
                  <a:pt x="10594" y="16759"/>
                </a:cubicBezTo>
                <a:cubicBezTo>
                  <a:pt x="11543" y="16493"/>
                  <a:pt x="12421" y="17444"/>
                  <a:pt x="13271" y="18275"/>
                </a:cubicBezTo>
                <a:cubicBezTo>
                  <a:pt x="14248" y="19230"/>
                  <a:pt x="15363" y="19997"/>
                  <a:pt x="16317" y="19027"/>
                </a:cubicBezTo>
                <a:cubicBezTo>
                  <a:pt x="17080" y="18253"/>
                  <a:pt x="17411" y="16603"/>
                  <a:pt x="17984" y="15394"/>
                </a:cubicBezTo>
                <a:cubicBezTo>
                  <a:pt x="19122" y="12990"/>
                  <a:pt x="21290" y="11778"/>
                  <a:pt x="21104" y="8420"/>
                </a:cubicBezTo>
                <a:cubicBezTo>
                  <a:pt x="20899" y="4712"/>
                  <a:pt x="18384" y="4709"/>
                  <a:pt x="16366" y="3920"/>
                </a:cubicBezTo>
                <a:cubicBezTo>
                  <a:pt x="15217" y="3471"/>
                  <a:pt x="14185" y="2359"/>
                  <a:pt x="13115" y="1460"/>
                </a:cubicBezTo>
                <a:cubicBezTo>
                  <a:pt x="11886" y="429"/>
                  <a:pt x="10559" y="-330"/>
                  <a:pt x="9237" y="145"/>
                </a:cubicBezTo>
                <a:cubicBezTo>
                  <a:pt x="7628" y="724"/>
                  <a:pt x="6328" y="3076"/>
                  <a:pt x="4698" y="3452"/>
                </a:cubicBezTo>
                <a:close/>
              </a:path>
            </a:pathLst>
          </a:custGeom>
          <a:blipFill>
            <a:blip r:embed="rId2"/>
          </a:blipFill>
          <a:ln w="127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2000"/>
          </a:p>
        </p:txBody>
      </p:sp>
      <p:sp>
        <p:nvSpPr>
          <p:cNvPr id="6" name="Shape 174"/>
          <p:cNvSpPr/>
          <p:nvPr/>
        </p:nvSpPr>
        <p:spPr>
          <a:xfrm>
            <a:off x="8108943" y="4384896"/>
            <a:ext cx="3151278" cy="134172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ln w="25400">
            <a:solidFill>
              <a:schemeClr val="bg1">
                <a:lumMod val="50000"/>
              </a:schemeClr>
            </a:solidFill>
            <a:miter lim="400000"/>
          </a:ln>
        </p:spPr>
        <p:txBody>
          <a:bodyPr lIns="50800" tIns="50800" rIns="50800" bIns="50800" anchor="ctr"/>
          <a:lstStyle/>
          <a:p>
            <a:pPr>
              <a:defRPr sz="2400"/>
            </a:pPr>
            <a:endParaRPr sz="2000"/>
          </a:p>
        </p:txBody>
      </p:sp>
      <p:sp>
        <p:nvSpPr>
          <p:cNvPr id="7" name="Shape 175"/>
          <p:cNvSpPr/>
          <p:nvPr/>
        </p:nvSpPr>
        <p:spPr>
          <a:xfrm flipV="1">
            <a:off x="11254493" y="2526892"/>
            <a:ext cx="1" cy="2541555"/>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8" name="Shape 176"/>
          <p:cNvSpPr/>
          <p:nvPr/>
        </p:nvSpPr>
        <p:spPr>
          <a:xfrm flipV="1">
            <a:off x="8114676" y="2526896"/>
            <a:ext cx="1" cy="2541555"/>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9" name="Shape 177"/>
          <p:cNvSpPr/>
          <p:nvPr/>
        </p:nvSpPr>
        <p:spPr>
          <a:xfrm>
            <a:off x="8831722" y="3146164"/>
            <a:ext cx="1592688" cy="1663237"/>
          </a:xfrm>
          <a:custGeom>
            <a:avLst/>
            <a:gdLst/>
            <a:ahLst/>
            <a:cxnLst>
              <a:cxn ang="0">
                <a:pos x="wd2" y="hd2"/>
              </a:cxn>
              <a:cxn ang="5400000">
                <a:pos x="wd2" y="hd2"/>
              </a:cxn>
              <a:cxn ang="10800000">
                <a:pos x="wd2" y="hd2"/>
              </a:cxn>
              <a:cxn ang="16200000">
                <a:pos x="wd2" y="hd2"/>
              </a:cxn>
            </a:cxnLst>
            <a:rect l="0" t="0" r="r" b="b"/>
            <a:pathLst>
              <a:path w="21059" h="20956" extrusionOk="0">
                <a:moveTo>
                  <a:pt x="2292" y="15740"/>
                </a:moveTo>
                <a:cubicBezTo>
                  <a:pt x="1709" y="15552"/>
                  <a:pt x="1190" y="15209"/>
                  <a:pt x="791" y="14749"/>
                </a:cubicBezTo>
                <a:cubicBezTo>
                  <a:pt x="31" y="13875"/>
                  <a:pt x="-228" y="12666"/>
                  <a:pt x="220" y="11608"/>
                </a:cubicBezTo>
                <a:cubicBezTo>
                  <a:pt x="612" y="10684"/>
                  <a:pt x="1486" y="10047"/>
                  <a:pt x="2495" y="9950"/>
                </a:cubicBezTo>
                <a:cubicBezTo>
                  <a:pt x="1872" y="9290"/>
                  <a:pt x="1626" y="8366"/>
                  <a:pt x="1841" y="7489"/>
                </a:cubicBezTo>
                <a:cubicBezTo>
                  <a:pt x="2052" y="6632"/>
                  <a:pt x="2680" y="5930"/>
                  <a:pt x="3522" y="5615"/>
                </a:cubicBezTo>
                <a:cubicBezTo>
                  <a:pt x="2784" y="5203"/>
                  <a:pt x="2327" y="4433"/>
                  <a:pt x="2324" y="3598"/>
                </a:cubicBezTo>
                <a:cubicBezTo>
                  <a:pt x="2321" y="2507"/>
                  <a:pt x="3051" y="1596"/>
                  <a:pt x="3927" y="918"/>
                </a:cubicBezTo>
                <a:cubicBezTo>
                  <a:pt x="4631" y="373"/>
                  <a:pt x="5456" y="-50"/>
                  <a:pt x="6347" y="5"/>
                </a:cubicBezTo>
                <a:cubicBezTo>
                  <a:pt x="7161" y="56"/>
                  <a:pt x="7869" y="503"/>
                  <a:pt x="8573" y="906"/>
                </a:cubicBezTo>
                <a:cubicBezTo>
                  <a:pt x="9115" y="1216"/>
                  <a:pt x="9670" y="1504"/>
                  <a:pt x="10237" y="1769"/>
                </a:cubicBezTo>
                <a:cubicBezTo>
                  <a:pt x="10823" y="555"/>
                  <a:pt x="12204" y="-72"/>
                  <a:pt x="13519" y="279"/>
                </a:cubicBezTo>
                <a:cubicBezTo>
                  <a:pt x="15190" y="725"/>
                  <a:pt x="16106" y="2497"/>
                  <a:pt x="15491" y="4094"/>
                </a:cubicBezTo>
                <a:cubicBezTo>
                  <a:pt x="16523" y="2808"/>
                  <a:pt x="18533" y="2913"/>
                  <a:pt x="19421" y="4300"/>
                </a:cubicBezTo>
                <a:cubicBezTo>
                  <a:pt x="20068" y="5309"/>
                  <a:pt x="19801" y="6642"/>
                  <a:pt x="18814" y="7333"/>
                </a:cubicBezTo>
                <a:cubicBezTo>
                  <a:pt x="20403" y="7709"/>
                  <a:pt x="21372" y="9297"/>
                  <a:pt x="20966" y="10859"/>
                </a:cubicBezTo>
                <a:cubicBezTo>
                  <a:pt x="20680" y="11961"/>
                  <a:pt x="19739" y="12776"/>
                  <a:pt x="18595" y="12913"/>
                </a:cubicBezTo>
                <a:cubicBezTo>
                  <a:pt x="19116" y="13845"/>
                  <a:pt x="19120" y="14974"/>
                  <a:pt x="18606" y="15909"/>
                </a:cubicBezTo>
                <a:cubicBezTo>
                  <a:pt x="18182" y="16681"/>
                  <a:pt x="17445" y="17239"/>
                  <a:pt x="16580" y="17442"/>
                </a:cubicBezTo>
                <a:cubicBezTo>
                  <a:pt x="16692" y="18027"/>
                  <a:pt x="16612" y="18633"/>
                  <a:pt x="16350" y="19170"/>
                </a:cubicBezTo>
                <a:cubicBezTo>
                  <a:pt x="15465" y="20988"/>
                  <a:pt x="13101" y="21528"/>
                  <a:pt x="11497" y="20278"/>
                </a:cubicBezTo>
                <a:lnTo>
                  <a:pt x="9699" y="20643"/>
                </a:lnTo>
                <a:cubicBezTo>
                  <a:pt x="9238" y="20663"/>
                  <a:pt x="8781" y="20552"/>
                  <a:pt x="8381" y="20323"/>
                </a:cubicBezTo>
                <a:cubicBezTo>
                  <a:pt x="7729" y="19950"/>
                  <a:pt x="7285" y="19302"/>
                  <a:pt x="7177" y="18565"/>
                </a:cubicBezTo>
                <a:cubicBezTo>
                  <a:pt x="6490" y="18854"/>
                  <a:pt x="5726" y="18915"/>
                  <a:pt x="5001" y="18739"/>
                </a:cubicBezTo>
                <a:cubicBezTo>
                  <a:pt x="3557" y="18388"/>
                  <a:pt x="2481" y="17196"/>
                  <a:pt x="2292" y="1574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noFill/>
            <a:miter lim="400000"/>
          </a:ln>
          <a:effectLst/>
        </p:spPr>
        <p:txBody>
          <a:bodyPr lIns="50800" tIns="50800" rIns="50800" bIns="50800" anchor="ctr"/>
          <a:lstStyle/>
          <a:p>
            <a:pPr>
              <a:defRPr sz="2400"/>
            </a:pPr>
            <a:endParaRPr sz="2000"/>
          </a:p>
        </p:txBody>
      </p:sp>
      <p:sp>
        <p:nvSpPr>
          <p:cNvPr id="10" name="Shape 178"/>
          <p:cNvSpPr/>
          <p:nvPr/>
        </p:nvSpPr>
        <p:spPr>
          <a:xfrm>
            <a:off x="8108943" y="1851252"/>
            <a:ext cx="3151278" cy="134172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ln w="25400">
            <a:solidFill>
              <a:schemeClr val="bg1">
                <a:lumMod val="50000"/>
              </a:schemeClr>
            </a:solidFill>
            <a:miter lim="400000"/>
          </a:ln>
        </p:spPr>
        <p:txBody>
          <a:bodyPr lIns="50800" tIns="50800" rIns="50800" bIns="50800" anchor="ctr"/>
          <a:lstStyle/>
          <a:p>
            <a:pPr>
              <a:defRPr sz="2400"/>
            </a:pPr>
            <a:endParaRPr sz="2400"/>
          </a:p>
        </p:txBody>
      </p:sp>
      <p:sp>
        <p:nvSpPr>
          <p:cNvPr id="11" name="Shape 179"/>
          <p:cNvSpPr/>
          <p:nvPr/>
        </p:nvSpPr>
        <p:spPr>
          <a:xfrm flipV="1">
            <a:off x="9684586" y="3195716"/>
            <a:ext cx="1" cy="2541555"/>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2" name="Shape 180"/>
          <p:cNvSpPr/>
          <p:nvPr/>
        </p:nvSpPr>
        <p:spPr>
          <a:xfrm flipV="1">
            <a:off x="8436739" y="2644920"/>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3" name="Shape 181"/>
          <p:cNvSpPr/>
          <p:nvPr/>
        </p:nvSpPr>
        <p:spPr>
          <a:xfrm flipV="1">
            <a:off x="8842485" y="2841631"/>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4" name="Shape 182"/>
          <p:cNvSpPr/>
          <p:nvPr/>
        </p:nvSpPr>
        <p:spPr>
          <a:xfrm flipV="1">
            <a:off x="9248230" y="3002936"/>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5" name="Shape 183"/>
          <p:cNvSpPr/>
          <p:nvPr/>
        </p:nvSpPr>
        <p:spPr>
          <a:xfrm flipV="1">
            <a:off x="10932428" y="2644920"/>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6" name="Shape 184"/>
          <p:cNvSpPr/>
          <p:nvPr/>
        </p:nvSpPr>
        <p:spPr>
          <a:xfrm flipV="1">
            <a:off x="10510050" y="2841631"/>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7" name="Shape 185"/>
          <p:cNvSpPr/>
          <p:nvPr/>
        </p:nvSpPr>
        <p:spPr>
          <a:xfrm flipV="1">
            <a:off x="10126715" y="3002936"/>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8" name="Shape 186"/>
          <p:cNvSpPr/>
          <p:nvPr/>
        </p:nvSpPr>
        <p:spPr>
          <a:xfrm>
            <a:off x="8107077" y="4622693"/>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9" name="Shape 187"/>
          <p:cNvSpPr/>
          <p:nvPr/>
        </p:nvSpPr>
        <p:spPr>
          <a:xfrm>
            <a:off x="8104310" y="4145258"/>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0" name="Shape 188"/>
          <p:cNvSpPr/>
          <p:nvPr/>
        </p:nvSpPr>
        <p:spPr>
          <a:xfrm>
            <a:off x="8107077" y="3624405"/>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1" name="Shape 189"/>
          <p:cNvSpPr/>
          <p:nvPr/>
        </p:nvSpPr>
        <p:spPr>
          <a:xfrm>
            <a:off x="8107077" y="3128692"/>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2" name="Shape 190"/>
          <p:cNvSpPr/>
          <p:nvPr/>
        </p:nvSpPr>
        <p:spPr>
          <a:xfrm flipV="1">
            <a:off x="9679030" y="4622676"/>
            <a:ext cx="1585782" cy="642501"/>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3" name="Shape 191"/>
          <p:cNvSpPr/>
          <p:nvPr/>
        </p:nvSpPr>
        <p:spPr>
          <a:xfrm flipV="1">
            <a:off x="9676985" y="4145243"/>
            <a:ext cx="1585782" cy="642501"/>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4" name="Shape 192"/>
          <p:cNvSpPr/>
          <p:nvPr/>
        </p:nvSpPr>
        <p:spPr>
          <a:xfrm flipV="1">
            <a:off x="9676985" y="3624406"/>
            <a:ext cx="1585782" cy="642501"/>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5" name="Shape 193"/>
          <p:cNvSpPr/>
          <p:nvPr/>
        </p:nvSpPr>
        <p:spPr>
          <a:xfrm flipV="1">
            <a:off x="9679753" y="3128677"/>
            <a:ext cx="1585782" cy="642501"/>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6" name="Shape 194"/>
          <p:cNvSpPr/>
          <p:nvPr/>
        </p:nvSpPr>
        <p:spPr>
          <a:xfrm flipV="1">
            <a:off x="8431905" y="2011354"/>
            <a:ext cx="1585782" cy="642501"/>
          </a:xfrm>
          <a:prstGeom prst="line">
            <a:avLst/>
          </a:prstGeom>
          <a:ln w="25400">
            <a:solidFill>
              <a:schemeClr val="bg1">
                <a:lumMod val="50000"/>
              </a:schemeClr>
            </a:solidFill>
            <a:miter lim="400000"/>
          </a:ln>
        </p:spPr>
        <p:txBody>
          <a:bodyPr lIns="50800" tIns="50800" rIns="50800" bIns="50800" anchor="ctr"/>
          <a:lstStyle/>
          <a:p>
            <a:pPr>
              <a:defRPr sz="2400"/>
            </a:pPr>
            <a:endParaRPr sz="2400"/>
          </a:p>
        </p:txBody>
      </p:sp>
      <p:sp>
        <p:nvSpPr>
          <p:cNvPr id="27" name="Shape 195"/>
          <p:cNvSpPr/>
          <p:nvPr/>
        </p:nvSpPr>
        <p:spPr>
          <a:xfrm flipV="1">
            <a:off x="8834529" y="2201793"/>
            <a:ext cx="1587076" cy="640640"/>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8" name="Shape 196"/>
          <p:cNvSpPr/>
          <p:nvPr/>
        </p:nvSpPr>
        <p:spPr>
          <a:xfrm flipV="1">
            <a:off x="9247242" y="2359162"/>
            <a:ext cx="1587076" cy="640640"/>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9" name="Shape 197"/>
          <p:cNvSpPr/>
          <p:nvPr/>
        </p:nvSpPr>
        <p:spPr>
          <a:xfrm>
            <a:off x="8502456" y="2358251"/>
            <a:ext cx="1619809"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30" name="Shape 198"/>
          <p:cNvSpPr/>
          <p:nvPr/>
        </p:nvSpPr>
        <p:spPr>
          <a:xfrm>
            <a:off x="8927142" y="2199968"/>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31" name="Shape 199"/>
          <p:cNvSpPr/>
          <p:nvPr/>
        </p:nvSpPr>
        <p:spPr>
          <a:xfrm>
            <a:off x="9334164" y="2011369"/>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400"/>
          </a:p>
        </p:txBody>
      </p:sp>
      <p:sp>
        <p:nvSpPr>
          <p:cNvPr id="32" name="Shape 224"/>
          <p:cNvSpPr/>
          <p:nvPr/>
        </p:nvSpPr>
        <p:spPr>
          <a:xfrm>
            <a:off x="8115520" y="5074119"/>
            <a:ext cx="1554496" cy="728021"/>
          </a:xfrm>
          <a:custGeom>
            <a:avLst/>
            <a:gdLst/>
            <a:ahLst/>
            <a:cxnLst>
              <a:cxn ang="0">
                <a:pos x="wd2" y="hd2"/>
              </a:cxn>
              <a:cxn ang="5400000">
                <a:pos x="wd2" y="hd2"/>
              </a:cxn>
              <a:cxn ang="10800000">
                <a:pos x="wd2" y="hd2"/>
              </a:cxn>
              <a:cxn ang="16200000">
                <a:pos x="wd2" y="hd2"/>
              </a:cxn>
            </a:cxnLst>
            <a:rect l="0" t="0" r="r" b="b"/>
            <a:pathLst>
              <a:path w="21600" h="18443" extrusionOk="0">
                <a:moveTo>
                  <a:pt x="21600" y="16755"/>
                </a:moveTo>
                <a:cubicBezTo>
                  <a:pt x="12131" y="21600"/>
                  <a:pt x="4931" y="16015"/>
                  <a:pt x="0" y="0"/>
                </a:cubicBezTo>
              </a:path>
            </a:pathLst>
          </a:custGeom>
          <a:ln w="12700">
            <a:solidFill>
              <a:srgbClr val="000000"/>
            </a:solidFill>
            <a:miter lim="400000"/>
          </a:ln>
        </p:spPr>
        <p:txBody>
          <a:bodyPr/>
          <a:lstStyle/>
          <a:p>
            <a:endParaRPr sz="2000"/>
          </a:p>
        </p:txBody>
      </p:sp>
      <p:sp>
        <p:nvSpPr>
          <p:cNvPr id="33" name="Shape 225"/>
          <p:cNvSpPr/>
          <p:nvPr/>
        </p:nvSpPr>
        <p:spPr>
          <a:xfrm>
            <a:off x="9706577" y="5075406"/>
            <a:ext cx="1550520" cy="729822"/>
          </a:xfrm>
          <a:custGeom>
            <a:avLst/>
            <a:gdLst/>
            <a:ahLst/>
            <a:cxnLst>
              <a:cxn ang="0">
                <a:pos x="wd2" y="hd2"/>
              </a:cxn>
              <a:cxn ang="5400000">
                <a:pos x="wd2" y="hd2"/>
              </a:cxn>
              <a:cxn ang="10800000">
                <a:pos x="wd2" y="hd2"/>
              </a:cxn>
              <a:cxn ang="16200000">
                <a:pos x="wd2" y="hd2"/>
              </a:cxn>
            </a:cxnLst>
            <a:rect l="0" t="0" r="r" b="b"/>
            <a:pathLst>
              <a:path w="21600" h="18459" extrusionOk="0">
                <a:moveTo>
                  <a:pt x="21600" y="0"/>
                </a:moveTo>
                <a:cubicBezTo>
                  <a:pt x="16687" y="16002"/>
                  <a:pt x="9487" y="21600"/>
                  <a:pt x="0" y="16794"/>
                </a:cubicBezTo>
              </a:path>
            </a:pathLst>
          </a:custGeom>
          <a:ln w="12700">
            <a:solidFill>
              <a:srgbClr val="000000"/>
            </a:solidFill>
            <a:miter lim="400000"/>
          </a:ln>
        </p:spPr>
        <p:txBody>
          <a:bodyPr/>
          <a:lstStyle/>
          <a:p>
            <a:endParaRPr sz="2000"/>
          </a:p>
        </p:txBody>
      </p:sp>
      <p:sp>
        <p:nvSpPr>
          <p:cNvPr id="34" name="Shape 226"/>
          <p:cNvSpPr/>
          <p:nvPr/>
        </p:nvSpPr>
        <p:spPr>
          <a:xfrm>
            <a:off x="11254455" y="2554606"/>
            <a:ext cx="327795" cy="2512471"/>
          </a:xfrm>
          <a:custGeom>
            <a:avLst/>
            <a:gdLst/>
            <a:ahLst/>
            <a:cxnLst>
              <a:cxn ang="0">
                <a:pos x="wd2" y="hd2"/>
              </a:cxn>
              <a:cxn ang="5400000">
                <a:pos x="wd2" y="hd2"/>
              </a:cxn>
              <a:cxn ang="10800000">
                <a:pos x="wd2" y="hd2"/>
              </a:cxn>
              <a:cxn ang="16200000">
                <a:pos x="wd2" y="hd2"/>
              </a:cxn>
            </a:cxnLst>
            <a:rect l="0" t="0" r="r" b="b"/>
            <a:pathLst>
              <a:path w="16201" h="21600" extrusionOk="0">
                <a:moveTo>
                  <a:pt x="541" y="0"/>
                </a:moveTo>
                <a:cubicBezTo>
                  <a:pt x="21600" y="7217"/>
                  <a:pt x="21420" y="14417"/>
                  <a:pt x="0" y="21600"/>
                </a:cubicBezTo>
              </a:path>
            </a:pathLst>
          </a:custGeom>
          <a:ln w="12700">
            <a:solidFill>
              <a:srgbClr val="000000"/>
            </a:solidFill>
            <a:miter lim="400000"/>
          </a:ln>
        </p:spPr>
        <p:txBody>
          <a:bodyPr/>
          <a:lstStyle/>
          <a:p>
            <a:endParaRPr sz="2000"/>
          </a:p>
        </p:txBody>
      </p:sp>
      <p:sp>
        <p:nvSpPr>
          <p:cNvPr id="35" name="Shape 203"/>
          <p:cNvSpPr/>
          <p:nvPr/>
        </p:nvSpPr>
        <p:spPr>
          <a:xfrm>
            <a:off x="9340047" y="3760623"/>
            <a:ext cx="549622" cy="59800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rPr sz="2000" dirty="0" err="1"/>
              <a:t>Nz</a:t>
            </a:r>
            <a:endParaRPr sz="2000" dirty="0"/>
          </a:p>
        </p:txBody>
      </p:sp>
      <p:sp>
        <p:nvSpPr>
          <p:cNvPr id="36" name="Shape 204"/>
          <p:cNvSpPr/>
          <p:nvPr/>
        </p:nvSpPr>
        <p:spPr>
          <a:xfrm>
            <a:off x="10620558" y="5525212"/>
            <a:ext cx="549621" cy="59800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rPr sz="2000" dirty="0" err="1"/>
              <a:t>Nx</a:t>
            </a:r>
            <a:endParaRPr sz="2000" dirty="0"/>
          </a:p>
        </p:txBody>
      </p:sp>
      <p:sp>
        <p:nvSpPr>
          <p:cNvPr id="37" name="Shape 205"/>
          <p:cNvSpPr/>
          <p:nvPr/>
        </p:nvSpPr>
        <p:spPr>
          <a:xfrm>
            <a:off x="8388307" y="5502004"/>
            <a:ext cx="549621" cy="59800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rPr sz="2000"/>
              <a:t>Ny</a:t>
            </a:r>
          </a:p>
        </p:txBody>
      </p:sp>
      <p:sp>
        <p:nvSpPr>
          <p:cNvPr id="38" name="Shape 206"/>
          <p:cNvSpPr/>
          <p:nvPr/>
        </p:nvSpPr>
        <p:spPr>
          <a:xfrm>
            <a:off x="7746578" y="4951430"/>
            <a:ext cx="1477087" cy="1"/>
          </a:xfrm>
          <a:prstGeom prst="line">
            <a:avLst/>
          </a:prstGeom>
          <a:ln w="25400">
            <a:solidFill>
              <a:srgbClr val="000000"/>
            </a:solidFill>
            <a:miter lim="400000"/>
          </a:ln>
        </p:spPr>
        <p:txBody>
          <a:bodyPr lIns="50800" tIns="50800" rIns="50800" bIns="50800" anchor="ctr"/>
          <a:lstStyle/>
          <a:p>
            <a:pPr>
              <a:defRPr sz="2400"/>
            </a:pPr>
            <a:endParaRPr sz="2000"/>
          </a:p>
        </p:txBody>
      </p:sp>
      <p:sp>
        <p:nvSpPr>
          <p:cNvPr id="39" name="Shape 207"/>
          <p:cNvSpPr/>
          <p:nvPr/>
        </p:nvSpPr>
        <p:spPr>
          <a:xfrm>
            <a:off x="6170278" y="4704527"/>
            <a:ext cx="2355572" cy="47879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rPr sz="2000"/>
              <a:t>熱・水蒸気源</a:t>
            </a:r>
          </a:p>
        </p:txBody>
      </p:sp>
      <p:sp>
        <p:nvSpPr>
          <p:cNvPr id="40" name="Shape 208"/>
          <p:cNvSpPr/>
          <p:nvPr/>
        </p:nvSpPr>
        <p:spPr>
          <a:xfrm>
            <a:off x="7797935" y="4112412"/>
            <a:ext cx="1157051" cy="1"/>
          </a:xfrm>
          <a:prstGeom prst="line">
            <a:avLst/>
          </a:prstGeom>
          <a:ln w="25400">
            <a:solidFill>
              <a:srgbClr val="000000"/>
            </a:solidFill>
            <a:miter lim="400000"/>
          </a:ln>
        </p:spPr>
        <p:txBody>
          <a:bodyPr lIns="50800" tIns="50800" rIns="50800" bIns="50800" anchor="ctr"/>
          <a:lstStyle/>
          <a:p>
            <a:pPr>
              <a:defRPr sz="2400"/>
            </a:pPr>
            <a:endParaRPr sz="2000"/>
          </a:p>
        </p:txBody>
      </p:sp>
      <p:sp>
        <p:nvSpPr>
          <p:cNvPr id="41" name="Shape 209"/>
          <p:cNvSpPr/>
          <p:nvPr/>
        </p:nvSpPr>
        <p:spPr>
          <a:xfrm>
            <a:off x="5895068" y="3827397"/>
            <a:ext cx="2727056" cy="57003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rPr sz="2000" dirty="0" err="1"/>
              <a:t>生成された湯気</a:t>
            </a:r>
            <a:endParaRPr sz="2000" dirty="0"/>
          </a:p>
        </p:txBody>
      </p:sp>
      <p:sp>
        <p:nvSpPr>
          <p:cNvPr id="42" name="Shape 210"/>
          <p:cNvSpPr/>
          <p:nvPr/>
        </p:nvSpPr>
        <p:spPr>
          <a:xfrm flipV="1">
            <a:off x="9679631" y="3207035"/>
            <a:ext cx="1" cy="2518908"/>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43" name="Shape 211"/>
          <p:cNvSpPr/>
          <p:nvPr/>
        </p:nvSpPr>
        <p:spPr>
          <a:xfrm>
            <a:off x="9558530" y="2800191"/>
            <a:ext cx="252106" cy="478792"/>
          </a:xfrm>
          <a:prstGeom prst="rect">
            <a:avLst/>
          </a:prstGeom>
          <a:ln w="12700">
            <a:noFill/>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500"/>
            </a:lvl1pPr>
          </a:lstStyle>
          <a:p>
            <a:r>
              <a:rPr sz="2000"/>
              <a:t>Z</a:t>
            </a:r>
          </a:p>
        </p:txBody>
      </p:sp>
      <p:sp>
        <p:nvSpPr>
          <p:cNvPr id="44" name="Shape 212"/>
          <p:cNvSpPr/>
          <p:nvPr/>
        </p:nvSpPr>
        <p:spPr>
          <a:xfrm flipV="1">
            <a:off x="9682004" y="5087807"/>
            <a:ext cx="1512775" cy="631186"/>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45" name="Shape 213"/>
          <p:cNvSpPr/>
          <p:nvPr/>
        </p:nvSpPr>
        <p:spPr>
          <a:xfrm flipH="1" flipV="1">
            <a:off x="8171493" y="5072420"/>
            <a:ext cx="1509486" cy="630902"/>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46" name="Shape 214"/>
          <p:cNvSpPr/>
          <p:nvPr/>
        </p:nvSpPr>
        <p:spPr>
          <a:xfrm>
            <a:off x="7771114" y="4951426"/>
            <a:ext cx="264312" cy="52825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500"/>
            </a:lvl1pPr>
          </a:lstStyle>
          <a:p>
            <a:r>
              <a:rPr sz="2000"/>
              <a:t>Y</a:t>
            </a:r>
          </a:p>
        </p:txBody>
      </p:sp>
      <p:sp>
        <p:nvSpPr>
          <p:cNvPr id="47" name="Shape 215"/>
          <p:cNvSpPr/>
          <p:nvPr/>
        </p:nvSpPr>
        <p:spPr>
          <a:xfrm rot="16200000">
            <a:off x="9085643" y="4634374"/>
            <a:ext cx="668193" cy="157619"/>
          </a:xfrm>
          <a:custGeom>
            <a:avLst/>
            <a:gdLst/>
            <a:ahLst/>
            <a:cxnLst>
              <a:cxn ang="0">
                <a:pos x="wd2" y="hd2"/>
              </a:cxn>
              <a:cxn ang="5400000">
                <a:pos x="wd2" y="hd2"/>
              </a:cxn>
              <a:cxn ang="10800000">
                <a:pos x="wd2" y="hd2"/>
              </a:cxn>
              <a:cxn ang="16200000">
                <a:pos x="wd2" y="hd2"/>
              </a:cxn>
            </a:cxnLst>
            <a:rect l="0" t="0" r="r" b="b"/>
            <a:pathLst>
              <a:path w="21600" h="21600" extrusionOk="0">
                <a:moveTo>
                  <a:pt x="17269" y="6799"/>
                </a:moveTo>
                <a:lnTo>
                  <a:pt x="17269" y="0"/>
                </a:lnTo>
                <a:lnTo>
                  <a:pt x="21600" y="10800"/>
                </a:lnTo>
                <a:lnTo>
                  <a:pt x="17269" y="21600"/>
                </a:lnTo>
                <a:lnTo>
                  <a:pt x="17269" y="14801"/>
                </a:lnTo>
                <a:lnTo>
                  <a:pt x="0" y="14801"/>
                </a:lnTo>
                <a:lnTo>
                  <a:pt x="0" y="6799"/>
                </a:lnTo>
                <a:close/>
              </a:path>
            </a:pathLst>
          </a:custGeom>
          <a:blipFill>
            <a:blip r:embed="rId3"/>
          </a:blipFill>
          <a:ln w="127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2000"/>
          </a:p>
        </p:txBody>
      </p:sp>
      <p:sp>
        <p:nvSpPr>
          <p:cNvPr id="48" name="Shape 216"/>
          <p:cNvSpPr/>
          <p:nvPr/>
        </p:nvSpPr>
        <p:spPr>
          <a:xfrm>
            <a:off x="11300838" y="4951426"/>
            <a:ext cx="358002" cy="52825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500"/>
            </a:lvl1pPr>
          </a:lstStyle>
          <a:p>
            <a:r>
              <a:rPr sz="2000"/>
              <a:t>X</a:t>
            </a:r>
          </a:p>
        </p:txBody>
      </p:sp>
      <p:sp>
        <p:nvSpPr>
          <p:cNvPr id="49" name="Shape 217"/>
          <p:cNvSpPr/>
          <p:nvPr/>
        </p:nvSpPr>
        <p:spPr>
          <a:xfrm rot="16200000">
            <a:off x="9721035" y="4594358"/>
            <a:ext cx="668193" cy="157620"/>
          </a:xfrm>
          <a:custGeom>
            <a:avLst/>
            <a:gdLst/>
            <a:ahLst/>
            <a:cxnLst>
              <a:cxn ang="0">
                <a:pos x="wd2" y="hd2"/>
              </a:cxn>
              <a:cxn ang="5400000">
                <a:pos x="wd2" y="hd2"/>
              </a:cxn>
              <a:cxn ang="10800000">
                <a:pos x="wd2" y="hd2"/>
              </a:cxn>
              <a:cxn ang="16200000">
                <a:pos x="wd2" y="hd2"/>
              </a:cxn>
            </a:cxnLst>
            <a:rect l="0" t="0" r="r" b="b"/>
            <a:pathLst>
              <a:path w="21600" h="21600" extrusionOk="0">
                <a:moveTo>
                  <a:pt x="17269" y="6799"/>
                </a:moveTo>
                <a:lnTo>
                  <a:pt x="17269" y="0"/>
                </a:lnTo>
                <a:lnTo>
                  <a:pt x="21600" y="10800"/>
                </a:lnTo>
                <a:lnTo>
                  <a:pt x="17269" y="21600"/>
                </a:lnTo>
                <a:lnTo>
                  <a:pt x="17269" y="14801"/>
                </a:lnTo>
                <a:lnTo>
                  <a:pt x="0" y="14801"/>
                </a:lnTo>
                <a:lnTo>
                  <a:pt x="0" y="6799"/>
                </a:lnTo>
                <a:close/>
              </a:path>
            </a:pathLst>
          </a:custGeom>
          <a:blipFill>
            <a:blip r:embed="rId3"/>
          </a:blipFill>
          <a:ln w="127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2000"/>
          </a:p>
        </p:txBody>
      </p:sp>
      <p:sp>
        <p:nvSpPr>
          <p:cNvPr id="50" name="Shape 218"/>
          <p:cNvSpPr/>
          <p:nvPr/>
        </p:nvSpPr>
        <p:spPr>
          <a:xfrm rot="16200000">
            <a:off x="9491892" y="4720258"/>
            <a:ext cx="668193" cy="157619"/>
          </a:xfrm>
          <a:custGeom>
            <a:avLst/>
            <a:gdLst/>
            <a:ahLst/>
            <a:cxnLst>
              <a:cxn ang="0">
                <a:pos x="wd2" y="hd2"/>
              </a:cxn>
              <a:cxn ang="5400000">
                <a:pos x="wd2" y="hd2"/>
              </a:cxn>
              <a:cxn ang="10800000">
                <a:pos x="wd2" y="hd2"/>
              </a:cxn>
              <a:cxn ang="16200000">
                <a:pos x="wd2" y="hd2"/>
              </a:cxn>
            </a:cxnLst>
            <a:rect l="0" t="0" r="r" b="b"/>
            <a:pathLst>
              <a:path w="21600" h="21600" extrusionOk="0">
                <a:moveTo>
                  <a:pt x="17269" y="6799"/>
                </a:moveTo>
                <a:lnTo>
                  <a:pt x="17269" y="0"/>
                </a:lnTo>
                <a:lnTo>
                  <a:pt x="21600" y="10800"/>
                </a:lnTo>
                <a:lnTo>
                  <a:pt x="17269" y="21600"/>
                </a:lnTo>
                <a:lnTo>
                  <a:pt x="17269" y="14801"/>
                </a:lnTo>
                <a:lnTo>
                  <a:pt x="0" y="14801"/>
                </a:lnTo>
                <a:lnTo>
                  <a:pt x="0" y="6799"/>
                </a:lnTo>
                <a:close/>
              </a:path>
            </a:pathLst>
          </a:custGeom>
          <a:blipFill>
            <a:blip r:embed="rId3"/>
          </a:blipFill>
          <a:ln w="127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2000"/>
          </a:p>
        </p:txBody>
      </p:sp>
    </p:spTree>
    <p:extLst>
      <p:ext uri="{BB962C8B-B14F-4D97-AF65-F5344CB8AC3E}">
        <p14:creationId xmlns:p14="http://schemas.microsoft.com/office/powerpoint/2010/main" val="208998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44"/>
          <p:cNvSpPr>
            <a:spLocks noGrp="1"/>
          </p:cNvSpPr>
          <p:nvPr>
            <p:ph type="title"/>
          </p:nvPr>
        </p:nvSpPr>
        <p:spPr/>
        <p:txBody>
          <a:bodyPr/>
          <a:lstStyle/>
          <a:p>
            <a:r>
              <a:rPr kumimoji="1" lang="ja-JP" altLang="en-US" dirty="0"/>
              <a:t>シミュレーションの流れ</a:t>
            </a:r>
          </a:p>
        </p:txBody>
      </p:sp>
      <p:sp>
        <p:nvSpPr>
          <p:cNvPr id="46" name="コンテンツ プレースホルダー 45"/>
          <p:cNvSpPr>
            <a:spLocks noGrp="1"/>
          </p:cNvSpPr>
          <p:nvPr>
            <p:ph idx="1"/>
          </p:nvPr>
        </p:nvSpPr>
        <p:spPr/>
        <p:txBody>
          <a:bodyPr/>
          <a:lstStyle/>
          <a:p>
            <a:endParaRPr kumimoji="1" lang="ja-JP" altLang="en-US"/>
          </a:p>
        </p:txBody>
      </p:sp>
      <p:pic>
        <p:nvPicPr>
          <p:cNvPr id="88" name="図 87"/>
          <p:cNvPicPr>
            <a:picLocks noChangeAspect="1"/>
          </p:cNvPicPr>
          <p:nvPr/>
        </p:nvPicPr>
        <p:blipFill>
          <a:blip r:embed="rId2"/>
          <a:stretch>
            <a:fillRect/>
          </a:stretch>
        </p:blipFill>
        <p:spPr>
          <a:xfrm>
            <a:off x="2019595" y="1535325"/>
            <a:ext cx="8539136" cy="4966451"/>
          </a:xfrm>
          <a:prstGeom prst="rect">
            <a:avLst/>
          </a:prstGeom>
        </p:spPr>
      </p:pic>
    </p:spTree>
    <p:extLst>
      <p:ext uri="{BB962C8B-B14F-4D97-AF65-F5344CB8AC3E}">
        <p14:creationId xmlns:p14="http://schemas.microsoft.com/office/powerpoint/2010/main" val="3141927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相転移</a:t>
            </a:r>
            <a:r>
              <a:rPr lang="ja-JP" altLang="en-US" dirty="0"/>
              <a:t>の処理</a:t>
            </a:r>
            <a:endParaRPr kumimoji="1" lang="ja-JP" altLang="en-US" dirty="0"/>
          </a:p>
        </p:txBody>
      </p:sp>
      <p:sp>
        <p:nvSpPr>
          <p:cNvPr id="3" name="コンテンツ プレースホルダー 2"/>
          <p:cNvSpPr>
            <a:spLocks noGrp="1"/>
          </p:cNvSpPr>
          <p:nvPr>
            <p:ph idx="1"/>
          </p:nvPr>
        </p:nvSpPr>
        <p:spPr>
          <a:xfrm>
            <a:off x="790555" y="1825625"/>
            <a:ext cx="10515600" cy="4351338"/>
          </a:xfrm>
        </p:spPr>
        <p:txBody>
          <a:bodyPr/>
          <a:lstStyle/>
          <a:p>
            <a:r>
              <a:rPr lang="ja-JP" altLang="en-US" dirty="0"/>
              <a:t>格子内で前述の相転移のモデルを利用して湯気の発生量を計算。</a:t>
            </a:r>
            <a:endParaRPr lang="en-US" altLang="ja-JP" dirty="0"/>
          </a:p>
          <a:p>
            <a:r>
              <a:rPr lang="ja-JP" altLang="en-US" dirty="0"/>
              <a:t>湯気の発生量に従って粒子の発生、消滅を行う。</a:t>
            </a:r>
            <a:endParaRPr lang="en-US" altLang="ja-JP" dirty="0"/>
          </a:p>
          <a:p>
            <a:r>
              <a:rPr lang="ja-JP" altLang="en-US" dirty="0"/>
              <a:t>発生した粒子は以下とする。</a:t>
            </a:r>
            <a:endParaRPr lang="en-US" altLang="ja-JP" dirty="0"/>
          </a:p>
          <a:p>
            <a:pPr lvl="1"/>
            <a:r>
              <a:rPr lang="ja-JP" altLang="en-US" dirty="0"/>
              <a:t>質量は一定として湯気の発生量分の粒子を生成。</a:t>
            </a:r>
            <a:endParaRPr lang="en-US" altLang="ja-JP" dirty="0"/>
          </a:p>
          <a:p>
            <a:pPr lvl="1"/>
            <a:r>
              <a:rPr lang="ja-JP" altLang="en-US" dirty="0"/>
              <a:t>位置は格子内のランダムな位置。</a:t>
            </a:r>
            <a:endParaRPr lang="en-US" altLang="ja-JP" dirty="0"/>
          </a:p>
          <a:p>
            <a:pPr lvl="1"/>
            <a:r>
              <a:rPr lang="ja-JP" altLang="en-US" dirty="0"/>
              <a:t>速度は格子の速度から粒子の位置の速度を線形補完を行う。</a:t>
            </a:r>
            <a:endParaRPr lang="en-US" altLang="ja-JP" dirty="0"/>
          </a:p>
          <a:p>
            <a:endParaRPr kumimoji="1" lang="ja-JP" altLang="en-US" dirty="0"/>
          </a:p>
        </p:txBody>
      </p:sp>
      <p:graphicFrame>
        <p:nvGraphicFramePr>
          <p:cNvPr id="4" name="Content Placeholder 16"/>
          <p:cNvGraphicFramePr>
            <a:graphicFrameLocks/>
          </p:cNvGraphicFramePr>
          <p:nvPr>
            <p:extLst>
              <p:ext uri="{D42A27DB-BD31-4B8C-83A1-F6EECF244321}">
                <p14:modId xmlns:p14="http://schemas.microsoft.com/office/powerpoint/2010/main" val="3601852668"/>
              </p:ext>
            </p:extLst>
          </p:nvPr>
        </p:nvGraphicFramePr>
        <p:xfrm>
          <a:off x="2547636" y="4675759"/>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bl>
          </a:graphicData>
        </a:graphic>
      </p:graphicFrame>
      <p:sp>
        <p:nvSpPr>
          <p:cNvPr id="5" name="Right Arrow 39"/>
          <p:cNvSpPr/>
          <p:nvPr/>
        </p:nvSpPr>
        <p:spPr>
          <a:xfrm>
            <a:off x="4594620" y="5365939"/>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2" name="Content Placeholder 16"/>
          <p:cNvGraphicFramePr>
            <a:graphicFrameLocks/>
          </p:cNvGraphicFramePr>
          <p:nvPr>
            <p:extLst>
              <p:ext uri="{D42A27DB-BD31-4B8C-83A1-F6EECF244321}">
                <p14:modId xmlns:p14="http://schemas.microsoft.com/office/powerpoint/2010/main" val="252123209"/>
              </p:ext>
            </p:extLst>
          </p:nvPr>
        </p:nvGraphicFramePr>
        <p:xfrm>
          <a:off x="7813149" y="4675759"/>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bl>
          </a:graphicData>
        </a:graphic>
      </p:graphicFrame>
      <p:sp>
        <p:nvSpPr>
          <p:cNvPr id="68" name="Oval 8"/>
          <p:cNvSpPr/>
          <p:nvPr/>
        </p:nvSpPr>
        <p:spPr>
          <a:xfrm>
            <a:off x="8367754" y="5663913"/>
            <a:ext cx="291966" cy="280087"/>
          </a:xfrm>
          <a:prstGeom prst="ellipse">
            <a:avLst/>
          </a:prstGeom>
          <a:noFill/>
          <a:ln>
            <a:solidFill>
              <a:schemeClr val="accent4">
                <a:lumMod val="75000"/>
              </a:schemeClr>
            </a:solidFill>
            <a:prstDash val="dash"/>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Oval 8"/>
          <p:cNvSpPr/>
          <p:nvPr/>
        </p:nvSpPr>
        <p:spPr>
          <a:xfrm>
            <a:off x="8808128" y="5663913"/>
            <a:ext cx="291966" cy="280087"/>
          </a:xfrm>
          <a:prstGeom prst="ellipse">
            <a:avLst/>
          </a:prstGeom>
          <a:noFill/>
          <a:ln>
            <a:solidFill>
              <a:schemeClr val="accent4">
                <a:lumMod val="75000"/>
              </a:schemeClr>
            </a:solidFill>
            <a:prstDash val="dash"/>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72" name="Content Placeholder 16"/>
          <p:cNvGraphicFramePr>
            <a:graphicFrameLocks/>
          </p:cNvGraphicFramePr>
          <p:nvPr>
            <p:extLst>
              <p:ext uri="{D42A27DB-BD31-4B8C-83A1-F6EECF244321}">
                <p14:modId xmlns:p14="http://schemas.microsoft.com/office/powerpoint/2010/main" val="2851499478"/>
              </p:ext>
            </p:extLst>
          </p:nvPr>
        </p:nvGraphicFramePr>
        <p:xfrm>
          <a:off x="5257554" y="4675759"/>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bl>
          </a:graphicData>
        </a:graphic>
      </p:graphicFrame>
      <p:sp>
        <p:nvSpPr>
          <p:cNvPr id="73" name="Right Arrow 39"/>
          <p:cNvSpPr/>
          <p:nvPr/>
        </p:nvSpPr>
        <p:spPr>
          <a:xfrm>
            <a:off x="7390803" y="5365939"/>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Oval 8"/>
          <p:cNvSpPr/>
          <p:nvPr/>
        </p:nvSpPr>
        <p:spPr>
          <a:xfrm>
            <a:off x="5849751" y="6156783"/>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5" name="Curved Connector 11"/>
          <p:cNvCxnSpPr/>
          <p:nvPr/>
        </p:nvCxnSpPr>
        <p:spPr>
          <a:xfrm flipV="1">
            <a:off x="5996600" y="5971572"/>
            <a:ext cx="10751" cy="18520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76" name="Oval 8"/>
          <p:cNvSpPr/>
          <p:nvPr/>
        </p:nvSpPr>
        <p:spPr>
          <a:xfrm>
            <a:off x="6290125" y="6156783"/>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7" name="Curved Connector 11"/>
          <p:cNvCxnSpPr/>
          <p:nvPr/>
        </p:nvCxnSpPr>
        <p:spPr>
          <a:xfrm flipV="1">
            <a:off x="6436974" y="5971572"/>
            <a:ext cx="10751" cy="18520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710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9"/>
            <a:ext cx="10515600" cy="1325563"/>
          </a:xfrm>
        </p:spPr>
        <p:txBody>
          <a:bodyPr/>
          <a:lstStyle/>
          <a:p>
            <a:r>
              <a:rPr lang="ja-JP" altLang="en-US" dirty="0"/>
              <a:t>出力結果</a:t>
            </a: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39111" y="2673229"/>
            <a:ext cx="2438400" cy="2438400"/>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910" y="2673229"/>
            <a:ext cx="2438400" cy="243840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9044" y="2673229"/>
            <a:ext cx="2438400" cy="24384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8977" y="2673229"/>
            <a:ext cx="2438400" cy="2438400"/>
          </a:xfrm>
          <a:prstGeom prst="rect">
            <a:avLst/>
          </a:prstGeom>
        </p:spPr>
      </p:pic>
      <p:sp>
        <p:nvSpPr>
          <p:cNvPr id="8" name="テキスト ボックス 7"/>
          <p:cNvSpPr txBox="1"/>
          <p:nvPr/>
        </p:nvSpPr>
        <p:spPr>
          <a:xfrm>
            <a:off x="3919137" y="5414513"/>
            <a:ext cx="1480998" cy="369332"/>
          </a:xfrm>
          <a:prstGeom prst="rect">
            <a:avLst/>
          </a:prstGeom>
          <a:noFill/>
        </p:spPr>
        <p:txBody>
          <a:bodyPr wrap="square" rtlCol="0">
            <a:spAutoFit/>
          </a:bodyPr>
          <a:lstStyle/>
          <a:p>
            <a:r>
              <a:rPr kumimoji="1" lang="en-US" altLang="ja-JP" dirty="0"/>
              <a:t>40</a:t>
            </a:r>
            <a:r>
              <a:rPr kumimoji="1" lang="ja-JP" altLang="en-US" dirty="0"/>
              <a:t>ステップ</a:t>
            </a:r>
          </a:p>
        </p:txBody>
      </p:sp>
      <p:sp>
        <p:nvSpPr>
          <p:cNvPr id="18" name="テキスト ボックス 17"/>
          <p:cNvSpPr txBox="1"/>
          <p:nvPr/>
        </p:nvSpPr>
        <p:spPr>
          <a:xfrm>
            <a:off x="1276944" y="5414513"/>
            <a:ext cx="1414497" cy="369332"/>
          </a:xfrm>
          <a:prstGeom prst="rect">
            <a:avLst/>
          </a:prstGeom>
          <a:noFill/>
        </p:spPr>
        <p:txBody>
          <a:bodyPr wrap="square" rtlCol="0">
            <a:spAutoFit/>
          </a:bodyPr>
          <a:lstStyle/>
          <a:p>
            <a:r>
              <a:rPr kumimoji="1" lang="en-US" altLang="ja-JP" dirty="0"/>
              <a:t>20</a:t>
            </a:r>
            <a:r>
              <a:rPr kumimoji="1" lang="ja-JP" altLang="en-US" dirty="0"/>
              <a:t>ステップ</a:t>
            </a:r>
          </a:p>
        </p:txBody>
      </p:sp>
      <p:sp>
        <p:nvSpPr>
          <p:cNvPr id="21" name="テキスト ボックス 20"/>
          <p:cNvSpPr txBox="1"/>
          <p:nvPr/>
        </p:nvSpPr>
        <p:spPr>
          <a:xfrm>
            <a:off x="6667745" y="5414513"/>
            <a:ext cx="1480998" cy="369332"/>
          </a:xfrm>
          <a:prstGeom prst="rect">
            <a:avLst/>
          </a:prstGeom>
          <a:noFill/>
        </p:spPr>
        <p:txBody>
          <a:bodyPr wrap="square" rtlCol="0">
            <a:spAutoFit/>
          </a:bodyPr>
          <a:lstStyle/>
          <a:p>
            <a:r>
              <a:rPr kumimoji="1" lang="en-US" altLang="ja-JP" dirty="0"/>
              <a:t>60</a:t>
            </a:r>
            <a:r>
              <a:rPr kumimoji="1" lang="ja-JP" altLang="en-US" dirty="0"/>
              <a:t>ステップ</a:t>
            </a:r>
          </a:p>
        </p:txBody>
      </p:sp>
      <p:sp>
        <p:nvSpPr>
          <p:cNvPr id="22" name="テキスト ボックス 21"/>
          <p:cNvSpPr txBox="1"/>
          <p:nvPr/>
        </p:nvSpPr>
        <p:spPr>
          <a:xfrm>
            <a:off x="9417812" y="5423775"/>
            <a:ext cx="1480998" cy="369332"/>
          </a:xfrm>
          <a:prstGeom prst="rect">
            <a:avLst/>
          </a:prstGeom>
          <a:noFill/>
        </p:spPr>
        <p:txBody>
          <a:bodyPr wrap="square" rtlCol="0">
            <a:spAutoFit/>
          </a:bodyPr>
          <a:lstStyle/>
          <a:p>
            <a:r>
              <a:rPr kumimoji="1" lang="en-US" altLang="ja-JP" dirty="0"/>
              <a:t>90</a:t>
            </a:r>
            <a:r>
              <a:rPr kumimoji="1" lang="ja-JP" altLang="en-US" dirty="0"/>
              <a:t>ステップ</a:t>
            </a:r>
          </a:p>
        </p:txBody>
      </p:sp>
    </p:spTree>
    <p:extLst>
      <p:ext uri="{BB962C8B-B14F-4D97-AF65-F5344CB8AC3E}">
        <p14:creationId xmlns:p14="http://schemas.microsoft.com/office/powerpoint/2010/main" val="1000038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出力結果</a:t>
            </a:r>
            <a:r>
              <a:rPr lang="en-US" altLang="ja-JP" sz="3600" dirty="0"/>
              <a:t>(</a:t>
            </a:r>
            <a:r>
              <a:rPr lang="ja-JP" altLang="en-US" sz="3600" dirty="0"/>
              <a:t>発生源の温度</a:t>
            </a:r>
            <a:r>
              <a:rPr lang="en-US" altLang="ja-JP" sz="3600" dirty="0"/>
              <a:t>12,</a:t>
            </a:r>
            <a:r>
              <a:rPr lang="ja-JP" altLang="en-US" sz="3600" dirty="0"/>
              <a:t>環境温度</a:t>
            </a:r>
            <a:r>
              <a:rPr lang="en-US" altLang="ja-JP" sz="3600" dirty="0"/>
              <a:t>10,</a:t>
            </a:r>
            <a:r>
              <a:rPr lang="ja-JP" altLang="en-US" sz="3600" dirty="0"/>
              <a:t>ノイズなし</a:t>
            </a:r>
            <a:r>
              <a:rPr lang="en-US" altLang="ja-JP" sz="3600" dirty="0"/>
              <a:t>)</a:t>
            </a:r>
            <a:endParaRPr lang="ja-JP" altLang="en-US" sz="3600" dirty="0"/>
          </a:p>
        </p:txBody>
      </p:sp>
      <p:sp>
        <p:nvSpPr>
          <p:cNvPr id="11" name="テキスト ボックス 10"/>
          <p:cNvSpPr txBox="1"/>
          <p:nvPr/>
        </p:nvSpPr>
        <p:spPr>
          <a:xfrm>
            <a:off x="3919137" y="5414513"/>
            <a:ext cx="1480998" cy="369332"/>
          </a:xfrm>
          <a:prstGeom prst="rect">
            <a:avLst/>
          </a:prstGeom>
          <a:noFill/>
        </p:spPr>
        <p:txBody>
          <a:bodyPr wrap="square" rtlCol="0">
            <a:spAutoFit/>
          </a:bodyPr>
          <a:lstStyle/>
          <a:p>
            <a:r>
              <a:rPr kumimoji="1" lang="en-US" altLang="ja-JP" dirty="0"/>
              <a:t>20</a:t>
            </a:r>
            <a:r>
              <a:rPr kumimoji="1" lang="ja-JP" altLang="en-US" dirty="0"/>
              <a:t>ステップ</a:t>
            </a:r>
          </a:p>
        </p:txBody>
      </p:sp>
      <p:sp>
        <p:nvSpPr>
          <p:cNvPr id="12" name="テキスト ボックス 11"/>
          <p:cNvSpPr txBox="1"/>
          <p:nvPr/>
        </p:nvSpPr>
        <p:spPr>
          <a:xfrm>
            <a:off x="1276944" y="5414513"/>
            <a:ext cx="1414497" cy="369332"/>
          </a:xfrm>
          <a:prstGeom prst="rect">
            <a:avLst/>
          </a:prstGeom>
          <a:noFill/>
        </p:spPr>
        <p:txBody>
          <a:bodyPr wrap="square" rtlCol="0">
            <a:spAutoFit/>
          </a:bodyPr>
          <a:lstStyle/>
          <a:p>
            <a:r>
              <a:rPr kumimoji="1" lang="en-US" altLang="ja-JP" dirty="0"/>
              <a:t>10</a:t>
            </a:r>
            <a:r>
              <a:rPr kumimoji="1" lang="ja-JP" altLang="en-US" dirty="0"/>
              <a:t>ステップ</a:t>
            </a:r>
          </a:p>
        </p:txBody>
      </p:sp>
      <p:sp>
        <p:nvSpPr>
          <p:cNvPr id="13" name="テキスト ボックス 12"/>
          <p:cNvSpPr txBox="1"/>
          <p:nvPr/>
        </p:nvSpPr>
        <p:spPr>
          <a:xfrm>
            <a:off x="6667745" y="5414513"/>
            <a:ext cx="1480998" cy="369332"/>
          </a:xfrm>
          <a:prstGeom prst="rect">
            <a:avLst/>
          </a:prstGeom>
          <a:noFill/>
        </p:spPr>
        <p:txBody>
          <a:bodyPr wrap="square" rtlCol="0">
            <a:spAutoFit/>
          </a:bodyPr>
          <a:lstStyle/>
          <a:p>
            <a:r>
              <a:rPr kumimoji="1" lang="en-US" altLang="ja-JP" dirty="0"/>
              <a:t>30</a:t>
            </a:r>
            <a:r>
              <a:rPr kumimoji="1" lang="ja-JP" altLang="en-US" dirty="0"/>
              <a:t>ステップ</a:t>
            </a:r>
          </a:p>
        </p:txBody>
      </p:sp>
      <p:sp>
        <p:nvSpPr>
          <p:cNvPr id="14" name="テキスト ボックス 13"/>
          <p:cNvSpPr txBox="1"/>
          <p:nvPr/>
        </p:nvSpPr>
        <p:spPr>
          <a:xfrm>
            <a:off x="9417812" y="5423775"/>
            <a:ext cx="1480998" cy="369332"/>
          </a:xfrm>
          <a:prstGeom prst="rect">
            <a:avLst/>
          </a:prstGeom>
          <a:noFill/>
        </p:spPr>
        <p:txBody>
          <a:bodyPr wrap="square" rtlCol="0">
            <a:spAutoFit/>
          </a:bodyPr>
          <a:lstStyle/>
          <a:p>
            <a:r>
              <a:rPr kumimoji="1" lang="en-US" altLang="ja-JP" dirty="0"/>
              <a:t>40</a:t>
            </a:r>
            <a:r>
              <a:rPr kumimoji="1" lang="ja-JP" altLang="en-US" dirty="0"/>
              <a:t>ステップ</a:t>
            </a:r>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7933" y="2782094"/>
            <a:ext cx="2438400" cy="2438400"/>
          </a:xfr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92" y="2782094"/>
            <a:ext cx="2438400" cy="2438400"/>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2639" y="2782094"/>
            <a:ext cx="2438400" cy="2438400"/>
          </a:xfrm>
          <a:prstGeom prst="rect">
            <a:avLst/>
          </a:prstGeom>
        </p:spPr>
      </p:pic>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0286" y="2763479"/>
            <a:ext cx="2438400" cy="2438400"/>
          </a:xfrm>
          <a:prstGeom prst="rect">
            <a:avLst/>
          </a:prstGeom>
        </p:spPr>
      </p:pic>
    </p:spTree>
    <p:extLst>
      <p:ext uri="{BB962C8B-B14F-4D97-AF65-F5344CB8AC3E}">
        <p14:creationId xmlns:p14="http://schemas.microsoft.com/office/powerpoint/2010/main" val="564981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出力結果</a:t>
            </a:r>
            <a:r>
              <a:rPr lang="en-US" altLang="ja-JP" sz="3600" dirty="0"/>
              <a:t>(</a:t>
            </a:r>
            <a:r>
              <a:rPr lang="ja-JP" altLang="en-US" sz="3600" dirty="0"/>
              <a:t>発生源の温度</a:t>
            </a:r>
            <a:r>
              <a:rPr lang="en-US" altLang="ja-JP" sz="3600" dirty="0"/>
              <a:t>15,</a:t>
            </a:r>
            <a:r>
              <a:rPr lang="ja-JP" altLang="en-US" sz="3600" dirty="0"/>
              <a:t>環境温度</a:t>
            </a:r>
            <a:r>
              <a:rPr lang="en-US" altLang="ja-JP" sz="3600" dirty="0"/>
              <a:t>10,</a:t>
            </a:r>
            <a:r>
              <a:rPr lang="ja-JP" altLang="en-US" sz="3600" dirty="0"/>
              <a:t>ノイズなし</a:t>
            </a:r>
            <a:r>
              <a:rPr lang="en-US" altLang="ja-JP" sz="3600" dirty="0"/>
              <a:t>)</a:t>
            </a:r>
            <a:endParaRPr lang="ja-JP" altLang="en-US" sz="3600"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109" y="3012207"/>
            <a:ext cx="2438400" cy="2438400"/>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706" y="2994954"/>
            <a:ext cx="2438400" cy="243840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2303" y="2994954"/>
            <a:ext cx="2438400" cy="24384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4900" y="2994954"/>
            <a:ext cx="2438400" cy="2438400"/>
          </a:xfrm>
          <a:prstGeom prst="rect">
            <a:avLst/>
          </a:prstGeom>
        </p:spPr>
      </p:pic>
      <p:sp>
        <p:nvSpPr>
          <p:cNvPr id="11" name="テキスト ボックス 10"/>
          <p:cNvSpPr txBox="1"/>
          <p:nvPr/>
        </p:nvSpPr>
        <p:spPr>
          <a:xfrm>
            <a:off x="3919137" y="5414513"/>
            <a:ext cx="1480998" cy="369332"/>
          </a:xfrm>
          <a:prstGeom prst="rect">
            <a:avLst/>
          </a:prstGeom>
          <a:noFill/>
        </p:spPr>
        <p:txBody>
          <a:bodyPr wrap="square" rtlCol="0">
            <a:spAutoFit/>
          </a:bodyPr>
          <a:lstStyle/>
          <a:p>
            <a:r>
              <a:rPr kumimoji="1" lang="en-US" altLang="ja-JP" dirty="0"/>
              <a:t>20</a:t>
            </a:r>
            <a:r>
              <a:rPr kumimoji="1" lang="ja-JP" altLang="en-US" dirty="0"/>
              <a:t>ステップ</a:t>
            </a:r>
          </a:p>
        </p:txBody>
      </p:sp>
      <p:sp>
        <p:nvSpPr>
          <p:cNvPr id="12" name="テキスト ボックス 11"/>
          <p:cNvSpPr txBox="1"/>
          <p:nvPr/>
        </p:nvSpPr>
        <p:spPr>
          <a:xfrm>
            <a:off x="1276944" y="5414513"/>
            <a:ext cx="1414497" cy="369332"/>
          </a:xfrm>
          <a:prstGeom prst="rect">
            <a:avLst/>
          </a:prstGeom>
          <a:noFill/>
        </p:spPr>
        <p:txBody>
          <a:bodyPr wrap="square" rtlCol="0">
            <a:spAutoFit/>
          </a:bodyPr>
          <a:lstStyle/>
          <a:p>
            <a:r>
              <a:rPr kumimoji="1" lang="en-US" altLang="ja-JP" dirty="0"/>
              <a:t>10</a:t>
            </a:r>
            <a:r>
              <a:rPr kumimoji="1" lang="ja-JP" altLang="en-US" dirty="0"/>
              <a:t>ステップ</a:t>
            </a:r>
          </a:p>
        </p:txBody>
      </p:sp>
      <p:sp>
        <p:nvSpPr>
          <p:cNvPr id="13" name="テキスト ボックス 12"/>
          <p:cNvSpPr txBox="1"/>
          <p:nvPr/>
        </p:nvSpPr>
        <p:spPr>
          <a:xfrm>
            <a:off x="6667745" y="5414513"/>
            <a:ext cx="1480998" cy="369332"/>
          </a:xfrm>
          <a:prstGeom prst="rect">
            <a:avLst/>
          </a:prstGeom>
          <a:noFill/>
        </p:spPr>
        <p:txBody>
          <a:bodyPr wrap="square" rtlCol="0">
            <a:spAutoFit/>
          </a:bodyPr>
          <a:lstStyle/>
          <a:p>
            <a:r>
              <a:rPr kumimoji="1" lang="en-US" altLang="ja-JP" dirty="0"/>
              <a:t>30</a:t>
            </a:r>
            <a:r>
              <a:rPr kumimoji="1" lang="ja-JP" altLang="en-US" dirty="0"/>
              <a:t>ステップ</a:t>
            </a:r>
          </a:p>
        </p:txBody>
      </p:sp>
      <p:sp>
        <p:nvSpPr>
          <p:cNvPr id="14" name="テキスト ボックス 13"/>
          <p:cNvSpPr txBox="1"/>
          <p:nvPr/>
        </p:nvSpPr>
        <p:spPr>
          <a:xfrm>
            <a:off x="9417812" y="5423775"/>
            <a:ext cx="1480998" cy="369332"/>
          </a:xfrm>
          <a:prstGeom prst="rect">
            <a:avLst/>
          </a:prstGeom>
          <a:noFill/>
        </p:spPr>
        <p:txBody>
          <a:bodyPr wrap="square" rtlCol="0">
            <a:spAutoFit/>
          </a:bodyPr>
          <a:lstStyle/>
          <a:p>
            <a:r>
              <a:rPr kumimoji="1" lang="en-US" altLang="ja-JP" dirty="0"/>
              <a:t>40</a:t>
            </a:r>
            <a:r>
              <a:rPr kumimoji="1" lang="ja-JP" altLang="en-US" dirty="0"/>
              <a:t>ステップ</a:t>
            </a:r>
          </a:p>
        </p:txBody>
      </p:sp>
    </p:spTree>
    <p:extLst>
      <p:ext uri="{BB962C8B-B14F-4D97-AF65-F5344CB8AC3E}">
        <p14:creationId xmlns:p14="http://schemas.microsoft.com/office/powerpoint/2010/main" val="392102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今回の報告内容</a:t>
            </a:r>
          </a:p>
        </p:txBody>
      </p:sp>
      <p:sp>
        <p:nvSpPr>
          <p:cNvPr id="3" name="コンテンツ プレースホルダー 2"/>
          <p:cNvSpPr>
            <a:spLocks noGrp="1"/>
          </p:cNvSpPr>
          <p:nvPr>
            <p:ph idx="1"/>
          </p:nvPr>
        </p:nvSpPr>
        <p:spPr/>
        <p:txBody>
          <a:bodyPr/>
          <a:lstStyle/>
          <a:p>
            <a:r>
              <a:rPr kumimoji="1" lang="ja-JP" altLang="en-US" dirty="0"/>
              <a:t>今回の報告では湯気のシミュレーションを実際の物理現象によるモデリングと粒子法と格子法を用いた方法で再現した結果を報告する。</a:t>
            </a:r>
            <a:endParaRPr kumimoji="1" lang="en-US" altLang="ja-JP" dirty="0"/>
          </a:p>
          <a:p>
            <a:endParaRPr lang="en-US" altLang="ja-JP" dirty="0"/>
          </a:p>
          <a:p>
            <a:r>
              <a:rPr kumimoji="1" lang="ja-JP" altLang="en-US" dirty="0"/>
              <a:t>加えて現状のパラメータの調整の課題とその解決方針について報告する。</a:t>
            </a:r>
          </a:p>
        </p:txBody>
      </p:sp>
    </p:spTree>
    <p:extLst>
      <p:ext uri="{BB962C8B-B14F-4D97-AF65-F5344CB8AC3E}">
        <p14:creationId xmlns:p14="http://schemas.microsoft.com/office/powerpoint/2010/main" val="874524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パラメータの調整</a:t>
            </a:r>
            <a:r>
              <a:rPr kumimoji="1" lang="en-US" altLang="ja-JP" dirty="0"/>
              <a:t>(</a:t>
            </a:r>
            <a:r>
              <a:rPr kumimoji="1" lang="ja-JP" altLang="en-US" dirty="0"/>
              <a:t>課題</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現状、以下のように湯気の発生時に端へ「偏り」や</a:t>
            </a:r>
            <a:r>
              <a:rPr lang="ja-JP" altLang="en-US" dirty="0"/>
              <a:t>底辺に「</a:t>
            </a:r>
            <a:r>
              <a:rPr kumimoji="1" lang="ja-JP" altLang="en-US" dirty="0"/>
              <a:t>塊」ができる。</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376" y="2803288"/>
            <a:ext cx="3914024" cy="391402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94" y="2803292"/>
            <a:ext cx="3905083" cy="3905083"/>
          </a:xfrm>
          <a:prstGeom prst="rect">
            <a:avLst/>
          </a:prstGeom>
        </p:spPr>
      </p:pic>
    </p:spTree>
    <p:extLst>
      <p:ext uri="{BB962C8B-B14F-4D97-AF65-F5344CB8AC3E}">
        <p14:creationId xmlns:p14="http://schemas.microsoft.com/office/powerpoint/2010/main" val="402694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パラメータの調整</a:t>
            </a:r>
            <a:r>
              <a:rPr kumimoji="1" lang="en-US" altLang="ja-JP" dirty="0"/>
              <a:t>(</a:t>
            </a:r>
            <a:r>
              <a:rPr kumimoji="1" lang="ja-JP" altLang="en-US" dirty="0"/>
              <a:t>原因</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対流が発生し</a:t>
            </a:r>
            <a:r>
              <a:rPr lang="ja-JP" altLang="en-US" dirty="0"/>
              <a:t>ベナール・セルと呼ばれる</a:t>
            </a:r>
            <a:r>
              <a:rPr kumimoji="1" lang="ja-JP" altLang="en-US" dirty="0"/>
              <a:t>大きな渦</a:t>
            </a:r>
            <a:r>
              <a:rPr lang="ja-JP" altLang="en-US" dirty="0"/>
              <a:t>が発生するため</a:t>
            </a:r>
            <a:endParaRPr lang="en-US" altLang="ja-JP" dirty="0"/>
          </a:p>
        </p:txBody>
      </p:sp>
      <p:pic>
        <p:nvPicPr>
          <p:cNvPr id="4" name="図 3"/>
          <p:cNvPicPr>
            <a:picLocks noChangeAspect="1"/>
          </p:cNvPicPr>
          <p:nvPr/>
        </p:nvPicPr>
        <p:blipFill>
          <a:blip r:embed="rId2"/>
          <a:stretch>
            <a:fillRect/>
          </a:stretch>
        </p:blipFill>
        <p:spPr>
          <a:xfrm>
            <a:off x="7103166" y="3052648"/>
            <a:ext cx="2861226" cy="2878325"/>
          </a:xfrm>
          <a:prstGeom prst="rect">
            <a:avLst/>
          </a:prstGeom>
        </p:spPr>
      </p:pic>
      <p:pic>
        <p:nvPicPr>
          <p:cNvPr id="5" name="図 4"/>
          <p:cNvPicPr>
            <a:picLocks noChangeAspect="1"/>
          </p:cNvPicPr>
          <p:nvPr/>
        </p:nvPicPr>
        <p:blipFill>
          <a:blip r:embed="rId3"/>
          <a:stretch>
            <a:fillRect/>
          </a:stretch>
        </p:blipFill>
        <p:spPr>
          <a:xfrm>
            <a:off x="2650439" y="2996915"/>
            <a:ext cx="2783371" cy="2839601"/>
          </a:xfrm>
          <a:prstGeom prst="rect">
            <a:avLst/>
          </a:prstGeom>
        </p:spPr>
      </p:pic>
    </p:spTree>
    <p:extLst>
      <p:ext uri="{BB962C8B-B14F-4D97-AF65-F5344CB8AC3E}">
        <p14:creationId xmlns:p14="http://schemas.microsoft.com/office/powerpoint/2010/main" val="1421737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パラメータの調整</a:t>
            </a:r>
            <a:r>
              <a:rPr kumimoji="1" lang="en-US" altLang="ja-JP" dirty="0"/>
              <a:t>(</a:t>
            </a:r>
            <a:r>
              <a:rPr kumimoji="1" lang="ja-JP" altLang="en-US" dirty="0"/>
              <a:t>解決策</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オイラー方程式にもともと存在する流体の密度パラメータを追加して調整。</a:t>
            </a:r>
            <a:endParaRPr lang="en-US" altLang="ja-JP" dirty="0"/>
          </a:p>
        </p:txBody>
      </p:sp>
      <p:pic>
        <p:nvPicPr>
          <p:cNvPr id="4" name="図 3"/>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2847385" y="3488782"/>
            <a:ext cx="4916498" cy="475276"/>
          </a:xfrm>
          <a:prstGeom prst="rect">
            <a:avLst/>
          </a:prstGeom>
        </p:spPr>
      </p:pic>
      <p:pic>
        <p:nvPicPr>
          <p:cNvPr id="10" name="図 9"/>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2682091" y="5184295"/>
            <a:ext cx="5231099" cy="254544"/>
          </a:xfrm>
          <a:prstGeom prst="rect">
            <a:avLst/>
          </a:prstGeom>
        </p:spPr>
      </p:pic>
      <p:pic>
        <p:nvPicPr>
          <p:cNvPr id="9" name="図 8"/>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2751090" y="4464548"/>
            <a:ext cx="5162096" cy="525305"/>
          </a:xfrm>
          <a:prstGeom prst="rect">
            <a:avLst/>
          </a:prstGeom>
        </p:spPr>
      </p:pic>
      <p:sp>
        <p:nvSpPr>
          <p:cNvPr id="11" name="四角形: 角を丸くする 10"/>
          <p:cNvSpPr/>
          <p:nvPr/>
        </p:nvSpPr>
        <p:spPr>
          <a:xfrm>
            <a:off x="5685186" y="4329317"/>
            <a:ext cx="318051" cy="720045"/>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四角形: 角を丸くする 11"/>
          <p:cNvSpPr/>
          <p:nvPr/>
        </p:nvSpPr>
        <p:spPr>
          <a:xfrm>
            <a:off x="7157008" y="4989850"/>
            <a:ext cx="926818" cy="637366"/>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283460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パラメータの調整</a:t>
            </a:r>
            <a:r>
              <a:rPr kumimoji="1" lang="en-US" altLang="ja-JP" dirty="0"/>
              <a:t>(</a:t>
            </a:r>
            <a:r>
              <a:rPr lang="ja-JP" altLang="en-US" dirty="0"/>
              <a:t>検証結果</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流体の密度を高くするとより安定的に流れが発生することを確認。</a:t>
            </a:r>
          </a:p>
        </p:txBody>
      </p:sp>
      <p:pic>
        <p:nvPicPr>
          <p:cNvPr id="4" name="図 3"/>
          <p:cNvPicPr>
            <a:picLocks noChangeAspect="1"/>
          </p:cNvPicPr>
          <p:nvPr/>
        </p:nvPicPr>
        <p:blipFill>
          <a:blip r:embed="rId2"/>
          <a:stretch>
            <a:fillRect/>
          </a:stretch>
        </p:blipFill>
        <p:spPr>
          <a:xfrm>
            <a:off x="4313045" y="2725880"/>
            <a:ext cx="2881864" cy="2864812"/>
          </a:xfrm>
          <a:prstGeom prst="rect">
            <a:avLst/>
          </a:prstGeom>
        </p:spPr>
      </p:pic>
      <p:pic>
        <p:nvPicPr>
          <p:cNvPr id="5" name="図 4"/>
          <p:cNvPicPr>
            <a:picLocks noChangeAspect="1"/>
          </p:cNvPicPr>
          <p:nvPr/>
        </p:nvPicPr>
        <p:blipFill>
          <a:blip r:embed="rId3"/>
          <a:stretch>
            <a:fillRect/>
          </a:stretch>
        </p:blipFill>
        <p:spPr>
          <a:xfrm>
            <a:off x="7752520" y="2725880"/>
            <a:ext cx="2905080" cy="2864812"/>
          </a:xfrm>
          <a:prstGeom prst="rect">
            <a:avLst/>
          </a:prstGeom>
        </p:spPr>
      </p:pic>
      <p:sp>
        <p:nvSpPr>
          <p:cNvPr id="6" name="テキスト ボックス 5"/>
          <p:cNvSpPr txBox="1"/>
          <p:nvPr/>
        </p:nvSpPr>
        <p:spPr>
          <a:xfrm>
            <a:off x="5367134" y="5807631"/>
            <a:ext cx="1179443" cy="369332"/>
          </a:xfrm>
          <a:prstGeom prst="rect">
            <a:avLst/>
          </a:prstGeom>
          <a:noFill/>
        </p:spPr>
        <p:txBody>
          <a:bodyPr wrap="square" rtlCol="0">
            <a:spAutoFit/>
          </a:bodyPr>
          <a:lstStyle/>
          <a:p>
            <a:r>
              <a:rPr kumimoji="1" lang="ja-JP" altLang="en-US" dirty="0"/>
              <a:t>密度：</a:t>
            </a:r>
            <a:r>
              <a:rPr kumimoji="1" lang="en-US" altLang="ja-JP" dirty="0"/>
              <a:t>5</a:t>
            </a:r>
            <a:endParaRPr kumimoji="1" lang="ja-JP" altLang="en-US" dirty="0"/>
          </a:p>
        </p:txBody>
      </p:sp>
      <p:sp>
        <p:nvSpPr>
          <p:cNvPr id="7" name="テキスト ボックス 6"/>
          <p:cNvSpPr txBox="1"/>
          <p:nvPr/>
        </p:nvSpPr>
        <p:spPr>
          <a:xfrm>
            <a:off x="8806072" y="5725629"/>
            <a:ext cx="1179443" cy="369332"/>
          </a:xfrm>
          <a:prstGeom prst="rect">
            <a:avLst/>
          </a:prstGeom>
          <a:noFill/>
        </p:spPr>
        <p:txBody>
          <a:bodyPr wrap="square" rtlCol="0">
            <a:spAutoFit/>
          </a:bodyPr>
          <a:lstStyle/>
          <a:p>
            <a:r>
              <a:rPr kumimoji="1" lang="ja-JP" altLang="en-US" dirty="0"/>
              <a:t>密度：</a:t>
            </a:r>
            <a:r>
              <a:rPr kumimoji="1" lang="en-US" altLang="ja-JP" dirty="0"/>
              <a:t>10</a:t>
            </a:r>
            <a:endParaRPr kumimoji="1" lang="ja-JP" altLang="en-US" dirty="0"/>
          </a:p>
        </p:txBody>
      </p:sp>
      <p:pic>
        <p:nvPicPr>
          <p:cNvPr id="8" name="図 7"/>
          <p:cNvPicPr>
            <a:picLocks noChangeAspect="1"/>
          </p:cNvPicPr>
          <p:nvPr/>
        </p:nvPicPr>
        <p:blipFill>
          <a:blip r:embed="rId4"/>
          <a:stretch>
            <a:fillRect/>
          </a:stretch>
        </p:blipFill>
        <p:spPr>
          <a:xfrm>
            <a:off x="954039" y="2774296"/>
            <a:ext cx="2902344" cy="2867724"/>
          </a:xfrm>
          <a:prstGeom prst="rect">
            <a:avLst/>
          </a:prstGeom>
        </p:spPr>
      </p:pic>
      <p:sp>
        <p:nvSpPr>
          <p:cNvPr id="10" name="テキスト ボックス 9"/>
          <p:cNvSpPr txBox="1"/>
          <p:nvPr/>
        </p:nvSpPr>
        <p:spPr>
          <a:xfrm>
            <a:off x="1928196" y="5807631"/>
            <a:ext cx="1179443" cy="369332"/>
          </a:xfrm>
          <a:prstGeom prst="rect">
            <a:avLst/>
          </a:prstGeom>
          <a:noFill/>
        </p:spPr>
        <p:txBody>
          <a:bodyPr wrap="square" rtlCol="0">
            <a:spAutoFit/>
          </a:bodyPr>
          <a:lstStyle/>
          <a:p>
            <a:r>
              <a:rPr kumimoji="1" lang="ja-JP" altLang="en-US" dirty="0"/>
              <a:t>密度：</a:t>
            </a:r>
            <a:r>
              <a:rPr kumimoji="1" lang="en-US" altLang="ja-JP" dirty="0"/>
              <a:t>1.5</a:t>
            </a:r>
            <a:endParaRPr kumimoji="1" lang="ja-JP" altLang="en-US" dirty="0"/>
          </a:p>
        </p:txBody>
      </p:sp>
    </p:spTree>
    <p:extLst>
      <p:ext uri="{BB962C8B-B14F-4D97-AF65-F5344CB8AC3E}">
        <p14:creationId xmlns:p14="http://schemas.microsoft.com/office/powerpoint/2010/main" val="1653577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en-US" dirty="0"/>
              <a:t>湯気の発生と消滅のプロセスからシミュレーションモデルを構築し</a:t>
            </a:r>
            <a:r>
              <a:rPr lang="en-US" altLang="ja-JP" dirty="0"/>
              <a:t>, </a:t>
            </a:r>
            <a:r>
              <a:rPr lang="ja-JP" altLang="en-US" dirty="0"/>
              <a:t>格子法と粒子法を組み合わせることにより湯気の微細な動きを再現。</a:t>
            </a:r>
            <a:br>
              <a:rPr lang="en-US" altLang="ja-JP" dirty="0"/>
            </a:br>
            <a:r>
              <a:rPr lang="ja-JP" altLang="en-US" dirty="0"/>
              <a:t>→ そもそも湯気らしさ</a:t>
            </a:r>
            <a:r>
              <a:rPr lang="en-US" altLang="ja-JP" dirty="0"/>
              <a:t>(</a:t>
            </a:r>
            <a:r>
              <a:rPr lang="ja-JP" altLang="en-US" dirty="0"/>
              <a:t>評価基準</a:t>
            </a:r>
            <a:r>
              <a:rPr lang="en-US" altLang="ja-JP" dirty="0"/>
              <a:t>)</a:t>
            </a:r>
            <a:r>
              <a:rPr lang="ja-JP" altLang="en-US" dirty="0"/>
              <a:t>とはなにか。足りない要素はなにか。</a:t>
            </a:r>
            <a:endParaRPr lang="en-US" altLang="ja-JP" dirty="0"/>
          </a:p>
          <a:p>
            <a:endParaRPr lang="en-US" altLang="ja-JP" dirty="0"/>
          </a:p>
          <a:p>
            <a:r>
              <a:rPr lang="ja-JP" altLang="en-US" dirty="0"/>
              <a:t>パラメータにより湯気の発生度合の調整はある程度、可能であるが調整が困難。</a:t>
            </a:r>
            <a:br>
              <a:rPr lang="en-US" altLang="ja-JP" dirty="0"/>
            </a:br>
            <a:r>
              <a:rPr lang="ja-JP" altLang="en-US" dirty="0"/>
              <a:t>→流体密度の調整により対応を行う</a:t>
            </a:r>
            <a:r>
              <a:rPr lang="en-US" altLang="ja-JP" dirty="0"/>
              <a:t>(</a:t>
            </a:r>
            <a:r>
              <a:rPr lang="ja-JP" altLang="en-US" dirty="0"/>
              <a:t>予定</a:t>
            </a:r>
            <a:r>
              <a:rPr lang="en-US" altLang="ja-JP" dirty="0"/>
              <a:t>)</a:t>
            </a:r>
          </a:p>
          <a:p>
            <a:endParaRPr lang="en-US" altLang="ja-JP" dirty="0"/>
          </a:p>
          <a:p>
            <a:r>
              <a:rPr lang="ja-JP" altLang="en-US" dirty="0"/>
              <a:t>大量に粒子が発生した場合に計算時間が膨らむ。</a:t>
            </a:r>
            <a:endParaRPr lang="en-US" altLang="ja-JP" dirty="0"/>
          </a:p>
          <a:p>
            <a:pPr marL="0" indent="0">
              <a:buNone/>
            </a:pPr>
            <a:r>
              <a:rPr lang="ja-JP" altLang="en-US" dirty="0"/>
              <a:t>　→</a:t>
            </a:r>
            <a:r>
              <a:rPr lang="en-US" altLang="ja-JP" dirty="0"/>
              <a:t>GPGPU</a:t>
            </a:r>
            <a:r>
              <a:rPr lang="ja-JP" altLang="en-US" dirty="0"/>
              <a:t>の利用。</a:t>
            </a:r>
            <a:endParaRPr lang="en-US" altLang="ja-JP" dirty="0"/>
          </a:p>
          <a:p>
            <a:endParaRPr lang="en-US" altLang="ja-JP" dirty="0"/>
          </a:p>
          <a:p>
            <a:r>
              <a:rPr lang="ja-JP" altLang="en-US" dirty="0"/>
              <a:t>レンダリング手法の改善</a:t>
            </a:r>
            <a:endParaRPr lang="en-US" altLang="ja-JP" dirty="0"/>
          </a:p>
          <a:p>
            <a:pPr marL="0" indent="0">
              <a:buNone/>
            </a:pPr>
            <a:r>
              <a:rPr lang="ja-JP" altLang="en-US" dirty="0"/>
              <a:t>　→現時点では格子内の湯気の密度を計算後にボリュームレンダリングをしている　　</a:t>
            </a:r>
            <a:endParaRPr lang="en-US" altLang="ja-JP" dirty="0"/>
          </a:p>
          <a:p>
            <a:pPr marL="0" indent="0">
              <a:buNone/>
            </a:pPr>
            <a:r>
              <a:rPr lang="ja-JP" altLang="en-US" dirty="0"/>
              <a:t>　　粒子自体のレンダリングを行うことで改善が見込まれる。</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4193380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発展</a:t>
            </a:r>
          </a:p>
        </p:txBody>
      </p:sp>
      <p:sp>
        <p:nvSpPr>
          <p:cNvPr id="3" name="コンテンツ プレースホルダー 2"/>
          <p:cNvSpPr>
            <a:spLocks noGrp="1"/>
          </p:cNvSpPr>
          <p:nvPr>
            <p:ph idx="1"/>
          </p:nvPr>
        </p:nvSpPr>
        <p:spPr>
          <a:xfrm>
            <a:off x="838200" y="1825625"/>
            <a:ext cx="5579993" cy="4351338"/>
          </a:xfrm>
        </p:spPr>
        <p:txBody>
          <a:bodyPr>
            <a:normAutofit/>
          </a:bodyPr>
          <a:lstStyle/>
          <a:p>
            <a:r>
              <a:rPr kumimoji="1" lang="ja-JP" altLang="en-US" dirty="0"/>
              <a:t>今後の発展としてはノイズを用いることで乱流を再現し、さらに現実性を高める。</a:t>
            </a:r>
            <a:endParaRPr lang="en-US" altLang="ja-JP" dirty="0"/>
          </a:p>
          <a:p>
            <a:r>
              <a:rPr lang="en-US" altLang="ja-JP" dirty="0" err="1"/>
              <a:t>CurlNoise</a:t>
            </a:r>
            <a:r>
              <a:rPr lang="ja-JP" altLang="en-US" dirty="0"/>
              <a:t>を用いることで高速にパーティクルに対して乱流を再現できる。</a:t>
            </a:r>
            <a:r>
              <a:rPr kumimoji="1" lang="en-US" altLang="ja-JP" dirty="0" err="1"/>
              <a:t>CurlNoise</a:t>
            </a:r>
            <a:r>
              <a:rPr kumimoji="1" lang="ja-JP" altLang="en-US" dirty="0"/>
              <a:t>はノイズをベクトル場として</a:t>
            </a:r>
            <a:r>
              <a:rPr lang="ja-JP" altLang="en-US" dirty="0"/>
              <a:t>生成し、それに回転ベクトルをかけけることで実現。</a:t>
            </a:r>
            <a:endParaRPr lang="en-US" altLang="ja-JP" dirty="0"/>
          </a:p>
        </p:txBody>
      </p:sp>
      <p:pic>
        <p:nvPicPr>
          <p:cNvPr id="4" name="図 3"/>
          <p:cNvPicPr>
            <a:picLocks noChangeAspect="1"/>
          </p:cNvPicPr>
          <p:nvPr/>
        </p:nvPicPr>
        <p:blipFill>
          <a:blip r:embed="rId2"/>
          <a:stretch>
            <a:fillRect/>
          </a:stretch>
        </p:blipFill>
        <p:spPr>
          <a:xfrm>
            <a:off x="6418197" y="2007947"/>
            <a:ext cx="4607615" cy="3425792"/>
          </a:xfrm>
          <a:prstGeom prst="rect">
            <a:avLst/>
          </a:prstGeom>
        </p:spPr>
      </p:pic>
      <p:sp>
        <p:nvSpPr>
          <p:cNvPr id="5" name="正方形/長方形 4"/>
          <p:cNvSpPr/>
          <p:nvPr/>
        </p:nvSpPr>
        <p:spPr>
          <a:xfrm>
            <a:off x="10290263" y="5384010"/>
            <a:ext cx="495649" cy="369332"/>
          </a:xfrm>
          <a:prstGeom prst="rect">
            <a:avLst/>
          </a:prstGeom>
        </p:spPr>
        <p:txBody>
          <a:bodyPr wrap="none">
            <a:spAutoFit/>
          </a:bodyPr>
          <a:lstStyle/>
          <a:p>
            <a:r>
              <a:rPr lang="en-US" altLang="ja-JP" dirty="0"/>
              <a:t>[5] </a:t>
            </a:r>
            <a:endParaRPr lang="ja-JP" altLang="en-US" dirty="0"/>
          </a:p>
        </p:txBody>
      </p:sp>
    </p:spTree>
    <p:extLst>
      <p:ext uri="{BB962C8B-B14F-4D97-AF65-F5344CB8AC3E}">
        <p14:creationId xmlns:p14="http://schemas.microsoft.com/office/powerpoint/2010/main" val="1896982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13371"/>
            <a:ext cx="10515600" cy="1325563"/>
          </a:xfrm>
        </p:spPr>
        <p:txBody>
          <a:bodyPr/>
          <a:lstStyle/>
          <a:p>
            <a:r>
              <a:rPr lang="en-US" altLang="ja-JP" dirty="0"/>
              <a:t>QA</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参考挿絵</a:t>
            </a:r>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sp>
        <p:nvSpPr>
          <p:cNvPr id="4" name="テキスト ボックス 3"/>
          <p:cNvSpPr txBox="1"/>
          <p:nvPr/>
        </p:nvSpPr>
        <p:spPr>
          <a:xfrm>
            <a:off x="838200" y="5222860"/>
            <a:ext cx="10600774" cy="1169551"/>
          </a:xfrm>
          <a:prstGeom prst="rect">
            <a:avLst/>
          </a:prstGeom>
          <a:noFill/>
        </p:spPr>
        <p:txBody>
          <a:bodyPr wrap="square" rtlCol="0">
            <a:spAutoFit/>
          </a:bodyPr>
          <a:lstStyle/>
          <a:p>
            <a:r>
              <a:rPr lang="en-US" altLang="ja-JP" sz="1400" dirty="0"/>
              <a:t>[1] </a:t>
            </a:r>
            <a:r>
              <a:rPr lang="en-US" altLang="ja-JP" sz="1400" dirty="0" err="1"/>
              <a:t>Fedkiw</a:t>
            </a:r>
            <a:r>
              <a:rPr lang="en-US" altLang="ja-JP" sz="1400" dirty="0"/>
              <a:t>, R., </a:t>
            </a:r>
            <a:r>
              <a:rPr lang="en-US" altLang="ja-JP" sz="1400" dirty="0" err="1"/>
              <a:t>Stam</a:t>
            </a:r>
            <a:r>
              <a:rPr lang="en-US" altLang="ja-JP" sz="1400" dirty="0"/>
              <a:t>, J. and Jensen, H. W.: Visual Simulation of Smoke(2001)</a:t>
            </a:r>
            <a:br>
              <a:rPr lang="en-US" altLang="ja-JP" sz="1400" dirty="0"/>
            </a:br>
            <a:r>
              <a:rPr lang="en-US" altLang="ja-JP" sz="1400" dirty="0"/>
              <a:t>[2] Miyazaki, R., </a:t>
            </a:r>
            <a:r>
              <a:rPr lang="en-US" altLang="ja-JP" sz="1400" dirty="0" err="1"/>
              <a:t>Dobashi</a:t>
            </a:r>
            <a:r>
              <a:rPr lang="en-US" altLang="ja-JP" sz="1400" dirty="0"/>
              <a:t>, Y. and </a:t>
            </a:r>
            <a:r>
              <a:rPr lang="en-US" altLang="ja-JP" sz="1400" dirty="0" err="1"/>
              <a:t>Nishita</a:t>
            </a:r>
            <a:r>
              <a:rPr lang="en-US" altLang="ja-JP" sz="1400" dirty="0"/>
              <a:t>, T.: Simulation</a:t>
            </a:r>
            <a:r>
              <a:rPr lang="ja-JP" altLang="en-US" sz="1400" dirty="0"/>
              <a:t> </a:t>
            </a:r>
            <a:r>
              <a:rPr lang="en-US" altLang="ja-JP" sz="1400" dirty="0"/>
              <a:t>of Cumuliform Clouds Based on Computational Fluid Dynamics (2002)</a:t>
            </a:r>
          </a:p>
          <a:p>
            <a:r>
              <a:rPr lang="en-US" altLang="ja-JP" sz="1400" dirty="0"/>
              <a:t>[3] Nielsen, M. and  </a:t>
            </a:r>
            <a:r>
              <a:rPr lang="en-US" altLang="ja-JP" sz="1400" dirty="0" err="1"/>
              <a:t>sterby</a:t>
            </a:r>
            <a:r>
              <a:rPr lang="en-US" altLang="ja-JP" sz="1400" dirty="0"/>
              <a:t>, O.: A Two-Continua Approach</a:t>
            </a:r>
            <a:r>
              <a:rPr lang="ja-JP" altLang="en-US" sz="1400" dirty="0"/>
              <a:t> </a:t>
            </a:r>
            <a:r>
              <a:rPr lang="en-US" altLang="ja-JP" sz="1400" dirty="0"/>
              <a:t>to Eulerian Simulation of Water Spray (2013)</a:t>
            </a:r>
          </a:p>
          <a:p>
            <a:r>
              <a:rPr lang="en-US" altLang="ja-JP" sz="1400" dirty="0"/>
              <a:t>[4] </a:t>
            </a:r>
            <a:r>
              <a:rPr lang="en-US" altLang="ja-JP" sz="1400" dirty="0" err="1"/>
              <a:t>Mihalef</a:t>
            </a:r>
            <a:r>
              <a:rPr lang="en-US" altLang="ja-JP" sz="1400" dirty="0"/>
              <a:t>, V., Metaxas, D. and </a:t>
            </a:r>
            <a:r>
              <a:rPr lang="en-US" altLang="ja-JP" sz="1400" dirty="0" err="1"/>
              <a:t>Sussman</a:t>
            </a:r>
            <a:r>
              <a:rPr lang="en-US" altLang="ja-JP" sz="1400" dirty="0"/>
              <a:t>, M.: Simulation of two-phase ow with sub-scale droplet and bubble effects(2009)</a:t>
            </a:r>
          </a:p>
          <a:p>
            <a:r>
              <a:rPr lang="en-US" altLang="ja-JP" sz="1400" dirty="0"/>
              <a:t>[5]R </a:t>
            </a:r>
            <a:r>
              <a:rPr lang="en-US" altLang="ja-JP" sz="1400" dirty="0" err="1"/>
              <a:t>Bridson</a:t>
            </a:r>
            <a:r>
              <a:rPr lang="en-US" altLang="ja-JP" sz="1400" dirty="0"/>
              <a:t>.,Curl-Noise for </a:t>
            </a:r>
            <a:r>
              <a:rPr lang="en-US" altLang="ja-JP" sz="1400" dirty="0" err="1"/>
              <a:t>Procedual</a:t>
            </a:r>
            <a:r>
              <a:rPr lang="en-US" altLang="ja-JP" sz="1400" dirty="0"/>
              <a:t> Fluid Flow</a:t>
            </a:r>
            <a:endParaRPr lang="ja-JP" altLang="en-US" sz="1400" dirty="0"/>
          </a:p>
        </p:txBody>
      </p:sp>
    </p:spTree>
    <p:extLst>
      <p:ext uri="{BB962C8B-B14F-4D97-AF65-F5344CB8AC3E}">
        <p14:creationId xmlns:p14="http://schemas.microsoft.com/office/powerpoint/2010/main" val="370391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背景・目的</a:t>
            </a:r>
            <a:endParaRPr kumimoji="1" lang="ja-JP" altLang="en-US" dirty="0"/>
          </a:p>
        </p:txBody>
      </p:sp>
      <p:sp>
        <p:nvSpPr>
          <p:cNvPr id="4" name="コンテンツ プレースホルダー 3"/>
          <p:cNvSpPr>
            <a:spLocks noGrp="1"/>
          </p:cNvSpPr>
          <p:nvPr>
            <p:ph sz="half" idx="1"/>
          </p:nvPr>
        </p:nvSpPr>
        <p:spPr/>
        <p:txBody>
          <a:bodyPr>
            <a:normAutofit/>
          </a:bodyPr>
          <a:lstStyle/>
          <a:p>
            <a:r>
              <a:rPr kumimoji="1" lang="ja-JP" altLang="en-US" dirty="0"/>
              <a:t>ＣＧにおいて湯気</a:t>
            </a:r>
            <a:r>
              <a:rPr lang="ja-JP" altLang="en-US" dirty="0"/>
              <a:t>の表現は現実的なシーンを再現するために重要な要素となるが、クリエータによる技術、経験が必要。</a:t>
            </a:r>
            <a:endParaRPr lang="en-US" altLang="ja-JP" dirty="0"/>
          </a:p>
          <a:p>
            <a:r>
              <a:rPr lang="ja-JP" altLang="en-US" dirty="0"/>
              <a:t>温度、水蒸気量のパラメータ操作による湯気の表現手法を確立することで、ＣＧにより温かい温泉、料理といった表現を可能とする。</a:t>
            </a:r>
            <a:endParaRPr lang="en-US" altLang="ja-JP" dirty="0"/>
          </a:p>
          <a:p>
            <a:endParaRPr lang="en-US" altLang="ja-JP" dirty="0"/>
          </a:p>
        </p:txBody>
      </p:sp>
      <p:pic>
        <p:nvPicPr>
          <p:cNvPr id="8" name="コンテンツ プレースホルダー 7" descr="... 日の出, 湯気 / 蒸気 ID:20140204040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0160" y="1151306"/>
            <a:ext cx="3390222" cy="2287737"/>
          </a:xfrm>
          <a:prstGeom prst="rect">
            <a:avLst/>
          </a:prstGeom>
        </p:spPr>
      </p:pic>
      <p:pic>
        <p:nvPicPr>
          <p:cNvPr id="1028" name="Picture 4" descr="フリー写真, 調理器具, 片手鍋, 調理, 湯気,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0160" y="3867143"/>
            <a:ext cx="3390222" cy="2545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778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既存研究</a:t>
            </a:r>
          </a:p>
        </p:txBody>
      </p:sp>
      <p:sp>
        <p:nvSpPr>
          <p:cNvPr id="6" name="コンテンツ プレースホルダー 5"/>
          <p:cNvSpPr>
            <a:spLocks noGrp="1"/>
          </p:cNvSpPr>
          <p:nvPr>
            <p:ph idx="1"/>
          </p:nvPr>
        </p:nvSpPr>
        <p:spPr/>
        <p:txBody>
          <a:bodyPr/>
          <a:lstStyle/>
          <a:p>
            <a:r>
              <a:rPr lang="en-US" altLang="ja-JP" dirty="0"/>
              <a:t>CG</a:t>
            </a:r>
            <a:r>
              <a:rPr lang="ja-JP" altLang="en-US" dirty="0"/>
              <a:t>の研究において湯気に近い要素を持つ研究は行われるが、</a:t>
            </a:r>
            <a:r>
              <a:rPr kumimoji="1" lang="ja-JP" altLang="en-US" dirty="0"/>
              <a:t>湯気に特化した研究は行われていない</a:t>
            </a:r>
            <a:r>
              <a:rPr lang="ja-JP" altLang="en-US" dirty="0"/>
              <a:t>。</a:t>
            </a:r>
            <a:endParaRPr lang="en-US" altLang="ja-JP" dirty="0"/>
          </a:p>
        </p:txBody>
      </p:sp>
      <p:pic>
        <p:nvPicPr>
          <p:cNvPr id="9" name="図 8"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731" y="2935560"/>
            <a:ext cx="2370999" cy="2277479"/>
          </a:xfrm>
          <a:prstGeom prst="rect">
            <a:avLst/>
          </a:prstGeom>
        </p:spPr>
      </p:pic>
      <p:sp>
        <p:nvSpPr>
          <p:cNvPr id="10" name="テキスト ボックス 9"/>
          <p:cNvSpPr txBox="1"/>
          <p:nvPr/>
        </p:nvSpPr>
        <p:spPr>
          <a:xfrm>
            <a:off x="2174732" y="5351482"/>
            <a:ext cx="415498" cy="369332"/>
          </a:xfrm>
          <a:prstGeom prst="rect">
            <a:avLst/>
          </a:prstGeom>
          <a:noFill/>
        </p:spPr>
        <p:txBody>
          <a:bodyPr wrap="none" rtlCol="0">
            <a:spAutoFit/>
          </a:bodyPr>
          <a:lstStyle/>
          <a:p>
            <a:r>
              <a:rPr kumimoji="1" lang="ja-JP" altLang="en-US" dirty="0"/>
              <a:t>煙</a:t>
            </a:r>
          </a:p>
        </p:txBody>
      </p:sp>
      <p:sp>
        <p:nvSpPr>
          <p:cNvPr id="12" name="テキスト ボックス 11"/>
          <p:cNvSpPr txBox="1"/>
          <p:nvPr/>
        </p:nvSpPr>
        <p:spPr>
          <a:xfrm>
            <a:off x="6035756" y="5340943"/>
            <a:ext cx="415498" cy="369332"/>
          </a:xfrm>
          <a:prstGeom prst="rect">
            <a:avLst/>
          </a:prstGeom>
          <a:noFill/>
        </p:spPr>
        <p:txBody>
          <a:bodyPr wrap="none" rtlCol="0">
            <a:spAutoFit/>
          </a:bodyPr>
          <a:lstStyle/>
          <a:p>
            <a:r>
              <a:rPr lang="ja-JP" altLang="en-US" dirty="0"/>
              <a:t>雲</a:t>
            </a:r>
            <a:endParaRPr kumimoji="1" lang="ja-JP" altLang="en-US" dirty="0"/>
          </a:p>
        </p:txBody>
      </p:sp>
      <p:pic>
        <p:nvPicPr>
          <p:cNvPr id="14" name="図 13"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2261" y="2914229"/>
            <a:ext cx="3468580" cy="2320147"/>
          </a:xfrm>
          <a:prstGeom prst="rect">
            <a:avLst/>
          </a:prstGeom>
        </p:spPr>
      </p:pic>
      <p:pic>
        <p:nvPicPr>
          <p:cNvPr id="20" name="図 19" descr="画面の領域"/>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4955" y="2882920"/>
            <a:ext cx="2214739" cy="2351452"/>
          </a:xfrm>
          <a:prstGeom prst="rect">
            <a:avLst/>
          </a:prstGeom>
        </p:spPr>
      </p:pic>
      <p:sp>
        <p:nvSpPr>
          <p:cNvPr id="21" name="テキスト ボックス 20"/>
          <p:cNvSpPr txBox="1"/>
          <p:nvPr/>
        </p:nvSpPr>
        <p:spPr>
          <a:xfrm>
            <a:off x="9374575" y="5292130"/>
            <a:ext cx="646331" cy="369332"/>
          </a:xfrm>
          <a:prstGeom prst="rect">
            <a:avLst/>
          </a:prstGeom>
          <a:noFill/>
        </p:spPr>
        <p:txBody>
          <a:bodyPr wrap="none" rtlCol="0">
            <a:spAutoFit/>
          </a:bodyPr>
          <a:lstStyle/>
          <a:p>
            <a:r>
              <a:rPr lang="ja-JP" altLang="en-US" dirty="0"/>
              <a:t>水墳</a:t>
            </a:r>
            <a:endParaRPr kumimoji="1" lang="ja-JP" altLang="en-US" dirty="0"/>
          </a:p>
        </p:txBody>
      </p:sp>
      <p:sp>
        <p:nvSpPr>
          <p:cNvPr id="23" name="テキスト ボックス 22"/>
          <p:cNvSpPr txBox="1"/>
          <p:nvPr/>
        </p:nvSpPr>
        <p:spPr>
          <a:xfrm>
            <a:off x="3480273" y="5202184"/>
            <a:ext cx="343364" cy="261610"/>
          </a:xfrm>
          <a:prstGeom prst="rect">
            <a:avLst/>
          </a:prstGeom>
          <a:noFill/>
        </p:spPr>
        <p:txBody>
          <a:bodyPr wrap="none" rtlCol="0">
            <a:spAutoFit/>
          </a:bodyPr>
          <a:lstStyle/>
          <a:p>
            <a:r>
              <a:rPr kumimoji="1" lang="en-US" altLang="ja-JP" sz="1100" dirty="0"/>
              <a:t>[1]</a:t>
            </a:r>
            <a:endParaRPr kumimoji="1" lang="ja-JP" altLang="en-US" dirty="0"/>
          </a:p>
        </p:txBody>
      </p:sp>
      <p:sp>
        <p:nvSpPr>
          <p:cNvPr id="24" name="テキスト ボックス 23"/>
          <p:cNvSpPr txBox="1"/>
          <p:nvPr/>
        </p:nvSpPr>
        <p:spPr>
          <a:xfrm>
            <a:off x="7564356" y="5207255"/>
            <a:ext cx="343364" cy="261610"/>
          </a:xfrm>
          <a:prstGeom prst="rect">
            <a:avLst/>
          </a:prstGeom>
          <a:noFill/>
        </p:spPr>
        <p:txBody>
          <a:bodyPr wrap="none" rtlCol="0">
            <a:spAutoFit/>
          </a:bodyPr>
          <a:lstStyle/>
          <a:p>
            <a:r>
              <a:rPr kumimoji="1" lang="en-US" altLang="ja-JP" sz="1100" dirty="0"/>
              <a:t>[2]</a:t>
            </a:r>
            <a:endParaRPr kumimoji="1" lang="ja-JP" altLang="en-US" dirty="0"/>
          </a:p>
        </p:txBody>
      </p:sp>
      <p:sp>
        <p:nvSpPr>
          <p:cNvPr id="25" name="テキスト ボックス 24"/>
          <p:cNvSpPr txBox="1"/>
          <p:nvPr/>
        </p:nvSpPr>
        <p:spPr>
          <a:xfrm>
            <a:off x="10430930" y="5214515"/>
            <a:ext cx="343364" cy="261610"/>
          </a:xfrm>
          <a:prstGeom prst="rect">
            <a:avLst/>
          </a:prstGeom>
          <a:noFill/>
        </p:spPr>
        <p:txBody>
          <a:bodyPr wrap="none" rtlCol="0">
            <a:spAutoFit/>
          </a:bodyPr>
          <a:lstStyle/>
          <a:p>
            <a:r>
              <a:rPr kumimoji="1" lang="en-US" altLang="ja-JP" sz="1100" dirty="0"/>
              <a:t>[3]</a:t>
            </a:r>
            <a:endParaRPr kumimoji="1" lang="ja-JP" altLang="en-US" dirty="0"/>
          </a:p>
        </p:txBody>
      </p:sp>
    </p:spTree>
    <p:extLst>
      <p:ext uri="{BB962C8B-B14F-4D97-AF65-F5344CB8AC3E}">
        <p14:creationId xmlns:p14="http://schemas.microsoft.com/office/powerpoint/2010/main" val="213105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雲</a:t>
            </a:r>
            <a:r>
              <a:rPr lang="en-US" altLang="ja-JP" sz="2400" dirty="0"/>
              <a:t>[2]</a:t>
            </a:r>
            <a:r>
              <a:rPr lang="ja-JP" altLang="en-US" dirty="0"/>
              <a:t>の手法を湯気と見立てて検証</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飽和水蒸気量から雲を</a:t>
            </a:r>
            <a:r>
              <a:rPr lang="ja-JP" altLang="en-US" dirty="0"/>
              <a:t>生成する</a:t>
            </a:r>
            <a:r>
              <a:rPr kumimoji="1" lang="ja-JP" altLang="en-US" dirty="0"/>
              <a:t>格子法を用いた手法。</a:t>
            </a:r>
            <a:endParaRPr kumimoji="1" lang="en-US" altLang="ja-JP" dirty="0"/>
          </a:p>
          <a:p>
            <a:r>
              <a:rPr kumimoji="1" lang="ja-JP" altLang="en-US" dirty="0"/>
              <a:t>煙「感」が残るため改善を検討。</a:t>
            </a:r>
          </a:p>
        </p:txBody>
      </p:sp>
      <p:pic>
        <p:nvPicPr>
          <p:cNvPr id="4" name="コンテンツ プレースホルダー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0165" y="3275045"/>
            <a:ext cx="2438400" cy="2438400"/>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68" y="3275045"/>
            <a:ext cx="2438400" cy="2438400"/>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3275045"/>
            <a:ext cx="2438400" cy="2438400"/>
          </a:xfrm>
          <a:prstGeom prst="rect">
            <a:avLst/>
          </a:prstGeom>
        </p:spPr>
      </p:pic>
      <p:pic>
        <p:nvPicPr>
          <p:cNvPr id="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9597" y="3275045"/>
            <a:ext cx="2438400" cy="2438400"/>
          </a:xfrm>
          <a:prstGeom prst="rect">
            <a:avLst/>
          </a:prstGeom>
        </p:spPr>
      </p:pic>
    </p:spTree>
    <p:extLst>
      <p:ext uri="{BB962C8B-B14F-4D97-AF65-F5344CB8AC3E}">
        <p14:creationId xmlns:p14="http://schemas.microsoft.com/office/powerpoint/2010/main" val="152118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提案法</a:t>
            </a:r>
          </a:p>
        </p:txBody>
      </p:sp>
      <p:sp>
        <p:nvSpPr>
          <p:cNvPr id="3" name="コンテンツ プレースホルダー 2"/>
          <p:cNvSpPr>
            <a:spLocks noGrp="1"/>
          </p:cNvSpPr>
          <p:nvPr>
            <p:ph idx="1"/>
          </p:nvPr>
        </p:nvSpPr>
        <p:spPr/>
        <p:txBody>
          <a:bodyPr/>
          <a:lstStyle/>
          <a:p>
            <a:r>
              <a:rPr kumimoji="1" lang="ja-JP" altLang="en-US" dirty="0"/>
              <a:t>実際の湯気の発生プロセス、流体の動作からＣＧによる湯気のシミュレーションモデルを構築する。</a:t>
            </a:r>
            <a:endParaRPr kumimoji="1" lang="en-US" altLang="ja-JP" dirty="0"/>
          </a:p>
          <a:p>
            <a:endParaRPr lang="en-US" altLang="ja-JP" dirty="0"/>
          </a:p>
          <a:p>
            <a:r>
              <a:rPr lang="ja-JP" altLang="en-US" dirty="0"/>
              <a:t>流体の計算、相転移</a:t>
            </a:r>
            <a:r>
              <a:rPr kumimoji="1" lang="ja-JP" altLang="en-US" dirty="0"/>
              <a:t>に格子法と粒子法を組み合わせた手法を</a:t>
            </a:r>
            <a:r>
              <a:rPr lang="ja-JP" altLang="en-US" dirty="0"/>
              <a:t>適用</a:t>
            </a:r>
            <a:r>
              <a:rPr kumimoji="1" lang="ja-JP" altLang="en-US" dirty="0"/>
              <a:t>し、湯気の微細な動きを再現する。</a:t>
            </a:r>
          </a:p>
        </p:txBody>
      </p:sp>
    </p:spTree>
    <p:extLst>
      <p:ext uri="{BB962C8B-B14F-4D97-AF65-F5344CB8AC3E}">
        <p14:creationId xmlns:p14="http://schemas.microsoft.com/office/powerpoint/2010/main" val="183676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湯気の発生プロセス</a:t>
            </a:r>
          </a:p>
        </p:txBody>
      </p:sp>
      <p:grpSp>
        <p:nvGrpSpPr>
          <p:cNvPr id="48" name="グループ化 47"/>
          <p:cNvGrpSpPr/>
          <p:nvPr/>
        </p:nvGrpSpPr>
        <p:grpSpPr>
          <a:xfrm>
            <a:off x="2637183" y="1485110"/>
            <a:ext cx="7119330" cy="5009655"/>
            <a:chOff x="2447539" y="1825625"/>
            <a:chExt cx="5999783" cy="4616469"/>
          </a:xfrm>
        </p:grpSpPr>
        <p:sp>
          <p:nvSpPr>
            <p:cNvPr id="4" name="Shape 193"/>
            <p:cNvSpPr/>
            <p:nvPr/>
          </p:nvSpPr>
          <p:spPr>
            <a:xfrm>
              <a:off x="6993739" y="4993937"/>
              <a:ext cx="1169391" cy="43838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5" name="Shape 180"/>
            <p:cNvSpPr/>
            <p:nvPr/>
          </p:nvSpPr>
          <p:spPr>
            <a:xfrm>
              <a:off x="2940547" y="4993937"/>
              <a:ext cx="1162570" cy="43838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6" name="Shape 172"/>
            <p:cNvSpPr/>
            <p:nvPr/>
          </p:nvSpPr>
          <p:spPr>
            <a:xfrm>
              <a:off x="6993739" y="2608309"/>
              <a:ext cx="1169390" cy="43838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7" name="Shape 184"/>
            <p:cNvSpPr/>
            <p:nvPr/>
          </p:nvSpPr>
          <p:spPr>
            <a:xfrm>
              <a:off x="4967142" y="4993937"/>
              <a:ext cx="1162571" cy="43838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8" name="Shape 165"/>
            <p:cNvSpPr/>
            <p:nvPr/>
          </p:nvSpPr>
          <p:spPr>
            <a:xfrm>
              <a:off x="4967143" y="3031265"/>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9" name="Shape 167"/>
            <p:cNvSpPr/>
            <p:nvPr/>
          </p:nvSpPr>
          <p:spPr>
            <a:xfrm>
              <a:off x="4972754" y="2752823"/>
              <a:ext cx="1162570" cy="279090"/>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10" name="Shape 166"/>
            <p:cNvSpPr/>
            <p:nvPr/>
          </p:nvSpPr>
          <p:spPr>
            <a:xfrm>
              <a:off x="4960322" y="2093174"/>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11" name="Shape 168"/>
            <p:cNvSpPr/>
            <p:nvPr/>
          </p:nvSpPr>
          <p:spPr>
            <a:xfrm>
              <a:off x="2947367" y="3031265"/>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12" name="Shape 169"/>
            <p:cNvSpPr/>
            <p:nvPr/>
          </p:nvSpPr>
          <p:spPr>
            <a:xfrm>
              <a:off x="2940546" y="2093174"/>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13" name="Shape 170"/>
            <p:cNvSpPr/>
            <p:nvPr/>
          </p:nvSpPr>
          <p:spPr>
            <a:xfrm>
              <a:off x="6986918" y="3031265"/>
              <a:ext cx="1193274"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14" name="Shape 171"/>
            <p:cNvSpPr/>
            <p:nvPr/>
          </p:nvSpPr>
          <p:spPr>
            <a:xfrm>
              <a:off x="6980096" y="2093174"/>
              <a:ext cx="1189855"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15" name="Shape 176"/>
            <p:cNvSpPr/>
            <p:nvPr/>
          </p:nvSpPr>
          <p:spPr>
            <a:xfrm>
              <a:off x="4960322" y="5416893"/>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16" name="Shape 177"/>
            <p:cNvSpPr/>
            <p:nvPr/>
          </p:nvSpPr>
          <p:spPr>
            <a:xfrm>
              <a:off x="4953500" y="4478801"/>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17" name="Shape 178"/>
            <p:cNvSpPr/>
            <p:nvPr/>
          </p:nvSpPr>
          <p:spPr>
            <a:xfrm>
              <a:off x="2940546" y="5416893"/>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18" name="Shape 179"/>
            <p:cNvSpPr/>
            <p:nvPr/>
          </p:nvSpPr>
          <p:spPr>
            <a:xfrm>
              <a:off x="2933724" y="4478801"/>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19" name="Shape 181"/>
            <p:cNvSpPr/>
            <p:nvPr/>
          </p:nvSpPr>
          <p:spPr>
            <a:xfrm>
              <a:off x="3082880" y="491713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0" name="Shape 182"/>
            <p:cNvSpPr/>
            <p:nvPr/>
          </p:nvSpPr>
          <p:spPr>
            <a:xfrm>
              <a:off x="3440905" y="491713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1" name="Shape 183"/>
            <p:cNvSpPr/>
            <p:nvPr/>
          </p:nvSpPr>
          <p:spPr>
            <a:xfrm>
              <a:off x="3798930" y="491713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2" name="Shape 185"/>
            <p:cNvSpPr/>
            <p:nvPr/>
          </p:nvSpPr>
          <p:spPr>
            <a:xfrm>
              <a:off x="5102654" y="461830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3" name="Shape 186"/>
            <p:cNvSpPr/>
            <p:nvPr/>
          </p:nvSpPr>
          <p:spPr>
            <a:xfrm>
              <a:off x="5460679" y="461830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4" name="Shape 187"/>
            <p:cNvSpPr/>
            <p:nvPr/>
          </p:nvSpPr>
          <p:spPr>
            <a:xfrm>
              <a:off x="5818704" y="461830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5" name="Shape 188"/>
            <p:cNvSpPr/>
            <p:nvPr/>
          </p:nvSpPr>
          <p:spPr>
            <a:xfrm flipV="1">
              <a:off x="5198164" y="4880073"/>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26" name="Shape 191"/>
            <p:cNvSpPr/>
            <p:nvPr/>
          </p:nvSpPr>
          <p:spPr>
            <a:xfrm>
              <a:off x="6993739" y="5416893"/>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27" name="Shape 192"/>
            <p:cNvSpPr/>
            <p:nvPr/>
          </p:nvSpPr>
          <p:spPr>
            <a:xfrm>
              <a:off x="6986918" y="4478801"/>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28" name="Shape 194"/>
            <p:cNvSpPr/>
            <p:nvPr/>
          </p:nvSpPr>
          <p:spPr>
            <a:xfrm>
              <a:off x="7136073" y="4618300"/>
              <a:ext cx="168674" cy="153120"/>
            </a:xfrm>
            <a:prstGeom prst="ellipse">
              <a:avLst/>
            </a:prstGeom>
            <a:ln w="12700">
              <a:solidFill>
                <a:srgbClr val="85888D"/>
              </a:solidFill>
              <a:prstDash val="sysDot"/>
              <a:miter lim="400000"/>
            </a:ln>
          </p:spPr>
          <p:txBody>
            <a:bodyPr lIns="50800" tIns="50800" rIns="50800" bIns="50800" anchor="ctr"/>
            <a:lstStyle/>
            <a:p>
              <a:pPr>
                <a:defRPr sz="2400"/>
              </a:pPr>
              <a:endParaRPr sz="1400"/>
            </a:p>
          </p:txBody>
        </p:sp>
        <p:sp>
          <p:nvSpPr>
            <p:cNvPr id="29" name="Shape 195"/>
            <p:cNvSpPr/>
            <p:nvPr/>
          </p:nvSpPr>
          <p:spPr>
            <a:xfrm>
              <a:off x="7494098" y="4618300"/>
              <a:ext cx="168674" cy="153120"/>
            </a:xfrm>
            <a:prstGeom prst="ellipse">
              <a:avLst/>
            </a:prstGeom>
            <a:ln w="12700">
              <a:solidFill>
                <a:srgbClr val="85888D"/>
              </a:solidFill>
              <a:prstDash val="sysDot"/>
              <a:miter lim="400000"/>
            </a:ln>
          </p:spPr>
          <p:txBody>
            <a:bodyPr lIns="50800" tIns="50800" rIns="50800" bIns="50800" anchor="ctr"/>
            <a:lstStyle/>
            <a:p>
              <a:pPr>
                <a:defRPr sz="2400"/>
              </a:pPr>
              <a:endParaRPr sz="1400"/>
            </a:p>
          </p:txBody>
        </p:sp>
        <p:sp>
          <p:nvSpPr>
            <p:cNvPr id="30" name="Shape 196"/>
            <p:cNvSpPr/>
            <p:nvPr/>
          </p:nvSpPr>
          <p:spPr>
            <a:xfrm>
              <a:off x="7852123" y="4618300"/>
              <a:ext cx="168674" cy="153120"/>
            </a:xfrm>
            <a:prstGeom prst="ellipse">
              <a:avLst/>
            </a:prstGeom>
            <a:ln w="12700">
              <a:solidFill>
                <a:srgbClr val="85888D"/>
              </a:solidFill>
              <a:prstDash val="sysDot"/>
              <a:miter lim="400000"/>
            </a:ln>
          </p:spPr>
          <p:txBody>
            <a:bodyPr lIns="50800" tIns="50800" rIns="50800" bIns="50800" anchor="ctr"/>
            <a:lstStyle/>
            <a:p>
              <a:pPr>
                <a:defRPr sz="2400"/>
              </a:pPr>
              <a:endParaRPr sz="1400"/>
            </a:p>
          </p:txBody>
        </p:sp>
        <p:sp>
          <p:nvSpPr>
            <p:cNvPr id="31" name="Shape 197"/>
            <p:cNvSpPr/>
            <p:nvPr/>
          </p:nvSpPr>
          <p:spPr>
            <a:xfrm>
              <a:off x="3072845" y="3514902"/>
              <a:ext cx="691673" cy="29307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rPr sz="1400"/>
                <a:t>初期状態</a:t>
              </a:r>
            </a:p>
          </p:txBody>
        </p:sp>
        <p:sp>
          <p:nvSpPr>
            <p:cNvPr id="32" name="Shape 198"/>
            <p:cNvSpPr/>
            <p:nvPr/>
          </p:nvSpPr>
          <p:spPr>
            <a:xfrm>
              <a:off x="4896807" y="3538519"/>
              <a:ext cx="1296887" cy="4916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1400"/>
                <a:t>水蒸気の分子拡散</a:t>
              </a:r>
              <a:br>
                <a:rPr sz="1400"/>
              </a:br>
              <a:r>
                <a:rPr sz="1400"/>
                <a:t>熱拡散</a:t>
              </a:r>
            </a:p>
          </p:txBody>
        </p:sp>
        <p:sp>
          <p:nvSpPr>
            <p:cNvPr id="33" name="Shape 199"/>
            <p:cNvSpPr/>
            <p:nvPr/>
          </p:nvSpPr>
          <p:spPr>
            <a:xfrm>
              <a:off x="7179918" y="3570422"/>
              <a:ext cx="842976" cy="4916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1400"/>
                <a:t>浮力による</a:t>
              </a:r>
              <a:br>
                <a:rPr sz="1400"/>
              </a:br>
              <a:r>
                <a:rPr sz="1400"/>
                <a:t>空気の上昇</a:t>
              </a:r>
            </a:p>
          </p:txBody>
        </p:sp>
        <p:sp>
          <p:nvSpPr>
            <p:cNvPr id="34" name="Shape 200"/>
            <p:cNvSpPr/>
            <p:nvPr/>
          </p:nvSpPr>
          <p:spPr>
            <a:xfrm>
              <a:off x="2447539" y="5950486"/>
              <a:ext cx="1902100" cy="4916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1400" dirty="0" err="1"/>
                <a:t>水蒸気量が飽和水蒸気量を</a:t>
              </a:r>
              <a:endParaRPr sz="1400" dirty="0"/>
            </a:p>
            <a:p>
              <a:pPr>
                <a:defRPr sz="2000"/>
              </a:pPr>
              <a:r>
                <a:rPr sz="1400" dirty="0" err="1"/>
                <a:t>上回り凝結し湯気が発生</a:t>
              </a:r>
              <a:endParaRPr sz="1400" dirty="0"/>
            </a:p>
          </p:txBody>
        </p:sp>
        <p:sp>
          <p:nvSpPr>
            <p:cNvPr id="35" name="Shape 201"/>
            <p:cNvSpPr/>
            <p:nvPr/>
          </p:nvSpPr>
          <p:spPr>
            <a:xfrm>
              <a:off x="5077874" y="5950486"/>
              <a:ext cx="842976" cy="4916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1400"/>
                <a:t>対流による</a:t>
              </a:r>
              <a:br>
                <a:rPr sz="1400"/>
              </a:br>
              <a:r>
                <a:rPr sz="1400"/>
                <a:t>湯気の移動</a:t>
              </a:r>
            </a:p>
          </p:txBody>
        </p:sp>
        <p:sp>
          <p:nvSpPr>
            <p:cNvPr id="36" name="Shape 202"/>
            <p:cNvSpPr/>
            <p:nvPr/>
          </p:nvSpPr>
          <p:spPr>
            <a:xfrm>
              <a:off x="6545222" y="5942988"/>
              <a:ext cx="1902100" cy="49160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1400"/>
                <a:t>水蒸気量が飽和水蒸気量を</a:t>
              </a:r>
            </a:p>
            <a:p>
              <a:pPr>
                <a:defRPr sz="2000"/>
              </a:pPr>
              <a:r>
                <a:rPr sz="1400"/>
                <a:t>下回り湯気が蒸発</a:t>
              </a:r>
            </a:p>
          </p:txBody>
        </p:sp>
        <p:sp>
          <p:nvSpPr>
            <p:cNvPr id="37" name="Shape 188"/>
            <p:cNvSpPr/>
            <p:nvPr/>
          </p:nvSpPr>
          <p:spPr>
            <a:xfrm flipV="1">
              <a:off x="5536300" y="4882452"/>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38" name="Shape 188"/>
            <p:cNvSpPr/>
            <p:nvPr/>
          </p:nvSpPr>
          <p:spPr>
            <a:xfrm flipV="1">
              <a:off x="5893492" y="4887214"/>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39" name="Shape 188"/>
            <p:cNvSpPr/>
            <p:nvPr/>
          </p:nvSpPr>
          <p:spPr>
            <a:xfrm flipV="1">
              <a:off x="7229602" y="2640962"/>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40" name="Shape 188"/>
            <p:cNvSpPr/>
            <p:nvPr/>
          </p:nvSpPr>
          <p:spPr>
            <a:xfrm flipV="1">
              <a:off x="7567738" y="2643341"/>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41" name="Shape 188"/>
            <p:cNvSpPr/>
            <p:nvPr/>
          </p:nvSpPr>
          <p:spPr>
            <a:xfrm flipV="1">
              <a:off x="7924930" y="2648103"/>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42" name="楕円 41"/>
            <p:cNvSpPr/>
            <p:nvPr/>
          </p:nvSpPr>
          <p:spPr>
            <a:xfrm>
              <a:off x="2740406" y="1827902"/>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solidFill>
                    <a:schemeClr val="bg1"/>
                  </a:solidFill>
                </a:rPr>
                <a:t>1</a:t>
              </a:r>
              <a:endParaRPr kumimoji="1" lang="ja-JP" altLang="en-US" dirty="0">
                <a:solidFill>
                  <a:schemeClr val="bg1"/>
                </a:solidFill>
              </a:endParaRPr>
            </a:p>
          </p:txBody>
        </p:sp>
        <p:sp>
          <p:nvSpPr>
            <p:cNvPr id="43" name="楕円 42"/>
            <p:cNvSpPr/>
            <p:nvPr/>
          </p:nvSpPr>
          <p:spPr>
            <a:xfrm>
              <a:off x="4770230" y="1825625"/>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solidFill>
                    <a:schemeClr val="bg1"/>
                  </a:solidFill>
                </a:rPr>
                <a:t>2</a:t>
              </a:r>
              <a:endParaRPr kumimoji="1" lang="ja-JP" altLang="en-US" dirty="0">
                <a:solidFill>
                  <a:schemeClr val="bg1"/>
                </a:solidFill>
              </a:endParaRPr>
            </a:p>
          </p:txBody>
        </p:sp>
        <p:sp>
          <p:nvSpPr>
            <p:cNvPr id="44" name="楕円 43"/>
            <p:cNvSpPr/>
            <p:nvPr/>
          </p:nvSpPr>
          <p:spPr>
            <a:xfrm>
              <a:off x="6800120" y="1825625"/>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solidFill>
                    <a:schemeClr val="bg1"/>
                  </a:solidFill>
                </a:rPr>
                <a:t>3</a:t>
              </a:r>
              <a:endParaRPr kumimoji="1" lang="ja-JP" altLang="en-US" dirty="0">
                <a:solidFill>
                  <a:schemeClr val="bg1"/>
                </a:solidFill>
              </a:endParaRPr>
            </a:p>
          </p:txBody>
        </p:sp>
        <p:sp>
          <p:nvSpPr>
            <p:cNvPr id="45" name="楕円 44"/>
            <p:cNvSpPr/>
            <p:nvPr/>
          </p:nvSpPr>
          <p:spPr>
            <a:xfrm>
              <a:off x="2750647" y="4250285"/>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solidFill>
                    <a:schemeClr val="bg1"/>
                  </a:solidFill>
                </a:rPr>
                <a:t>4</a:t>
              </a:r>
              <a:endParaRPr kumimoji="1" lang="ja-JP" altLang="en-US" dirty="0">
                <a:solidFill>
                  <a:schemeClr val="bg1"/>
                </a:solidFill>
              </a:endParaRPr>
            </a:p>
          </p:txBody>
        </p:sp>
        <p:sp>
          <p:nvSpPr>
            <p:cNvPr id="46" name="楕円 45"/>
            <p:cNvSpPr/>
            <p:nvPr/>
          </p:nvSpPr>
          <p:spPr>
            <a:xfrm>
              <a:off x="4770230" y="4250285"/>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solidFill>
                    <a:schemeClr val="bg1"/>
                  </a:solidFill>
                </a:rPr>
                <a:t>5</a:t>
              </a:r>
              <a:endParaRPr kumimoji="1" lang="ja-JP" altLang="en-US" dirty="0">
                <a:solidFill>
                  <a:schemeClr val="bg1"/>
                </a:solidFill>
              </a:endParaRPr>
            </a:p>
          </p:txBody>
        </p:sp>
        <p:sp>
          <p:nvSpPr>
            <p:cNvPr id="47" name="楕円 46"/>
            <p:cNvSpPr/>
            <p:nvPr/>
          </p:nvSpPr>
          <p:spPr>
            <a:xfrm>
              <a:off x="6800871" y="4250285"/>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solidFill>
                    <a:schemeClr val="bg1"/>
                  </a:solidFill>
                </a:rPr>
                <a:t>6</a:t>
              </a:r>
              <a:endParaRPr kumimoji="1" lang="ja-JP" altLang="en-US" dirty="0">
                <a:solidFill>
                  <a:schemeClr val="bg1"/>
                </a:solidFill>
              </a:endParaRPr>
            </a:p>
          </p:txBody>
        </p:sp>
      </p:grpSp>
    </p:spTree>
    <p:extLst>
      <p:ext uri="{BB962C8B-B14F-4D97-AF65-F5344CB8AC3E}">
        <p14:creationId xmlns:p14="http://schemas.microsoft.com/office/powerpoint/2010/main" val="1130225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シミュレーションモデル概要</a:t>
            </a:r>
          </a:p>
        </p:txBody>
      </p:sp>
      <p:sp>
        <p:nvSpPr>
          <p:cNvPr id="3" name="コンテンツ プレースホルダー 2"/>
          <p:cNvSpPr>
            <a:spLocks noGrp="1"/>
          </p:cNvSpPr>
          <p:nvPr>
            <p:ph idx="1"/>
          </p:nvPr>
        </p:nvSpPr>
        <p:spPr/>
        <p:txBody>
          <a:bodyPr>
            <a:normAutofit fontScale="92500" lnSpcReduction="10000"/>
          </a:bodyPr>
          <a:lstStyle/>
          <a:p>
            <a:r>
              <a:rPr lang="ja-JP" altLang="en-US" dirty="0"/>
              <a:t>水蒸気と温度の移動は</a:t>
            </a:r>
            <a:r>
              <a:rPr lang="ja-JP" altLang="en-US" dirty="0">
                <a:solidFill>
                  <a:srgbClr val="FF0000"/>
                </a:solidFill>
              </a:rPr>
              <a:t>対流</a:t>
            </a:r>
            <a:r>
              <a:rPr lang="ja-JP" altLang="en-US" dirty="0"/>
              <a:t>と</a:t>
            </a:r>
            <a:r>
              <a:rPr lang="ja-JP" altLang="en-US" dirty="0">
                <a:solidFill>
                  <a:srgbClr val="FF0000"/>
                </a:solidFill>
              </a:rPr>
              <a:t>拡散</a:t>
            </a:r>
            <a:r>
              <a:rPr lang="ja-JP" altLang="en-US" dirty="0"/>
              <a:t>を考慮する。</a:t>
            </a:r>
            <a:endParaRPr kumimoji="1" lang="en-US" altLang="ja-JP" dirty="0"/>
          </a:p>
          <a:p>
            <a:endParaRPr kumimoji="1" lang="en-US" altLang="ja-JP" dirty="0"/>
          </a:p>
          <a:p>
            <a:r>
              <a:rPr kumimoji="1" lang="ja-JP" altLang="en-US" dirty="0"/>
              <a:t>水蒸気・空気の気体部分を</a:t>
            </a:r>
            <a:r>
              <a:rPr kumimoji="1" lang="ja-JP" altLang="en-US" dirty="0">
                <a:solidFill>
                  <a:srgbClr val="FF0000"/>
                </a:solidFill>
              </a:rPr>
              <a:t>格子</a:t>
            </a:r>
            <a:r>
              <a:rPr kumimoji="1" lang="ja-JP" altLang="en-US" dirty="0"/>
              <a:t>、</a:t>
            </a:r>
            <a:r>
              <a:rPr lang="ja-JP" altLang="en-US" dirty="0"/>
              <a:t>湯気の水滴部分を</a:t>
            </a:r>
            <a:r>
              <a:rPr lang="ja-JP" altLang="en-US" dirty="0">
                <a:solidFill>
                  <a:srgbClr val="FF0000"/>
                </a:solidFill>
              </a:rPr>
              <a:t>粒子</a:t>
            </a:r>
            <a:r>
              <a:rPr lang="ja-JP" altLang="en-US" dirty="0"/>
              <a:t>とする。</a:t>
            </a:r>
            <a:endParaRPr lang="en-US" altLang="ja-JP" dirty="0"/>
          </a:p>
          <a:p>
            <a:endParaRPr lang="en-US" altLang="ja-JP" dirty="0"/>
          </a:p>
          <a:p>
            <a:r>
              <a:rPr lang="ja-JP" altLang="en-US" dirty="0"/>
              <a:t>湯気の水滴の速度は空気との</a:t>
            </a:r>
            <a:r>
              <a:rPr lang="ja-JP" altLang="en-US" dirty="0">
                <a:solidFill>
                  <a:srgbClr val="FF0000"/>
                </a:solidFill>
              </a:rPr>
              <a:t>抗力</a:t>
            </a:r>
            <a:r>
              <a:rPr lang="ja-JP" altLang="en-US" dirty="0"/>
              <a:t>を考慮する。</a:t>
            </a:r>
            <a:endParaRPr lang="en-US" altLang="ja-JP" dirty="0"/>
          </a:p>
          <a:p>
            <a:endParaRPr lang="en-US" altLang="ja-JP" dirty="0"/>
          </a:p>
          <a:p>
            <a:r>
              <a:rPr lang="ja-JP" altLang="en-US" dirty="0"/>
              <a:t>以下は無視できるほど小さいと仮定して考慮しない。</a:t>
            </a:r>
            <a:endParaRPr lang="en-US" altLang="ja-JP" dirty="0"/>
          </a:p>
          <a:p>
            <a:pPr lvl="1"/>
            <a:r>
              <a:rPr lang="ja-JP" altLang="en-US" dirty="0"/>
              <a:t>湯気の水滴部分から気体部分への相互作用</a:t>
            </a:r>
            <a:endParaRPr lang="en-US" altLang="ja-JP" dirty="0"/>
          </a:p>
          <a:p>
            <a:pPr lvl="1"/>
            <a:r>
              <a:rPr lang="ja-JP" altLang="en-US" dirty="0"/>
              <a:t>湯気の水滴同士の衝突による影響</a:t>
            </a:r>
            <a:endParaRPr lang="en-US" altLang="ja-JP" dirty="0"/>
          </a:p>
          <a:p>
            <a:pPr lvl="1"/>
            <a:r>
              <a:rPr lang="ja-JP" altLang="en-US" dirty="0"/>
              <a:t>相転移による密度変化</a:t>
            </a:r>
            <a:endParaRPr kumimoji="1" lang="en-US" altLang="ja-JP" dirty="0"/>
          </a:p>
        </p:txBody>
      </p:sp>
    </p:spTree>
    <p:extLst>
      <p:ext uri="{BB962C8B-B14F-4D97-AF65-F5344CB8AC3E}">
        <p14:creationId xmlns:p14="http://schemas.microsoft.com/office/powerpoint/2010/main" val="1169392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気体</a:t>
            </a:r>
            <a:r>
              <a:rPr kumimoji="1" lang="en-US" altLang="ja-JP" dirty="0"/>
              <a:t>(</a:t>
            </a:r>
            <a:r>
              <a:rPr kumimoji="1" lang="ja-JP" altLang="en-US" dirty="0"/>
              <a:t>水蒸気</a:t>
            </a:r>
            <a:r>
              <a:rPr kumimoji="1" lang="en-US" altLang="ja-JP" dirty="0"/>
              <a:t>,</a:t>
            </a:r>
            <a:r>
              <a:rPr kumimoji="1" lang="ja-JP" altLang="en-US" dirty="0"/>
              <a:t>空気</a:t>
            </a:r>
            <a:r>
              <a:rPr kumimoji="1" lang="en-US" altLang="ja-JP" dirty="0"/>
              <a:t>)</a:t>
            </a:r>
            <a:r>
              <a:rPr kumimoji="1" lang="ja-JP" altLang="en-US" dirty="0"/>
              <a:t>の速度</a:t>
            </a:r>
          </a:p>
        </p:txBody>
      </p:sp>
      <p:sp>
        <p:nvSpPr>
          <p:cNvPr id="10" name="コンテンツ プレースホルダー 9"/>
          <p:cNvSpPr>
            <a:spLocks noGrp="1"/>
          </p:cNvSpPr>
          <p:nvPr>
            <p:ph sz="half" idx="1"/>
          </p:nvPr>
        </p:nvSpPr>
        <p:spPr>
          <a:xfrm>
            <a:off x="838199" y="1825625"/>
            <a:ext cx="6556514" cy="4351338"/>
          </a:xfrm>
        </p:spPr>
        <p:txBody>
          <a:bodyPr/>
          <a:lstStyle/>
          <a:p>
            <a:r>
              <a:rPr lang="ja-JP" altLang="en-US" dirty="0"/>
              <a:t>連続の方程式</a:t>
            </a:r>
            <a:endParaRPr lang="en-US" altLang="ja-JP" dirty="0"/>
          </a:p>
          <a:p>
            <a:pPr marL="0" indent="0">
              <a:buNone/>
            </a:pPr>
            <a:endParaRPr lang="en-US" altLang="ja-JP" dirty="0"/>
          </a:p>
          <a:p>
            <a:pPr marL="0" indent="0">
              <a:buNone/>
            </a:pPr>
            <a:endParaRPr lang="en-US" altLang="ja-JP" dirty="0"/>
          </a:p>
          <a:p>
            <a:r>
              <a:rPr lang="ja-JP" altLang="en-US" dirty="0"/>
              <a:t>オイラーの運動方程式</a:t>
            </a:r>
            <a:endParaRPr lang="en-US" altLang="ja-JP" dirty="0"/>
          </a:p>
          <a:p>
            <a:endParaRPr lang="en-US" altLang="ja-JP" dirty="0"/>
          </a:p>
          <a:p>
            <a:pPr marL="0" indent="0">
              <a:buNone/>
            </a:pPr>
            <a:endParaRPr lang="en-US" altLang="ja-JP" dirty="0"/>
          </a:p>
          <a:p>
            <a:pPr marL="0" indent="0">
              <a:buNone/>
            </a:pPr>
            <a:endParaRPr lang="en-US" altLang="ja-JP" dirty="0"/>
          </a:p>
          <a:p>
            <a:pPr marL="457200" lvl="1" indent="0">
              <a:buNone/>
            </a:pPr>
            <a:endParaRPr kumimoji="1" lang="ja-JP" altLang="en-US" dirty="0"/>
          </a:p>
        </p:txBody>
      </p:sp>
      <p:sp>
        <p:nvSpPr>
          <p:cNvPr id="11" name="コンテンツ プレースホルダー 10"/>
          <p:cNvSpPr>
            <a:spLocks noGrp="1"/>
          </p:cNvSpPr>
          <p:nvPr>
            <p:ph sz="half" idx="2"/>
          </p:nvPr>
        </p:nvSpPr>
        <p:spPr>
          <a:xfrm>
            <a:off x="7553740" y="1842878"/>
            <a:ext cx="3800060" cy="4351338"/>
          </a:xfrm>
        </p:spPr>
        <p:txBody>
          <a:bodyPr/>
          <a:lstStyle/>
          <a:p>
            <a:endParaRPr lang="ja-JP" altLang="en-US" dirty="0"/>
          </a:p>
        </p:txBody>
      </p:sp>
      <p:pic>
        <p:nvPicPr>
          <p:cNvPr id="5" name="図 4" descr="画面の領域"/>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8273" y="2862558"/>
            <a:ext cx="2370999" cy="2277479"/>
          </a:xfrm>
          <a:prstGeom prst="rect">
            <a:avLst/>
          </a:prstGeom>
        </p:spPr>
      </p:pic>
      <p:pic>
        <p:nvPicPr>
          <p:cNvPr id="14" name="図 13"/>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310132" y="2318618"/>
            <a:ext cx="1462097" cy="272017"/>
          </a:xfrm>
          <a:prstGeom prst="rect">
            <a:avLst/>
          </a:prstGeom>
        </p:spPr>
      </p:pic>
      <p:pic>
        <p:nvPicPr>
          <p:cNvPr id="15" name="図 14"/>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310132" y="3989337"/>
            <a:ext cx="4916498" cy="475276"/>
          </a:xfrm>
          <a:prstGeom prst="rect">
            <a:avLst/>
          </a:prstGeom>
        </p:spPr>
      </p:pic>
      <p:pic>
        <p:nvPicPr>
          <p:cNvPr id="24" name="図 23"/>
          <p:cNvPicPr>
            <a:picLocks noChangeAspect="1"/>
          </p:cNvPicPr>
          <p:nvPr>
            <p:custDataLst>
              <p:tags r:id="rId3"/>
            </p:custDataLst>
          </p:nvPr>
        </p:nvPicPr>
        <p:blipFill>
          <a:blip r:embed="rId9"/>
          <a:stretch>
            <a:fillRect/>
          </a:stretch>
        </p:blipFill>
        <p:spPr>
          <a:xfrm>
            <a:off x="2540000" y="2540000"/>
            <a:ext cx="1524" cy="1524"/>
          </a:xfrm>
          <a:prstGeom prst="rect">
            <a:avLst/>
          </a:prstGeom>
        </p:spPr>
      </p:pic>
      <p:pic>
        <p:nvPicPr>
          <p:cNvPr id="31" name="図 30"/>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310132" y="4557447"/>
            <a:ext cx="4226642" cy="251495"/>
          </a:xfrm>
          <a:prstGeom prst="rect">
            <a:avLst/>
          </a:prstGeom>
        </p:spPr>
      </p:pic>
      <p:sp>
        <p:nvSpPr>
          <p:cNvPr id="36" name="正方形/長方形 35"/>
          <p:cNvSpPr/>
          <p:nvPr/>
        </p:nvSpPr>
        <p:spPr>
          <a:xfrm>
            <a:off x="10240133" y="5140033"/>
            <a:ext cx="495649" cy="369332"/>
          </a:xfrm>
          <a:prstGeom prst="rect">
            <a:avLst/>
          </a:prstGeom>
        </p:spPr>
        <p:txBody>
          <a:bodyPr wrap="none">
            <a:spAutoFit/>
          </a:bodyPr>
          <a:lstStyle/>
          <a:p>
            <a:r>
              <a:rPr lang="en-US" altLang="ja-JP" dirty="0"/>
              <a:t>[1] </a:t>
            </a:r>
            <a:endParaRPr lang="ja-JP" altLang="en-US" dirty="0"/>
          </a:p>
        </p:txBody>
      </p:sp>
    </p:spTree>
    <p:extLst>
      <p:ext uri="{BB962C8B-B14F-4D97-AF65-F5344CB8AC3E}">
        <p14:creationId xmlns:p14="http://schemas.microsoft.com/office/powerpoint/2010/main" val="26254615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89.98874"/>
  <p:tag name="ORIGINALWIDTH" val="483.6895"/>
  <p:tag name="OUTPUTDPI" val="1200"/>
  <p:tag name="LATEXADDIN" val="\documentclass{article}&#10;\usepackage{amsmath}&#10;\pagestyle{empty}&#10;\begin{document}&#10;&#10;$\nabla \cdot \upsilon = 0$&#10;&#10;\end{document}"/>
  <p:tag name="IGUANATEXSIZE" val="20"/>
  <p:tag name="IGUANATEXCURSOR" val="108"/>
  <p:tag name="TRANSPARENCY" val="True"/>
  <p:tag name="FILENAME" val=""/>
  <p:tag name="INPUTTYPE" val="0"/>
  <p:tag name="LATEXENGINEID" val="0"/>
  <p:tag name="TEMPFOLDER" val="c:\temp\"/>
</p:tagLst>
</file>

<file path=ppt/tags/tag10.xml><?xml version="1.0" encoding="utf-8"?>
<p:tagLst xmlns:a="http://schemas.openxmlformats.org/drawingml/2006/main" xmlns:r="http://schemas.openxmlformats.org/officeDocument/2006/relationships" xmlns:p="http://schemas.openxmlformats.org/presentationml/2006/main">
  <p:tag name="ORIGINALHEIGHT" val="162.7297"/>
  <p:tag name="ORIGINALWIDTH" val="2071.241"/>
  <p:tag name="OUTPUTDPI" val="1200"/>
  <p:tag name="LATEXADDIN" val="\documentclass{article}&#10;\usepackage{amsmath}&#10;\pagestyle{empty}&#10;\begin{document}&#10;&#10;&#10;$\frac{\partial q_{v}}{\partial t} = -(\upsilon \cdot \nabla)q_{v} + D_{v}\nabla^2q_{v} - C_{s} + S_{v}$&#10;&#10;\end{document}"/>
  <p:tag name="IGUANATEXSIZE" val="20"/>
  <p:tag name="IGUANATEXCURSOR" val="186"/>
  <p:tag name="TRANSPARENCY" val="True"/>
  <p:tag name="FILENAME" val=""/>
  <p:tag name="INPUTTYPE" val="0"/>
  <p:tag name="LATEXENGINEID" val="0"/>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162.7297"/>
  <p:tag name="ORIGINALWIDTH" val="1179.603"/>
  <p:tag name="OUTPUTDPI" val="1200"/>
  <p:tag name="LATEXADDIN" val="\documentclass{article}&#10;\usepackage{amsmath}&#10;\pagestyle{empty}&#10;\begin{document}&#10;&#10;&#10;$\frac{\partial q_{c}}{\partial t} = -(\upsilon \cdot \nabla)q_{c} + C_{s}$&#10;&#10;\end{document}"/>
  <p:tag name="IGUANATEXSIZE" val="20"/>
  <p:tag name="IGUANATEXCURSOR" val="83"/>
  <p:tag name="TRANSPARENCY" val="True"/>
  <p:tag name="FILENAME" val=""/>
  <p:tag name="INPUTTYPE" val="0"/>
  <p:tag name="LATEXENGINEID" val="0"/>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267.0372"/>
  <p:tag name="ORIGINALWIDTH" val="3736.271"/>
  <p:tag name="OUTPUTDPI" val="1200"/>
  <p:tag name="LATEXADDIN" val="\documentclass{article}&#10;\usepackage{amsmath}&#10;\pagestyle{empty}&#10;\begin{document}&#10;$q_{c}$:湯気の量 $q_{v}$:水蒸気の量 $D_{v}$:水蒸気の分子拡散係数\\&#10;$C_{s}$:相転移によって発生する湯気の量 $S_{v}$:水蒸気源から水蒸気の供給量&#10;&#10;\end{document}"/>
  <p:tag name="IGUANATEXSIZE" val="20"/>
  <p:tag name="IGUANATEXCURSOR" val="173"/>
  <p:tag name="TRANSPARENCY" val="True"/>
  <p:tag name="FILENAME" val=""/>
  <p:tag name="INPUTTYPE" val="0"/>
  <p:tag name="LATEXENGINEID" val="4"/>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373.4533"/>
  <p:tag name="ORIGINALWIDTH" val="2064.492"/>
  <p:tag name="OUTPUTDPI" val="1200"/>
  <p:tag name="LATEXADDIN" val="\documentclass{article}&#10;\usepackage{amsmath}&#10;\pagestyle{empty}&#10;\begin{document}&#10;\begin{equation*}&#10;C_{s} =&#10;\begin{cases}&#10; \alpha(q_{v}-q_{s}) &amp; q_{v} \geq q_{s}\\&#10; \max\left(\alpha(q_{v}-q_{s}),-q_{c}\right) &amp; q_{v} &lt; q_{s}&#10;\end{cases}&#10;\end{equation*}&#10;\end{document}"/>
  <p:tag name="IGUANATEXSIZE" val="20"/>
  <p:tag name="IGUANATEXCURSOR" val="249"/>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299.2126"/>
  <p:tag name="ORIGINALWIDTH" val="2058.493"/>
  <p:tag name="OUTPUTDPI" val="1200"/>
  <p:tag name="LATEXADDIN" val="\documentclass{article}&#10;\usepackage{amsmath}&#10;\pagestyle{empty}&#10;\begin{document}&#10;\begin{equation*}&#10;q_{s} = \min\left(S_{a} \exp\left(\frac{-S_{b}}{T+S_{s}}\right),q_{v}+q_{c}\right)&#10;\end{equation*}&#10;&#10;\end{document}"/>
  <p:tag name="IGUANATEXSIZE" val="20"/>
  <p:tag name="IGUANATEXCURSOR" val="196"/>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22.2671"/>
  <p:tag name="ORIGINALWIDTH" val="3412.226"/>
  <p:tag name="OUTPUTDPI" val="1200"/>
  <p:tag name="LATEXADDIN" val="\documentclass{article}&#10;\usepackage{amsmath}&#10;\pagestyle{empty}&#10;\begin{document}&#10;&#10;$\alpha$:相転移率&#10;$S_{a},S_{b},S_{s}$:飽和水蒸気量を決定するためのパラメータ&#10;&#10;\end{document}"/>
  <p:tag name="IGUANATEXSIZE" val="20"/>
  <p:tag name="IGUANATEXCURSOR" val="134"/>
  <p:tag name="TRANSPARENCY" val="True"/>
  <p:tag name="FILENAME" val=""/>
  <p:tag name="INPUTTYPE" val="0"/>
  <p:tag name="LATEXENGINEID" val="4"/>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257.2179"/>
  <p:tag name="ORIGINALWIDTH" val="1076.115"/>
  <p:tag name="OUTPUTDPI" val="1200"/>
  <p:tag name="LATEXADDIN" val="\documentclass{article}&#10;\usepackage{amsmath}&#10;\pagestyle{empty}&#10;\begin{document}&#10;\begin{equation*}&#10;\label{lagurange}&#10;\frac{d\upsilon_{s}}{dt} = - F_{drag} + mg&#10;\end{equation*}&#10;\end{document}"/>
  <p:tag name="IGUANATEXSIZE" val="20"/>
  <p:tag name="IGUANATEXCURSOR" val="174"/>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149.2313"/>
  <p:tag name="ORIGINALWIDTH" val="1226.847"/>
  <p:tag name="OUTPUTDPI" val="1200"/>
  <p:tag name="LATEXADDIN" val="\documentclass{article}&#10;\usepackage{amsmath}&#10;\pagestyle{empty}&#10;\begin{document}&#10;&#10;\begin{equation*}&#10;\label{dragforce}&#10;F_{drag} = - C_{D} (\upsilon_{s} - \upsilon)^\beta&#10;\end{equation*}&#10;&#10;&#10;\end{document}"/>
  <p:tag name="IGUANATEXSIZE" val="20"/>
  <p:tag name="IGUANATEXCURSOR" val="183"/>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420.8087"/>
  <p:tag name="ORIGINALWIDTH" val="2119.046"/>
  <p:tag name="OUTPUTDPI" val="1200"/>
  <p:tag name="LATEXADDIN" val="\documentclass{article}&#10;\usepackage{amsmath}&#10;\pagestyle{empty}&#10;\begin{document}&#10;&#10;$\upsilon_{s}$:湯気の速度 $\upsilon$:気体の速度\\&#10;$m$:粒子の質量 $g$:重力加速度\\&#10;$C_{D},\beta$:抗力を決定するためのパラメータ&#10;&#10;\end{document}"/>
  <p:tag name="IGUANATEXSIZE" val="20"/>
  <p:tag name="IGUANATEXCURSOR" val="120"/>
  <p:tag name="TRANSPARENCY" val="True"/>
  <p:tag name="FILENAME" val=""/>
  <p:tag name="INPUTTYPE" val="0"/>
  <p:tag name="LATEXENGINEID" val="4"/>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56.7304"/>
  <p:tag name="ORIGINALWIDTH" val="1621.297"/>
  <p:tag name="OUTPUTDPI" val="1200"/>
  <p:tag name="LATEXADDIN" val="\documentclass{article}&#10;\usepackage{amsmath}&#10;\pagestyle{empty}&#10;\begin{document}&#10;&#10;&#10;$\frac{\partial \upsilon}{\partial t} = -(\upsilon \cdot \nabla)\upsilon - \nabla p + B + f$&#10;&#10;&#10;\end{document}"/>
  <p:tag name="IGUANATEXSIZE" val="20"/>
  <p:tag name="IGUANATEXCURSOR" val="174"/>
  <p:tag name="TRANSPARENCY" val="True"/>
  <p:tag name="FILENAME" val=""/>
  <p:tag name="INPUTTYPE" val="1"/>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56.7304"/>
  <p:tag name="ORIGINALWIDTH" val="1621.297"/>
  <p:tag name="OUTPUTDPI" val="1200"/>
  <p:tag name="LATEXADDIN" val="\documentclass{article}&#10;\usepackage{amsmath}&#10;\pagestyle{empty}&#10;\begin{document}&#10;&#10;&#10;$\frac{\partial \upsilon}{\partial t} = -(\upsilon \cdot \nabla)\upsilon - \nabla p + B + f$&#10;&#10;&#10;\end{document}"/>
  <p:tag name="IGUANATEXSIZE" val="20"/>
  <p:tag name="IGUANATEXCURSOR" val="174"/>
  <p:tag name="TRANSPARENCY" val="True"/>
  <p:tag name="FILENAME" val=""/>
  <p:tag name="INPUTTYPE" val="1"/>
  <p:tag name="LATEXENGINEID" val="0"/>
  <p:tag name="TEMPFOLDER" val="c:\temp\"/>
</p:tagLst>
</file>

<file path=ppt/tags/tag20.xml><?xml version="1.0" encoding="utf-8"?>
<p:tagLst xmlns:a="http://schemas.openxmlformats.org/drawingml/2006/main" xmlns:r="http://schemas.openxmlformats.org/officeDocument/2006/relationships" xmlns:p="http://schemas.openxmlformats.org/presentationml/2006/main">
  <p:tag name="ORIGINALHEIGHT" val="125.2675"/>
  <p:tag name="ORIGINALWIDTH" val="2574.359"/>
  <p:tag name="OUTPUTDPI" val="1200"/>
  <p:tag name="LATEXADDIN" val="\documentclass{article}&#10;\usepackage{amsmath}&#10;\pagestyle{empty}&#10;\begin{document}&#10;&#10;$\upsilon$:流体速度　$p$:圧力　$B$:浮力　$f$:外力　$\rho$:密度&#10;&#10;&#10;\end{document}"/>
  <p:tag name="IGUANATEXSIZE" val="20"/>
  <p:tag name="IGUANATEXCURSOR" val="127"/>
  <p:tag name="TRANSPARENCY" val="True"/>
  <p:tag name="FILENAME" val=""/>
  <p:tag name="INPUTTYPE" val="0"/>
  <p:tag name="LATEXENGINEID" val="4"/>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173.2283"/>
  <p:tag name="ORIGINALWIDTH" val="1702.287"/>
  <p:tag name="OUTPUTDPI" val="1200"/>
  <p:tag name="LATEXADDIN" val="\documentclass{article}&#10;\usepackage{amsmath}&#10;\pagestyle{empty}&#10;\begin{document}&#10;&#10;&#10;$\frac{\partial \upsilon}{\partial t} = -(\upsilon \cdot \nabla)\upsilon - \frac{1}{\rho}\nabla p + B + f$&#10;&#10;&#10;\end{document}"/>
  <p:tag name="IGUANATEXSIZE" val="20"/>
  <p:tag name="IGUANATEXCURSOR" val="171"/>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0.7499213"/>
  <p:tag name="ORIGINALWIDTH" val="0.7499213"/>
  <p:tag name="OUTPUTDPI" val="1200"/>
  <p:tag name="LATEXADDIN" val="\documentclass{article}&#10;\usepackage{amsmath}&#10;\pagestyle{empty}&#10;\begin{document}&#10;&#10;&#10;あ&#10;&#10;\end{document}"/>
  <p:tag name="IGUANATEXSIZE" val="20"/>
  <p:tag name="IGUANATEXCURSOR" val="8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123.7672"/>
  <p:tag name="ORIGINALWIDTH" val="2080.04"/>
  <p:tag name="OUTPUTDPI" val="1200"/>
  <p:tag name="LATEXADDIN" val="\documentclass{article}&#10;\usepackage{amsmath}&#10;\pagestyle{empty}&#10;\begin{document}&#10;&#10;$\upsilon$:流体速度　$p$:圧力　$B$:浮力　$f$:外力&#10;&#10;&#10;\end{document}"/>
  <p:tag name="IGUANATEXSIZE" val="20"/>
  <p:tag name="IGUANATEXCURSOR" val="111"/>
  <p:tag name="TRANSPARENCY" val="True"/>
  <p:tag name="FILENAME" val=""/>
  <p:tag name="INPUTTYPE" val="0"/>
  <p:tag name="LATEXENGINEID" val="4"/>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156.7304"/>
  <p:tag name="ORIGINALWIDTH" val="2099.738"/>
  <p:tag name="OUTPUTDPI" val="1200"/>
  <p:tag name="LATEXADDIN" val="\documentclass{article}&#10;\usepackage{amsmath}&#10;\pagestyle{empty}&#10;\begin{document}&#10;&#10;&#10;$\frac{\partial T}{\partial t} = - (\upsilon \cdot \nabla)T + D_{t}\nabla^2T +  QC_{s} + S_{T}$&#10;&#10;\end{document}"/>
  <p:tag name="IGUANATEXSIZE" val="20"/>
  <p:tag name="IGUANATEXCURSOR" val="177"/>
  <p:tag name="TRANSPARENCY" val="True"/>
  <p:tag name="FILENAME" val=""/>
  <p:tag name="INPUTTYPE" val="0"/>
  <p:tag name="LATEXENGINEID" val="0"/>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122.2671"/>
  <p:tag name="ORIGINALWIDTH" val="2784.389"/>
  <p:tag name="OUTPUTDPI" val="1200"/>
  <p:tag name="LATEXADDIN" val="\documentclass{article}&#10;\usepackage{amsmath}&#10;\pagestyle{empty}&#10;\begin{document}&#10;&#10;$T$:温度 $D_{t}$:熱拡散率 $Q$:潜熱係数 $S_{T}$:熱源からの熱量&#10;&#10;&#10;\end{document}"/>
  <p:tag name="IGUANATEXSIZE" val="20"/>
  <p:tag name="IGUANATEXCURSOR" val="125"/>
  <p:tag name="TRANSPARENCY" val="True"/>
  <p:tag name="FILENAME" val=""/>
  <p:tag name="INPUTTYPE" val="0"/>
  <p:tag name="LATEXENGINEID" val="4"/>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165.7293"/>
  <p:tag name="ORIGINALWIDTH" val="728.9089"/>
  <p:tag name="OUTPUTDPI" val="1200"/>
  <p:tag name="LATEXADDIN" val="\documentclass{article}&#10;\usepackage{amsmath}&#10;\pagestyle{empty}&#10;\begin{document}&#10;&#10;$B=k_{b}\frac{T-T_{a}}{T_{a}}z$&#10;&#10;&#10;\end{document}"/>
  <p:tag name="IGUANATEXSIZE" val="20"/>
  <p:tag name="IGUANATEXCURSOR" val="112"/>
  <p:tag name="TRANSPARENCY" val="True"/>
  <p:tag name="FILENAME" val=""/>
  <p:tag name="INPUTTYPE" val="0"/>
  <p:tag name="LATEXENGINEID" val="0"/>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117.7665"/>
  <p:tag name="ORIGINALWIDTH" val="3290.709"/>
  <p:tag name="OUTPUTDPI" val="1200"/>
  <p:tag name="LATEXADDIN" val="\documentclass{article}&#10;\usepackage{amsmath}&#10;\pagestyle{empty}&#10;\begin{document}&#10;&#10;&#10;$k_{b}$:浮力の係数 $T$:流体の温度 $T_{a}$:環境温度 $z$:上方向のベクトル&#10;&#10;\end{document}"/>
  <p:tag name="IGUANATEXSIZE" val="20"/>
  <p:tag name="IGUANATEXCURSOR" val="123"/>
  <p:tag name="TRANSPARENCY" val="True"/>
  <p:tag name="FILENAME" val=""/>
  <p:tag name="INPUTTYPE" val="0"/>
  <p:tag name="LATEXENGINEID" val="4"/>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117.7665"/>
  <p:tag name="ORIGINALWIDTH" val="1866.26"/>
  <p:tag name="OUTPUTDPI" val="1200"/>
  <p:tag name="LATEXADDIN" val="\documentclass{article}&#10;\usepackage{amsmath}&#10;\pagestyle{empty}&#10;\begin{document}&#10;&#10;$C_{S}$:相転移により発生する湯気の量&#10;&#10;&#10;\end{document}"/>
  <p:tag name="IGUANATEXSIZE" val="20"/>
  <p:tag name="IGUANATEXCURSOR" val="103"/>
  <p:tag name="TRANSPARENCY" val="True"/>
  <p:tag name="FILENAME" val=""/>
  <p:tag name="INPUTTYPE" val="0"/>
  <p:tag name="LATEXENGINEID" val="4"/>
  <p:tag name="TEMPFOLDER" val="c:\temp\"/>
</p:tagLst>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31014</TotalTime>
  <Words>911</Words>
  <Application>Microsoft Office PowerPoint</Application>
  <PresentationFormat>ワイド画面</PresentationFormat>
  <Paragraphs>198</Paragraphs>
  <Slides>26</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游ゴシック</vt:lpstr>
      <vt:lpstr>游ゴシック Light</vt:lpstr>
      <vt:lpstr>Arial</vt:lpstr>
      <vt:lpstr>Calibri</vt:lpstr>
      <vt:lpstr>Calibri Light</vt:lpstr>
      <vt:lpstr>Office Theme</vt:lpstr>
      <vt:lpstr>湯気のビジュアルシミュレーション</vt:lpstr>
      <vt:lpstr>今回の報告内容</vt:lpstr>
      <vt:lpstr>背景・目的</vt:lpstr>
      <vt:lpstr>既存研究</vt:lpstr>
      <vt:lpstr>雲[2]の手法を湯気と見立てて検証</vt:lpstr>
      <vt:lpstr>提案法</vt:lpstr>
      <vt:lpstr>湯気の発生プロセス</vt:lpstr>
      <vt:lpstr>シミュレーションモデル概要</vt:lpstr>
      <vt:lpstr>気体(水蒸気,空気)の速度</vt:lpstr>
      <vt:lpstr>浮力,温度</vt:lpstr>
      <vt:lpstr>水蒸気,湯気</vt:lpstr>
      <vt:lpstr>相転移</vt:lpstr>
      <vt:lpstr>湯気の速度</vt:lpstr>
      <vt:lpstr>シミュレーション空間</vt:lpstr>
      <vt:lpstr>シミュレーションの流れ</vt:lpstr>
      <vt:lpstr>相転移の処理</vt:lpstr>
      <vt:lpstr>出力結果</vt:lpstr>
      <vt:lpstr>出力結果(発生源の温度12,環境温度10,ノイズなし)</vt:lpstr>
      <vt:lpstr>出力結果(発生源の温度15,環境温度10,ノイズなし)</vt:lpstr>
      <vt:lpstr>パラメータの調整(課題)</vt:lpstr>
      <vt:lpstr>パラメータの調整(原因)</vt:lpstr>
      <vt:lpstr>パラメータの調整(解決策)</vt:lpstr>
      <vt:lpstr>パラメータの調整(検証結果)</vt:lpstr>
      <vt:lpstr>まとめ</vt:lpstr>
      <vt:lpstr>発展</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湯気のビジュアルシミュレーション</dc:title>
  <dc:creator>佐野宏行</dc:creator>
  <cp:lastModifiedBy>佐野宏行</cp:lastModifiedBy>
  <cp:revision>87</cp:revision>
  <cp:lastPrinted>2016-10-22T01:54:00Z</cp:lastPrinted>
  <dcterms:created xsi:type="dcterms:W3CDTF">2016-09-02T20:40:08Z</dcterms:created>
  <dcterms:modified xsi:type="dcterms:W3CDTF">2017-01-01T11:41:52Z</dcterms:modified>
</cp:coreProperties>
</file>