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95" d="100"/>
          <a:sy n="95" d="100"/>
        </p:scale>
        <p:origin x="66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68E14-0960-495A-A2D4-98D3082466AA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0F222-AC1D-4731-8037-F69B97D6C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19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8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2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3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15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6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6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34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07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69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90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838B-1A08-4DA9-84CE-0B80DB0531C3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1065-26F5-4B53-9AAA-F39D09BC8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4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93"/>
          <p:cNvSpPr/>
          <p:nvPr/>
        </p:nvSpPr>
        <p:spPr>
          <a:xfrm>
            <a:off x="5880556" y="5049511"/>
            <a:ext cx="1169391" cy="43838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D6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17" name="Shape 180"/>
          <p:cNvSpPr/>
          <p:nvPr/>
        </p:nvSpPr>
        <p:spPr>
          <a:xfrm>
            <a:off x="1827364" y="5049511"/>
            <a:ext cx="1162570" cy="43838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D6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9" name="Shape 172"/>
          <p:cNvSpPr/>
          <p:nvPr/>
        </p:nvSpPr>
        <p:spPr>
          <a:xfrm>
            <a:off x="5880556" y="2663883"/>
            <a:ext cx="1169390" cy="43838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D6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21" name="Shape 184"/>
          <p:cNvSpPr/>
          <p:nvPr/>
        </p:nvSpPr>
        <p:spPr>
          <a:xfrm>
            <a:off x="3853959" y="5049511"/>
            <a:ext cx="1162571" cy="43838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D6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2" name="Shape 165"/>
          <p:cNvSpPr/>
          <p:nvPr/>
        </p:nvSpPr>
        <p:spPr>
          <a:xfrm>
            <a:off x="3853960" y="3086839"/>
            <a:ext cx="1169391" cy="43838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4" name="Shape 167"/>
          <p:cNvSpPr/>
          <p:nvPr/>
        </p:nvSpPr>
        <p:spPr>
          <a:xfrm>
            <a:off x="3859571" y="2808397"/>
            <a:ext cx="1162570" cy="27909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D6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3" name="Shape 166"/>
          <p:cNvSpPr/>
          <p:nvPr/>
        </p:nvSpPr>
        <p:spPr>
          <a:xfrm>
            <a:off x="3847139" y="2148748"/>
            <a:ext cx="1183034" cy="138327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5" name="Shape 168"/>
          <p:cNvSpPr/>
          <p:nvPr/>
        </p:nvSpPr>
        <p:spPr>
          <a:xfrm>
            <a:off x="1834184" y="3086839"/>
            <a:ext cx="1169391" cy="43838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6" name="Shape 169"/>
          <p:cNvSpPr/>
          <p:nvPr/>
        </p:nvSpPr>
        <p:spPr>
          <a:xfrm>
            <a:off x="1827363" y="2148748"/>
            <a:ext cx="1183034" cy="138327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7" name="Shape 170"/>
          <p:cNvSpPr/>
          <p:nvPr/>
        </p:nvSpPr>
        <p:spPr>
          <a:xfrm>
            <a:off x="5873735" y="3086839"/>
            <a:ext cx="1193274" cy="43838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8" name="Shape 171"/>
          <p:cNvSpPr/>
          <p:nvPr/>
        </p:nvSpPr>
        <p:spPr>
          <a:xfrm>
            <a:off x="5866913" y="2148748"/>
            <a:ext cx="1189855" cy="138327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13" name="Shape 176"/>
          <p:cNvSpPr/>
          <p:nvPr/>
        </p:nvSpPr>
        <p:spPr>
          <a:xfrm>
            <a:off x="3847139" y="5472467"/>
            <a:ext cx="1169391" cy="43838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14" name="Shape 177"/>
          <p:cNvSpPr/>
          <p:nvPr/>
        </p:nvSpPr>
        <p:spPr>
          <a:xfrm>
            <a:off x="3840317" y="4534375"/>
            <a:ext cx="1183034" cy="138327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15" name="Shape 178"/>
          <p:cNvSpPr/>
          <p:nvPr/>
        </p:nvSpPr>
        <p:spPr>
          <a:xfrm>
            <a:off x="1827363" y="5472467"/>
            <a:ext cx="1169391" cy="43838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16" name="Shape 179"/>
          <p:cNvSpPr/>
          <p:nvPr/>
        </p:nvSpPr>
        <p:spPr>
          <a:xfrm>
            <a:off x="1820541" y="4534375"/>
            <a:ext cx="1183034" cy="138327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18" name="Shape 181"/>
          <p:cNvSpPr/>
          <p:nvPr/>
        </p:nvSpPr>
        <p:spPr>
          <a:xfrm>
            <a:off x="1969697" y="4972704"/>
            <a:ext cx="168674" cy="153120"/>
          </a:xfrm>
          <a:prstGeom prst="ellipse">
            <a:avLst/>
          </a:prstGeom>
          <a:solidFill>
            <a:srgbClr val="00B0F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19" name="Shape 182"/>
          <p:cNvSpPr/>
          <p:nvPr/>
        </p:nvSpPr>
        <p:spPr>
          <a:xfrm>
            <a:off x="2327722" y="4972704"/>
            <a:ext cx="168674" cy="153120"/>
          </a:xfrm>
          <a:prstGeom prst="ellipse">
            <a:avLst/>
          </a:prstGeom>
          <a:solidFill>
            <a:srgbClr val="00B0F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20" name="Shape 183"/>
          <p:cNvSpPr/>
          <p:nvPr/>
        </p:nvSpPr>
        <p:spPr>
          <a:xfrm>
            <a:off x="2685747" y="4972704"/>
            <a:ext cx="168674" cy="153120"/>
          </a:xfrm>
          <a:prstGeom prst="ellipse">
            <a:avLst/>
          </a:prstGeom>
          <a:solidFill>
            <a:srgbClr val="00B0F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22" name="Shape 185"/>
          <p:cNvSpPr/>
          <p:nvPr/>
        </p:nvSpPr>
        <p:spPr>
          <a:xfrm>
            <a:off x="3989471" y="4673874"/>
            <a:ext cx="168674" cy="153120"/>
          </a:xfrm>
          <a:prstGeom prst="ellipse">
            <a:avLst/>
          </a:prstGeom>
          <a:solidFill>
            <a:srgbClr val="00B0F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23" name="Shape 186"/>
          <p:cNvSpPr/>
          <p:nvPr/>
        </p:nvSpPr>
        <p:spPr>
          <a:xfrm>
            <a:off x="4347496" y="4673874"/>
            <a:ext cx="168674" cy="153120"/>
          </a:xfrm>
          <a:prstGeom prst="ellipse">
            <a:avLst/>
          </a:prstGeom>
          <a:solidFill>
            <a:srgbClr val="00B0F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24" name="Shape 187"/>
          <p:cNvSpPr/>
          <p:nvPr/>
        </p:nvSpPr>
        <p:spPr>
          <a:xfrm>
            <a:off x="4705521" y="4673874"/>
            <a:ext cx="168674" cy="153120"/>
          </a:xfrm>
          <a:prstGeom prst="ellipse">
            <a:avLst/>
          </a:prstGeom>
          <a:solidFill>
            <a:srgbClr val="00B0F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25" name="Shape 188"/>
          <p:cNvSpPr/>
          <p:nvPr/>
        </p:nvSpPr>
        <p:spPr>
          <a:xfrm flipV="1">
            <a:off x="4084981" y="4935647"/>
            <a:ext cx="0" cy="212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28" name="Shape 191"/>
          <p:cNvSpPr/>
          <p:nvPr/>
        </p:nvSpPr>
        <p:spPr>
          <a:xfrm>
            <a:off x="5880556" y="5472467"/>
            <a:ext cx="1169391" cy="43838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8000"/>
            </a:pPr>
            <a:endParaRPr sz="1400"/>
          </a:p>
        </p:txBody>
      </p:sp>
      <p:sp>
        <p:nvSpPr>
          <p:cNvPr id="29" name="Shape 192"/>
          <p:cNvSpPr/>
          <p:nvPr/>
        </p:nvSpPr>
        <p:spPr>
          <a:xfrm>
            <a:off x="5873735" y="4534375"/>
            <a:ext cx="1183034" cy="138327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31" name="Shape 194"/>
          <p:cNvSpPr/>
          <p:nvPr/>
        </p:nvSpPr>
        <p:spPr>
          <a:xfrm>
            <a:off x="6022890" y="4673874"/>
            <a:ext cx="168674" cy="153120"/>
          </a:xfrm>
          <a:prstGeom prst="ellipse">
            <a:avLst/>
          </a:prstGeom>
          <a:ln w="12700">
            <a:solidFill>
              <a:srgbClr val="85888D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32" name="Shape 195"/>
          <p:cNvSpPr/>
          <p:nvPr/>
        </p:nvSpPr>
        <p:spPr>
          <a:xfrm>
            <a:off x="6380915" y="4673874"/>
            <a:ext cx="168674" cy="153120"/>
          </a:xfrm>
          <a:prstGeom prst="ellipse">
            <a:avLst/>
          </a:prstGeom>
          <a:ln w="12700">
            <a:solidFill>
              <a:srgbClr val="85888D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33" name="Shape 196"/>
          <p:cNvSpPr/>
          <p:nvPr/>
        </p:nvSpPr>
        <p:spPr>
          <a:xfrm>
            <a:off x="6738940" y="4673874"/>
            <a:ext cx="168674" cy="153120"/>
          </a:xfrm>
          <a:prstGeom prst="ellipse">
            <a:avLst/>
          </a:prstGeom>
          <a:ln w="12700">
            <a:solidFill>
              <a:srgbClr val="85888D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34" name="Shape 197"/>
          <p:cNvSpPr/>
          <p:nvPr/>
        </p:nvSpPr>
        <p:spPr>
          <a:xfrm>
            <a:off x="1959662" y="3557996"/>
            <a:ext cx="820738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sz="1400"/>
              <a:t>初期状態</a:t>
            </a:r>
          </a:p>
        </p:txBody>
      </p:sp>
      <p:sp>
        <p:nvSpPr>
          <p:cNvPr id="35" name="Shape 198"/>
          <p:cNvSpPr/>
          <p:nvPr/>
        </p:nvSpPr>
        <p:spPr>
          <a:xfrm>
            <a:off x="3783624" y="3573158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rPr sz="1400"/>
              <a:t>水蒸気の分子拡散</a:t>
            </a:r>
            <a:br>
              <a:rPr sz="1400"/>
            </a:br>
            <a:r>
              <a:rPr sz="1400"/>
              <a:t>熱拡散</a:t>
            </a:r>
          </a:p>
        </p:txBody>
      </p:sp>
      <p:sp>
        <p:nvSpPr>
          <p:cNvPr id="36" name="Shape 199"/>
          <p:cNvSpPr/>
          <p:nvPr/>
        </p:nvSpPr>
        <p:spPr>
          <a:xfrm>
            <a:off x="6066735" y="3605061"/>
            <a:ext cx="100027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rPr sz="1400"/>
              <a:t>浮力による</a:t>
            </a:r>
            <a:br>
              <a:rPr sz="1400"/>
            </a:br>
            <a:r>
              <a:rPr sz="1400"/>
              <a:t>空気の上昇</a:t>
            </a:r>
          </a:p>
        </p:txBody>
      </p:sp>
      <p:sp>
        <p:nvSpPr>
          <p:cNvPr id="37" name="Shape 200"/>
          <p:cNvSpPr/>
          <p:nvPr/>
        </p:nvSpPr>
        <p:spPr>
          <a:xfrm>
            <a:off x="1334356" y="5985125"/>
            <a:ext cx="225702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rPr sz="1400" dirty="0" err="1"/>
              <a:t>水蒸気量が飽和水蒸気量を</a:t>
            </a:r>
            <a:endParaRPr sz="1400" dirty="0"/>
          </a:p>
          <a:p>
            <a:pPr>
              <a:defRPr sz="2000"/>
            </a:pPr>
            <a:r>
              <a:rPr sz="1400" dirty="0" err="1"/>
              <a:t>上回り凝結し湯気が発生</a:t>
            </a:r>
            <a:endParaRPr sz="1400" dirty="0"/>
          </a:p>
        </p:txBody>
      </p:sp>
      <p:sp>
        <p:nvSpPr>
          <p:cNvPr id="38" name="Shape 201"/>
          <p:cNvSpPr/>
          <p:nvPr/>
        </p:nvSpPr>
        <p:spPr>
          <a:xfrm>
            <a:off x="3964691" y="5985125"/>
            <a:ext cx="100027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rPr sz="1400"/>
              <a:t>対流による</a:t>
            </a:r>
            <a:br>
              <a:rPr sz="1400"/>
            </a:br>
            <a:r>
              <a:rPr sz="1400"/>
              <a:t>湯気の移動</a:t>
            </a:r>
          </a:p>
        </p:txBody>
      </p:sp>
      <p:sp>
        <p:nvSpPr>
          <p:cNvPr id="39" name="Shape 202"/>
          <p:cNvSpPr/>
          <p:nvPr/>
        </p:nvSpPr>
        <p:spPr>
          <a:xfrm>
            <a:off x="5432039" y="5977627"/>
            <a:ext cx="225702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rPr sz="1400"/>
              <a:t>水蒸気量が飽和水蒸気量を</a:t>
            </a:r>
          </a:p>
          <a:p>
            <a:pPr>
              <a:defRPr sz="2000"/>
            </a:pPr>
            <a:r>
              <a:rPr sz="1400"/>
              <a:t>下回り湯気が蒸発</a:t>
            </a:r>
          </a:p>
        </p:txBody>
      </p:sp>
      <p:sp>
        <p:nvSpPr>
          <p:cNvPr id="40" name="Shape 188"/>
          <p:cNvSpPr/>
          <p:nvPr/>
        </p:nvSpPr>
        <p:spPr>
          <a:xfrm flipV="1">
            <a:off x="4423117" y="4938026"/>
            <a:ext cx="0" cy="212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41" name="Shape 188"/>
          <p:cNvSpPr/>
          <p:nvPr/>
        </p:nvSpPr>
        <p:spPr>
          <a:xfrm flipV="1">
            <a:off x="4780309" y="4942788"/>
            <a:ext cx="0" cy="212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42" name="Shape 188"/>
          <p:cNvSpPr/>
          <p:nvPr/>
        </p:nvSpPr>
        <p:spPr>
          <a:xfrm flipV="1">
            <a:off x="6116419" y="2696536"/>
            <a:ext cx="0" cy="212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43" name="Shape 188"/>
          <p:cNvSpPr/>
          <p:nvPr/>
        </p:nvSpPr>
        <p:spPr>
          <a:xfrm flipV="1">
            <a:off x="6454555" y="2698915"/>
            <a:ext cx="0" cy="212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44" name="Shape 188"/>
          <p:cNvSpPr/>
          <p:nvPr/>
        </p:nvSpPr>
        <p:spPr>
          <a:xfrm flipV="1">
            <a:off x="6811747" y="2703677"/>
            <a:ext cx="0" cy="212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/>
          </a:p>
        </p:txBody>
      </p:sp>
      <p:sp>
        <p:nvSpPr>
          <p:cNvPr id="45" name="楕円 44"/>
          <p:cNvSpPr/>
          <p:nvPr/>
        </p:nvSpPr>
        <p:spPr>
          <a:xfrm>
            <a:off x="1627223" y="1883476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楕円 45"/>
          <p:cNvSpPr/>
          <p:nvPr/>
        </p:nvSpPr>
        <p:spPr>
          <a:xfrm>
            <a:off x="3657047" y="1881199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7" name="楕円 46"/>
          <p:cNvSpPr/>
          <p:nvPr/>
        </p:nvSpPr>
        <p:spPr>
          <a:xfrm>
            <a:off x="5686937" y="1881199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637464" y="4305859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3657047" y="4305859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0" name="楕円 49"/>
          <p:cNvSpPr/>
          <p:nvPr/>
        </p:nvSpPr>
        <p:spPr>
          <a:xfrm>
            <a:off x="5687688" y="4305859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6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72"/>
          <p:cNvSpPr/>
          <p:nvPr/>
        </p:nvSpPr>
        <p:spPr>
          <a:xfrm flipV="1">
            <a:off x="6389839" y="1314450"/>
            <a:ext cx="1" cy="254155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Shape 173"/>
          <p:cNvSpPr/>
          <p:nvPr/>
        </p:nvSpPr>
        <p:spPr>
          <a:xfrm>
            <a:off x="5761334" y="4161903"/>
            <a:ext cx="1257949" cy="657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5" h="20156" extrusionOk="0">
                <a:moveTo>
                  <a:pt x="4698" y="3452"/>
                </a:moveTo>
                <a:cubicBezTo>
                  <a:pt x="3491" y="3731"/>
                  <a:pt x="2080" y="3072"/>
                  <a:pt x="1326" y="4921"/>
                </a:cubicBezTo>
                <a:cubicBezTo>
                  <a:pt x="877" y="6022"/>
                  <a:pt x="957" y="7535"/>
                  <a:pt x="719" y="8836"/>
                </a:cubicBezTo>
                <a:cubicBezTo>
                  <a:pt x="427" y="10436"/>
                  <a:pt x="-310" y="11988"/>
                  <a:pt x="144" y="13482"/>
                </a:cubicBezTo>
                <a:cubicBezTo>
                  <a:pt x="864" y="15845"/>
                  <a:pt x="2568" y="13673"/>
                  <a:pt x="3708" y="14573"/>
                </a:cubicBezTo>
                <a:cubicBezTo>
                  <a:pt x="4904" y="15516"/>
                  <a:pt x="4925" y="18865"/>
                  <a:pt x="6097" y="19860"/>
                </a:cubicBezTo>
                <a:cubicBezTo>
                  <a:pt x="7756" y="21270"/>
                  <a:pt x="8971" y="17213"/>
                  <a:pt x="10594" y="16759"/>
                </a:cubicBezTo>
                <a:cubicBezTo>
                  <a:pt x="11543" y="16493"/>
                  <a:pt x="12421" y="17444"/>
                  <a:pt x="13271" y="18275"/>
                </a:cubicBezTo>
                <a:cubicBezTo>
                  <a:pt x="14248" y="19230"/>
                  <a:pt x="15363" y="19997"/>
                  <a:pt x="16317" y="19027"/>
                </a:cubicBezTo>
                <a:cubicBezTo>
                  <a:pt x="17080" y="18253"/>
                  <a:pt x="17411" y="16603"/>
                  <a:pt x="17984" y="15394"/>
                </a:cubicBezTo>
                <a:cubicBezTo>
                  <a:pt x="19122" y="12990"/>
                  <a:pt x="21290" y="11778"/>
                  <a:pt x="21104" y="8420"/>
                </a:cubicBezTo>
                <a:cubicBezTo>
                  <a:pt x="20899" y="4712"/>
                  <a:pt x="18384" y="4709"/>
                  <a:pt x="16366" y="3920"/>
                </a:cubicBezTo>
                <a:cubicBezTo>
                  <a:pt x="15217" y="3471"/>
                  <a:pt x="14185" y="2359"/>
                  <a:pt x="13115" y="1460"/>
                </a:cubicBezTo>
                <a:cubicBezTo>
                  <a:pt x="11886" y="429"/>
                  <a:pt x="10559" y="-330"/>
                  <a:pt x="9237" y="145"/>
                </a:cubicBezTo>
                <a:cubicBezTo>
                  <a:pt x="7628" y="724"/>
                  <a:pt x="6328" y="3076"/>
                  <a:pt x="4698" y="3452"/>
                </a:cubicBezTo>
                <a:close/>
              </a:path>
            </a:pathLst>
          </a:custGeom>
          <a:blipFill>
            <a:blip r:embed="rId2"/>
          </a:blip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/>
          </a:p>
        </p:txBody>
      </p:sp>
      <p:sp>
        <p:nvSpPr>
          <p:cNvPr id="5" name="Shape 174"/>
          <p:cNvSpPr/>
          <p:nvPr/>
        </p:nvSpPr>
        <p:spPr>
          <a:xfrm>
            <a:off x="4814200" y="3857011"/>
            <a:ext cx="3151278" cy="1341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6" name="Shape 175"/>
          <p:cNvSpPr/>
          <p:nvPr/>
        </p:nvSpPr>
        <p:spPr>
          <a:xfrm flipV="1">
            <a:off x="7959750" y="1999007"/>
            <a:ext cx="1" cy="254155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7" name="Shape 176"/>
          <p:cNvSpPr/>
          <p:nvPr/>
        </p:nvSpPr>
        <p:spPr>
          <a:xfrm flipV="1">
            <a:off x="4819929" y="1999007"/>
            <a:ext cx="1" cy="254155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8" name="Shape 177"/>
          <p:cNvSpPr/>
          <p:nvPr/>
        </p:nvSpPr>
        <p:spPr>
          <a:xfrm>
            <a:off x="5536979" y="2618275"/>
            <a:ext cx="1592688" cy="166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9" h="20956" extrusionOk="0">
                <a:moveTo>
                  <a:pt x="2292" y="15740"/>
                </a:moveTo>
                <a:cubicBezTo>
                  <a:pt x="1709" y="15552"/>
                  <a:pt x="1190" y="15209"/>
                  <a:pt x="791" y="14749"/>
                </a:cubicBezTo>
                <a:cubicBezTo>
                  <a:pt x="31" y="13875"/>
                  <a:pt x="-228" y="12666"/>
                  <a:pt x="220" y="11608"/>
                </a:cubicBezTo>
                <a:cubicBezTo>
                  <a:pt x="612" y="10684"/>
                  <a:pt x="1486" y="10047"/>
                  <a:pt x="2495" y="9950"/>
                </a:cubicBezTo>
                <a:cubicBezTo>
                  <a:pt x="1872" y="9290"/>
                  <a:pt x="1626" y="8366"/>
                  <a:pt x="1841" y="7489"/>
                </a:cubicBezTo>
                <a:cubicBezTo>
                  <a:pt x="2052" y="6632"/>
                  <a:pt x="2680" y="5930"/>
                  <a:pt x="3522" y="5615"/>
                </a:cubicBezTo>
                <a:cubicBezTo>
                  <a:pt x="2784" y="5203"/>
                  <a:pt x="2327" y="4433"/>
                  <a:pt x="2324" y="3598"/>
                </a:cubicBezTo>
                <a:cubicBezTo>
                  <a:pt x="2321" y="2507"/>
                  <a:pt x="3051" y="1596"/>
                  <a:pt x="3927" y="918"/>
                </a:cubicBezTo>
                <a:cubicBezTo>
                  <a:pt x="4631" y="373"/>
                  <a:pt x="5456" y="-50"/>
                  <a:pt x="6347" y="5"/>
                </a:cubicBezTo>
                <a:cubicBezTo>
                  <a:pt x="7161" y="56"/>
                  <a:pt x="7869" y="503"/>
                  <a:pt x="8573" y="906"/>
                </a:cubicBezTo>
                <a:cubicBezTo>
                  <a:pt x="9115" y="1216"/>
                  <a:pt x="9670" y="1504"/>
                  <a:pt x="10237" y="1769"/>
                </a:cubicBezTo>
                <a:cubicBezTo>
                  <a:pt x="10823" y="555"/>
                  <a:pt x="12204" y="-72"/>
                  <a:pt x="13519" y="279"/>
                </a:cubicBezTo>
                <a:cubicBezTo>
                  <a:pt x="15190" y="725"/>
                  <a:pt x="16106" y="2497"/>
                  <a:pt x="15491" y="4094"/>
                </a:cubicBezTo>
                <a:cubicBezTo>
                  <a:pt x="16523" y="2808"/>
                  <a:pt x="18533" y="2913"/>
                  <a:pt x="19421" y="4300"/>
                </a:cubicBezTo>
                <a:cubicBezTo>
                  <a:pt x="20068" y="5309"/>
                  <a:pt x="19801" y="6642"/>
                  <a:pt x="18814" y="7333"/>
                </a:cubicBezTo>
                <a:cubicBezTo>
                  <a:pt x="20403" y="7709"/>
                  <a:pt x="21372" y="9297"/>
                  <a:pt x="20966" y="10859"/>
                </a:cubicBezTo>
                <a:cubicBezTo>
                  <a:pt x="20680" y="11961"/>
                  <a:pt x="19739" y="12776"/>
                  <a:pt x="18595" y="12913"/>
                </a:cubicBezTo>
                <a:cubicBezTo>
                  <a:pt x="19116" y="13845"/>
                  <a:pt x="19120" y="14974"/>
                  <a:pt x="18606" y="15909"/>
                </a:cubicBezTo>
                <a:cubicBezTo>
                  <a:pt x="18182" y="16681"/>
                  <a:pt x="17445" y="17239"/>
                  <a:pt x="16580" y="17442"/>
                </a:cubicBezTo>
                <a:cubicBezTo>
                  <a:pt x="16692" y="18027"/>
                  <a:pt x="16612" y="18633"/>
                  <a:pt x="16350" y="19170"/>
                </a:cubicBezTo>
                <a:cubicBezTo>
                  <a:pt x="15465" y="20988"/>
                  <a:pt x="13101" y="21528"/>
                  <a:pt x="11497" y="20278"/>
                </a:cubicBezTo>
                <a:lnTo>
                  <a:pt x="9699" y="20643"/>
                </a:lnTo>
                <a:cubicBezTo>
                  <a:pt x="9238" y="20663"/>
                  <a:pt x="8781" y="20552"/>
                  <a:pt x="8381" y="20323"/>
                </a:cubicBezTo>
                <a:cubicBezTo>
                  <a:pt x="7729" y="19950"/>
                  <a:pt x="7285" y="19302"/>
                  <a:pt x="7177" y="18565"/>
                </a:cubicBezTo>
                <a:cubicBezTo>
                  <a:pt x="6490" y="18854"/>
                  <a:pt x="5726" y="18915"/>
                  <a:pt x="5001" y="18739"/>
                </a:cubicBezTo>
                <a:cubicBezTo>
                  <a:pt x="3557" y="18388"/>
                  <a:pt x="2481" y="17196"/>
                  <a:pt x="2292" y="1574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9" name="Shape 178"/>
          <p:cNvSpPr/>
          <p:nvPr/>
        </p:nvSpPr>
        <p:spPr>
          <a:xfrm>
            <a:off x="4814200" y="1323363"/>
            <a:ext cx="3151278" cy="1341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Shape 179"/>
          <p:cNvSpPr/>
          <p:nvPr/>
        </p:nvSpPr>
        <p:spPr>
          <a:xfrm flipV="1">
            <a:off x="6389839" y="2667827"/>
            <a:ext cx="1" cy="254155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11" name="Shape 180"/>
          <p:cNvSpPr/>
          <p:nvPr/>
        </p:nvSpPr>
        <p:spPr>
          <a:xfrm flipV="1">
            <a:off x="5141992" y="2117035"/>
            <a:ext cx="1" cy="254155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12" name="Shape 181"/>
          <p:cNvSpPr/>
          <p:nvPr/>
        </p:nvSpPr>
        <p:spPr>
          <a:xfrm flipV="1">
            <a:off x="5547738" y="2313746"/>
            <a:ext cx="1" cy="254155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13" name="Shape 182"/>
          <p:cNvSpPr/>
          <p:nvPr/>
        </p:nvSpPr>
        <p:spPr>
          <a:xfrm flipV="1">
            <a:off x="5953483" y="2475051"/>
            <a:ext cx="1" cy="254155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14" name="Shape 183"/>
          <p:cNvSpPr/>
          <p:nvPr/>
        </p:nvSpPr>
        <p:spPr>
          <a:xfrm flipV="1">
            <a:off x="7637685" y="2117035"/>
            <a:ext cx="1" cy="254155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15" name="Shape 184"/>
          <p:cNvSpPr/>
          <p:nvPr/>
        </p:nvSpPr>
        <p:spPr>
          <a:xfrm flipV="1">
            <a:off x="7215303" y="2313746"/>
            <a:ext cx="1" cy="254155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16" name="Shape 185"/>
          <p:cNvSpPr/>
          <p:nvPr/>
        </p:nvSpPr>
        <p:spPr>
          <a:xfrm flipV="1">
            <a:off x="6831968" y="2475051"/>
            <a:ext cx="1" cy="254155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17" name="Shape 186"/>
          <p:cNvSpPr/>
          <p:nvPr/>
        </p:nvSpPr>
        <p:spPr>
          <a:xfrm>
            <a:off x="4812330" y="4094804"/>
            <a:ext cx="1585105" cy="642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18" name="Shape 187"/>
          <p:cNvSpPr/>
          <p:nvPr/>
        </p:nvSpPr>
        <p:spPr>
          <a:xfrm>
            <a:off x="4809563" y="3617369"/>
            <a:ext cx="1585105" cy="642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19" name="Shape 188"/>
          <p:cNvSpPr/>
          <p:nvPr/>
        </p:nvSpPr>
        <p:spPr>
          <a:xfrm>
            <a:off x="4812330" y="3096516"/>
            <a:ext cx="1585105" cy="642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0" name="Shape 189"/>
          <p:cNvSpPr/>
          <p:nvPr/>
        </p:nvSpPr>
        <p:spPr>
          <a:xfrm>
            <a:off x="4812330" y="2600803"/>
            <a:ext cx="1585105" cy="642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1" name="Shape 190"/>
          <p:cNvSpPr/>
          <p:nvPr/>
        </p:nvSpPr>
        <p:spPr>
          <a:xfrm flipV="1">
            <a:off x="6384287" y="4094787"/>
            <a:ext cx="1585782" cy="6425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2" name="Shape 191"/>
          <p:cNvSpPr/>
          <p:nvPr/>
        </p:nvSpPr>
        <p:spPr>
          <a:xfrm flipV="1">
            <a:off x="6382242" y="3617354"/>
            <a:ext cx="1585782" cy="6425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3" name="Shape 192"/>
          <p:cNvSpPr/>
          <p:nvPr/>
        </p:nvSpPr>
        <p:spPr>
          <a:xfrm flipV="1">
            <a:off x="6382242" y="3096517"/>
            <a:ext cx="1585782" cy="6425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4" name="Shape 193"/>
          <p:cNvSpPr/>
          <p:nvPr/>
        </p:nvSpPr>
        <p:spPr>
          <a:xfrm flipV="1">
            <a:off x="6385010" y="2600788"/>
            <a:ext cx="1585782" cy="6425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5" name="Shape 194"/>
          <p:cNvSpPr/>
          <p:nvPr/>
        </p:nvSpPr>
        <p:spPr>
          <a:xfrm flipV="1">
            <a:off x="5137162" y="1483465"/>
            <a:ext cx="1585782" cy="6425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" name="Shape 195"/>
          <p:cNvSpPr/>
          <p:nvPr/>
        </p:nvSpPr>
        <p:spPr>
          <a:xfrm flipV="1">
            <a:off x="5539786" y="1673908"/>
            <a:ext cx="1587076" cy="64064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7" name="Shape 196"/>
          <p:cNvSpPr/>
          <p:nvPr/>
        </p:nvSpPr>
        <p:spPr>
          <a:xfrm flipV="1">
            <a:off x="5952499" y="1831277"/>
            <a:ext cx="1587076" cy="64064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8" name="Shape 197"/>
          <p:cNvSpPr/>
          <p:nvPr/>
        </p:nvSpPr>
        <p:spPr>
          <a:xfrm>
            <a:off x="5207709" y="1830362"/>
            <a:ext cx="1619809" cy="642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9" name="Shape 198"/>
          <p:cNvSpPr/>
          <p:nvPr/>
        </p:nvSpPr>
        <p:spPr>
          <a:xfrm>
            <a:off x="5632395" y="1672079"/>
            <a:ext cx="1585105" cy="642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30" name="Shape 199"/>
          <p:cNvSpPr/>
          <p:nvPr/>
        </p:nvSpPr>
        <p:spPr>
          <a:xfrm>
            <a:off x="6039417" y="1483480"/>
            <a:ext cx="1585105" cy="642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" name="Shape 224"/>
          <p:cNvSpPr/>
          <p:nvPr/>
        </p:nvSpPr>
        <p:spPr>
          <a:xfrm>
            <a:off x="4820777" y="4546230"/>
            <a:ext cx="1554496" cy="728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443" extrusionOk="0">
                <a:moveTo>
                  <a:pt x="21600" y="16755"/>
                </a:moveTo>
                <a:cubicBezTo>
                  <a:pt x="12131" y="21600"/>
                  <a:pt x="4931" y="16015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2000"/>
          </a:p>
        </p:txBody>
      </p:sp>
      <p:sp>
        <p:nvSpPr>
          <p:cNvPr id="32" name="Shape 225"/>
          <p:cNvSpPr/>
          <p:nvPr/>
        </p:nvSpPr>
        <p:spPr>
          <a:xfrm>
            <a:off x="6411834" y="4547521"/>
            <a:ext cx="1550520" cy="72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459" extrusionOk="0">
                <a:moveTo>
                  <a:pt x="21600" y="0"/>
                </a:moveTo>
                <a:cubicBezTo>
                  <a:pt x="16687" y="16002"/>
                  <a:pt x="9487" y="21600"/>
                  <a:pt x="0" y="1679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2000"/>
          </a:p>
        </p:txBody>
      </p:sp>
      <p:sp>
        <p:nvSpPr>
          <p:cNvPr id="33" name="Shape 226"/>
          <p:cNvSpPr/>
          <p:nvPr/>
        </p:nvSpPr>
        <p:spPr>
          <a:xfrm>
            <a:off x="7959712" y="2026721"/>
            <a:ext cx="327795" cy="2512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extrusionOk="0">
                <a:moveTo>
                  <a:pt x="541" y="0"/>
                </a:moveTo>
                <a:cubicBezTo>
                  <a:pt x="21600" y="7217"/>
                  <a:pt x="21420" y="14417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2000"/>
          </a:p>
        </p:txBody>
      </p:sp>
      <p:sp>
        <p:nvSpPr>
          <p:cNvPr id="34" name="Shape 203"/>
          <p:cNvSpPr/>
          <p:nvPr/>
        </p:nvSpPr>
        <p:spPr>
          <a:xfrm>
            <a:off x="8309533" y="3044052"/>
            <a:ext cx="549622" cy="598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4200"/>
              </a:spcBef>
              <a:defRPr sz="1500"/>
            </a:lvl1pPr>
          </a:lstStyle>
          <a:p>
            <a:r>
              <a:rPr sz="2000" dirty="0" err="1"/>
              <a:t>Nz</a:t>
            </a:r>
            <a:endParaRPr sz="2000" dirty="0"/>
          </a:p>
        </p:txBody>
      </p:sp>
      <p:sp>
        <p:nvSpPr>
          <p:cNvPr id="35" name="Shape 204"/>
          <p:cNvSpPr/>
          <p:nvPr/>
        </p:nvSpPr>
        <p:spPr>
          <a:xfrm>
            <a:off x="7325811" y="4997327"/>
            <a:ext cx="549621" cy="59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4200"/>
              </a:spcBef>
              <a:defRPr sz="1500"/>
            </a:lvl1pPr>
          </a:lstStyle>
          <a:p>
            <a:r>
              <a:rPr sz="2000" dirty="0" err="1"/>
              <a:t>Nx</a:t>
            </a:r>
            <a:endParaRPr sz="2000" dirty="0"/>
          </a:p>
        </p:txBody>
      </p:sp>
      <p:sp>
        <p:nvSpPr>
          <p:cNvPr id="36" name="Shape 205"/>
          <p:cNvSpPr/>
          <p:nvPr/>
        </p:nvSpPr>
        <p:spPr>
          <a:xfrm>
            <a:off x="5093560" y="4974119"/>
            <a:ext cx="549621" cy="59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4200"/>
              </a:spcBef>
              <a:defRPr sz="1500"/>
            </a:lvl1pPr>
          </a:lstStyle>
          <a:p>
            <a:r>
              <a:rPr sz="2000"/>
              <a:t>Ny</a:t>
            </a:r>
          </a:p>
        </p:txBody>
      </p:sp>
      <p:sp>
        <p:nvSpPr>
          <p:cNvPr id="37" name="Shape 206"/>
          <p:cNvSpPr/>
          <p:nvPr/>
        </p:nvSpPr>
        <p:spPr>
          <a:xfrm>
            <a:off x="4451831" y="4423541"/>
            <a:ext cx="14770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38" name="Shape 207"/>
          <p:cNvSpPr/>
          <p:nvPr/>
        </p:nvSpPr>
        <p:spPr>
          <a:xfrm>
            <a:off x="2875535" y="4176642"/>
            <a:ext cx="2355572" cy="478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4200"/>
              </a:spcBef>
              <a:defRPr sz="1500"/>
            </a:lvl1pPr>
          </a:lstStyle>
          <a:p>
            <a:r>
              <a:rPr sz="2000"/>
              <a:t>熱・水蒸気源</a:t>
            </a:r>
          </a:p>
        </p:txBody>
      </p:sp>
      <p:sp>
        <p:nvSpPr>
          <p:cNvPr id="39" name="Shape 208"/>
          <p:cNvSpPr/>
          <p:nvPr/>
        </p:nvSpPr>
        <p:spPr>
          <a:xfrm>
            <a:off x="4503188" y="3584523"/>
            <a:ext cx="11570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40" name="Shape 209"/>
          <p:cNvSpPr/>
          <p:nvPr/>
        </p:nvSpPr>
        <p:spPr>
          <a:xfrm>
            <a:off x="2600325" y="3299508"/>
            <a:ext cx="2727056" cy="570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4200"/>
              </a:spcBef>
              <a:defRPr sz="1500"/>
            </a:lvl1pPr>
          </a:lstStyle>
          <a:p>
            <a:r>
              <a:rPr sz="2000" dirty="0" err="1"/>
              <a:t>生成された湯気</a:t>
            </a:r>
            <a:endParaRPr sz="2000" dirty="0"/>
          </a:p>
        </p:txBody>
      </p:sp>
      <p:sp>
        <p:nvSpPr>
          <p:cNvPr id="41" name="Shape 210"/>
          <p:cNvSpPr/>
          <p:nvPr/>
        </p:nvSpPr>
        <p:spPr>
          <a:xfrm flipV="1">
            <a:off x="6384884" y="2679150"/>
            <a:ext cx="1" cy="25189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42" name="Shape 211"/>
          <p:cNvSpPr/>
          <p:nvPr/>
        </p:nvSpPr>
        <p:spPr>
          <a:xfrm>
            <a:off x="6263787" y="2272306"/>
            <a:ext cx="252106" cy="47879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r>
              <a:rPr sz="2000"/>
              <a:t>Z</a:t>
            </a:r>
          </a:p>
        </p:txBody>
      </p:sp>
      <p:sp>
        <p:nvSpPr>
          <p:cNvPr id="43" name="Shape 212"/>
          <p:cNvSpPr/>
          <p:nvPr/>
        </p:nvSpPr>
        <p:spPr>
          <a:xfrm flipV="1">
            <a:off x="6387257" y="4559922"/>
            <a:ext cx="1512775" cy="63118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44" name="Shape 213"/>
          <p:cNvSpPr/>
          <p:nvPr/>
        </p:nvSpPr>
        <p:spPr>
          <a:xfrm flipH="1" flipV="1">
            <a:off x="4876750" y="4544535"/>
            <a:ext cx="1509486" cy="63090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45" name="Shape 214"/>
          <p:cNvSpPr/>
          <p:nvPr/>
        </p:nvSpPr>
        <p:spPr>
          <a:xfrm>
            <a:off x="4476371" y="4423541"/>
            <a:ext cx="264312" cy="52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r>
              <a:rPr sz="2000"/>
              <a:t>Y</a:t>
            </a:r>
          </a:p>
        </p:txBody>
      </p:sp>
      <p:sp>
        <p:nvSpPr>
          <p:cNvPr id="46" name="Shape 215"/>
          <p:cNvSpPr/>
          <p:nvPr/>
        </p:nvSpPr>
        <p:spPr>
          <a:xfrm rot="16200000">
            <a:off x="5790896" y="4106485"/>
            <a:ext cx="668193" cy="157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69" y="6799"/>
                </a:moveTo>
                <a:lnTo>
                  <a:pt x="17269" y="0"/>
                </a:lnTo>
                <a:lnTo>
                  <a:pt x="21600" y="10800"/>
                </a:lnTo>
                <a:lnTo>
                  <a:pt x="17269" y="21600"/>
                </a:lnTo>
                <a:lnTo>
                  <a:pt x="17269" y="14801"/>
                </a:lnTo>
                <a:lnTo>
                  <a:pt x="0" y="14801"/>
                </a:lnTo>
                <a:lnTo>
                  <a:pt x="0" y="6799"/>
                </a:lnTo>
                <a:close/>
              </a:path>
            </a:pathLst>
          </a:custGeom>
          <a:blipFill>
            <a:blip r:embed="rId3"/>
          </a:blip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/>
          </a:p>
        </p:txBody>
      </p:sp>
      <p:sp>
        <p:nvSpPr>
          <p:cNvPr id="47" name="Shape 216"/>
          <p:cNvSpPr/>
          <p:nvPr/>
        </p:nvSpPr>
        <p:spPr>
          <a:xfrm>
            <a:off x="8006095" y="4423541"/>
            <a:ext cx="358002" cy="52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r>
              <a:rPr sz="2000"/>
              <a:t>X</a:t>
            </a:r>
          </a:p>
        </p:txBody>
      </p:sp>
      <p:sp>
        <p:nvSpPr>
          <p:cNvPr id="48" name="Shape 217"/>
          <p:cNvSpPr/>
          <p:nvPr/>
        </p:nvSpPr>
        <p:spPr>
          <a:xfrm rot="16200000">
            <a:off x="6426288" y="4066473"/>
            <a:ext cx="668193" cy="157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69" y="6799"/>
                </a:moveTo>
                <a:lnTo>
                  <a:pt x="17269" y="0"/>
                </a:lnTo>
                <a:lnTo>
                  <a:pt x="21600" y="10800"/>
                </a:lnTo>
                <a:lnTo>
                  <a:pt x="17269" y="21600"/>
                </a:lnTo>
                <a:lnTo>
                  <a:pt x="17269" y="14801"/>
                </a:lnTo>
                <a:lnTo>
                  <a:pt x="0" y="14801"/>
                </a:lnTo>
                <a:lnTo>
                  <a:pt x="0" y="6799"/>
                </a:lnTo>
                <a:close/>
              </a:path>
            </a:pathLst>
          </a:custGeom>
          <a:blipFill>
            <a:blip r:embed="rId3"/>
          </a:blip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/>
          </a:p>
        </p:txBody>
      </p:sp>
      <p:sp>
        <p:nvSpPr>
          <p:cNvPr id="49" name="Shape 218"/>
          <p:cNvSpPr/>
          <p:nvPr/>
        </p:nvSpPr>
        <p:spPr>
          <a:xfrm rot="16200000">
            <a:off x="6197145" y="4192369"/>
            <a:ext cx="668193" cy="157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69" y="6799"/>
                </a:moveTo>
                <a:lnTo>
                  <a:pt x="17269" y="0"/>
                </a:lnTo>
                <a:lnTo>
                  <a:pt x="21600" y="10800"/>
                </a:lnTo>
                <a:lnTo>
                  <a:pt x="17269" y="21600"/>
                </a:lnTo>
                <a:lnTo>
                  <a:pt x="17269" y="14801"/>
                </a:lnTo>
                <a:lnTo>
                  <a:pt x="0" y="14801"/>
                </a:lnTo>
                <a:lnTo>
                  <a:pt x="0" y="6799"/>
                </a:lnTo>
                <a:close/>
              </a:path>
            </a:pathLst>
          </a:custGeom>
          <a:blipFill>
            <a:blip r:embed="rId3"/>
          </a:blip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45128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12888" y="3557301"/>
            <a:ext cx="11145078" cy="31638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格子</a:t>
            </a:r>
            <a:endParaRPr lang="en-US" altLang="ja-JP" dirty="0"/>
          </a:p>
        </p:txBody>
      </p:sp>
      <p:graphicFrame>
        <p:nvGraphicFramePr>
          <p:cNvPr id="4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979158"/>
              </p:ext>
            </p:extLst>
          </p:nvPr>
        </p:nvGraphicFramePr>
        <p:xfrm>
          <a:off x="1323457" y="4066000"/>
          <a:ext cx="1897720" cy="184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09601" y="244013"/>
            <a:ext cx="11148365" cy="3315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粒子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1164506" y="3850262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491275"/>
              </p:ext>
            </p:extLst>
          </p:nvPr>
        </p:nvGraphicFramePr>
        <p:xfrm>
          <a:off x="3830000" y="2520593"/>
          <a:ext cx="1897720" cy="184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楕円 24"/>
          <p:cNvSpPr/>
          <p:nvPr/>
        </p:nvSpPr>
        <p:spPr>
          <a:xfrm>
            <a:off x="3671049" y="2304855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3343275" y="4233069"/>
            <a:ext cx="327774" cy="410369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619444"/>
              </p:ext>
            </p:extLst>
          </p:nvPr>
        </p:nvGraphicFramePr>
        <p:xfrm>
          <a:off x="6420931" y="4066000"/>
          <a:ext cx="1897720" cy="184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" name="楕円 59"/>
          <p:cNvSpPr/>
          <p:nvPr/>
        </p:nvSpPr>
        <p:spPr>
          <a:xfrm>
            <a:off x="6261980" y="3850262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1" name="Curved Connector 11"/>
          <p:cNvCxnSpPr/>
          <p:nvPr/>
        </p:nvCxnSpPr>
        <p:spPr>
          <a:xfrm flipH="1" flipV="1">
            <a:off x="6647271" y="5524962"/>
            <a:ext cx="2162" cy="1852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11"/>
          <p:cNvCxnSpPr/>
          <p:nvPr/>
        </p:nvCxnSpPr>
        <p:spPr>
          <a:xfrm flipH="1" flipV="1">
            <a:off x="7123521" y="5524962"/>
            <a:ext cx="2162" cy="1852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11"/>
          <p:cNvCxnSpPr/>
          <p:nvPr/>
        </p:nvCxnSpPr>
        <p:spPr>
          <a:xfrm flipH="1" flipV="1">
            <a:off x="7587927" y="5524962"/>
            <a:ext cx="2162" cy="1852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11"/>
          <p:cNvCxnSpPr/>
          <p:nvPr/>
        </p:nvCxnSpPr>
        <p:spPr>
          <a:xfrm flipH="1" flipV="1">
            <a:off x="8064177" y="5524962"/>
            <a:ext cx="2162" cy="1852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615227"/>
              </p:ext>
            </p:extLst>
          </p:nvPr>
        </p:nvGraphicFramePr>
        <p:xfrm>
          <a:off x="6408392" y="938703"/>
          <a:ext cx="1897720" cy="184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2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楕円 69"/>
          <p:cNvSpPr/>
          <p:nvPr/>
        </p:nvSpPr>
        <p:spPr>
          <a:xfrm>
            <a:off x="6249441" y="722965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1" name="Oval 8"/>
          <p:cNvSpPr/>
          <p:nvPr/>
        </p:nvSpPr>
        <p:spPr>
          <a:xfrm>
            <a:off x="6959334" y="2318955"/>
            <a:ext cx="291966" cy="2800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/>
          </a:p>
        </p:txBody>
      </p:sp>
      <p:cxnSp>
        <p:nvCxnSpPr>
          <p:cNvPr id="72" name="Curved Connector 11"/>
          <p:cNvCxnSpPr>
            <a:stCxn id="71" idx="0"/>
          </p:cNvCxnSpPr>
          <p:nvPr/>
        </p:nvCxnSpPr>
        <p:spPr>
          <a:xfrm flipH="1" flipV="1">
            <a:off x="7102384" y="2152607"/>
            <a:ext cx="2933" cy="1663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8"/>
          <p:cNvSpPr/>
          <p:nvPr/>
        </p:nvSpPr>
        <p:spPr>
          <a:xfrm>
            <a:off x="7394350" y="2318955"/>
            <a:ext cx="291966" cy="2800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/>
          </a:p>
        </p:txBody>
      </p:sp>
      <p:cxnSp>
        <p:nvCxnSpPr>
          <p:cNvPr id="74" name="Curved Connector 11"/>
          <p:cNvCxnSpPr>
            <a:stCxn id="73" idx="0"/>
          </p:cNvCxnSpPr>
          <p:nvPr/>
        </p:nvCxnSpPr>
        <p:spPr>
          <a:xfrm flipH="1" flipV="1">
            <a:off x="7537400" y="2152607"/>
            <a:ext cx="2933" cy="1663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929313" y="4245861"/>
            <a:ext cx="320128" cy="397577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1323457" y="6037263"/>
            <a:ext cx="217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粒子を格子の値へ変換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652229" y="4418738"/>
            <a:ext cx="217221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相転移による粒子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格子の値の追加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削除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308241" y="6005541"/>
            <a:ext cx="20104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格子の</a:t>
            </a:r>
            <a:r>
              <a:rPr kumimoji="1" lang="ja-JP" altLang="en-US" sz="1600" dirty="0"/>
              <a:t>速度計算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420931" y="2834124"/>
            <a:ext cx="1897720" cy="3416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粒子の</a:t>
            </a:r>
            <a:r>
              <a:rPr kumimoji="1" lang="ja-JP" altLang="en-US" sz="1600" dirty="0"/>
              <a:t>速度計算</a:t>
            </a:r>
          </a:p>
        </p:txBody>
      </p:sp>
      <p:graphicFrame>
        <p:nvGraphicFramePr>
          <p:cNvPr id="92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823834"/>
              </p:ext>
            </p:extLst>
          </p:nvPr>
        </p:nvGraphicFramePr>
        <p:xfrm>
          <a:off x="9080912" y="931402"/>
          <a:ext cx="1897720" cy="184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2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楕円 92"/>
          <p:cNvSpPr/>
          <p:nvPr/>
        </p:nvSpPr>
        <p:spPr>
          <a:xfrm>
            <a:off x="8921961" y="715664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6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4" name="Oval 8"/>
          <p:cNvSpPr/>
          <p:nvPr/>
        </p:nvSpPr>
        <p:spPr>
          <a:xfrm>
            <a:off x="9549446" y="2038868"/>
            <a:ext cx="291966" cy="2800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Oval 8"/>
          <p:cNvSpPr/>
          <p:nvPr/>
        </p:nvSpPr>
        <p:spPr>
          <a:xfrm>
            <a:off x="10067713" y="2040099"/>
            <a:ext cx="291966" cy="2800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6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725651"/>
              </p:ext>
            </p:extLst>
          </p:nvPr>
        </p:nvGraphicFramePr>
        <p:xfrm>
          <a:off x="9092044" y="4066000"/>
          <a:ext cx="1897720" cy="184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楕円 96"/>
          <p:cNvSpPr/>
          <p:nvPr/>
        </p:nvSpPr>
        <p:spPr>
          <a:xfrm>
            <a:off x="8933093" y="3850262"/>
            <a:ext cx="379798" cy="3955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9092044" y="6005541"/>
            <a:ext cx="18977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格子の値更新</a:t>
            </a:r>
          </a:p>
        </p:txBody>
      </p:sp>
      <p:cxnSp>
        <p:nvCxnSpPr>
          <p:cNvPr id="103" name="直線矢印コネクタ 102"/>
          <p:cNvCxnSpPr/>
          <p:nvPr/>
        </p:nvCxnSpPr>
        <p:spPr>
          <a:xfrm>
            <a:off x="8439129" y="1881705"/>
            <a:ext cx="482832" cy="0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9017895" y="2811264"/>
            <a:ext cx="1971869" cy="3478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粒子の位置更新</a:t>
            </a:r>
            <a:endParaRPr kumimoji="1" lang="ja-JP" altLang="en-US" sz="1600" dirty="0"/>
          </a:p>
        </p:txBody>
      </p:sp>
      <p:cxnSp>
        <p:nvCxnSpPr>
          <p:cNvPr id="107" name="直線矢印コネクタ 106"/>
          <p:cNvCxnSpPr/>
          <p:nvPr/>
        </p:nvCxnSpPr>
        <p:spPr>
          <a:xfrm>
            <a:off x="8439129" y="5105248"/>
            <a:ext cx="482832" cy="0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058763"/>
              </p:ext>
            </p:extLst>
          </p:nvPr>
        </p:nvGraphicFramePr>
        <p:xfrm>
          <a:off x="1310757" y="899810"/>
          <a:ext cx="1897720" cy="184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2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Oval 8"/>
          <p:cNvSpPr/>
          <p:nvPr/>
        </p:nvSpPr>
        <p:spPr>
          <a:xfrm>
            <a:off x="2103128" y="2265092"/>
            <a:ext cx="291966" cy="2800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2258029" y="3321356"/>
            <a:ext cx="0" cy="468097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 flipH="1" flipV="1">
            <a:off x="8439129" y="3321356"/>
            <a:ext cx="377654" cy="420699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Oval 8"/>
          <p:cNvSpPr/>
          <p:nvPr/>
        </p:nvSpPr>
        <p:spPr>
          <a:xfrm>
            <a:off x="4385366" y="3955918"/>
            <a:ext cx="291966" cy="2800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/>
          </a:p>
        </p:txBody>
      </p:sp>
      <p:sp>
        <p:nvSpPr>
          <p:cNvPr id="155" name="Oval 8"/>
          <p:cNvSpPr/>
          <p:nvPr/>
        </p:nvSpPr>
        <p:spPr>
          <a:xfrm>
            <a:off x="4837809" y="3951150"/>
            <a:ext cx="291966" cy="2800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3990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相転移</a:t>
            </a:r>
            <a:r>
              <a:rPr kumimoji="1" lang="en-US" altLang="ja-JP" dirty="0"/>
              <a:t>-</a:t>
            </a:r>
            <a:r>
              <a:rPr kumimoji="1" lang="ja-JP" altLang="en-US" dirty="0"/>
              <a:t>アルゴリズム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2400" dirty="0"/>
              <a:t>1</a:t>
            </a:r>
            <a:r>
              <a:rPr lang="ja-JP" altLang="en-US" sz="2400" dirty="0"/>
              <a:t>格子内の湯気の粒子を合計して湯気の濃度</a:t>
            </a:r>
            <a:r>
              <a:rPr lang="en-US" altLang="ja-JP" sz="2400" dirty="0"/>
              <a:t>(</a:t>
            </a:r>
            <a:r>
              <a:rPr lang="en-US" altLang="ja-JP" sz="2400" dirty="0" err="1"/>
              <a:t>q_c</a:t>
            </a:r>
            <a:r>
              <a:rPr lang="en-US" altLang="ja-JP" sz="2400" dirty="0"/>
              <a:t>)</a:t>
            </a:r>
            <a:r>
              <a:rPr lang="ja-JP" altLang="en-US" sz="2400" dirty="0"/>
              <a:t>を計算。</a:t>
            </a:r>
            <a:endParaRPr lang="en-US" altLang="ja-JP" sz="2400" dirty="0"/>
          </a:p>
          <a:p>
            <a:r>
              <a:rPr lang="ja-JP" altLang="en-US" sz="2400" dirty="0"/>
              <a:t>相転移のモデルに従い相転移する湯気の量</a:t>
            </a:r>
            <a:r>
              <a:rPr lang="en-US" altLang="ja-JP" sz="2400" dirty="0"/>
              <a:t>(</a:t>
            </a:r>
            <a:r>
              <a:rPr lang="en-US" altLang="ja-JP" sz="2400" dirty="0" err="1"/>
              <a:t>q_s</a:t>
            </a:r>
            <a:r>
              <a:rPr lang="en-US" altLang="ja-JP" sz="2400" dirty="0"/>
              <a:t>)</a:t>
            </a:r>
            <a:r>
              <a:rPr lang="ja-JP" altLang="en-US" sz="2400" dirty="0"/>
              <a:t>を計算。</a:t>
            </a:r>
            <a:endParaRPr lang="en-US" altLang="ja-JP" sz="2400" dirty="0"/>
          </a:p>
          <a:p>
            <a:r>
              <a:rPr lang="ja-JP" altLang="en-US" sz="2400" dirty="0"/>
              <a:t>相転移による水蒸気量</a:t>
            </a:r>
            <a:r>
              <a:rPr lang="en-US" altLang="ja-JP" sz="2400" dirty="0"/>
              <a:t>(</a:t>
            </a:r>
            <a:r>
              <a:rPr lang="en-US" altLang="ja-JP" sz="2400" dirty="0" err="1"/>
              <a:t>q_v</a:t>
            </a:r>
            <a:r>
              <a:rPr lang="en-US" altLang="ja-JP" sz="2400" dirty="0"/>
              <a:t>)</a:t>
            </a:r>
            <a:r>
              <a:rPr lang="ja-JP" altLang="en-US" sz="2400" dirty="0"/>
              <a:t>の変化量を</a:t>
            </a:r>
            <a:r>
              <a:rPr lang="en-US" altLang="ja-JP" sz="2400" dirty="0"/>
              <a:t>(</a:t>
            </a:r>
            <a:r>
              <a:rPr lang="en-US" altLang="ja-JP" sz="2400" dirty="0" err="1"/>
              <a:t>d_v</a:t>
            </a:r>
            <a:r>
              <a:rPr lang="en-US" altLang="ja-JP" sz="2400" dirty="0"/>
              <a:t>)</a:t>
            </a:r>
            <a:r>
              <a:rPr lang="ja-JP" altLang="en-US" sz="2400" dirty="0"/>
              <a:t>とする。</a:t>
            </a:r>
            <a:endParaRPr lang="en-US" altLang="ja-JP" sz="2400" dirty="0"/>
          </a:p>
          <a:p>
            <a:r>
              <a:rPr lang="en-US" altLang="ja-JP" sz="2400" dirty="0"/>
              <a:t>1</a:t>
            </a:r>
            <a:r>
              <a:rPr lang="ja-JP" altLang="en-US" sz="2400" dirty="0"/>
              <a:t>格子内の処理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000" dirty="0"/>
              <a:t>IF </a:t>
            </a:r>
            <a:r>
              <a:rPr lang="en-US" altLang="ja-JP" sz="2000" dirty="0" err="1"/>
              <a:t>q_s</a:t>
            </a:r>
            <a:r>
              <a:rPr lang="ja-JP" altLang="en-US" sz="2000" dirty="0"/>
              <a:t> </a:t>
            </a:r>
            <a:r>
              <a:rPr lang="en-US" altLang="ja-JP" sz="2000" dirty="0"/>
              <a:t>&gt; 0:</a:t>
            </a:r>
          </a:p>
          <a:p>
            <a:pPr marL="457200" lvl="1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グリッド内へ粒子を追加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粒子には質量、位置、速度を置く。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err="1"/>
              <a:t>d_v</a:t>
            </a:r>
            <a:r>
              <a:rPr lang="en-US" altLang="ja-JP" sz="2000" dirty="0"/>
              <a:t> = </a:t>
            </a:r>
            <a:r>
              <a:rPr lang="en-US" altLang="ja-JP" sz="2000" dirty="0" err="1"/>
              <a:t>q_s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ELSE</a:t>
            </a:r>
          </a:p>
          <a:p>
            <a:pPr marL="457200" lvl="1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グリッド内の粒子の質量を</a:t>
            </a:r>
            <a:r>
              <a:rPr lang="en-US" altLang="ja-JP" sz="2000" dirty="0" err="1"/>
              <a:t>q_s</a:t>
            </a:r>
            <a:r>
              <a:rPr lang="ja-JP" altLang="en-US" sz="2000" dirty="0"/>
              <a:t>の質量分削除する。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   削除した粒子の質量の合計値を</a:t>
            </a:r>
            <a:r>
              <a:rPr lang="en-US" altLang="ja-JP" sz="2000" dirty="0"/>
              <a:t>dv</a:t>
            </a:r>
            <a:r>
              <a:rPr lang="ja-JP" altLang="en-US" sz="2000" dirty="0"/>
              <a:t>とする。</a:t>
            </a:r>
            <a:endParaRPr lang="en-US" altLang="ja-JP" dirty="0"/>
          </a:p>
          <a:p>
            <a:r>
              <a:rPr lang="en-US" altLang="ja-JP" sz="2400" dirty="0" err="1"/>
              <a:t>q_v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q_v</a:t>
            </a:r>
            <a:r>
              <a:rPr lang="en-US" altLang="ja-JP" sz="2400" dirty="0"/>
              <a:t>-dv</a:t>
            </a:r>
          </a:p>
          <a:p>
            <a:r>
              <a:rPr lang="ja-JP" altLang="en-US" sz="2400" dirty="0"/>
              <a:t>質量が</a:t>
            </a:r>
            <a:r>
              <a:rPr lang="en-US" altLang="ja-JP" sz="2400" dirty="0"/>
              <a:t>0</a:t>
            </a:r>
            <a:r>
              <a:rPr lang="ja-JP" altLang="en-US" sz="2400" dirty="0"/>
              <a:t>の粒子を削除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1600" dirty="0"/>
              <a:t>	</a:t>
            </a:r>
          </a:p>
          <a:p>
            <a:endParaRPr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38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6669</TotalTime>
  <Words>133</Words>
  <Application>Microsoft Office PowerPoint</Application>
  <PresentationFormat>ワイド画面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相転移-アルゴリズム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佐野宏行</dc:creator>
  <cp:lastModifiedBy>佐野宏行</cp:lastModifiedBy>
  <cp:revision>43</cp:revision>
  <dcterms:created xsi:type="dcterms:W3CDTF">2016-08-09T07:45:16Z</dcterms:created>
  <dcterms:modified xsi:type="dcterms:W3CDTF">2016-08-15T11:55:55Z</dcterms:modified>
</cp:coreProperties>
</file>