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73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google.com/p/2dsmok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defRPr sz="5400"/>
            </a:pPr>
            <a:r>
              <a:t>CGによる湯気の</a:t>
            </a:r>
            <a:br/>
            <a:r>
              <a:t>シミュレーション</a:t>
            </a:r>
          </a:p>
        </p:txBody>
      </p:sp>
      <p:sp>
        <p:nvSpPr>
          <p:cNvPr id="120" name="Shape 120"/>
          <p:cNvSpPr/>
          <p:nvPr>
            <p:ph type="subTitle" sz="quarter" idx="1"/>
          </p:nvPr>
        </p:nvSpPr>
        <p:spPr>
          <a:xfrm>
            <a:off x="1270000" y="5029200"/>
            <a:ext cx="10464800" cy="2312145"/>
          </a:xfrm>
          <a:prstGeom prst="rect">
            <a:avLst/>
          </a:prstGeom>
        </p:spPr>
        <p:txBody>
          <a:bodyPr/>
          <a:lstStyle/>
          <a:p>
            <a:pPr/>
            <a:r>
              <a:t>2015/09/12</a:t>
            </a:r>
          </a:p>
          <a:p>
            <a:pPr/>
          </a:p>
          <a:p>
            <a:pPr/>
            <a:r>
              <a:t>M1 浅井ゼミ　</a:t>
            </a:r>
          </a:p>
          <a:p>
            <a:pPr/>
            <a:r>
              <a:t>佐野宏行</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Screen Shot 2015-09-10 at 5.10.52 AM.png"/>
          <p:cNvPicPr>
            <a:picLocks noChangeAspect="0"/>
          </p:cNvPicPr>
          <p:nvPr>
            <p:ph type="pic" idx="13"/>
          </p:nvPr>
        </p:nvPicPr>
        <p:blipFill>
          <a:blip r:embed="rId2">
            <a:extLst/>
          </a:blip>
          <a:srcRect l="8975" t="0" r="8975" b="0"/>
          <a:stretch>
            <a:fillRect/>
          </a:stretch>
        </p:blipFill>
        <p:spPr>
          <a:xfrm>
            <a:off x="6718299" y="3073400"/>
            <a:ext cx="5334001" cy="5334000"/>
          </a:xfrm>
          <a:prstGeom prst="rect">
            <a:avLst/>
          </a:prstGeom>
          <a:ln w="25400">
            <a:solidFill>
              <a:srgbClr val="F3F7F5"/>
            </a:solidFill>
          </a:ln>
          <a:effectLst>
            <a:outerShdw sx="100000" sy="100000" kx="0" ky="0" algn="b" rotWithShape="0" blurRad="50800" dist="25400" dir="3600000">
              <a:srgbClr val="000000">
                <a:alpha val="70000"/>
              </a:srgbClr>
            </a:outerShdw>
          </a:effectLst>
        </p:spPr>
      </p:pic>
      <p:sp>
        <p:nvSpPr>
          <p:cNvPr id="163" name="Shape 163"/>
          <p:cNvSpPr/>
          <p:nvPr>
            <p:ph type="title"/>
          </p:nvPr>
        </p:nvSpPr>
        <p:spPr>
          <a:prstGeom prst="rect">
            <a:avLst/>
          </a:prstGeom>
        </p:spPr>
        <p:txBody>
          <a:bodyPr/>
          <a:lstStyle/>
          <a:p>
            <a:pPr/>
            <a:r>
              <a:t>出力結果(1)</a:t>
            </a:r>
          </a:p>
        </p:txBody>
      </p:sp>
      <p:sp>
        <p:nvSpPr>
          <p:cNvPr id="164" name="Shape 164"/>
          <p:cNvSpPr/>
          <p:nvPr>
            <p:ph type="body" sz="half" idx="1"/>
          </p:nvPr>
        </p:nvSpPr>
        <p:spPr>
          <a:prstGeom prst="rect">
            <a:avLst/>
          </a:prstGeom>
        </p:spPr>
        <p:txBody>
          <a:bodyPr/>
          <a:lstStyle/>
          <a:p>
            <a:pPr/>
            <a:r>
              <a:t>煙に似た動きを再現できることを確認。</a:t>
            </a:r>
            <a:br/>
            <a:r>
              <a:t>(動画はsteam2d_1.mp4)</a:t>
            </a:r>
          </a:p>
          <a:p>
            <a:pPr/>
            <a:r>
              <a:t>青い矢印は煙の発生源を表す。</a:t>
            </a:r>
          </a:p>
        </p:txBody>
      </p:sp>
      <p:sp>
        <p:nvSpPr>
          <p:cNvPr id="165" name="Shape 165"/>
          <p:cNvSpPr/>
          <p:nvPr/>
        </p:nvSpPr>
        <p:spPr>
          <a:xfrm rot="5400000">
            <a:off x="86490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6" name="Shape 166"/>
          <p:cNvSpPr/>
          <p:nvPr/>
        </p:nvSpPr>
        <p:spPr>
          <a:xfrm rot="5400000">
            <a:off x="90300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7" name="Shape 167"/>
          <p:cNvSpPr/>
          <p:nvPr/>
        </p:nvSpPr>
        <p:spPr>
          <a:xfrm rot="5400000">
            <a:off x="94110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8" name="Shape 168"/>
          <p:cNvSpPr/>
          <p:nvPr/>
        </p:nvSpPr>
        <p:spPr>
          <a:xfrm rot="5400000">
            <a:off x="97920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Screen Shot 2015-09-11 at 5.01.37 PM.png"/>
          <p:cNvPicPr>
            <a:picLocks noChangeAspect="0"/>
          </p:cNvPicPr>
          <p:nvPr>
            <p:ph type="pic" idx="13"/>
          </p:nvPr>
        </p:nvPicPr>
        <p:blipFill>
          <a:blip r:embed="rId2">
            <a:extLst/>
          </a:blip>
          <a:srcRect l="7155" t="0" r="7155" b="0"/>
          <a:stretch>
            <a:fillRect/>
          </a:stretch>
        </p:blipFill>
        <p:spPr>
          <a:xfrm>
            <a:off x="6718299" y="3079750"/>
            <a:ext cx="5334001" cy="5334000"/>
          </a:xfrm>
          <a:prstGeom prst="rect">
            <a:avLst/>
          </a:prstGeom>
          <a:ln w="25400">
            <a:solidFill>
              <a:srgbClr val="F3F7F5"/>
            </a:solidFill>
          </a:ln>
          <a:effectLst>
            <a:outerShdw sx="100000" sy="100000" kx="0" ky="0" algn="b" rotWithShape="0" blurRad="50800" dist="25400" dir="3600000">
              <a:srgbClr val="000000">
                <a:alpha val="70000"/>
              </a:srgbClr>
            </a:outerShdw>
          </a:effectLst>
        </p:spPr>
      </p:pic>
      <p:sp>
        <p:nvSpPr>
          <p:cNvPr id="171" name="Shape 171"/>
          <p:cNvSpPr/>
          <p:nvPr>
            <p:ph type="title"/>
          </p:nvPr>
        </p:nvSpPr>
        <p:spPr>
          <a:prstGeom prst="rect">
            <a:avLst/>
          </a:prstGeom>
        </p:spPr>
        <p:txBody>
          <a:bodyPr/>
          <a:lstStyle/>
          <a:p>
            <a:pPr/>
            <a:r>
              <a:t>出力結果(2)</a:t>
            </a:r>
          </a:p>
        </p:txBody>
      </p:sp>
      <p:sp>
        <p:nvSpPr>
          <p:cNvPr id="172" name="Shape 172"/>
          <p:cNvSpPr/>
          <p:nvPr>
            <p:ph type="body" sz="half" idx="1"/>
          </p:nvPr>
        </p:nvSpPr>
        <p:spPr>
          <a:prstGeom prst="rect">
            <a:avLst/>
          </a:prstGeom>
        </p:spPr>
        <p:txBody>
          <a:bodyPr/>
          <a:lstStyle/>
          <a:p>
            <a:pPr/>
            <a:r>
              <a:t>煙の発生する範囲を大きくすると発生源の外側から煙が発生するような現象を確認した。(動画はsteam2d_2.mp4)</a:t>
            </a:r>
          </a:p>
          <a:p>
            <a:pPr/>
            <a:r>
              <a:t>湯気の表現を行う場合には発生源が広い場合にも偏りがなく煙が発生するようにしたい。</a:t>
            </a:r>
          </a:p>
        </p:txBody>
      </p:sp>
      <p:sp>
        <p:nvSpPr>
          <p:cNvPr id="173" name="Shape 173"/>
          <p:cNvSpPr/>
          <p:nvPr/>
        </p:nvSpPr>
        <p:spPr>
          <a:xfrm rot="5400000">
            <a:off x="7861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4" name="Shape 174"/>
          <p:cNvSpPr/>
          <p:nvPr/>
        </p:nvSpPr>
        <p:spPr>
          <a:xfrm rot="5400000">
            <a:off x="8242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5" name="Shape 175"/>
          <p:cNvSpPr/>
          <p:nvPr/>
        </p:nvSpPr>
        <p:spPr>
          <a:xfrm rot="5400000">
            <a:off x="8623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6" name="Shape 176"/>
          <p:cNvSpPr/>
          <p:nvPr/>
        </p:nvSpPr>
        <p:spPr>
          <a:xfrm rot="5400000">
            <a:off x="9004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7" name="Shape 177"/>
          <p:cNvSpPr/>
          <p:nvPr/>
        </p:nvSpPr>
        <p:spPr>
          <a:xfrm rot="5400000">
            <a:off x="9385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8" name="Shape 178"/>
          <p:cNvSpPr/>
          <p:nvPr/>
        </p:nvSpPr>
        <p:spPr>
          <a:xfrm rot="5400000">
            <a:off x="9766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9" name="Shape 179"/>
          <p:cNvSpPr/>
          <p:nvPr/>
        </p:nvSpPr>
        <p:spPr>
          <a:xfrm rot="5400000">
            <a:off x="10147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0" name="Shape 180"/>
          <p:cNvSpPr/>
          <p:nvPr/>
        </p:nvSpPr>
        <p:spPr>
          <a:xfrm rot="5400000">
            <a:off x="10528696" y="7955160"/>
            <a:ext cx="486967" cy="305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79" y="6781"/>
                </a:moveTo>
                <a:lnTo>
                  <a:pt x="7479" y="0"/>
                </a:lnTo>
                <a:lnTo>
                  <a:pt x="0" y="10800"/>
                </a:lnTo>
                <a:lnTo>
                  <a:pt x="7479" y="21600"/>
                </a:lnTo>
                <a:lnTo>
                  <a:pt x="7479" y="14819"/>
                </a:lnTo>
                <a:lnTo>
                  <a:pt x="21600" y="14819"/>
                </a:lnTo>
                <a:lnTo>
                  <a:pt x="21600" y="6781"/>
                </a:lnTo>
                <a:close/>
              </a:path>
            </a:pathLst>
          </a:cu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今後の予定</a:t>
            </a:r>
          </a:p>
        </p:txBody>
      </p:sp>
      <p:sp>
        <p:nvSpPr>
          <p:cNvPr id="183" name="Shape 183"/>
          <p:cNvSpPr/>
          <p:nvPr>
            <p:ph type="body" idx="1"/>
          </p:nvPr>
        </p:nvSpPr>
        <p:spPr>
          <a:prstGeom prst="rect">
            <a:avLst/>
          </a:prstGeom>
        </p:spPr>
        <p:txBody>
          <a:bodyPr/>
          <a:lstStyle/>
          <a:p>
            <a:pPr/>
            <a:r>
              <a:t>流体力学、流体計算の基礎を勉強</a:t>
            </a:r>
          </a:p>
          <a:p>
            <a:pPr/>
            <a:r>
              <a:t>実装を2次元から3次元へ拡張</a:t>
            </a:r>
          </a:p>
          <a:p>
            <a:pPr/>
            <a:r>
              <a:t>湯気の発生原理の調査とモデルの検討</a:t>
            </a:r>
          </a:p>
          <a:p>
            <a:pPr/>
            <a:r>
              <a:t>格子法以外の流体シミュレーション手法(粒子法、FLIP法等)の調査</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a:defRPr sz="4900"/>
            </a:lvl1pPr>
          </a:lstStyle>
          <a:p>
            <a:pPr/>
            <a:r>
              <a:t>CGによるシミュレーションの評価方法</a:t>
            </a:r>
          </a:p>
        </p:txBody>
      </p:sp>
      <p:sp>
        <p:nvSpPr>
          <p:cNvPr id="186" name="Shape 186"/>
          <p:cNvSpPr/>
          <p:nvPr>
            <p:ph type="body" idx="1"/>
          </p:nvPr>
        </p:nvSpPr>
        <p:spPr>
          <a:prstGeom prst="rect">
            <a:avLst/>
          </a:prstGeom>
        </p:spPr>
        <p:txBody>
          <a:bodyPr/>
          <a:lstStyle/>
          <a:p>
            <a:pPr/>
            <a:r>
              <a:t>湯気のフォトリアルなシミュレーションを行った場合、どのようにその妥当性を評価するか？</a:t>
            </a:r>
          </a:p>
          <a:p>
            <a:pPr/>
            <a:r>
              <a:t>CGの場合は以下のような手法が取られる。</a:t>
            </a:r>
          </a:p>
          <a:p>
            <a:pPr lvl="1" marL="1270000" indent="-635000">
              <a:buSzPct val="100000"/>
              <a:buAutoNum type="arabicPeriod" startAt="1"/>
            </a:pPr>
            <a:r>
              <a:t>画像とその説明をつけるのみ。</a:t>
            </a:r>
          </a:p>
          <a:p>
            <a:pPr lvl="1" marL="1270000" indent="-635000">
              <a:buSzPct val="100000"/>
              <a:buAutoNum type="arabicPeriod" startAt="1"/>
            </a:pPr>
            <a:r>
              <a:t>既存の手法と比較する。</a:t>
            </a:r>
          </a:p>
          <a:p>
            <a:pPr lvl="1" marL="1270000" indent="-635000">
              <a:buSzPct val="100000"/>
              <a:buAutoNum type="arabicPeriod" startAt="1"/>
            </a:pPr>
            <a:r>
              <a:t>現実の写真と比較する。</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defRPr sz="4900"/>
            </a:lvl1pPr>
          </a:lstStyle>
          <a:p>
            <a:pPr/>
            <a:r>
              <a:t>CGによるシミュレーションの評価方法</a:t>
            </a:r>
          </a:p>
        </p:txBody>
      </p:sp>
      <p:sp>
        <p:nvSpPr>
          <p:cNvPr id="189" name="Shape 189"/>
          <p:cNvSpPr/>
          <p:nvPr>
            <p:ph type="body" sz="half" idx="1"/>
          </p:nvPr>
        </p:nvSpPr>
        <p:spPr>
          <a:prstGeom prst="rect">
            <a:avLst/>
          </a:prstGeom>
        </p:spPr>
        <p:txBody>
          <a:bodyPr/>
          <a:lstStyle/>
          <a:p>
            <a:pPr/>
            <a:r>
              <a:t>CGの研究の初期(1980-1990年代ごろ)までは画像と説明のみの場合が多い。</a:t>
            </a:r>
          </a:p>
          <a:p>
            <a:pPr/>
            <a:r>
              <a:t>最近(5年ごろ前~)の研究からは実際の写真と比較するケースが多くみられる。</a:t>
            </a:r>
          </a:p>
        </p:txBody>
      </p:sp>
      <p:pic>
        <p:nvPicPr>
          <p:cNvPr id="190" name="Screen Shot 2015-09-11 at 6.29.43 PM.png"/>
          <p:cNvPicPr>
            <a:picLocks noChangeAspect="1"/>
          </p:cNvPicPr>
          <p:nvPr/>
        </p:nvPicPr>
        <p:blipFill>
          <a:blip r:embed="rId2">
            <a:extLst/>
          </a:blip>
          <a:stretch>
            <a:fillRect/>
          </a:stretch>
        </p:blipFill>
        <p:spPr>
          <a:xfrm>
            <a:off x="6514127" y="6349484"/>
            <a:ext cx="5742346" cy="2070616"/>
          </a:xfrm>
          <a:prstGeom prst="rect">
            <a:avLst/>
          </a:prstGeom>
          <a:ln w="12700">
            <a:miter lim="400000"/>
          </a:ln>
        </p:spPr>
      </p:pic>
      <p:pic>
        <p:nvPicPr>
          <p:cNvPr id="191" name="Screen Shot 2015-09-11 at 6.37.15 PM.png"/>
          <p:cNvPicPr>
            <a:picLocks noChangeAspect="1"/>
          </p:cNvPicPr>
          <p:nvPr/>
        </p:nvPicPr>
        <p:blipFill>
          <a:blip r:embed="rId3">
            <a:extLst/>
          </a:blip>
          <a:stretch>
            <a:fillRect/>
          </a:stretch>
        </p:blipFill>
        <p:spPr>
          <a:xfrm>
            <a:off x="6447320" y="2742196"/>
            <a:ext cx="5875960" cy="3169397"/>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lvl1pPr>
              <a:defRPr sz="4900"/>
            </a:lvl1pPr>
          </a:lstStyle>
          <a:p>
            <a:pPr/>
            <a:r>
              <a:t>CGによるシミュレーションの評価方法</a:t>
            </a:r>
          </a:p>
        </p:txBody>
      </p:sp>
      <p:sp>
        <p:nvSpPr>
          <p:cNvPr id="194" name="Shape 194"/>
          <p:cNvSpPr/>
          <p:nvPr>
            <p:ph type="body" idx="1"/>
          </p:nvPr>
        </p:nvSpPr>
        <p:spPr>
          <a:prstGeom prst="rect">
            <a:avLst/>
          </a:prstGeom>
        </p:spPr>
        <p:txBody>
          <a:bodyPr/>
          <a:lstStyle/>
          <a:p>
            <a:pPr/>
            <a:r>
              <a:t>CGの目的自体が「そられしく」見える映像が作成できるかというものなので評価基準も既存研究、コンピュータの性能、一般のCGの価値観によって変わってくると考えられる。</a:t>
            </a:r>
          </a:p>
          <a:p>
            <a:pPr/>
            <a:r>
              <a:t>最近の研究に合わせるのであれば、目標として写真との比較を行いたい。ただし結果が比較にならない場合など出力結果次第で柔軟に評価方法も検討していきたい。</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sz="5500"/>
            </a:lvl1pPr>
          </a:lstStyle>
          <a:p>
            <a:pPr/>
            <a:r>
              <a:t>CGによる湯気のシミュレーション</a:t>
            </a:r>
          </a:p>
        </p:txBody>
      </p:sp>
      <p:sp>
        <p:nvSpPr>
          <p:cNvPr id="123" name="Shape 123"/>
          <p:cNvSpPr/>
          <p:nvPr>
            <p:ph type="body" sz="half" idx="1"/>
          </p:nvPr>
        </p:nvSpPr>
        <p:spPr>
          <a:prstGeom prst="rect">
            <a:avLst/>
          </a:prstGeom>
        </p:spPr>
        <p:txBody>
          <a:bodyPr/>
          <a:lstStyle/>
          <a:p>
            <a:pPr/>
            <a:r>
              <a:t>CGによるフォトリアルな湯気のシミュレーションを行う。</a:t>
            </a:r>
          </a:p>
          <a:p>
            <a:pPr/>
            <a:r>
              <a:t>従来のCGでは表現できない温泉、暖かい料理といったシーンを表現可能とする。</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アイデア</a:t>
            </a:r>
          </a:p>
        </p:txBody>
      </p:sp>
      <p:sp>
        <p:nvSpPr>
          <p:cNvPr id="126" name="Shape 126"/>
          <p:cNvSpPr/>
          <p:nvPr>
            <p:ph type="body" sz="half" idx="1"/>
          </p:nvPr>
        </p:nvSpPr>
        <p:spPr>
          <a:xfrm>
            <a:off x="952500" y="2603500"/>
            <a:ext cx="5620346" cy="6286500"/>
          </a:xfrm>
          <a:prstGeom prst="rect">
            <a:avLst/>
          </a:prstGeom>
        </p:spPr>
        <p:txBody>
          <a:bodyPr/>
          <a:lstStyle/>
          <a:p>
            <a:pPr marL="360045" indent="-360045" defTabSz="473201">
              <a:spcBef>
                <a:spcPts val="3400"/>
              </a:spcBef>
              <a:defRPr sz="2916"/>
            </a:pPr>
            <a:r>
              <a:t>煙の流体シミュレーションをベースとする。</a:t>
            </a:r>
          </a:p>
          <a:p>
            <a:pPr marL="360045" indent="-360045" defTabSz="473201">
              <a:spcBef>
                <a:spcPts val="3400"/>
              </a:spcBef>
              <a:defRPr sz="2916"/>
            </a:pPr>
            <a:r>
              <a:t>湯気の特徴をモデリングする</a:t>
            </a:r>
          </a:p>
          <a:p>
            <a:pPr lvl="1" marL="720090" indent="-360045" defTabSz="473201">
              <a:spcBef>
                <a:spcPts val="3400"/>
              </a:spcBef>
              <a:defRPr sz="2916"/>
            </a:pPr>
            <a:r>
              <a:t>蒸発して消滅する。</a:t>
            </a:r>
          </a:p>
          <a:p>
            <a:pPr lvl="1" marL="720090" indent="-360045" defTabSz="473201">
              <a:spcBef>
                <a:spcPts val="3400"/>
              </a:spcBef>
              <a:defRPr sz="2916"/>
            </a:pPr>
            <a:r>
              <a:t>発生源の状態(温度、形状)によって発生の仕方が異なる</a:t>
            </a:r>
          </a:p>
          <a:p>
            <a:pPr lvl="1" marL="720090" indent="-360045" defTabSz="473201">
              <a:spcBef>
                <a:spcPts val="3400"/>
              </a:spcBef>
              <a:defRPr sz="2916"/>
            </a:pPr>
            <a:r>
              <a:t>水滴が見える場合がある。</a:t>
            </a:r>
          </a:p>
        </p:txBody>
      </p:sp>
      <p:sp>
        <p:nvSpPr>
          <p:cNvPr id="127" name="Shape 127"/>
          <p:cNvSpPr/>
          <p:nvPr/>
        </p:nvSpPr>
        <p:spPr>
          <a:xfrm>
            <a:off x="6565900" y="2603500"/>
            <a:ext cx="5620346" cy="6286500"/>
          </a:xfrm>
          <a:prstGeom prst="rect">
            <a:avLst/>
          </a:prstGeom>
          <a:ln w="12700">
            <a:miter lim="400000"/>
          </a:ln>
        </p:spPr>
        <p:txBody>
          <a:bodyPr lIns="50800" tIns="50800" rIns="50800" bIns="50800" anchor="ctr">
            <a:normAutofit fontScale="100000" lnSpcReduction="0"/>
          </a:bodyPr>
          <a:lstStyle/>
          <a:p>
            <a:pPr marL="444500" indent="-444500" algn="l">
              <a:spcBef>
                <a:spcPts val="4200"/>
              </a:spcBef>
              <a:buSzPct val="75000"/>
              <a:buChar char="•"/>
            </a:pPr>
          </a:p>
        </p:txBody>
      </p:sp>
      <p:sp>
        <p:nvSpPr>
          <p:cNvPr id="128" name="Shape 128"/>
          <p:cNvSpPr/>
          <p:nvPr/>
        </p:nvSpPr>
        <p:spPr>
          <a:xfrm>
            <a:off x="8978775" y="5983448"/>
            <a:ext cx="794595" cy="770782"/>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29" name="Shape 129"/>
          <p:cNvSpPr/>
          <p:nvPr/>
        </p:nvSpPr>
        <p:spPr>
          <a:xfrm>
            <a:off x="8978775" y="7318375"/>
            <a:ext cx="794595" cy="758081"/>
          </a:xfrm>
          <a:prstGeom prst="ellipse">
            <a:avLst/>
          </a:prstGeom>
          <a:ln w="12700">
            <a:solidFill>
              <a:srgbClr val="85888D"/>
            </a:solidFill>
            <a:miter lim="400000"/>
          </a:ln>
        </p:spPr>
        <p:txBody>
          <a:bodyPr lIns="50800" tIns="50800" rIns="50800" bIns="50800" anchor="ctr"/>
          <a:lstStyle/>
          <a:p>
            <a:pPr>
              <a:defRPr sz="2400"/>
            </a:pPr>
          </a:p>
        </p:txBody>
      </p:sp>
      <p:sp>
        <p:nvSpPr>
          <p:cNvPr id="130" name="Shape 130"/>
          <p:cNvSpPr/>
          <p:nvPr/>
        </p:nvSpPr>
        <p:spPr>
          <a:xfrm>
            <a:off x="6640882" y="8707809"/>
            <a:ext cx="5470700" cy="1"/>
          </a:xfrm>
          <a:prstGeom prst="line">
            <a:avLst/>
          </a:prstGeom>
          <a:ln w="25400">
            <a:solidFill>
              <a:srgbClr val="000000"/>
            </a:solidFill>
            <a:miter lim="400000"/>
          </a:ln>
        </p:spPr>
        <p:txBody>
          <a:bodyPr lIns="50800" tIns="50800" rIns="50800" bIns="50800" anchor="ctr"/>
          <a:lstStyle/>
          <a:p>
            <a:pPr>
              <a:defRPr sz="2400"/>
            </a:pPr>
          </a:p>
        </p:txBody>
      </p:sp>
      <p:sp>
        <p:nvSpPr>
          <p:cNvPr id="131" name="Shape 131"/>
          <p:cNvSpPr/>
          <p:nvPr/>
        </p:nvSpPr>
        <p:spPr>
          <a:xfrm>
            <a:off x="9076432" y="4767783"/>
            <a:ext cx="599282" cy="588170"/>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2" name="Shape 132"/>
          <p:cNvSpPr/>
          <p:nvPr/>
        </p:nvSpPr>
        <p:spPr>
          <a:xfrm flipV="1">
            <a:off x="9376072" y="8091437"/>
            <a:ext cx="1" cy="55572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3" name="Shape 133"/>
          <p:cNvSpPr/>
          <p:nvPr/>
        </p:nvSpPr>
        <p:spPr>
          <a:xfrm flipV="1">
            <a:off x="9376072" y="6747668"/>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4" name="Shape 134"/>
          <p:cNvSpPr/>
          <p:nvPr/>
        </p:nvSpPr>
        <p:spPr>
          <a:xfrm flipV="1">
            <a:off x="9376072" y="5403899"/>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5" name="Shape 135"/>
          <p:cNvSpPr/>
          <p:nvPr/>
        </p:nvSpPr>
        <p:spPr>
          <a:xfrm>
            <a:off x="9127504" y="3663478"/>
            <a:ext cx="497137" cy="446337"/>
          </a:xfrm>
          <a:prstGeom prst="ellipse">
            <a:avLst/>
          </a:prstGeom>
          <a:ln w="12700">
            <a:solidFill>
              <a:srgbClr val="85888D"/>
            </a:solidFill>
            <a:miter lim="400000"/>
          </a:ln>
        </p:spPr>
        <p:txBody>
          <a:bodyPr lIns="50800" tIns="50800" rIns="50800" bIns="50800" anchor="ctr"/>
          <a:lstStyle/>
          <a:p>
            <a:pPr>
              <a:defRPr sz="2400"/>
            </a:pPr>
          </a:p>
        </p:txBody>
      </p:sp>
      <p:sp>
        <p:nvSpPr>
          <p:cNvPr id="136" name="Shape 136"/>
          <p:cNvSpPr/>
          <p:nvPr/>
        </p:nvSpPr>
        <p:spPr>
          <a:xfrm flipV="1">
            <a:off x="9376072" y="4164111"/>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マイルストン</a:t>
            </a:r>
          </a:p>
        </p:txBody>
      </p:sp>
      <p:sp>
        <p:nvSpPr>
          <p:cNvPr id="139" name="Shape 139"/>
          <p:cNvSpPr/>
          <p:nvPr>
            <p:ph type="body" idx="1"/>
          </p:nvPr>
        </p:nvSpPr>
        <p:spPr>
          <a:prstGeom prst="rect">
            <a:avLst/>
          </a:prstGeom>
        </p:spPr>
        <p:txBody>
          <a:bodyPr/>
          <a:lstStyle/>
          <a:p>
            <a:pPr marL="342900" indent="-342900" defTabSz="457200">
              <a:spcBef>
                <a:spcPts val="0"/>
              </a:spcBef>
              <a:buSzTx/>
              <a:buNone/>
              <a:defRPr sz="3000">
                <a:solidFill>
                  <a:srgbClr val="FF2600"/>
                </a:solidFill>
                <a:latin typeface="Helvetica"/>
                <a:ea typeface="Helvetica"/>
                <a:cs typeface="Helvetica"/>
                <a:sym typeface="Helvetica"/>
              </a:defRPr>
            </a:pPr>
            <a:r>
              <a:t>先行研究、関連研究調査、研究計画作成</a:t>
            </a:r>
            <a:r>
              <a:rPr>
                <a:latin typeface="Calibri"/>
                <a:ea typeface="Calibri"/>
                <a:cs typeface="Calibri"/>
                <a:sym typeface="Calibri"/>
              </a:rPr>
              <a:t>(5</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solidFill>
                  <a:srgbClr val="FF2600"/>
                </a:solidFill>
                <a:latin typeface="Helvetica"/>
                <a:ea typeface="Helvetica"/>
                <a:cs typeface="Helvetica"/>
                <a:sym typeface="Helvetica"/>
              </a:defRPr>
            </a:pPr>
            <a:r>
              <a:t>流体シミュレーションの基礎を習得する。 </a:t>
            </a:r>
            <a:r>
              <a:rPr>
                <a:latin typeface="Calibri"/>
                <a:ea typeface="Calibri"/>
                <a:cs typeface="Calibri"/>
                <a:sym typeface="Calibri"/>
              </a:rPr>
              <a:t>(6</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solidFill>
                  <a:srgbClr val="FF2600"/>
                </a:solidFill>
                <a:latin typeface="Helvetica"/>
                <a:ea typeface="Helvetica"/>
                <a:cs typeface="Helvetica"/>
                <a:sym typeface="Helvetica"/>
              </a:defRPr>
            </a:pPr>
            <a:r>
              <a:t>煙の表現をシミュレーションする。</a:t>
            </a:r>
            <a:r>
              <a:rPr>
                <a:latin typeface="Calibri"/>
                <a:ea typeface="Calibri"/>
                <a:cs typeface="Calibri"/>
                <a:sym typeface="Calibri"/>
              </a:rPr>
              <a:t>(8</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湯気の動きをモデリング</a:t>
            </a:r>
            <a:r>
              <a:rPr>
                <a:latin typeface="Calibri"/>
                <a:ea typeface="Calibri"/>
                <a:cs typeface="Calibri"/>
                <a:sym typeface="Calibri"/>
              </a:rPr>
              <a:t>(</a:t>
            </a:r>
            <a:r>
              <a:t>設計</a:t>
            </a:r>
            <a:r>
              <a:rPr>
                <a:latin typeface="Calibri"/>
                <a:ea typeface="Calibri"/>
                <a:cs typeface="Calibri"/>
                <a:sym typeface="Calibri"/>
              </a:rPr>
              <a:t>)</a:t>
            </a:r>
            <a:r>
              <a:t>する。</a:t>
            </a:r>
            <a:r>
              <a:rPr>
                <a:latin typeface="Calibri"/>
                <a:ea typeface="Calibri"/>
                <a:cs typeface="Calibri"/>
                <a:sym typeface="Calibri"/>
              </a:rPr>
              <a:t>(9</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湯気の動きをシミュレーション</a:t>
            </a:r>
            <a:r>
              <a:rPr>
                <a:latin typeface="Calibri"/>
                <a:ea typeface="Calibri"/>
                <a:cs typeface="Calibri"/>
                <a:sym typeface="Calibri"/>
              </a:rPr>
              <a:t>(</a:t>
            </a:r>
            <a:r>
              <a:t>実装</a:t>
            </a:r>
            <a:r>
              <a:rPr>
                <a:latin typeface="Calibri"/>
                <a:ea typeface="Calibri"/>
                <a:cs typeface="Calibri"/>
                <a:sym typeface="Calibri"/>
              </a:rPr>
              <a:t>)</a:t>
            </a:r>
            <a:r>
              <a:t>する。</a:t>
            </a:r>
            <a:r>
              <a:rPr>
                <a:latin typeface="Calibri"/>
                <a:ea typeface="Calibri"/>
                <a:cs typeface="Calibri"/>
                <a:sym typeface="Calibri"/>
              </a:rPr>
              <a:t>(10</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湯気の発生源のシミュレーション</a:t>
            </a:r>
            <a:r>
              <a:rPr>
                <a:latin typeface="Calibri"/>
                <a:ea typeface="Calibri"/>
                <a:cs typeface="Calibri"/>
                <a:sym typeface="Calibri"/>
              </a:rPr>
              <a:t>(11</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パラメータ見直し</a:t>
            </a:r>
            <a:r>
              <a:rPr>
                <a:latin typeface="Calibri"/>
                <a:ea typeface="Calibri"/>
                <a:cs typeface="Calibri"/>
                <a:sym typeface="Calibri"/>
              </a:rPr>
              <a:t>(12</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追加検討、高速化 </a:t>
            </a:r>
            <a:r>
              <a:rPr>
                <a:latin typeface="Calibri"/>
                <a:ea typeface="Calibri"/>
                <a:cs typeface="Calibri"/>
                <a:sym typeface="Calibri"/>
              </a:rPr>
              <a:t>(2016</a:t>
            </a:r>
            <a:r>
              <a:t>年以降</a:t>
            </a:r>
            <a:r>
              <a:rPr>
                <a:latin typeface="Calibri"/>
                <a:ea typeface="Calibri"/>
                <a:cs typeface="Calibri"/>
                <a:sym typeface="Calibri"/>
              </a:rPr>
              <a: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報告内容</a:t>
            </a:r>
          </a:p>
        </p:txBody>
      </p:sp>
      <p:sp>
        <p:nvSpPr>
          <p:cNvPr id="142" name="Shape 142"/>
          <p:cNvSpPr/>
          <p:nvPr>
            <p:ph type="body" idx="1"/>
          </p:nvPr>
        </p:nvSpPr>
        <p:spPr>
          <a:prstGeom prst="rect">
            <a:avLst/>
          </a:prstGeom>
        </p:spPr>
        <p:txBody>
          <a:bodyPr/>
          <a:lstStyle/>
          <a:p>
            <a:pPr/>
            <a:r>
              <a:t>前回の報告では煙のシミュレーションの論文(Visual Simulation of Smoke)を紹介した。</a:t>
            </a:r>
          </a:p>
          <a:p>
            <a:pPr/>
            <a:r>
              <a:t>本報告ではVisual Simulation of Smokeの内容を元に実装した結果を中心に報告する。</a:t>
            </a:r>
          </a:p>
          <a:p>
            <a:pPr/>
            <a:r>
              <a:t>前回、指摘にあったCGによるシミュレーションの評価方法の議論も行う。</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実装方法</a:t>
            </a:r>
          </a:p>
        </p:txBody>
      </p:sp>
      <p:sp>
        <p:nvSpPr>
          <p:cNvPr id="145" name="Shape 145"/>
          <p:cNvSpPr/>
          <p:nvPr>
            <p:ph type="body" idx="1"/>
          </p:nvPr>
        </p:nvSpPr>
        <p:spPr>
          <a:prstGeom prst="rect">
            <a:avLst/>
          </a:prstGeom>
        </p:spPr>
        <p:txBody>
          <a:bodyPr/>
          <a:lstStyle/>
          <a:p>
            <a:pPr/>
            <a:r>
              <a:t>煙のシミュレーションを２次元ベースで格子法により実装(ソースはsteam2d.cとして配置)</a:t>
            </a:r>
          </a:p>
          <a:p>
            <a:pPr/>
            <a:r>
              <a:t>以下のシンプルな流体シミュレーションのサンプルを参考。</a:t>
            </a:r>
            <a:br/>
            <a:r>
              <a:rPr sz="3000"/>
              <a:t>2dsmoke:</a:t>
            </a:r>
            <a:r>
              <a:rPr sz="3000" u="sng">
                <a:hlinkClick r:id="rId2" invalidUrl="" action="" tgtFrame="" tooltip="" history="1" highlightClick="0" endSnd="0"/>
              </a:rPr>
              <a:t>https://code.google.com/p/2dsmoke/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データ構造</a:t>
            </a:r>
          </a:p>
        </p:txBody>
      </p:sp>
      <p:sp>
        <p:nvSpPr>
          <p:cNvPr id="148" name="Shape 148"/>
          <p:cNvSpPr/>
          <p:nvPr>
            <p:ph type="body" idx="1"/>
          </p:nvPr>
        </p:nvSpPr>
        <p:spPr>
          <a:xfrm>
            <a:off x="952500" y="2362200"/>
            <a:ext cx="11099800" cy="6286500"/>
          </a:xfrm>
          <a:prstGeom prst="rect">
            <a:avLst/>
          </a:prstGeom>
        </p:spPr>
        <p:txBody>
          <a:bodyPr anchor="t"/>
          <a:lstStyle/>
          <a:p>
            <a:pPr marL="228600" indent="-228600" defTabSz="457200">
              <a:spcBef>
                <a:spcPts val="0"/>
              </a:spcBef>
              <a:buSzPct val="100000"/>
              <a:defRPr sz="4000">
                <a:latin typeface="Helvetica"/>
                <a:ea typeface="Helvetica"/>
                <a:cs typeface="Helvetica"/>
                <a:sym typeface="Helvetica"/>
              </a:defRPr>
            </a:pPr>
            <a:r>
              <a:t>スタガード格子</a:t>
            </a:r>
          </a:p>
          <a:p>
            <a:pPr lvl="1" marL="457200" indent="-228600" defTabSz="457200">
              <a:spcBef>
                <a:spcPts val="0"/>
              </a:spcBef>
              <a:buSzPct val="100000"/>
              <a:defRPr sz="4000">
                <a:latin typeface="Helvetica"/>
                <a:ea typeface="Helvetica"/>
                <a:cs typeface="Helvetica"/>
                <a:sym typeface="Helvetica"/>
              </a:defRPr>
            </a:pPr>
            <a:r>
              <a:t>中心に煙の密度、温度、外力を置く</a:t>
            </a:r>
            <a:endParaRPr>
              <a:latin typeface="Calibri"/>
              <a:ea typeface="Calibri"/>
              <a:cs typeface="Calibri"/>
              <a:sym typeface="Calibri"/>
            </a:endParaRPr>
          </a:p>
          <a:p>
            <a:pPr lvl="1" marL="457200" indent="-228600" defTabSz="457200">
              <a:spcBef>
                <a:spcPts val="0"/>
              </a:spcBef>
              <a:buSzPct val="100000"/>
              <a:defRPr sz="4000">
                <a:latin typeface="Helvetica"/>
                <a:ea typeface="Helvetica"/>
                <a:cs typeface="Helvetica"/>
                <a:sym typeface="Helvetica"/>
              </a:defRPr>
            </a:pPr>
            <a:r>
              <a:t>面に流体の速度を置く</a:t>
            </a:r>
          </a:p>
        </p:txBody>
      </p:sp>
      <p:pic>
        <p:nvPicPr>
          <p:cNvPr id="149" name="pasted-image.pdf"/>
          <p:cNvPicPr>
            <a:picLocks noChangeAspect="1"/>
          </p:cNvPicPr>
          <p:nvPr/>
        </p:nvPicPr>
        <p:blipFill>
          <a:blip r:embed="rId2">
            <a:extLst/>
          </a:blip>
          <a:stretch>
            <a:fillRect/>
          </a:stretch>
        </p:blipFill>
        <p:spPr>
          <a:xfrm>
            <a:off x="2876550" y="5130800"/>
            <a:ext cx="6565900" cy="38100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流体のモデル</a:t>
            </a:r>
          </a:p>
        </p:txBody>
      </p:sp>
      <p:sp>
        <p:nvSpPr>
          <p:cNvPr id="152" name="Shape 152"/>
          <p:cNvSpPr/>
          <p:nvPr>
            <p:ph type="body" idx="1"/>
          </p:nvPr>
        </p:nvSpPr>
        <p:spPr>
          <a:xfrm>
            <a:off x="952500" y="2311400"/>
            <a:ext cx="11099800" cy="6286500"/>
          </a:xfrm>
          <a:prstGeom prst="rect">
            <a:avLst/>
          </a:prstGeom>
        </p:spPr>
        <p:txBody>
          <a:bodyPr/>
          <a:lstStyle/>
          <a:p>
            <a:pPr marL="413384" indent="-413384" defTabSz="362204">
              <a:spcBef>
                <a:spcPts val="2600"/>
              </a:spcBef>
              <a:defRPr sz="2232"/>
            </a:pPr>
            <a:r>
              <a:rPr sz="3720"/>
              <a:t>オイラーの運動方程式</a:t>
            </a:r>
            <a:br>
              <a:rPr sz="3720"/>
            </a:br>
            <a:r>
              <a:rPr sz="2666"/>
              <a:t>粘性を考慮しない非圧縮性の流れを表現。</a:t>
            </a:r>
            <a:endParaRPr sz="2666">
              <a:latin typeface="Calibri"/>
              <a:ea typeface="Calibri"/>
              <a:cs typeface="Calibri"/>
              <a:sym typeface="Calibri"/>
            </a:endParaRPr>
          </a:p>
          <a:p>
            <a:pPr marL="496062" indent="-248031" defTabSz="283463">
              <a:spcBef>
                <a:spcPts val="0"/>
              </a:spcBef>
              <a:buSzTx/>
              <a:buNone/>
              <a:defRPr sz="1488">
                <a:latin typeface="Helvetica"/>
                <a:ea typeface="Helvetica"/>
                <a:cs typeface="Helvetica"/>
                <a:sym typeface="Helvetica"/>
              </a:defRPr>
            </a:pPr>
            <a:endParaRPr>
              <a:latin typeface="Calibri"/>
              <a:ea typeface="Calibri"/>
              <a:cs typeface="Calibri"/>
              <a:sym typeface="Calibri"/>
            </a:endParaRPr>
          </a:p>
          <a:p>
            <a:pPr marL="496062" indent="-248031" defTabSz="283463">
              <a:spcBef>
                <a:spcPts val="0"/>
              </a:spcBef>
              <a:buSzTx/>
              <a:buNone/>
              <a:defRPr sz="1488">
                <a:latin typeface="Helvetica"/>
                <a:ea typeface="Helvetica"/>
                <a:cs typeface="Helvetica"/>
                <a:sym typeface="Helvetica"/>
              </a:defRPr>
            </a:pPr>
            <a:br/>
            <a:br/>
          </a:p>
          <a:p>
            <a:pPr marL="275590" indent="-275590" defTabSz="362204">
              <a:spcBef>
                <a:spcPts val="2600"/>
              </a:spcBef>
              <a:defRPr sz="2232"/>
            </a:pPr>
          </a:p>
          <a:p>
            <a:pPr marL="459316" indent="-459316" defTabSz="362204">
              <a:spcBef>
                <a:spcPts val="2600"/>
              </a:spcBef>
              <a:defRPr sz="2232"/>
            </a:pPr>
            <a:r>
              <a:rPr sz="3720"/>
              <a:t>連続の式</a:t>
            </a:r>
            <a:br>
              <a:rPr sz="2480"/>
            </a:br>
            <a:r>
              <a:rPr sz="2666"/>
              <a:t>何も無いところから湧き出すことはない。</a:t>
            </a:r>
            <a:br>
              <a:rPr sz="2666"/>
            </a:br>
            <a:br/>
            <a:br/>
            <a:br/>
            <a:br/>
          </a:p>
        </p:txBody>
      </p:sp>
      <p:pic>
        <p:nvPicPr>
          <p:cNvPr id="153" name="pasted-image.pdf"/>
          <p:cNvPicPr>
            <a:picLocks noChangeAspect="1"/>
          </p:cNvPicPr>
          <p:nvPr/>
        </p:nvPicPr>
        <p:blipFill>
          <a:blip r:embed="rId2">
            <a:extLst/>
          </a:blip>
          <a:stretch>
            <a:fillRect/>
          </a:stretch>
        </p:blipFill>
        <p:spPr>
          <a:xfrm>
            <a:off x="3943350" y="4197350"/>
            <a:ext cx="5118100" cy="977900"/>
          </a:xfrm>
          <a:prstGeom prst="rect">
            <a:avLst/>
          </a:prstGeom>
          <a:ln w="12700">
            <a:miter lim="400000"/>
          </a:ln>
        </p:spPr>
      </p:pic>
      <p:pic>
        <p:nvPicPr>
          <p:cNvPr id="154" name="pasted-image.pdf"/>
          <p:cNvPicPr>
            <a:picLocks noChangeAspect="1"/>
          </p:cNvPicPr>
          <p:nvPr/>
        </p:nvPicPr>
        <p:blipFill>
          <a:blip r:embed="rId3">
            <a:extLst/>
          </a:blip>
          <a:stretch>
            <a:fillRect/>
          </a:stretch>
        </p:blipFill>
        <p:spPr>
          <a:xfrm>
            <a:off x="5613400" y="7362130"/>
            <a:ext cx="1778000" cy="33020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煙のモデル</a:t>
            </a:r>
          </a:p>
        </p:txBody>
      </p:sp>
      <p:sp>
        <p:nvSpPr>
          <p:cNvPr id="157" name="Shape 157"/>
          <p:cNvSpPr/>
          <p:nvPr>
            <p:ph type="body" idx="1"/>
          </p:nvPr>
        </p:nvSpPr>
        <p:spPr>
          <a:xfrm>
            <a:off x="990600" y="2609850"/>
            <a:ext cx="11099800" cy="6286500"/>
          </a:xfrm>
          <a:prstGeom prst="rect">
            <a:avLst/>
          </a:prstGeom>
        </p:spPr>
        <p:txBody>
          <a:bodyPr/>
          <a:lstStyle/>
          <a:p>
            <a:pPr/>
            <a:r>
              <a:t>煙の濃度・温度</a:t>
            </a:r>
            <a:br/>
            <a:r>
              <a:rPr sz="2500"/>
              <a:t>流体の速度に沿って運ばれる</a:t>
            </a:r>
            <a:br/>
            <a:br/>
            <a:br/>
          </a:p>
          <a:p>
            <a:pPr/>
            <a:r>
              <a:t>浮力</a:t>
            </a:r>
            <a:br/>
            <a:r>
              <a:rPr sz="2500"/>
              <a:t>温度が熱い場合に上に力が加わり、煙の濃度が高い場合に下に力が加わる</a:t>
            </a:r>
            <a:br/>
          </a:p>
        </p:txBody>
      </p:sp>
      <p:pic>
        <p:nvPicPr>
          <p:cNvPr id="158" name="pasted-image.pdf"/>
          <p:cNvPicPr>
            <a:picLocks noChangeAspect="1"/>
          </p:cNvPicPr>
          <p:nvPr/>
        </p:nvPicPr>
        <p:blipFill>
          <a:blip r:embed="rId2">
            <a:extLst/>
          </a:blip>
          <a:stretch>
            <a:fillRect/>
          </a:stretch>
        </p:blipFill>
        <p:spPr>
          <a:xfrm>
            <a:off x="5156200" y="5569545"/>
            <a:ext cx="2988780" cy="892001"/>
          </a:xfrm>
          <a:prstGeom prst="rect">
            <a:avLst/>
          </a:prstGeom>
          <a:ln w="12700">
            <a:miter lim="400000"/>
          </a:ln>
        </p:spPr>
      </p:pic>
      <p:pic>
        <p:nvPicPr>
          <p:cNvPr id="159" name="pasted-image.pdf"/>
          <p:cNvPicPr>
            <a:picLocks noChangeAspect="1"/>
          </p:cNvPicPr>
          <p:nvPr/>
        </p:nvPicPr>
        <p:blipFill>
          <a:blip r:embed="rId3">
            <a:extLst/>
          </a:blip>
          <a:stretch>
            <a:fillRect/>
          </a:stretch>
        </p:blipFill>
        <p:spPr>
          <a:xfrm>
            <a:off x="5213350" y="4399827"/>
            <a:ext cx="2874566" cy="910871"/>
          </a:xfrm>
          <a:prstGeom prst="rect">
            <a:avLst/>
          </a:prstGeom>
          <a:ln w="12700">
            <a:miter lim="400000"/>
          </a:ln>
        </p:spPr>
      </p:pic>
      <p:pic>
        <p:nvPicPr>
          <p:cNvPr id="160" name="pasted-image.pdf"/>
          <p:cNvPicPr>
            <a:picLocks noChangeAspect="1"/>
          </p:cNvPicPr>
          <p:nvPr/>
        </p:nvPicPr>
        <p:blipFill>
          <a:blip r:embed="rId4">
            <a:extLst/>
          </a:blip>
          <a:stretch>
            <a:fillRect/>
          </a:stretch>
        </p:blipFill>
        <p:spPr>
          <a:xfrm>
            <a:off x="3517900" y="8192492"/>
            <a:ext cx="5969000" cy="482601"/>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