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117" name="Shape 117"/>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118" name="Shape 118"/>
          <p:cNvSpPr/>
          <p:nvPr>
            <p:ph type="title"/>
          </p:nvPr>
        </p:nvSpPr>
        <p:spPr>
          <a:prstGeom prst="rect">
            <a:avLst/>
          </a:prstGeom>
        </p:spPr>
        <p:txBody>
          <a:bodyPr/>
          <a:lstStyle>
            <a:lvl1pPr>
              <a:defRPr sz="7300"/>
            </a:lvl1pPr>
          </a:lstStyle>
          <a:p>
            <a:pPr/>
            <a:r>
              <a:t>Title Text</a:t>
            </a:r>
          </a:p>
        </p:txBody>
      </p:sp>
      <p:sp>
        <p:nvSpPr>
          <p:cNvPr id="119" name="Shape 119"/>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120" name="Shape 1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lvl1pPr>
              <a:defRPr sz="7300"/>
            </a:lvl1pPr>
          </a:lstStyle>
          <a:p>
            <a:pPr/>
            <a:r>
              <a:t>Title Text</a:t>
            </a:r>
          </a:p>
        </p:txBody>
      </p:sp>
      <p:sp>
        <p:nvSpPr>
          <p:cNvPr id="128" name="Shape 12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ctrTitle"/>
          </p:nvPr>
        </p:nvSpPr>
        <p:spPr>
          <a:prstGeom prst="rect">
            <a:avLst/>
          </a:prstGeom>
        </p:spPr>
        <p:txBody>
          <a:bodyPr/>
          <a:lstStyle>
            <a:lvl1pPr>
              <a:defRPr sz="5800"/>
            </a:lvl1pPr>
          </a:lstStyle>
          <a:p>
            <a:pPr/>
            <a:r>
              <a:t>湯気のシミュレーションモデル</a:t>
            </a:r>
          </a:p>
        </p:txBody>
      </p:sp>
      <p:sp>
        <p:nvSpPr>
          <p:cNvPr id="139" name="Shape 139"/>
          <p:cNvSpPr/>
          <p:nvPr>
            <p:ph type="subTitle" sz="quarter" idx="1"/>
          </p:nvPr>
        </p:nvSpPr>
        <p:spPr>
          <a:prstGeom prst="rect">
            <a:avLst/>
          </a:prstGeom>
        </p:spPr>
        <p:txBody>
          <a:bodyPr/>
          <a:lstStyle/>
          <a:p>
            <a:pPr/>
            <a:r>
              <a:t>2015/11/07</a:t>
            </a:r>
          </a:p>
          <a:p>
            <a:pPr/>
            <a:r>
              <a:t>M1 浅井ゼミ 佐野宏行</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課題・考察</a:t>
            </a:r>
          </a:p>
        </p:txBody>
      </p:sp>
      <p:sp>
        <p:nvSpPr>
          <p:cNvPr id="234" name="Shape 234"/>
          <p:cNvSpPr/>
          <p:nvPr/>
        </p:nvSpPr>
        <p:spPr>
          <a:xfrm>
            <a:off x="473643" y="2815240"/>
            <a:ext cx="11581359" cy="60219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23236" indent="-423236" algn="l" defTabSz="560831">
              <a:spcBef>
                <a:spcPts val="4000"/>
              </a:spcBef>
              <a:buSzPct val="75000"/>
              <a:buChar char="•"/>
              <a:defRPr sz="3455"/>
            </a:pPr>
            <a:r>
              <a:t>確認できた結果は雲の形状に似ており、湯気の動きとは異なるように見える。動きだけをみると煙の方が近い。</a:t>
            </a:r>
            <a:br/>
            <a:r>
              <a:t>➡︎水蒸気や飽和水蒸気量の概念を入れるだけでなく雲にはない湯気の形状、動きの特性を考慮が必要。</a:t>
            </a:r>
          </a:p>
          <a:p>
            <a:pPr marL="423236" indent="-423236" algn="l" defTabSz="560831">
              <a:spcBef>
                <a:spcPts val="4000"/>
              </a:spcBef>
              <a:buSzPct val="75000"/>
              <a:buChar char="•"/>
              <a:defRPr sz="3455"/>
            </a:pPr>
            <a:r>
              <a:t>パラメータの調整を細かく行わないと湯気が発生しない。また少しパラメータを変更(例えば相転移率を0.001だけ変えるなど)するだけで値が発散する場合が有る。</a:t>
            </a:r>
            <a:br/>
            <a:r>
              <a:t>➡︎安定したモデルにしたい。</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今後の予定</a:t>
            </a:r>
          </a:p>
        </p:txBody>
      </p:sp>
      <p:sp>
        <p:nvSpPr>
          <p:cNvPr id="237" name="Shape 237"/>
          <p:cNvSpPr/>
          <p:nvPr>
            <p:ph type="body" idx="1"/>
          </p:nvPr>
        </p:nvSpPr>
        <p:spPr>
          <a:prstGeom prst="rect">
            <a:avLst/>
          </a:prstGeom>
        </p:spPr>
        <p:txBody>
          <a:bodyPr/>
          <a:lstStyle/>
          <a:p>
            <a:pPr marL="316561" indent="-316561" defTabSz="531622">
              <a:spcBef>
                <a:spcPts val="0"/>
              </a:spcBef>
              <a:defRPr sz="3276"/>
            </a:pPr>
            <a:r>
              <a:t>改めて湯気のシミュレーションモデルの見直すため以下を11月中に行う。</a:t>
            </a:r>
          </a:p>
          <a:p>
            <a:pPr lvl="1" marL="721056" indent="-316561" defTabSz="531622">
              <a:spcBef>
                <a:spcPts val="0"/>
              </a:spcBef>
              <a:defRPr sz="3276"/>
            </a:pPr>
            <a:r>
              <a:t>湯気の発生、動作原理の詳細を調査。</a:t>
            </a:r>
          </a:p>
          <a:p>
            <a:pPr lvl="1" marL="721056" indent="-316561" defTabSz="531622">
              <a:spcBef>
                <a:spcPts val="0"/>
              </a:spcBef>
              <a:defRPr sz="3276"/>
            </a:pPr>
            <a:r>
              <a:t>湯気のシミュレーションモデル再検討。</a:t>
            </a:r>
            <a:br/>
          </a:p>
          <a:p>
            <a:pPr marL="316561" indent="-316561" defTabSz="531622">
              <a:spcBef>
                <a:spcPts val="0"/>
              </a:spcBef>
              <a:defRPr sz="3276"/>
            </a:pPr>
            <a:r>
              <a:t>湯気のシミュレーションモデルの検討完了後に以下を実施する。</a:t>
            </a:r>
          </a:p>
          <a:p>
            <a:pPr lvl="1" marL="721056" indent="-316561" defTabSz="531622">
              <a:spcBef>
                <a:spcPts val="0"/>
              </a:spcBef>
              <a:defRPr sz="3276"/>
            </a:pPr>
            <a:r>
              <a:t>煙、湯気における流体力学、流体シミュレーション手法の関連研究再調査。</a:t>
            </a:r>
          </a:p>
          <a:p>
            <a:pPr lvl="1" marL="721056" indent="-316561" defTabSz="531622">
              <a:spcBef>
                <a:spcPts val="0"/>
              </a:spcBef>
              <a:defRPr sz="3276"/>
            </a:pPr>
            <a:r>
              <a:t>3次元による実装。</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lvl1pPr>
              <a:defRPr sz="5500"/>
            </a:lvl1pPr>
          </a:lstStyle>
          <a:p>
            <a:pPr/>
            <a:r>
              <a:t>研究テーマ</a:t>
            </a:r>
          </a:p>
        </p:txBody>
      </p:sp>
      <p:sp>
        <p:nvSpPr>
          <p:cNvPr id="142" name="Shape 142"/>
          <p:cNvSpPr/>
          <p:nvPr>
            <p:ph type="body" sz="half" idx="1"/>
          </p:nvPr>
        </p:nvSpPr>
        <p:spPr>
          <a:xfrm>
            <a:off x="774700" y="2597150"/>
            <a:ext cx="5867847" cy="6286500"/>
          </a:xfrm>
          <a:prstGeom prst="rect">
            <a:avLst/>
          </a:prstGeom>
        </p:spPr>
        <p:txBody>
          <a:bodyPr/>
          <a:lstStyle/>
          <a:p>
            <a:pPr marL="440871" indent="-440871">
              <a:spcBef>
                <a:spcPts val="4200"/>
              </a:spcBef>
              <a:defRPr sz="3600"/>
            </a:pPr>
            <a:r>
              <a:t>CGによるフォトリアルな湯気のシミュレーション。</a:t>
            </a:r>
          </a:p>
          <a:p>
            <a:pPr marL="440871" indent="-440871">
              <a:spcBef>
                <a:spcPts val="4200"/>
              </a:spcBef>
              <a:defRPr sz="3600"/>
            </a:pPr>
            <a:r>
              <a:t>従来のCGでは表現できない温泉、暖かい料理といったシーンを表現可能とする。</a:t>
            </a:r>
          </a:p>
        </p:txBody>
      </p:sp>
      <p:pic>
        <p:nvPicPr>
          <p:cNvPr id="143" name="sample_a.png"/>
          <p:cNvPicPr>
            <a:picLocks noChangeAspect="1"/>
          </p:cNvPicPr>
          <p:nvPr/>
        </p:nvPicPr>
        <p:blipFill>
          <a:blip r:embed="rId2">
            <a:extLst/>
          </a:blip>
          <a:stretch>
            <a:fillRect/>
          </a:stretch>
        </p:blipFill>
        <p:spPr>
          <a:xfrm>
            <a:off x="7404100" y="3009900"/>
            <a:ext cx="3962400" cy="5461000"/>
          </a:xfrm>
          <a:prstGeom prst="rect">
            <a:avLst/>
          </a:prstGeom>
          <a:ln w="12700">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アイデア</a:t>
            </a:r>
          </a:p>
        </p:txBody>
      </p:sp>
      <p:sp>
        <p:nvSpPr>
          <p:cNvPr id="146" name="Shape 146"/>
          <p:cNvSpPr/>
          <p:nvPr>
            <p:ph type="body" sz="half" idx="1"/>
          </p:nvPr>
        </p:nvSpPr>
        <p:spPr>
          <a:xfrm>
            <a:off x="952500" y="2603500"/>
            <a:ext cx="5620346" cy="6286500"/>
          </a:xfrm>
          <a:prstGeom prst="rect">
            <a:avLst/>
          </a:prstGeom>
        </p:spPr>
        <p:txBody>
          <a:bodyPr/>
          <a:lstStyle/>
          <a:p>
            <a:pPr marL="360045" indent="-360045" defTabSz="473201">
              <a:spcBef>
                <a:spcPts val="3400"/>
              </a:spcBef>
              <a:defRPr sz="2916"/>
            </a:pPr>
            <a:r>
              <a:t>煙の流体シミュレーションをベースとする。</a:t>
            </a:r>
          </a:p>
          <a:p>
            <a:pPr marL="360045" indent="-360045" defTabSz="473201">
              <a:spcBef>
                <a:spcPts val="3400"/>
              </a:spcBef>
              <a:defRPr sz="2916"/>
            </a:pPr>
            <a:r>
              <a:t>湯気の特徴をモデリングする</a:t>
            </a:r>
          </a:p>
          <a:p>
            <a:pPr lvl="1" marL="720090" indent="-360045" defTabSz="473201">
              <a:spcBef>
                <a:spcPts val="3400"/>
              </a:spcBef>
              <a:defRPr sz="2916"/>
            </a:pPr>
            <a:r>
              <a:t>蒸発して消滅する。</a:t>
            </a:r>
          </a:p>
          <a:p>
            <a:pPr lvl="1" marL="720090" indent="-360045" defTabSz="473201">
              <a:spcBef>
                <a:spcPts val="3400"/>
              </a:spcBef>
              <a:defRPr sz="2916"/>
            </a:pPr>
            <a:r>
              <a:t>発生源の状態(温度、形状)によって発生の仕方が異なる</a:t>
            </a:r>
          </a:p>
          <a:p>
            <a:pPr lvl="1" marL="720090" indent="-360045" defTabSz="473201">
              <a:spcBef>
                <a:spcPts val="3400"/>
              </a:spcBef>
              <a:defRPr sz="2916"/>
            </a:pPr>
            <a:r>
              <a:t>水滴が見える場合がある。</a:t>
            </a:r>
          </a:p>
        </p:txBody>
      </p:sp>
      <p:sp>
        <p:nvSpPr>
          <p:cNvPr id="147" name="Shape 147"/>
          <p:cNvSpPr/>
          <p:nvPr/>
        </p:nvSpPr>
        <p:spPr>
          <a:xfrm>
            <a:off x="6565900" y="2603500"/>
            <a:ext cx="5620346" cy="6286500"/>
          </a:xfrm>
          <a:prstGeom prst="rect">
            <a:avLst/>
          </a:prstGeom>
          <a:ln w="12700">
            <a:miter lim="400000"/>
          </a:ln>
        </p:spPr>
        <p:txBody>
          <a:bodyPr lIns="50800" tIns="50800" rIns="50800" bIns="50800" anchor="ctr">
            <a:normAutofit fontScale="100000" lnSpcReduction="0"/>
          </a:bodyPr>
          <a:lstStyle/>
          <a:p>
            <a:pPr marL="444500" indent="-444500" algn="l">
              <a:spcBef>
                <a:spcPts val="4200"/>
              </a:spcBef>
              <a:buSzPct val="75000"/>
              <a:buChar char="•"/>
            </a:pPr>
          </a:p>
        </p:txBody>
      </p:sp>
      <p:sp>
        <p:nvSpPr>
          <p:cNvPr id="148" name="Shape 148"/>
          <p:cNvSpPr/>
          <p:nvPr/>
        </p:nvSpPr>
        <p:spPr>
          <a:xfrm>
            <a:off x="8978775" y="5983448"/>
            <a:ext cx="794595" cy="770782"/>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49" name="Shape 149"/>
          <p:cNvSpPr/>
          <p:nvPr/>
        </p:nvSpPr>
        <p:spPr>
          <a:xfrm>
            <a:off x="8978775" y="7318375"/>
            <a:ext cx="794595" cy="758081"/>
          </a:xfrm>
          <a:prstGeom prst="ellipse">
            <a:avLst/>
          </a:prstGeom>
          <a:ln w="12700">
            <a:solidFill>
              <a:srgbClr val="85888D"/>
            </a:solidFill>
            <a:miter lim="400000"/>
          </a:ln>
        </p:spPr>
        <p:txBody>
          <a:bodyPr lIns="50800" tIns="50800" rIns="50800" bIns="50800" anchor="ctr"/>
          <a:lstStyle/>
          <a:p>
            <a:pPr>
              <a:defRPr sz="2400"/>
            </a:pPr>
          </a:p>
        </p:txBody>
      </p:sp>
      <p:sp>
        <p:nvSpPr>
          <p:cNvPr id="150" name="Shape 150"/>
          <p:cNvSpPr/>
          <p:nvPr/>
        </p:nvSpPr>
        <p:spPr>
          <a:xfrm>
            <a:off x="6640882" y="8707809"/>
            <a:ext cx="5470700" cy="1"/>
          </a:xfrm>
          <a:prstGeom prst="line">
            <a:avLst/>
          </a:prstGeom>
          <a:ln w="25400">
            <a:solidFill>
              <a:srgbClr val="000000"/>
            </a:solidFill>
            <a:miter lim="400000"/>
          </a:ln>
        </p:spPr>
        <p:txBody>
          <a:bodyPr lIns="50800" tIns="50800" rIns="50800" bIns="50800" anchor="ctr"/>
          <a:lstStyle/>
          <a:p>
            <a:pPr>
              <a:defRPr sz="2400"/>
            </a:pPr>
          </a:p>
        </p:txBody>
      </p:sp>
      <p:sp>
        <p:nvSpPr>
          <p:cNvPr id="151" name="Shape 151"/>
          <p:cNvSpPr/>
          <p:nvPr/>
        </p:nvSpPr>
        <p:spPr>
          <a:xfrm>
            <a:off x="9076432" y="4767783"/>
            <a:ext cx="599282" cy="588170"/>
          </a:xfrm>
          <a:prstGeom prst="ellipse">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52" name="Shape 152"/>
          <p:cNvSpPr/>
          <p:nvPr/>
        </p:nvSpPr>
        <p:spPr>
          <a:xfrm flipV="1">
            <a:off x="9376072" y="8091437"/>
            <a:ext cx="1" cy="555726"/>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3" name="Shape 153"/>
          <p:cNvSpPr/>
          <p:nvPr/>
        </p:nvSpPr>
        <p:spPr>
          <a:xfrm flipV="1">
            <a:off x="9376072" y="6747668"/>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4" name="Shape 154"/>
          <p:cNvSpPr/>
          <p:nvPr/>
        </p:nvSpPr>
        <p:spPr>
          <a:xfrm flipV="1">
            <a:off x="9376072" y="5403899"/>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5" name="Shape 155"/>
          <p:cNvSpPr/>
          <p:nvPr/>
        </p:nvSpPr>
        <p:spPr>
          <a:xfrm>
            <a:off x="9127504" y="3663478"/>
            <a:ext cx="497137" cy="446337"/>
          </a:xfrm>
          <a:prstGeom prst="ellipse">
            <a:avLst/>
          </a:prstGeom>
          <a:ln w="12700">
            <a:solidFill>
              <a:srgbClr val="85888D"/>
            </a:solidFill>
            <a:miter lim="400000"/>
          </a:ln>
        </p:spPr>
        <p:txBody>
          <a:bodyPr lIns="50800" tIns="50800" rIns="50800" bIns="50800" anchor="ctr"/>
          <a:lstStyle/>
          <a:p>
            <a:pPr>
              <a:defRPr sz="2400"/>
            </a:pPr>
          </a:p>
        </p:txBody>
      </p:sp>
      <p:sp>
        <p:nvSpPr>
          <p:cNvPr id="156" name="Shape 156"/>
          <p:cNvSpPr/>
          <p:nvPr/>
        </p:nvSpPr>
        <p:spPr>
          <a:xfrm flipV="1">
            <a:off x="9376072" y="4164111"/>
            <a:ext cx="1" cy="555725"/>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マイルストン</a:t>
            </a:r>
          </a:p>
        </p:txBody>
      </p:sp>
      <p:sp>
        <p:nvSpPr>
          <p:cNvPr id="159" name="Shape 159"/>
          <p:cNvSpPr/>
          <p:nvPr>
            <p:ph type="body" idx="1"/>
          </p:nvPr>
        </p:nvSpPr>
        <p:spPr>
          <a:prstGeom prst="rect">
            <a:avLst/>
          </a:prstGeom>
        </p:spPr>
        <p:txBody>
          <a:bodyPr/>
          <a:lstStyle/>
          <a:p>
            <a:pPr marL="342900" indent="-342900" defTabSz="457200">
              <a:spcBef>
                <a:spcPts val="0"/>
              </a:spcBef>
              <a:buSzTx/>
              <a:buNone/>
              <a:defRPr sz="3000">
                <a:latin typeface="Helvetica"/>
                <a:ea typeface="Helvetica"/>
                <a:cs typeface="Helvetica"/>
                <a:sym typeface="Helvetica"/>
              </a:defRPr>
            </a:pPr>
            <a:r>
              <a:t>先行研究、関連研究調査、研究計画作成</a:t>
            </a:r>
            <a:r>
              <a:rPr>
                <a:latin typeface="Calibri"/>
                <a:ea typeface="Calibri"/>
                <a:cs typeface="Calibri"/>
                <a:sym typeface="Calibri"/>
              </a:rPr>
              <a:t>(5</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流体シミュレーションの基礎を習得する。 </a:t>
            </a:r>
            <a:r>
              <a:rPr>
                <a:latin typeface="Calibri"/>
                <a:ea typeface="Calibri"/>
                <a:cs typeface="Calibri"/>
                <a:sym typeface="Calibri"/>
              </a:rPr>
              <a:t>(6</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煙の表現をシミュレーションする。</a:t>
            </a:r>
            <a:r>
              <a:rPr>
                <a:latin typeface="Calibri"/>
                <a:ea typeface="Calibri"/>
                <a:cs typeface="Calibri"/>
                <a:sym typeface="Calibri"/>
              </a:rPr>
              <a:t>(8</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solidFill>
                  <a:srgbClr val="FF2600"/>
                </a:solidFill>
                <a:latin typeface="Helvetica"/>
                <a:ea typeface="Helvetica"/>
                <a:cs typeface="Helvetica"/>
                <a:sym typeface="Helvetica"/>
              </a:defRPr>
            </a:pPr>
            <a:r>
              <a:rPr>
                <a:solidFill>
                  <a:srgbClr val="000000"/>
                </a:solidFill>
              </a:rPr>
              <a:t>湯気の動きをモデリング</a:t>
            </a:r>
            <a:r>
              <a:rPr>
                <a:solidFill>
                  <a:srgbClr val="000000"/>
                </a:solidFill>
                <a:latin typeface="Calibri"/>
                <a:ea typeface="Calibri"/>
                <a:cs typeface="Calibri"/>
                <a:sym typeface="Calibri"/>
              </a:rPr>
              <a:t>(</a:t>
            </a:r>
            <a:r>
              <a:rPr>
                <a:solidFill>
                  <a:srgbClr val="000000"/>
                </a:solidFill>
              </a:rPr>
              <a:t>設計</a:t>
            </a:r>
            <a:r>
              <a:rPr>
                <a:solidFill>
                  <a:srgbClr val="000000"/>
                </a:solidFill>
                <a:latin typeface="Calibri"/>
                <a:ea typeface="Calibri"/>
                <a:cs typeface="Calibri"/>
                <a:sym typeface="Calibri"/>
              </a:rPr>
              <a:t>)</a:t>
            </a:r>
            <a:r>
              <a:rPr>
                <a:solidFill>
                  <a:srgbClr val="000000"/>
                </a:solidFill>
              </a:rPr>
              <a:t>する。</a:t>
            </a:r>
            <a:r>
              <a:rPr>
                <a:solidFill>
                  <a:srgbClr val="000000"/>
                </a:solidFill>
                <a:latin typeface="Calibri"/>
                <a:ea typeface="Calibri"/>
                <a:cs typeface="Calibri"/>
                <a:sym typeface="Calibri"/>
              </a:rPr>
              <a:t>(9</a:t>
            </a:r>
            <a:r>
              <a:rPr>
                <a:solidFill>
                  <a:srgbClr val="000000"/>
                </a:solidFill>
              </a:rPr>
              <a:t>月</a:t>
            </a:r>
            <a:r>
              <a:rPr>
                <a:solidFill>
                  <a:srgbClr val="000000"/>
                </a:solidFill>
                <a:latin typeface="Calibri"/>
                <a:ea typeface="Calibri"/>
                <a:cs typeface="Calibri"/>
                <a:sym typeface="Calibri"/>
              </a:rPr>
              <a:t>) </a:t>
            </a:r>
            <a: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湯気の動きをシミュレーション</a:t>
            </a:r>
            <a:r>
              <a:rPr>
                <a:latin typeface="Calibri"/>
                <a:ea typeface="Calibri"/>
                <a:cs typeface="Calibri"/>
                <a:sym typeface="Calibri"/>
              </a:rPr>
              <a:t>(</a:t>
            </a:r>
            <a:r>
              <a:t>実装</a:t>
            </a:r>
            <a:r>
              <a:rPr>
                <a:latin typeface="Calibri"/>
                <a:ea typeface="Calibri"/>
                <a:cs typeface="Calibri"/>
                <a:sym typeface="Calibri"/>
              </a:rPr>
              <a:t>)</a:t>
            </a:r>
            <a:r>
              <a:t>する。</a:t>
            </a:r>
            <a:r>
              <a:rPr>
                <a:latin typeface="Calibri"/>
                <a:ea typeface="Calibri"/>
                <a:cs typeface="Calibri"/>
                <a:sym typeface="Calibri"/>
              </a:rPr>
              <a:t>(10</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湯気の発生源のシミュレーション</a:t>
            </a:r>
            <a:r>
              <a:rPr>
                <a:latin typeface="Calibri"/>
                <a:ea typeface="Calibri"/>
                <a:cs typeface="Calibri"/>
                <a:sym typeface="Calibri"/>
              </a:rPr>
              <a:t>(11</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パラメータ見直し</a:t>
            </a:r>
            <a:r>
              <a:rPr>
                <a:latin typeface="Calibri"/>
                <a:ea typeface="Calibri"/>
                <a:cs typeface="Calibri"/>
                <a:sym typeface="Calibri"/>
              </a:rPr>
              <a:t>(12</a:t>
            </a:r>
            <a:r>
              <a:t>月</a:t>
            </a:r>
            <a:r>
              <a:rPr>
                <a:latin typeface="Calibri"/>
                <a:ea typeface="Calibri"/>
                <a:cs typeface="Calibri"/>
                <a:sym typeface="Calibri"/>
              </a:rPr>
              <a:t>)</a:t>
            </a:r>
            <a:endParaRPr>
              <a:latin typeface="Calibri"/>
              <a:ea typeface="Calibri"/>
              <a:cs typeface="Calibri"/>
              <a:sym typeface="Calibri"/>
            </a:endParaRPr>
          </a:p>
          <a:p>
            <a:pPr marL="342900" indent="-342900" defTabSz="457200">
              <a:spcBef>
                <a:spcPts val="0"/>
              </a:spcBef>
              <a:buSzTx/>
              <a:buNone/>
              <a:defRPr sz="3000">
                <a:latin typeface="Helvetica"/>
                <a:ea typeface="Helvetica"/>
                <a:cs typeface="Helvetica"/>
                <a:sym typeface="Helvetica"/>
              </a:defRPr>
            </a:pPr>
            <a:r>
              <a:t>追加検討、高速化 </a:t>
            </a:r>
            <a:r>
              <a:rPr>
                <a:latin typeface="Calibri"/>
                <a:ea typeface="Calibri"/>
                <a:cs typeface="Calibri"/>
                <a:sym typeface="Calibri"/>
              </a:rPr>
              <a:t>(2016</a:t>
            </a:r>
            <a:r>
              <a:t>年以降</a:t>
            </a:r>
            <a:r>
              <a:rPr>
                <a:latin typeface="Calibri"/>
                <a:ea typeface="Calibri"/>
                <a:cs typeface="Calibri"/>
                <a:sym typeface="Calibri"/>
              </a:rPr>
              <a: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報告内容</a:t>
            </a:r>
          </a:p>
        </p:txBody>
      </p:sp>
      <p:sp>
        <p:nvSpPr>
          <p:cNvPr id="162" name="Shape 162"/>
          <p:cNvSpPr/>
          <p:nvPr>
            <p:ph type="body" idx="1"/>
          </p:nvPr>
        </p:nvSpPr>
        <p:spPr>
          <a:xfrm>
            <a:off x="952500" y="2616200"/>
            <a:ext cx="11099800" cy="6286500"/>
          </a:xfrm>
          <a:prstGeom prst="rect">
            <a:avLst/>
          </a:prstGeom>
        </p:spPr>
        <p:txBody>
          <a:bodyPr/>
          <a:lstStyle/>
          <a:p>
            <a:pPr/>
            <a:r>
              <a:t>本報告では湯気のシミュレーションを行うにあたり必要なモデルの検討とその検証結果を報告する。</a:t>
            </a:r>
          </a:p>
          <a:p>
            <a:pPr/>
            <a:r>
              <a:t>検証結果の考察と今後の対応についても現状の検討状況を報告する。</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lvl1pPr>
              <a:defRPr sz="4600"/>
            </a:lvl1pPr>
          </a:lstStyle>
          <a:p>
            <a:pPr/>
            <a:r>
              <a:t>湯気のシミュレーションモデル</a:t>
            </a:r>
          </a:p>
        </p:txBody>
      </p:sp>
      <p:sp>
        <p:nvSpPr>
          <p:cNvPr id="165" name="Shape 165"/>
          <p:cNvSpPr/>
          <p:nvPr>
            <p:ph type="body" idx="1"/>
          </p:nvPr>
        </p:nvSpPr>
        <p:spPr>
          <a:xfrm>
            <a:off x="723900" y="2470596"/>
            <a:ext cx="11919248" cy="6539608"/>
          </a:xfrm>
          <a:prstGeom prst="rect">
            <a:avLst/>
          </a:prstGeom>
        </p:spPr>
        <p:txBody>
          <a:bodyPr/>
          <a:lstStyle/>
          <a:p>
            <a:pPr/>
            <a:r>
              <a:t>湯気の発生原理・動作は雲と同等と仮定して、相転移を考慮した湯気のモデルは雲のシミュレーションモデルを用いる</a:t>
            </a:r>
          </a:p>
          <a:p>
            <a:pPr lvl="1"/>
            <a:r>
              <a:t>「フィードバック制御による雲のアニメーション制御 (2007)」で用いられているモデルを参考とする。</a:t>
            </a:r>
          </a:p>
          <a:p>
            <a:pPr lvl="1"/>
            <a:r>
              <a:t>温度変化の割合が100mの上昇に対して1℃である乾燥断熱は考慮しない。</a:t>
            </a:r>
          </a:p>
          <a:p>
            <a:pPr/>
            <a:r>
              <a:t>気体の流れのモデルは前回報告を行った煙のモデル(Visual Simulation of Smoke)を用いる。</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方程式</a:t>
            </a:r>
          </a:p>
        </p:txBody>
      </p:sp>
      <p:sp>
        <p:nvSpPr>
          <p:cNvPr id="168" name="Shape 168"/>
          <p:cNvSpPr/>
          <p:nvPr>
            <p:ph type="body" idx="1"/>
          </p:nvPr>
        </p:nvSpPr>
        <p:spPr>
          <a:xfrm>
            <a:off x="952500" y="2514103"/>
            <a:ext cx="11099800" cy="6286501"/>
          </a:xfrm>
          <a:prstGeom prst="rect">
            <a:avLst/>
          </a:prstGeom>
        </p:spPr>
        <p:txBody>
          <a:bodyPr/>
          <a:lstStyle/>
          <a:p>
            <a:pPr marL="328929" indent="-328929" defTabSz="432308">
              <a:spcBef>
                <a:spcPts val="3100"/>
              </a:spcBef>
              <a:defRPr sz="2664"/>
            </a:pPr>
            <a:r>
              <a:t>気体の速度</a:t>
            </a:r>
            <a:br/>
          </a:p>
          <a:p>
            <a:pPr marL="328929" indent="-328929" defTabSz="432308">
              <a:spcBef>
                <a:spcPts val="3100"/>
              </a:spcBef>
              <a:defRPr sz="2664"/>
            </a:pPr>
            <a:r>
              <a:t>浮力</a:t>
            </a:r>
          </a:p>
          <a:p>
            <a:pPr marL="328929" indent="-328929" defTabSz="432308">
              <a:spcBef>
                <a:spcPts val="3100"/>
              </a:spcBef>
              <a:defRPr sz="2664"/>
            </a:pPr>
            <a:r>
              <a:t>湯気の密度</a:t>
            </a:r>
          </a:p>
          <a:p>
            <a:pPr marL="328929" indent="-328929" defTabSz="432308">
              <a:spcBef>
                <a:spcPts val="3100"/>
              </a:spcBef>
              <a:defRPr sz="2664"/>
            </a:pPr>
            <a:r>
              <a:t>水蒸気の密度</a:t>
            </a:r>
          </a:p>
          <a:p>
            <a:pPr marL="328929" indent="-328929" defTabSz="432308">
              <a:spcBef>
                <a:spcPts val="3100"/>
              </a:spcBef>
              <a:defRPr sz="2664"/>
            </a:pPr>
            <a:r>
              <a:t>相転移による湯気の量</a:t>
            </a:r>
          </a:p>
          <a:p>
            <a:pPr marL="328929" indent="-328929" defTabSz="432308">
              <a:spcBef>
                <a:spcPts val="3100"/>
              </a:spcBef>
              <a:defRPr sz="2664"/>
            </a:pPr>
            <a:r>
              <a:t>飽和水蒸気量</a:t>
            </a:r>
          </a:p>
          <a:p>
            <a:pPr marL="328929" indent="-328929" defTabSz="432308">
              <a:spcBef>
                <a:spcPts val="3100"/>
              </a:spcBef>
              <a:defRPr sz="2664"/>
            </a:pPr>
            <a:r>
              <a:t>温度</a:t>
            </a:r>
          </a:p>
        </p:txBody>
      </p:sp>
      <p:pic>
        <p:nvPicPr>
          <p:cNvPr id="169" name="pasted-image.pdf"/>
          <p:cNvPicPr>
            <a:picLocks noChangeAspect="1"/>
          </p:cNvPicPr>
          <p:nvPr/>
        </p:nvPicPr>
        <p:blipFill>
          <a:blip r:embed="rId2">
            <a:extLst/>
          </a:blip>
          <a:srcRect l="0" t="0" r="20696" b="0"/>
          <a:stretch>
            <a:fillRect/>
          </a:stretch>
        </p:blipFill>
        <p:spPr>
          <a:xfrm>
            <a:off x="5830011" y="2458293"/>
            <a:ext cx="6498256" cy="6398278"/>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lvl1pPr defTabSz="484886">
              <a:defRPr sz="6640"/>
            </a:lvl1pPr>
          </a:lstStyle>
          <a:p>
            <a:pPr/>
            <a:r>
              <a:t>湯気のシミュレーション空間</a:t>
            </a:r>
          </a:p>
        </p:txBody>
      </p:sp>
      <p:sp>
        <p:nvSpPr>
          <p:cNvPr id="172" name="Shape 172"/>
          <p:cNvSpPr/>
          <p:nvPr/>
        </p:nvSpPr>
        <p:spPr>
          <a:xfrm flipV="1">
            <a:off x="9711880" y="2505929"/>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173" name="Shape 173"/>
          <p:cNvSpPr/>
          <p:nvPr/>
        </p:nvSpPr>
        <p:spPr>
          <a:xfrm>
            <a:off x="9198784" y="4750219"/>
            <a:ext cx="1026959" cy="517874"/>
          </a:xfrm>
          <a:custGeom>
            <a:avLst/>
            <a:gdLst/>
            <a:ahLst/>
            <a:cxnLst>
              <a:cxn ang="0">
                <a:pos x="wd2" y="hd2"/>
              </a:cxn>
              <a:cxn ang="5400000">
                <a:pos x="wd2" y="hd2"/>
              </a:cxn>
              <a:cxn ang="10800000">
                <a:pos x="wd2" y="hd2"/>
              </a:cxn>
              <a:cxn ang="16200000">
                <a:pos x="wd2" y="hd2"/>
              </a:cxn>
            </a:cxnLst>
            <a:rect l="0" t="0" r="r" b="b"/>
            <a:pathLst>
              <a:path w="21115" h="20156" fill="norm" stroke="1" extrusionOk="0">
                <a:moveTo>
                  <a:pt x="4698" y="3452"/>
                </a:moveTo>
                <a:cubicBezTo>
                  <a:pt x="3491" y="3731"/>
                  <a:pt x="2080" y="3072"/>
                  <a:pt x="1326" y="4921"/>
                </a:cubicBezTo>
                <a:cubicBezTo>
                  <a:pt x="877" y="6022"/>
                  <a:pt x="957" y="7535"/>
                  <a:pt x="719" y="8836"/>
                </a:cubicBezTo>
                <a:cubicBezTo>
                  <a:pt x="427" y="10436"/>
                  <a:pt x="-310" y="11988"/>
                  <a:pt x="144" y="13482"/>
                </a:cubicBezTo>
                <a:cubicBezTo>
                  <a:pt x="864" y="15845"/>
                  <a:pt x="2568" y="13673"/>
                  <a:pt x="3708" y="14573"/>
                </a:cubicBezTo>
                <a:cubicBezTo>
                  <a:pt x="4904" y="15516"/>
                  <a:pt x="4925" y="18865"/>
                  <a:pt x="6097" y="19860"/>
                </a:cubicBezTo>
                <a:cubicBezTo>
                  <a:pt x="7756" y="21270"/>
                  <a:pt x="8971" y="17213"/>
                  <a:pt x="10594" y="16759"/>
                </a:cubicBezTo>
                <a:cubicBezTo>
                  <a:pt x="11543" y="16493"/>
                  <a:pt x="12421" y="17444"/>
                  <a:pt x="13271" y="18275"/>
                </a:cubicBezTo>
                <a:cubicBezTo>
                  <a:pt x="14248" y="19230"/>
                  <a:pt x="15363" y="19997"/>
                  <a:pt x="16317" y="19027"/>
                </a:cubicBezTo>
                <a:cubicBezTo>
                  <a:pt x="17080" y="18253"/>
                  <a:pt x="17411" y="16603"/>
                  <a:pt x="17984" y="15394"/>
                </a:cubicBezTo>
                <a:cubicBezTo>
                  <a:pt x="19122" y="12990"/>
                  <a:pt x="21290" y="11778"/>
                  <a:pt x="21104" y="8420"/>
                </a:cubicBezTo>
                <a:cubicBezTo>
                  <a:pt x="20899" y="4712"/>
                  <a:pt x="18384" y="4709"/>
                  <a:pt x="16366" y="3920"/>
                </a:cubicBezTo>
                <a:cubicBezTo>
                  <a:pt x="15217" y="3471"/>
                  <a:pt x="14185" y="2359"/>
                  <a:pt x="13115" y="1460"/>
                </a:cubicBezTo>
                <a:cubicBezTo>
                  <a:pt x="11886" y="429"/>
                  <a:pt x="10559" y="-330"/>
                  <a:pt x="9237" y="145"/>
                </a:cubicBezTo>
                <a:cubicBezTo>
                  <a:pt x="7628" y="724"/>
                  <a:pt x="6328" y="3076"/>
                  <a:pt x="4698" y="345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174" name="Shape 174"/>
          <p:cNvSpPr/>
          <p:nvPr/>
        </p:nvSpPr>
        <p:spPr>
          <a:xfrm>
            <a:off x="8425567" y="4509911"/>
            <a:ext cx="2572627" cy="10575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ln w="25400">
            <a:solidFill>
              <a:srgbClr val="85888D"/>
            </a:solidFill>
            <a:miter lim="400000"/>
          </a:ln>
        </p:spPr>
        <p:txBody>
          <a:bodyPr lIns="50800" tIns="50800" rIns="50800" bIns="50800" anchor="ctr"/>
          <a:lstStyle/>
          <a:p>
            <a:pPr>
              <a:defRPr sz="2400"/>
            </a:pPr>
          </a:p>
        </p:txBody>
      </p:sp>
      <p:sp>
        <p:nvSpPr>
          <p:cNvPr id="175" name="Shape 175"/>
          <p:cNvSpPr/>
          <p:nvPr/>
        </p:nvSpPr>
        <p:spPr>
          <a:xfrm flipV="1">
            <a:off x="10993517" y="3045479"/>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176" name="Shape 176"/>
          <p:cNvSpPr/>
          <p:nvPr/>
        </p:nvSpPr>
        <p:spPr>
          <a:xfrm flipV="1">
            <a:off x="8430243" y="3045479"/>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177" name="Shape 177"/>
          <p:cNvSpPr/>
          <p:nvPr/>
        </p:nvSpPr>
        <p:spPr>
          <a:xfrm>
            <a:off x="9015626" y="3533571"/>
            <a:ext cx="1300232" cy="1310921"/>
          </a:xfrm>
          <a:custGeom>
            <a:avLst/>
            <a:gdLst/>
            <a:ahLst/>
            <a:cxnLst>
              <a:cxn ang="0">
                <a:pos x="wd2" y="hd2"/>
              </a:cxn>
              <a:cxn ang="5400000">
                <a:pos x="wd2" y="hd2"/>
              </a:cxn>
              <a:cxn ang="10800000">
                <a:pos x="wd2" y="hd2"/>
              </a:cxn>
              <a:cxn ang="16200000">
                <a:pos x="wd2" y="hd2"/>
              </a:cxn>
            </a:cxnLst>
            <a:rect l="0" t="0" r="r" b="b"/>
            <a:pathLst>
              <a:path w="21059" h="20956" fill="norm" stroke="1" extrusionOk="0">
                <a:moveTo>
                  <a:pt x="2292" y="15740"/>
                </a:moveTo>
                <a:cubicBezTo>
                  <a:pt x="1709" y="15552"/>
                  <a:pt x="1190" y="15209"/>
                  <a:pt x="791" y="14749"/>
                </a:cubicBezTo>
                <a:cubicBezTo>
                  <a:pt x="31" y="13875"/>
                  <a:pt x="-228" y="12666"/>
                  <a:pt x="220" y="11608"/>
                </a:cubicBezTo>
                <a:cubicBezTo>
                  <a:pt x="612" y="10684"/>
                  <a:pt x="1486" y="10047"/>
                  <a:pt x="2495" y="9950"/>
                </a:cubicBezTo>
                <a:cubicBezTo>
                  <a:pt x="1872" y="9290"/>
                  <a:pt x="1626" y="8366"/>
                  <a:pt x="1841" y="7489"/>
                </a:cubicBezTo>
                <a:cubicBezTo>
                  <a:pt x="2052" y="6632"/>
                  <a:pt x="2680" y="5930"/>
                  <a:pt x="3522" y="5615"/>
                </a:cubicBezTo>
                <a:cubicBezTo>
                  <a:pt x="2784" y="5203"/>
                  <a:pt x="2327" y="4433"/>
                  <a:pt x="2324" y="3598"/>
                </a:cubicBezTo>
                <a:cubicBezTo>
                  <a:pt x="2321" y="2507"/>
                  <a:pt x="3051" y="1596"/>
                  <a:pt x="3927" y="918"/>
                </a:cubicBezTo>
                <a:cubicBezTo>
                  <a:pt x="4631" y="373"/>
                  <a:pt x="5456" y="-50"/>
                  <a:pt x="6347" y="5"/>
                </a:cubicBezTo>
                <a:cubicBezTo>
                  <a:pt x="7161" y="56"/>
                  <a:pt x="7869" y="503"/>
                  <a:pt x="8573" y="906"/>
                </a:cubicBezTo>
                <a:cubicBezTo>
                  <a:pt x="9115" y="1216"/>
                  <a:pt x="9670" y="1504"/>
                  <a:pt x="10237" y="1769"/>
                </a:cubicBezTo>
                <a:cubicBezTo>
                  <a:pt x="10823" y="555"/>
                  <a:pt x="12204" y="-72"/>
                  <a:pt x="13519" y="279"/>
                </a:cubicBezTo>
                <a:cubicBezTo>
                  <a:pt x="15190" y="725"/>
                  <a:pt x="16106" y="2497"/>
                  <a:pt x="15491" y="4094"/>
                </a:cubicBezTo>
                <a:cubicBezTo>
                  <a:pt x="16523" y="2808"/>
                  <a:pt x="18533" y="2913"/>
                  <a:pt x="19421" y="4300"/>
                </a:cubicBezTo>
                <a:cubicBezTo>
                  <a:pt x="20068" y="5309"/>
                  <a:pt x="19801" y="6642"/>
                  <a:pt x="18814" y="7333"/>
                </a:cubicBezTo>
                <a:cubicBezTo>
                  <a:pt x="20403" y="7709"/>
                  <a:pt x="21372" y="9297"/>
                  <a:pt x="20966" y="10859"/>
                </a:cubicBezTo>
                <a:cubicBezTo>
                  <a:pt x="20680" y="11961"/>
                  <a:pt x="19739" y="12776"/>
                  <a:pt x="18595" y="12913"/>
                </a:cubicBezTo>
                <a:cubicBezTo>
                  <a:pt x="19116" y="13845"/>
                  <a:pt x="19120" y="14974"/>
                  <a:pt x="18606" y="15909"/>
                </a:cubicBezTo>
                <a:cubicBezTo>
                  <a:pt x="18182" y="16681"/>
                  <a:pt x="17445" y="17239"/>
                  <a:pt x="16580" y="17442"/>
                </a:cubicBezTo>
                <a:cubicBezTo>
                  <a:pt x="16692" y="18027"/>
                  <a:pt x="16612" y="18633"/>
                  <a:pt x="16350" y="19170"/>
                </a:cubicBezTo>
                <a:cubicBezTo>
                  <a:pt x="15465" y="20988"/>
                  <a:pt x="13101" y="21528"/>
                  <a:pt x="11497" y="20278"/>
                </a:cubicBezTo>
                <a:lnTo>
                  <a:pt x="9699" y="20643"/>
                </a:lnTo>
                <a:cubicBezTo>
                  <a:pt x="9238" y="20663"/>
                  <a:pt x="8781" y="20552"/>
                  <a:pt x="8381" y="20323"/>
                </a:cubicBezTo>
                <a:cubicBezTo>
                  <a:pt x="7729" y="19950"/>
                  <a:pt x="7285" y="19302"/>
                  <a:pt x="7177" y="18565"/>
                </a:cubicBezTo>
                <a:cubicBezTo>
                  <a:pt x="6490" y="18854"/>
                  <a:pt x="5726" y="18915"/>
                  <a:pt x="5001" y="18739"/>
                </a:cubicBezTo>
                <a:cubicBezTo>
                  <a:pt x="3557" y="18388"/>
                  <a:pt x="2481" y="17196"/>
                  <a:pt x="2292" y="15740"/>
                </a:cubicBez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pPr>
          </a:p>
        </p:txBody>
      </p:sp>
      <p:sp>
        <p:nvSpPr>
          <p:cNvPr id="178" name="Shape 178"/>
          <p:cNvSpPr/>
          <p:nvPr/>
        </p:nvSpPr>
        <p:spPr>
          <a:xfrm>
            <a:off x="8425567" y="2512954"/>
            <a:ext cx="2572627" cy="1057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ln w="25400">
            <a:solidFill>
              <a:srgbClr val="85888D"/>
            </a:solidFill>
            <a:miter lim="400000"/>
          </a:ln>
        </p:spPr>
        <p:txBody>
          <a:bodyPr lIns="50800" tIns="50800" rIns="50800" bIns="50800" anchor="ctr"/>
          <a:lstStyle/>
          <a:p>
            <a:pPr>
              <a:defRPr sz="2400"/>
            </a:pPr>
          </a:p>
        </p:txBody>
      </p:sp>
      <p:sp>
        <p:nvSpPr>
          <p:cNvPr id="179" name="Shape 179"/>
          <p:cNvSpPr/>
          <p:nvPr/>
        </p:nvSpPr>
        <p:spPr>
          <a:xfrm flipV="1">
            <a:off x="9711880" y="3572626"/>
            <a:ext cx="1" cy="2003189"/>
          </a:xfrm>
          <a:prstGeom prst="line">
            <a:avLst/>
          </a:prstGeom>
          <a:ln w="25400">
            <a:solidFill>
              <a:srgbClr val="000000"/>
            </a:solidFill>
            <a:miter lim="400000"/>
          </a:ln>
        </p:spPr>
        <p:txBody>
          <a:bodyPr lIns="50800" tIns="50800" rIns="50800" bIns="50800" anchor="ctr"/>
          <a:lstStyle/>
          <a:p>
            <a:pPr>
              <a:defRPr sz="2400"/>
            </a:pPr>
          </a:p>
        </p:txBody>
      </p:sp>
      <p:sp>
        <p:nvSpPr>
          <p:cNvPr id="180" name="Shape 180"/>
          <p:cNvSpPr/>
          <p:nvPr/>
        </p:nvSpPr>
        <p:spPr>
          <a:xfrm flipV="1">
            <a:off x="8693168" y="3138506"/>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181" name="Shape 181"/>
          <p:cNvSpPr/>
          <p:nvPr/>
        </p:nvSpPr>
        <p:spPr>
          <a:xfrm flipV="1">
            <a:off x="9024409" y="3293549"/>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182" name="Shape 182"/>
          <p:cNvSpPr/>
          <p:nvPr/>
        </p:nvSpPr>
        <p:spPr>
          <a:xfrm flipV="1">
            <a:off x="9355650" y="3420685"/>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183" name="Shape 183"/>
          <p:cNvSpPr/>
          <p:nvPr/>
        </p:nvSpPr>
        <p:spPr>
          <a:xfrm flipV="1">
            <a:off x="10730592" y="3138506"/>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184" name="Shape 184"/>
          <p:cNvSpPr/>
          <p:nvPr/>
        </p:nvSpPr>
        <p:spPr>
          <a:xfrm flipV="1">
            <a:off x="10385769" y="3293549"/>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185" name="Shape 185"/>
          <p:cNvSpPr/>
          <p:nvPr/>
        </p:nvSpPr>
        <p:spPr>
          <a:xfrm flipV="1">
            <a:off x="10072824" y="3420685"/>
            <a:ext cx="1" cy="2003188"/>
          </a:xfrm>
          <a:prstGeom prst="line">
            <a:avLst/>
          </a:prstGeom>
          <a:ln w="25400">
            <a:solidFill>
              <a:srgbClr val="000000"/>
            </a:solidFill>
            <a:miter lim="400000"/>
          </a:ln>
        </p:spPr>
        <p:txBody>
          <a:bodyPr lIns="50800" tIns="50800" rIns="50800" bIns="50800" anchor="ctr"/>
          <a:lstStyle/>
          <a:p>
            <a:pPr>
              <a:defRPr sz="2400"/>
            </a:pPr>
          </a:p>
        </p:txBody>
      </p:sp>
      <p:sp>
        <p:nvSpPr>
          <p:cNvPr id="186" name="Shape 186"/>
          <p:cNvSpPr/>
          <p:nvPr/>
        </p:nvSpPr>
        <p:spPr>
          <a:xfrm>
            <a:off x="8424040" y="4697333"/>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187" name="Shape 187"/>
          <p:cNvSpPr/>
          <p:nvPr/>
        </p:nvSpPr>
        <p:spPr>
          <a:xfrm>
            <a:off x="8421781" y="4321031"/>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188" name="Shape 188"/>
          <p:cNvSpPr/>
          <p:nvPr/>
        </p:nvSpPr>
        <p:spPr>
          <a:xfrm>
            <a:off x="8424040" y="3910508"/>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189" name="Shape 189"/>
          <p:cNvSpPr/>
          <p:nvPr/>
        </p:nvSpPr>
        <p:spPr>
          <a:xfrm>
            <a:off x="8424040" y="3519800"/>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190" name="Shape 190"/>
          <p:cNvSpPr/>
          <p:nvPr/>
        </p:nvSpPr>
        <p:spPr>
          <a:xfrm flipV="1">
            <a:off x="9707348" y="4697320"/>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191" name="Shape 191"/>
          <p:cNvSpPr/>
          <p:nvPr/>
        </p:nvSpPr>
        <p:spPr>
          <a:xfrm flipV="1">
            <a:off x="9705678" y="4321019"/>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192" name="Shape 192"/>
          <p:cNvSpPr/>
          <p:nvPr/>
        </p:nvSpPr>
        <p:spPr>
          <a:xfrm flipV="1">
            <a:off x="9705678" y="3910509"/>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193" name="Shape 193"/>
          <p:cNvSpPr/>
          <p:nvPr/>
        </p:nvSpPr>
        <p:spPr>
          <a:xfrm flipV="1">
            <a:off x="9707938" y="3519788"/>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194" name="Shape 194"/>
          <p:cNvSpPr/>
          <p:nvPr/>
        </p:nvSpPr>
        <p:spPr>
          <a:xfrm flipV="1">
            <a:off x="8689225" y="2639142"/>
            <a:ext cx="1294593" cy="506403"/>
          </a:xfrm>
          <a:prstGeom prst="line">
            <a:avLst/>
          </a:prstGeom>
          <a:ln w="25400">
            <a:solidFill>
              <a:srgbClr val="000000"/>
            </a:solidFill>
            <a:miter lim="400000"/>
          </a:ln>
        </p:spPr>
        <p:txBody>
          <a:bodyPr lIns="50800" tIns="50800" rIns="50800" bIns="50800" anchor="ctr"/>
          <a:lstStyle/>
          <a:p>
            <a:pPr>
              <a:defRPr sz="2400"/>
            </a:pPr>
          </a:p>
        </p:txBody>
      </p:sp>
      <p:sp>
        <p:nvSpPr>
          <p:cNvPr id="195" name="Shape 195"/>
          <p:cNvSpPr/>
          <p:nvPr/>
        </p:nvSpPr>
        <p:spPr>
          <a:xfrm flipV="1">
            <a:off x="9017917" y="2789245"/>
            <a:ext cx="1295650" cy="504936"/>
          </a:xfrm>
          <a:prstGeom prst="line">
            <a:avLst/>
          </a:prstGeom>
          <a:ln w="25400">
            <a:solidFill>
              <a:srgbClr val="000000"/>
            </a:solidFill>
            <a:miter lim="400000"/>
          </a:ln>
        </p:spPr>
        <p:txBody>
          <a:bodyPr lIns="50800" tIns="50800" rIns="50800" bIns="50800" anchor="ctr"/>
          <a:lstStyle/>
          <a:p>
            <a:pPr>
              <a:defRPr sz="2400"/>
            </a:pPr>
          </a:p>
        </p:txBody>
      </p:sp>
      <p:sp>
        <p:nvSpPr>
          <p:cNvPr id="196" name="Shape 196"/>
          <p:cNvSpPr/>
          <p:nvPr/>
        </p:nvSpPr>
        <p:spPr>
          <a:xfrm flipV="1">
            <a:off x="9354846" y="2913279"/>
            <a:ext cx="1295650" cy="504936"/>
          </a:xfrm>
          <a:prstGeom prst="line">
            <a:avLst/>
          </a:prstGeom>
          <a:ln w="25400">
            <a:solidFill>
              <a:srgbClr val="000000"/>
            </a:solidFill>
            <a:miter lim="400000"/>
          </a:ln>
        </p:spPr>
        <p:txBody>
          <a:bodyPr lIns="50800" tIns="50800" rIns="50800" bIns="50800" anchor="ctr"/>
          <a:lstStyle/>
          <a:p>
            <a:pPr>
              <a:defRPr sz="2400"/>
            </a:pPr>
          </a:p>
        </p:txBody>
      </p:sp>
      <p:sp>
        <p:nvSpPr>
          <p:cNvPr id="197" name="Shape 197"/>
          <p:cNvSpPr/>
          <p:nvPr/>
        </p:nvSpPr>
        <p:spPr>
          <a:xfrm>
            <a:off x="8746819" y="2912558"/>
            <a:ext cx="1322373" cy="506378"/>
          </a:xfrm>
          <a:prstGeom prst="line">
            <a:avLst/>
          </a:prstGeom>
          <a:ln w="25400">
            <a:solidFill>
              <a:srgbClr val="000000"/>
            </a:solidFill>
            <a:miter lim="400000"/>
          </a:ln>
        </p:spPr>
        <p:txBody>
          <a:bodyPr lIns="50800" tIns="50800" rIns="50800" bIns="50800" anchor="ctr"/>
          <a:lstStyle/>
          <a:p>
            <a:pPr>
              <a:defRPr sz="2400"/>
            </a:pPr>
          </a:p>
        </p:txBody>
      </p:sp>
      <p:sp>
        <p:nvSpPr>
          <p:cNvPr id="198" name="Shape 198"/>
          <p:cNvSpPr/>
          <p:nvPr/>
        </p:nvSpPr>
        <p:spPr>
          <a:xfrm>
            <a:off x="9093521" y="2787803"/>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199" name="Shape 199"/>
          <p:cNvSpPr/>
          <p:nvPr/>
        </p:nvSpPr>
        <p:spPr>
          <a:xfrm>
            <a:off x="9425804" y="2639154"/>
            <a:ext cx="1294042" cy="506378"/>
          </a:xfrm>
          <a:prstGeom prst="line">
            <a:avLst/>
          </a:prstGeom>
          <a:ln w="25400">
            <a:solidFill>
              <a:srgbClr val="000000"/>
            </a:solidFill>
            <a:miter lim="400000"/>
          </a:ln>
        </p:spPr>
        <p:txBody>
          <a:bodyPr lIns="50800" tIns="50800" rIns="50800" bIns="50800" anchor="ctr"/>
          <a:lstStyle/>
          <a:p>
            <a:pPr>
              <a:defRPr sz="2400"/>
            </a:pPr>
          </a:p>
        </p:txBody>
      </p:sp>
      <p:sp>
        <p:nvSpPr>
          <p:cNvPr id="224" name="Shape 224"/>
          <p:cNvSpPr/>
          <p:nvPr/>
        </p:nvSpPr>
        <p:spPr>
          <a:xfrm>
            <a:off x="8430937" y="5053136"/>
            <a:ext cx="1269053" cy="573808"/>
          </a:xfrm>
          <a:custGeom>
            <a:avLst/>
            <a:gdLst/>
            <a:ahLst/>
            <a:cxnLst>
              <a:cxn ang="0">
                <a:pos x="wd2" y="hd2"/>
              </a:cxn>
              <a:cxn ang="5400000">
                <a:pos x="wd2" y="hd2"/>
              </a:cxn>
              <a:cxn ang="10800000">
                <a:pos x="wd2" y="hd2"/>
              </a:cxn>
              <a:cxn ang="16200000">
                <a:pos x="wd2" y="hd2"/>
              </a:cxn>
            </a:cxnLst>
            <a:rect l="0" t="0" r="r" b="b"/>
            <a:pathLst>
              <a:path w="21600" h="18443" fill="norm" stroke="1" extrusionOk="0">
                <a:moveTo>
                  <a:pt x="21600" y="16755"/>
                </a:moveTo>
                <a:cubicBezTo>
                  <a:pt x="12131" y="21600"/>
                  <a:pt x="4931" y="16015"/>
                  <a:pt x="0" y="0"/>
                </a:cubicBezTo>
              </a:path>
            </a:pathLst>
          </a:custGeom>
          <a:ln w="12700">
            <a:solidFill>
              <a:srgbClr val="000000"/>
            </a:solidFill>
            <a:miter lim="400000"/>
          </a:ln>
        </p:spPr>
        <p:txBody>
          <a:bodyPr/>
          <a:lstStyle/>
          <a:p>
            <a:pPr/>
          </a:p>
        </p:txBody>
      </p:sp>
      <p:sp>
        <p:nvSpPr>
          <p:cNvPr id="225" name="Shape 225"/>
          <p:cNvSpPr/>
          <p:nvPr/>
        </p:nvSpPr>
        <p:spPr>
          <a:xfrm>
            <a:off x="9729835" y="5054153"/>
            <a:ext cx="1265807" cy="575227"/>
          </a:xfrm>
          <a:custGeom>
            <a:avLst/>
            <a:gdLst/>
            <a:ahLst/>
            <a:cxnLst>
              <a:cxn ang="0">
                <a:pos x="wd2" y="hd2"/>
              </a:cxn>
              <a:cxn ang="5400000">
                <a:pos x="wd2" y="hd2"/>
              </a:cxn>
              <a:cxn ang="10800000">
                <a:pos x="wd2" y="hd2"/>
              </a:cxn>
              <a:cxn ang="16200000">
                <a:pos x="wd2" y="hd2"/>
              </a:cxn>
            </a:cxnLst>
            <a:rect l="0" t="0" r="r" b="b"/>
            <a:pathLst>
              <a:path w="21600" h="18459" fill="norm" stroke="1" extrusionOk="0">
                <a:moveTo>
                  <a:pt x="21600" y="0"/>
                </a:moveTo>
                <a:cubicBezTo>
                  <a:pt x="16687" y="16002"/>
                  <a:pt x="9487" y="21600"/>
                  <a:pt x="0" y="16794"/>
                </a:cubicBezTo>
              </a:path>
            </a:pathLst>
          </a:custGeom>
          <a:ln w="12700">
            <a:solidFill>
              <a:srgbClr val="000000"/>
            </a:solidFill>
            <a:miter lim="400000"/>
          </a:ln>
        </p:spPr>
        <p:txBody>
          <a:bodyPr/>
          <a:lstStyle/>
          <a:p>
            <a:pPr/>
          </a:p>
        </p:txBody>
      </p:sp>
      <p:sp>
        <p:nvSpPr>
          <p:cNvPr id="226" name="Shape 226"/>
          <p:cNvSpPr/>
          <p:nvPr/>
        </p:nvSpPr>
        <p:spPr>
          <a:xfrm>
            <a:off x="10993486" y="3067323"/>
            <a:ext cx="267604" cy="1980266"/>
          </a:xfrm>
          <a:custGeom>
            <a:avLst/>
            <a:gdLst/>
            <a:ahLst/>
            <a:cxnLst>
              <a:cxn ang="0">
                <a:pos x="wd2" y="hd2"/>
              </a:cxn>
              <a:cxn ang="5400000">
                <a:pos x="wd2" y="hd2"/>
              </a:cxn>
              <a:cxn ang="10800000">
                <a:pos x="wd2" y="hd2"/>
              </a:cxn>
              <a:cxn ang="16200000">
                <a:pos x="wd2" y="hd2"/>
              </a:cxn>
            </a:cxnLst>
            <a:rect l="0" t="0" r="r" b="b"/>
            <a:pathLst>
              <a:path w="16201" h="21600" fill="norm" stroke="1" extrusionOk="0">
                <a:moveTo>
                  <a:pt x="541" y="0"/>
                </a:moveTo>
                <a:cubicBezTo>
                  <a:pt x="21600" y="7217"/>
                  <a:pt x="21420" y="14417"/>
                  <a:pt x="0" y="21600"/>
                </a:cubicBezTo>
              </a:path>
            </a:pathLst>
          </a:custGeom>
          <a:ln w="12700">
            <a:solidFill>
              <a:srgbClr val="000000"/>
            </a:solidFill>
            <a:miter lim="400000"/>
          </a:ln>
        </p:spPr>
        <p:txBody>
          <a:bodyPr/>
          <a:lstStyle/>
          <a:p>
            <a:pPr/>
          </a:p>
        </p:txBody>
      </p:sp>
      <p:sp>
        <p:nvSpPr>
          <p:cNvPr id="203" name="Shape 203"/>
          <p:cNvSpPr/>
          <p:nvPr/>
        </p:nvSpPr>
        <p:spPr>
          <a:xfrm>
            <a:off x="11115037" y="3888930"/>
            <a:ext cx="448698" cy="47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Nz</a:t>
            </a:r>
          </a:p>
        </p:txBody>
      </p:sp>
      <p:sp>
        <p:nvSpPr>
          <p:cNvPr id="204" name="Shape 204"/>
          <p:cNvSpPr/>
          <p:nvPr/>
        </p:nvSpPr>
        <p:spPr>
          <a:xfrm>
            <a:off x="10430087" y="5341813"/>
            <a:ext cx="448697" cy="471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Nx</a:t>
            </a:r>
          </a:p>
        </p:txBody>
      </p:sp>
      <p:sp>
        <p:nvSpPr>
          <p:cNvPr id="205" name="Shape 205"/>
          <p:cNvSpPr/>
          <p:nvPr/>
        </p:nvSpPr>
        <p:spPr>
          <a:xfrm>
            <a:off x="8653629" y="5390387"/>
            <a:ext cx="448697" cy="471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Ny</a:t>
            </a:r>
          </a:p>
        </p:txBody>
      </p:sp>
      <p:sp>
        <p:nvSpPr>
          <p:cNvPr id="206" name="Shape 206"/>
          <p:cNvSpPr/>
          <p:nvPr/>
        </p:nvSpPr>
        <p:spPr>
          <a:xfrm>
            <a:off x="8129737" y="4956435"/>
            <a:ext cx="1205858" cy="1"/>
          </a:xfrm>
          <a:prstGeom prst="line">
            <a:avLst/>
          </a:prstGeom>
          <a:ln w="25400">
            <a:solidFill>
              <a:srgbClr val="000000"/>
            </a:solidFill>
            <a:miter lim="400000"/>
          </a:ln>
        </p:spPr>
        <p:txBody>
          <a:bodyPr lIns="50800" tIns="50800" rIns="50800" bIns="50800" anchor="ctr"/>
          <a:lstStyle/>
          <a:p>
            <a:pPr>
              <a:defRPr sz="2400"/>
            </a:pPr>
          </a:p>
        </p:txBody>
      </p:sp>
      <p:sp>
        <p:nvSpPr>
          <p:cNvPr id="207" name="Shape 207"/>
          <p:cNvSpPr/>
          <p:nvPr/>
        </p:nvSpPr>
        <p:spPr>
          <a:xfrm>
            <a:off x="6842888" y="4761836"/>
            <a:ext cx="1923031" cy="377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熱・水蒸気源</a:t>
            </a:r>
          </a:p>
        </p:txBody>
      </p:sp>
      <p:sp>
        <p:nvSpPr>
          <p:cNvPr id="208" name="Shape 208"/>
          <p:cNvSpPr/>
          <p:nvPr/>
        </p:nvSpPr>
        <p:spPr>
          <a:xfrm>
            <a:off x="8171664" y="4295143"/>
            <a:ext cx="944589" cy="1"/>
          </a:xfrm>
          <a:prstGeom prst="line">
            <a:avLst/>
          </a:prstGeom>
          <a:ln w="25400">
            <a:solidFill>
              <a:srgbClr val="000000"/>
            </a:solidFill>
            <a:miter lim="400000"/>
          </a:ln>
        </p:spPr>
        <p:txBody>
          <a:bodyPr lIns="50800" tIns="50800" rIns="50800" bIns="50800" anchor="ctr"/>
          <a:lstStyle/>
          <a:p>
            <a:pPr>
              <a:defRPr sz="2400"/>
            </a:pPr>
          </a:p>
        </p:txBody>
      </p:sp>
      <p:sp>
        <p:nvSpPr>
          <p:cNvPr id="209" name="Shape 209"/>
          <p:cNvSpPr/>
          <p:nvPr/>
        </p:nvSpPr>
        <p:spPr>
          <a:xfrm>
            <a:off x="6618213" y="4070501"/>
            <a:ext cx="2226302" cy="449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生成された湯気</a:t>
            </a:r>
          </a:p>
        </p:txBody>
      </p:sp>
      <p:sp>
        <p:nvSpPr>
          <p:cNvPr id="210" name="Shape 210"/>
          <p:cNvSpPr/>
          <p:nvPr/>
        </p:nvSpPr>
        <p:spPr>
          <a:xfrm flipV="1">
            <a:off x="9707835" y="3581551"/>
            <a:ext cx="1" cy="1985339"/>
          </a:xfrm>
          <a:prstGeom prst="line">
            <a:avLst/>
          </a:prstGeom>
          <a:ln w="25400">
            <a:solidFill>
              <a:srgbClr val="000000"/>
            </a:solidFill>
            <a:miter lim="400000"/>
          </a:ln>
        </p:spPr>
        <p:txBody>
          <a:bodyPr lIns="50800" tIns="50800" rIns="50800" bIns="50800" anchor="ctr"/>
          <a:lstStyle/>
          <a:p>
            <a:pPr>
              <a:defRPr sz="2400"/>
            </a:pPr>
          </a:p>
        </p:txBody>
      </p:sp>
      <p:sp>
        <p:nvSpPr>
          <p:cNvPr id="211" name="Shape 211"/>
          <p:cNvSpPr/>
          <p:nvPr/>
        </p:nvSpPr>
        <p:spPr>
          <a:xfrm>
            <a:off x="9608974" y="3260887"/>
            <a:ext cx="205813" cy="37737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Z</a:t>
            </a:r>
          </a:p>
        </p:txBody>
      </p:sp>
      <p:sp>
        <p:nvSpPr>
          <p:cNvPr id="212" name="Shape 212"/>
          <p:cNvSpPr/>
          <p:nvPr/>
        </p:nvSpPr>
        <p:spPr>
          <a:xfrm flipV="1">
            <a:off x="9709772" y="5063927"/>
            <a:ext cx="1234993" cy="497485"/>
          </a:xfrm>
          <a:prstGeom prst="line">
            <a:avLst/>
          </a:prstGeom>
          <a:ln w="25400">
            <a:solidFill>
              <a:srgbClr val="000000"/>
            </a:solidFill>
            <a:miter lim="400000"/>
          </a:ln>
        </p:spPr>
        <p:txBody>
          <a:bodyPr lIns="50800" tIns="50800" rIns="50800" bIns="50800" anchor="ctr"/>
          <a:lstStyle/>
          <a:p>
            <a:pPr>
              <a:defRPr sz="2400"/>
            </a:pPr>
          </a:p>
        </p:txBody>
      </p:sp>
      <p:sp>
        <p:nvSpPr>
          <p:cNvPr id="213" name="Shape 213"/>
          <p:cNvSpPr/>
          <p:nvPr/>
        </p:nvSpPr>
        <p:spPr>
          <a:xfrm flipH="1" flipV="1">
            <a:off x="8476631" y="5051800"/>
            <a:ext cx="1232308" cy="497261"/>
          </a:xfrm>
          <a:prstGeom prst="line">
            <a:avLst/>
          </a:prstGeom>
          <a:ln w="25400">
            <a:solidFill>
              <a:srgbClr val="000000"/>
            </a:solidFill>
            <a:miter lim="400000"/>
          </a:ln>
        </p:spPr>
        <p:txBody>
          <a:bodyPr lIns="50800" tIns="50800" rIns="50800" bIns="50800" anchor="ctr"/>
          <a:lstStyle/>
          <a:p>
            <a:pPr>
              <a:defRPr sz="2400"/>
            </a:pPr>
          </a:p>
        </p:txBody>
      </p:sp>
      <p:sp>
        <p:nvSpPr>
          <p:cNvPr id="214" name="Shape 214"/>
          <p:cNvSpPr/>
          <p:nvPr/>
        </p:nvSpPr>
        <p:spPr>
          <a:xfrm>
            <a:off x="8149773" y="4956435"/>
            <a:ext cx="215778" cy="41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Y</a:t>
            </a:r>
          </a:p>
        </p:txBody>
      </p:sp>
      <p:sp>
        <p:nvSpPr>
          <p:cNvPr id="215" name="Shape 215"/>
          <p:cNvSpPr/>
          <p:nvPr/>
        </p:nvSpPr>
        <p:spPr>
          <a:xfrm rot="16200000">
            <a:off x="9232341" y="4704317"/>
            <a:ext cx="526653" cy="12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216" name="Shape 216"/>
          <p:cNvSpPr/>
          <p:nvPr/>
        </p:nvSpPr>
        <p:spPr>
          <a:xfrm>
            <a:off x="11031357" y="4956435"/>
            <a:ext cx="292264" cy="4163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500"/>
            </a:lvl1pPr>
          </a:lstStyle>
          <a:p>
            <a:pPr/>
            <a:r>
              <a:t>X</a:t>
            </a:r>
          </a:p>
        </p:txBody>
      </p:sp>
      <p:sp>
        <p:nvSpPr>
          <p:cNvPr id="217" name="Shape 217"/>
          <p:cNvSpPr/>
          <p:nvPr/>
        </p:nvSpPr>
        <p:spPr>
          <a:xfrm rot="16200000">
            <a:off x="9751062" y="4672781"/>
            <a:ext cx="526653" cy="128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218" name="Shape 218"/>
          <p:cNvSpPr/>
          <p:nvPr/>
        </p:nvSpPr>
        <p:spPr>
          <a:xfrm rot="16200000">
            <a:off x="9563996" y="4772009"/>
            <a:ext cx="526653" cy="128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69" y="6799"/>
                </a:moveTo>
                <a:lnTo>
                  <a:pt x="17269" y="0"/>
                </a:lnTo>
                <a:lnTo>
                  <a:pt x="21600" y="10800"/>
                </a:lnTo>
                <a:lnTo>
                  <a:pt x="17269" y="21600"/>
                </a:lnTo>
                <a:lnTo>
                  <a:pt x="17269" y="14801"/>
                </a:lnTo>
                <a:lnTo>
                  <a:pt x="0" y="14801"/>
                </a:lnTo>
                <a:lnTo>
                  <a:pt x="0" y="6799"/>
                </a:ln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solidFill>
                  <a:srgbClr val="FFFFFF"/>
                </a:solidFill>
              </a:defRPr>
            </a:pPr>
          </a:p>
        </p:txBody>
      </p:sp>
      <p:sp>
        <p:nvSpPr>
          <p:cNvPr id="219" name="Shape 219"/>
          <p:cNvSpPr/>
          <p:nvPr/>
        </p:nvSpPr>
        <p:spPr>
          <a:xfrm>
            <a:off x="11299788" y="4600681"/>
            <a:ext cx="1618652" cy="47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気体の流れ</a:t>
            </a:r>
          </a:p>
        </p:txBody>
      </p:sp>
      <p:sp>
        <p:nvSpPr>
          <p:cNvPr id="220" name="Shape 220"/>
          <p:cNvSpPr/>
          <p:nvPr/>
        </p:nvSpPr>
        <p:spPr>
          <a:xfrm>
            <a:off x="10022532" y="4753320"/>
            <a:ext cx="1272545" cy="1"/>
          </a:xfrm>
          <a:prstGeom prst="line">
            <a:avLst/>
          </a:prstGeom>
          <a:ln w="25400">
            <a:solidFill>
              <a:srgbClr val="000000"/>
            </a:solidFill>
            <a:miter lim="400000"/>
          </a:ln>
        </p:spPr>
        <p:txBody>
          <a:bodyPr lIns="50800" tIns="50800" rIns="50800" bIns="50800" anchor="ctr"/>
          <a:lstStyle/>
          <a:p>
            <a:pPr>
              <a:defRPr sz="2400"/>
            </a:pPr>
          </a:p>
        </p:txBody>
      </p:sp>
      <p:sp>
        <p:nvSpPr>
          <p:cNvPr id="221" name="Shape 221"/>
          <p:cNvSpPr/>
          <p:nvPr/>
        </p:nvSpPr>
        <p:spPr>
          <a:xfrm>
            <a:off x="473643" y="2815240"/>
            <a:ext cx="6010872" cy="60219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342900" indent="-342900" algn="l">
              <a:spcBef>
                <a:spcPts val="3200"/>
              </a:spcBef>
              <a:buSzPct val="75000"/>
              <a:buChar char="•"/>
              <a:defRPr sz="2800"/>
            </a:pPr>
            <a:r>
              <a:t>シミュレーション空間は N</a:t>
            </a:r>
            <a:r>
              <a:rPr baseline="-3571"/>
              <a:t>x </a:t>
            </a:r>
            <a:r>
              <a:t>× N</a:t>
            </a:r>
            <a:r>
              <a:rPr baseline="-3571"/>
              <a:t>y </a:t>
            </a:r>
            <a:r>
              <a:t>× N</a:t>
            </a:r>
            <a:r>
              <a:rPr baseline="-3571"/>
              <a:t>z </a:t>
            </a:r>
            <a:r>
              <a:t>の格子に分割し各格子点に水蒸気密度 q</a:t>
            </a:r>
            <a:r>
              <a:rPr baseline="-3571"/>
              <a:t>v</a:t>
            </a:r>
            <a:r>
              <a:t>, 湯気の密度 q</a:t>
            </a:r>
            <a:r>
              <a:rPr baseline="-3571"/>
              <a:t>c</a:t>
            </a:r>
            <a:r>
              <a:t>, 温度 T を割り付ける。</a:t>
            </a:r>
          </a:p>
          <a:p>
            <a:pPr marL="342900" indent="-342900" algn="l">
              <a:spcBef>
                <a:spcPts val="3200"/>
              </a:spcBef>
              <a:buSzPct val="75000"/>
              <a:buChar char="•"/>
              <a:defRPr sz="2800"/>
            </a:pPr>
          </a:p>
          <a:p>
            <a:pPr marL="342900" indent="-342900" algn="l">
              <a:spcBef>
                <a:spcPts val="3200"/>
              </a:spcBef>
              <a:buSzPct val="75000"/>
              <a:buChar char="•"/>
              <a:defRPr sz="2800"/>
            </a:pPr>
            <a:r>
              <a:t>熱と水蒸気の発生源の分布はパーリンノイズを用いる。</a:t>
            </a:r>
          </a:p>
        </p:txBody>
      </p:sp>
      <p:pic>
        <p:nvPicPr>
          <p:cNvPr id="222" name="pasted-image.png"/>
          <p:cNvPicPr>
            <a:picLocks noChangeAspect="1"/>
          </p:cNvPicPr>
          <p:nvPr/>
        </p:nvPicPr>
        <p:blipFill>
          <a:blip r:embed="rId4">
            <a:extLst/>
          </a:blip>
          <a:stretch>
            <a:fillRect/>
          </a:stretch>
        </p:blipFill>
        <p:spPr>
          <a:xfrm>
            <a:off x="8526538" y="6374598"/>
            <a:ext cx="2428008" cy="2428007"/>
          </a:xfrm>
          <a:prstGeom prst="rect">
            <a:avLst/>
          </a:prstGeom>
          <a:ln w="12700">
            <a:miter lim="400000"/>
          </a:ln>
        </p:spPr>
      </p:pic>
      <p:sp>
        <p:nvSpPr>
          <p:cNvPr id="223" name="Shape 223"/>
          <p:cNvSpPr/>
          <p:nvPr/>
        </p:nvSpPr>
        <p:spPr>
          <a:xfrm>
            <a:off x="8431618" y="9036201"/>
            <a:ext cx="3282414" cy="4492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spcBef>
                <a:spcPts val="4200"/>
              </a:spcBef>
              <a:defRPr sz="1500"/>
            </a:lvl1pPr>
          </a:lstStyle>
          <a:p>
            <a:pPr/>
            <a:r>
              <a:t>パーリンノイズの2次元スライス</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出力結果</a:t>
            </a:r>
          </a:p>
        </p:txBody>
      </p:sp>
      <p:pic>
        <p:nvPicPr>
          <p:cNvPr id="229" name="Screen Shot 2015-11-07 at 12.17.29 AM.jpg"/>
          <p:cNvPicPr>
            <a:picLocks noChangeAspect="1"/>
          </p:cNvPicPr>
          <p:nvPr/>
        </p:nvPicPr>
        <p:blipFill>
          <a:blip r:embed="rId2">
            <a:extLst/>
          </a:blip>
          <a:srcRect l="6003" t="0" r="1094" b="0"/>
          <a:stretch>
            <a:fillRect/>
          </a:stretch>
        </p:blipFill>
        <p:spPr>
          <a:xfrm>
            <a:off x="6859891" y="4580575"/>
            <a:ext cx="4169367" cy="377881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230" name="Screen Shot 2015-11-07 at 12.11.04 AM.png"/>
          <p:cNvPicPr>
            <a:picLocks noChangeAspect="1"/>
          </p:cNvPicPr>
          <p:nvPr/>
        </p:nvPicPr>
        <p:blipFill>
          <a:blip r:embed="rId3">
            <a:extLst/>
          </a:blip>
          <a:stretch>
            <a:fillRect/>
          </a:stretch>
        </p:blipFill>
        <p:spPr>
          <a:xfrm>
            <a:off x="1654845" y="4622204"/>
            <a:ext cx="4169253" cy="4144435"/>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
        <p:nvSpPr>
          <p:cNvPr id="231" name="Shape 231"/>
          <p:cNvSpPr/>
          <p:nvPr/>
        </p:nvSpPr>
        <p:spPr>
          <a:xfrm>
            <a:off x="1319845" y="2289060"/>
            <a:ext cx="10365111" cy="161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pPr>
            <a:r>
              <a:t>OpenGLにより2次元でリアルタイムにレンダリング</a:t>
            </a:r>
            <a:br/>
            <a:r>
              <a:t>格子のスケールは100×100</a:t>
            </a:r>
          </a:p>
          <a:p>
            <a:pPr algn="l">
              <a:defRPr sz="2600"/>
            </a:pPr>
            <a:r>
              <a:t>熱と水蒸気の発生源は底辺の中央部から均等に(ノイズなし)で発生</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