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117" name="Shape 117"/>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118" name="Shape 118"/>
          <p:cNvSpPr/>
          <p:nvPr>
            <p:ph type="title"/>
          </p:nvPr>
        </p:nvSpPr>
        <p:spPr>
          <a:prstGeom prst="rect">
            <a:avLst/>
          </a:prstGeom>
        </p:spPr>
        <p:txBody>
          <a:bodyPr/>
          <a:lstStyle>
            <a:lvl1pPr>
              <a:defRPr sz="7300"/>
            </a:lvl1pPr>
          </a:lstStyle>
          <a:p>
            <a:pPr/>
            <a:r>
              <a:t>Title Text</a:t>
            </a:r>
          </a:p>
        </p:txBody>
      </p:sp>
      <p:sp>
        <p:nvSpPr>
          <p:cNvPr id="119" name="Shape 119"/>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120" name="Shape 1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lvl1pPr>
              <a:defRPr sz="7300"/>
            </a:lvl1pPr>
          </a:lstStyle>
          <a:p>
            <a:pPr/>
            <a:r>
              <a:t>Title Text</a:t>
            </a:r>
          </a:p>
        </p:txBody>
      </p:sp>
      <p:sp>
        <p:nvSpPr>
          <p:cNvPr id="128" name="Shape 12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9" name="Shape 1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ctrTitle"/>
          </p:nvPr>
        </p:nvSpPr>
        <p:spPr>
          <a:prstGeom prst="rect">
            <a:avLst/>
          </a:prstGeom>
        </p:spPr>
        <p:txBody>
          <a:bodyPr/>
          <a:lstStyle>
            <a:lvl1pPr>
              <a:defRPr sz="4100"/>
            </a:lvl1pPr>
          </a:lstStyle>
          <a:p>
            <a:pPr/>
            <a:r>
              <a:t>CGによる湯気のシミュレーションと可視化</a:t>
            </a:r>
          </a:p>
        </p:txBody>
      </p:sp>
      <p:sp>
        <p:nvSpPr>
          <p:cNvPr id="139" name="Shape 139"/>
          <p:cNvSpPr/>
          <p:nvPr>
            <p:ph type="subTitle" sz="quarter" idx="1"/>
          </p:nvPr>
        </p:nvSpPr>
        <p:spPr>
          <a:prstGeom prst="rect">
            <a:avLst/>
          </a:prstGeom>
        </p:spPr>
        <p:txBody>
          <a:bodyPr/>
          <a:lstStyle/>
          <a:p>
            <a:pPr/>
            <a:r>
              <a:t>2016/02/20</a:t>
            </a:r>
          </a:p>
          <a:p>
            <a:pPr/>
            <a:r>
              <a:t>M1 浅井ゼミ 佐野宏行</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prstGeom prst="rect">
            <a:avLst/>
          </a:prstGeom>
        </p:spPr>
        <p:txBody>
          <a:bodyPr/>
          <a:lstStyle>
            <a:lvl1pPr defTabSz="484886">
              <a:defRPr sz="6640"/>
            </a:lvl1pPr>
          </a:lstStyle>
          <a:p>
            <a:pPr/>
            <a:r>
              <a:t>湯気のシミュレーション空間</a:t>
            </a:r>
          </a:p>
        </p:txBody>
      </p:sp>
      <p:sp>
        <p:nvSpPr>
          <p:cNvPr id="223" name="Shape 223"/>
          <p:cNvSpPr/>
          <p:nvPr/>
        </p:nvSpPr>
        <p:spPr>
          <a:xfrm flipV="1">
            <a:off x="9749980" y="3801329"/>
            <a:ext cx="1" cy="2003189"/>
          </a:xfrm>
          <a:prstGeom prst="line">
            <a:avLst/>
          </a:prstGeom>
          <a:ln w="25400">
            <a:solidFill>
              <a:srgbClr val="000000"/>
            </a:solidFill>
            <a:miter lim="400000"/>
          </a:ln>
        </p:spPr>
        <p:txBody>
          <a:bodyPr lIns="50800" tIns="50800" rIns="50800" bIns="50800" anchor="ctr"/>
          <a:lstStyle/>
          <a:p>
            <a:pPr>
              <a:defRPr sz="2400"/>
            </a:pPr>
          </a:p>
        </p:txBody>
      </p:sp>
      <p:sp>
        <p:nvSpPr>
          <p:cNvPr id="224" name="Shape 224"/>
          <p:cNvSpPr/>
          <p:nvPr/>
        </p:nvSpPr>
        <p:spPr>
          <a:xfrm>
            <a:off x="9236884" y="6045619"/>
            <a:ext cx="1026959" cy="517874"/>
          </a:xfrm>
          <a:custGeom>
            <a:avLst/>
            <a:gdLst/>
            <a:ahLst/>
            <a:cxnLst>
              <a:cxn ang="0">
                <a:pos x="wd2" y="hd2"/>
              </a:cxn>
              <a:cxn ang="5400000">
                <a:pos x="wd2" y="hd2"/>
              </a:cxn>
              <a:cxn ang="10800000">
                <a:pos x="wd2" y="hd2"/>
              </a:cxn>
              <a:cxn ang="16200000">
                <a:pos x="wd2" y="hd2"/>
              </a:cxn>
            </a:cxnLst>
            <a:rect l="0" t="0" r="r" b="b"/>
            <a:pathLst>
              <a:path w="21115" h="20156" fill="norm" stroke="1" extrusionOk="0">
                <a:moveTo>
                  <a:pt x="4698" y="3452"/>
                </a:moveTo>
                <a:cubicBezTo>
                  <a:pt x="3491" y="3731"/>
                  <a:pt x="2080" y="3072"/>
                  <a:pt x="1326" y="4921"/>
                </a:cubicBezTo>
                <a:cubicBezTo>
                  <a:pt x="877" y="6022"/>
                  <a:pt x="957" y="7535"/>
                  <a:pt x="719" y="8836"/>
                </a:cubicBezTo>
                <a:cubicBezTo>
                  <a:pt x="427" y="10436"/>
                  <a:pt x="-310" y="11988"/>
                  <a:pt x="144" y="13482"/>
                </a:cubicBezTo>
                <a:cubicBezTo>
                  <a:pt x="864" y="15845"/>
                  <a:pt x="2568" y="13673"/>
                  <a:pt x="3708" y="14573"/>
                </a:cubicBezTo>
                <a:cubicBezTo>
                  <a:pt x="4904" y="15516"/>
                  <a:pt x="4925" y="18865"/>
                  <a:pt x="6097" y="19860"/>
                </a:cubicBezTo>
                <a:cubicBezTo>
                  <a:pt x="7756" y="21270"/>
                  <a:pt x="8971" y="17213"/>
                  <a:pt x="10594" y="16759"/>
                </a:cubicBezTo>
                <a:cubicBezTo>
                  <a:pt x="11543" y="16493"/>
                  <a:pt x="12421" y="17444"/>
                  <a:pt x="13271" y="18275"/>
                </a:cubicBezTo>
                <a:cubicBezTo>
                  <a:pt x="14248" y="19230"/>
                  <a:pt x="15363" y="19997"/>
                  <a:pt x="16317" y="19027"/>
                </a:cubicBezTo>
                <a:cubicBezTo>
                  <a:pt x="17080" y="18253"/>
                  <a:pt x="17411" y="16603"/>
                  <a:pt x="17984" y="15394"/>
                </a:cubicBezTo>
                <a:cubicBezTo>
                  <a:pt x="19122" y="12990"/>
                  <a:pt x="21290" y="11778"/>
                  <a:pt x="21104" y="8420"/>
                </a:cubicBezTo>
                <a:cubicBezTo>
                  <a:pt x="20899" y="4712"/>
                  <a:pt x="18384" y="4709"/>
                  <a:pt x="16366" y="3920"/>
                </a:cubicBezTo>
                <a:cubicBezTo>
                  <a:pt x="15217" y="3471"/>
                  <a:pt x="14185" y="2359"/>
                  <a:pt x="13115" y="1460"/>
                </a:cubicBezTo>
                <a:cubicBezTo>
                  <a:pt x="11886" y="429"/>
                  <a:pt x="10559" y="-330"/>
                  <a:pt x="9237" y="145"/>
                </a:cubicBezTo>
                <a:cubicBezTo>
                  <a:pt x="7628" y="724"/>
                  <a:pt x="6328" y="3076"/>
                  <a:pt x="4698" y="345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225" name="Shape 225"/>
          <p:cNvSpPr/>
          <p:nvPr/>
        </p:nvSpPr>
        <p:spPr>
          <a:xfrm>
            <a:off x="8463667" y="5805311"/>
            <a:ext cx="2572627" cy="10575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ln w="25400">
            <a:solidFill>
              <a:srgbClr val="85888D"/>
            </a:solidFill>
            <a:miter lim="400000"/>
          </a:ln>
        </p:spPr>
        <p:txBody>
          <a:bodyPr lIns="50800" tIns="50800" rIns="50800" bIns="50800" anchor="ctr"/>
          <a:lstStyle/>
          <a:p>
            <a:pPr>
              <a:defRPr sz="2400"/>
            </a:pPr>
          </a:p>
        </p:txBody>
      </p:sp>
      <p:sp>
        <p:nvSpPr>
          <p:cNvPr id="226" name="Shape 226"/>
          <p:cNvSpPr/>
          <p:nvPr/>
        </p:nvSpPr>
        <p:spPr>
          <a:xfrm flipV="1">
            <a:off x="11031617" y="4340879"/>
            <a:ext cx="1" cy="2003189"/>
          </a:xfrm>
          <a:prstGeom prst="line">
            <a:avLst/>
          </a:prstGeom>
          <a:ln w="25400">
            <a:solidFill>
              <a:srgbClr val="000000"/>
            </a:solidFill>
            <a:miter lim="400000"/>
          </a:ln>
        </p:spPr>
        <p:txBody>
          <a:bodyPr lIns="50800" tIns="50800" rIns="50800" bIns="50800" anchor="ctr"/>
          <a:lstStyle/>
          <a:p>
            <a:pPr>
              <a:defRPr sz="2400"/>
            </a:pPr>
          </a:p>
        </p:txBody>
      </p:sp>
      <p:sp>
        <p:nvSpPr>
          <p:cNvPr id="227" name="Shape 227"/>
          <p:cNvSpPr/>
          <p:nvPr/>
        </p:nvSpPr>
        <p:spPr>
          <a:xfrm flipV="1">
            <a:off x="8468343" y="4340879"/>
            <a:ext cx="1" cy="2003189"/>
          </a:xfrm>
          <a:prstGeom prst="line">
            <a:avLst/>
          </a:prstGeom>
          <a:ln w="25400">
            <a:solidFill>
              <a:srgbClr val="000000"/>
            </a:solidFill>
            <a:miter lim="400000"/>
          </a:ln>
        </p:spPr>
        <p:txBody>
          <a:bodyPr lIns="50800" tIns="50800" rIns="50800" bIns="50800" anchor="ctr"/>
          <a:lstStyle/>
          <a:p>
            <a:pPr>
              <a:defRPr sz="2400"/>
            </a:pPr>
          </a:p>
        </p:txBody>
      </p:sp>
      <p:sp>
        <p:nvSpPr>
          <p:cNvPr id="228" name="Shape 228"/>
          <p:cNvSpPr/>
          <p:nvPr/>
        </p:nvSpPr>
        <p:spPr>
          <a:xfrm>
            <a:off x="9053726" y="4828971"/>
            <a:ext cx="1300232" cy="1310921"/>
          </a:xfrm>
          <a:custGeom>
            <a:avLst/>
            <a:gdLst/>
            <a:ahLst/>
            <a:cxnLst>
              <a:cxn ang="0">
                <a:pos x="wd2" y="hd2"/>
              </a:cxn>
              <a:cxn ang="5400000">
                <a:pos x="wd2" y="hd2"/>
              </a:cxn>
              <a:cxn ang="10800000">
                <a:pos x="wd2" y="hd2"/>
              </a:cxn>
              <a:cxn ang="16200000">
                <a:pos x="wd2" y="hd2"/>
              </a:cxn>
            </a:cxnLst>
            <a:rect l="0" t="0" r="r" b="b"/>
            <a:pathLst>
              <a:path w="21059" h="20956" fill="norm" stroke="1" extrusionOk="0">
                <a:moveTo>
                  <a:pt x="2292" y="15740"/>
                </a:moveTo>
                <a:cubicBezTo>
                  <a:pt x="1709" y="15552"/>
                  <a:pt x="1190" y="15209"/>
                  <a:pt x="791" y="14749"/>
                </a:cubicBezTo>
                <a:cubicBezTo>
                  <a:pt x="31" y="13875"/>
                  <a:pt x="-228" y="12666"/>
                  <a:pt x="220" y="11608"/>
                </a:cubicBezTo>
                <a:cubicBezTo>
                  <a:pt x="612" y="10684"/>
                  <a:pt x="1486" y="10047"/>
                  <a:pt x="2495" y="9950"/>
                </a:cubicBezTo>
                <a:cubicBezTo>
                  <a:pt x="1872" y="9290"/>
                  <a:pt x="1626" y="8366"/>
                  <a:pt x="1841" y="7489"/>
                </a:cubicBezTo>
                <a:cubicBezTo>
                  <a:pt x="2052" y="6632"/>
                  <a:pt x="2680" y="5930"/>
                  <a:pt x="3522" y="5615"/>
                </a:cubicBezTo>
                <a:cubicBezTo>
                  <a:pt x="2784" y="5203"/>
                  <a:pt x="2327" y="4433"/>
                  <a:pt x="2324" y="3598"/>
                </a:cubicBezTo>
                <a:cubicBezTo>
                  <a:pt x="2321" y="2507"/>
                  <a:pt x="3051" y="1596"/>
                  <a:pt x="3927" y="918"/>
                </a:cubicBezTo>
                <a:cubicBezTo>
                  <a:pt x="4631" y="373"/>
                  <a:pt x="5456" y="-50"/>
                  <a:pt x="6347" y="5"/>
                </a:cubicBezTo>
                <a:cubicBezTo>
                  <a:pt x="7161" y="56"/>
                  <a:pt x="7869" y="503"/>
                  <a:pt x="8573" y="906"/>
                </a:cubicBezTo>
                <a:cubicBezTo>
                  <a:pt x="9115" y="1216"/>
                  <a:pt x="9670" y="1504"/>
                  <a:pt x="10237" y="1769"/>
                </a:cubicBezTo>
                <a:cubicBezTo>
                  <a:pt x="10823" y="555"/>
                  <a:pt x="12204" y="-72"/>
                  <a:pt x="13519" y="279"/>
                </a:cubicBezTo>
                <a:cubicBezTo>
                  <a:pt x="15190" y="725"/>
                  <a:pt x="16106" y="2497"/>
                  <a:pt x="15491" y="4094"/>
                </a:cubicBezTo>
                <a:cubicBezTo>
                  <a:pt x="16523" y="2808"/>
                  <a:pt x="18533" y="2913"/>
                  <a:pt x="19421" y="4300"/>
                </a:cubicBezTo>
                <a:cubicBezTo>
                  <a:pt x="20068" y="5309"/>
                  <a:pt x="19801" y="6642"/>
                  <a:pt x="18814" y="7333"/>
                </a:cubicBezTo>
                <a:cubicBezTo>
                  <a:pt x="20403" y="7709"/>
                  <a:pt x="21372" y="9297"/>
                  <a:pt x="20966" y="10859"/>
                </a:cubicBezTo>
                <a:cubicBezTo>
                  <a:pt x="20680" y="11961"/>
                  <a:pt x="19739" y="12776"/>
                  <a:pt x="18595" y="12913"/>
                </a:cubicBezTo>
                <a:cubicBezTo>
                  <a:pt x="19116" y="13845"/>
                  <a:pt x="19120" y="14974"/>
                  <a:pt x="18606" y="15909"/>
                </a:cubicBezTo>
                <a:cubicBezTo>
                  <a:pt x="18182" y="16681"/>
                  <a:pt x="17445" y="17239"/>
                  <a:pt x="16580" y="17442"/>
                </a:cubicBezTo>
                <a:cubicBezTo>
                  <a:pt x="16692" y="18027"/>
                  <a:pt x="16612" y="18633"/>
                  <a:pt x="16350" y="19170"/>
                </a:cubicBezTo>
                <a:cubicBezTo>
                  <a:pt x="15465" y="20988"/>
                  <a:pt x="13101" y="21528"/>
                  <a:pt x="11497" y="20278"/>
                </a:cubicBezTo>
                <a:lnTo>
                  <a:pt x="9699" y="20643"/>
                </a:lnTo>
                <a:cubicBezTo>
                  <a:pt x="9238" y="20663"/>
                  <a:pt x="8781" y="20552"/>
                  <a:pt x="8381" y="20323"/>
                </a:cubicBezTo>
                <a:cubicBezTo>
                  <a:pt x="7729" y="19950"/>
                  <a:pt x="7285" y="19302"/>
                  <a:pt x="7177" y="18565"/>
                </a:cubicBezTo>
                <a:cubicBezTo>
                  <a:pt x="6490" y="18854"/>
                  <a:pt x="5726" y="18915"/>
                  <a:pt x="5001" y="18739"/>
                </a:cubicBezTo>
                <a:cubicBezTo>
                  <a:pt x="3557" y="18388"/>
                  <a:pt x="2481" y="17196"/>
                  <a:pt x="2292" y="15740"/>
                </a:cubicBez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pPr>
          </a:p>
        </p:txBody>
      </p:sp>
      <p:sp>
        <p:nvSpPr>
          <p:cNvPr id="229" name="Shape 229"/>
          <p:cNvSpPr/>
          <p:nvPr/>
        </p:nvSpPr>
        <p:spPr>
          <a:xfrm>
            <a:off x="8463667" y="3808355"/>
            <a:ext cx="2572627" cy="10575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ln w="25400">
            <a:solidFill>
              <a:srgbClr val="85888D"/>
            </a:solidFill>
            <a:miter lim="400000"/>
          </a:ln>
        </p:spPr>
        <p:txBody>
          <a:bodyPr lIns="50800" tIns="50800" rIns="50800" bIns="50800" anchor="ctr"/>
          <a:lstStyle/>
          <a:p>
            <a:pPr>
              <a:defRPr sz="2400"/>
            </a:pPr>
          </a:p>
        </p:txBody>
      </p:sp>
      <p:sp>
        <p:nvSpPr>
          <p:cNvPr id="230" name="Shape 230"/>
          <p:cNvSpPr/>
          <p:nvPr/>
        </p:nvSpPr>
        <p:spPr>
          <a:xfrm flipV="1">
            <a:off x="9749980" y="4868026"/>
            <a:ext cx="1" cy="2003189"/>
          </a:xfrm>
          <a:prstGeom prst="line">
            <a:avLst/>
          </a:prstGeom>
          <a:ln w="25400">
            <a:solidFill>
              <a:srgbClr val="000000"/>
            </a:solidFill>
            <a:miter lim="400000"/>
          </a:ln>
        </p:spPr>
        <p:txBody>
          <a:bodyPr lIns="50800" tIns="50800" rIns="50800" bIns="50800" anchor="ctr"/>
          <a:lstStyle/>
          <a:p>
            <a:pPr>
              <a:defRPr sz="2400"/>
            </a:pPr>
          </a:p>
        </p:txBody>
      </p:sp>
      <p:sp>
        <p:nvSpPr>
          <p:cNvPr id="231" name="Shape 231"/>
          <p:cNvSpPr/>
          <p:nvPr/>
        </p:nvSpPr>
        <p:spPr>
          <a:xfrm flipV="1">
            <a:off x="8731268" y="4433906"/>
            <a:ext cx="1" cy="2003188"/>
          </a:xfrm>
          <a:prstGeom prst="line">
            <a:avLst/>
          </a:prstGeom>
          <a:ln w="25400">
            <a:solidFill>
              <a:srgbClr val="000000"/>
            </a:solidFill>
            <a:miter lim="400000"/>
          </a:ln>
        </p:spPr>
        <p:txBody>
          <a:bodyPr lIns="50800" tIns="50800" rIns="50800" bIns="50800" anchor="ctr"/>
          <a:lstStyle/>
          <a:p>
            <a:pPr>
              <a:defRPr sz="2400"/>
            </a:pPr>
          </a:p>
        </p:txBody>
      </p:sp>
      <p:sp>
        <p:nvSpPr>
          <p:cNvPr id="232" name="Shape 232"/>
          <p:cNvSpPr/>
          <p:nvPr/>
        </p:nvSpPr>
        <p:spPr>
          <a:xfrm flipV="1">
            <a:off x="9062509" y="4588949"/>
            <a:ext cx="1" cy="2003188"/>
          </a:xfrm>
          <a:prstGeom prst="line">
            <a:avLst/>
          </a:prstGeom>
          <a:ln w="25400">
            <a:solidFill>
              <a:srgbClr val="000000"/>
            </a:solidFill>
            <a:miter lim="400000"/>
          </a:ln>
        </p:spPr>
        <p:txBody>
          <a:bodyPr lIns="50800" tIns="50800" rIns="50800" bIns="50800" anchor="ctr"/>
          <a:lstStyle/>
          <a:p>
            <a:pPr>
              <a:defRPr sz="2400"/>
            </a:pPr>
          </a:p>
        </p:txBody>
      </p:sp>
      <p:sp>
        <p:nvSpPr>
          <p:cNvPr id="233" name="Shape 233"/>
          <p:cNvSpPr/>
          <p:nvPr/>
        </p:nvSpPr>
        <p:spPr>
          <a:xfrm flipV="1">
            <a:off x="9393750" y="4716085"/>
            <a:ext cx="1" cy="2003188"/>
          </a:xfrm>
          <a:prstGeom prst="line">
            <a:avLst/>
          </a:prstGeom>
          <a:ln w="25400">
            <a:solidFill>
              <a:srgbClr val="000000"/>
            </a:solidFill>
            <a:miter lim="400000"/>
          </a:ln>
        </p:spPr>
        <p:txBody>
          <a:bodyPr lIns="50800" tIns="50800" rIns="50800" bIns="50800" anchor="ctr"/>
          <a:lstStyle/>
          <a:p>
            <a:pPr>
              <a:defRPr sz="2400"/>
            </a:pPr>
          </a:p>
        </p:txBody>
      </p:sp>
      <p:sp>
        <p:nvSpPr>
          <p:cNvPr id="234" name="Shape 234"/>
          <p:cNvSpPr/>
          <p:nvPr/>
        </p:nvSpPr>
        <p:spPr>
          <a:xfrm flipV="1">
            <a:off x="10768692" y="4433906"/>
            <a:ext cx="1" cy="2003188"/>
          </a:xfrm>
          <a:prstGeom prst="line">
            <a:avLst/>
          </a:prstGeom>
          <a:ln w="25400">
            <a:solidFill>
              <a:srgbClr val="000000"/>
            </a:solidFill>
            <a:miter lim="400000"/>
          </a:ln>
        </p:spPr>
        <p:txBody>
          <a:bodyPr lIns="50800" tIns="50800" rIns="50800" bIns="50800" anchor="ctr"/>
          <a:lstStyle/>
          <a:p>
            <a:pPr>
              <a:defRPr sz="2400"/>
            </a:pPr>
          </a:p>
        </p:txBody>
      </p:sp>
      <p:sp>
        <p:nvSpPr>
          <p:cNvPr id="235" name="Shape 235"/>
          <p:cNvSpPr/>
          <p:nvPr/>
        </p:nvSpPr>
        <p:spPr>
          <a:xfrm flipV="1">
            <a:off x="10423869" y="4588949"/>
            <a:ext cx="1" cy="2003188"/>
          </a:xfrm>
          <a:prstGeom prst="line">
            <a:avLst/>
          </a:prstGeom>
          <a:ln w="25400">
            <a:solidFill>
              <a:srgbClr val="000000"/>
            </a:solidFill>
            <a:miter lim="400000"/>
          </a:ln>
        </p:spPr>
        <p:txBody>
          <a:bodyPr lIns="50800" tIns="50800" rIns="50800" bIns="50800" anchor="ctr"/>
          <a:lstStyle/>
          <a:p>
            <a:pPr>
              <a:defRPr sz="2400"/>
            </a:pPr>
          </a:p>
        </p:txBody>
      </p:sp>
      <p:sp>
        <p:nvSpPr>
          <p:cNvPr id="236" name="Shape 236"/>
          <p:cNvSpPr/>
          <p:nvPr/>
        </p:nvSpPr>
        <p:spPr>
          <a:xfrm flipV="1">
            <a:off x="10110924" y="4716085"/>
            <a:ext cx="1" cy="2003188"/>
          </a:xfrm>
          <a:prstGeom prst="line">
            <a:avLst/>
          </a:prstGeom>
          <a:ln w="25400">
            <a:solidFill>
              <a:srgbClr val="000000"/>
            </a:solidFill>
            <a:miter lim="400000"/>
          </a:ln>
        </p:spPr>
        <p:txBody>
          <a:bodyPr lIns="50800" tIns="50800" rIns="50800" bIns="50800" anchor="ctr"/>
          <a:lstStyle/>
          <a:p>
            <a:pPr>
              <a:defRPr sz="2400"/>
            </a:pPr>
          </a:p>
        </p:txBody>
      </p:sp>
      <p:sp>
        <p:nvSpPr>
          <p:cNvPr id="237" name="Shape 237"/>
          <p:cNvSpPr/>
          <p:nvPr/>
        </p:nvSpPr>
        <p:spPr>
          <a:xfrm>
            <a:off x="8462140" y="5992733"/>
            <a:ext cx="1294042" cy="506378"/>
          </a:xfrm>
          <a:prstGeom prst="line">
            <a:avLst/>
          </a:prstGeom>
          <a:ln w="25400">
            <a:solidFill>
              <a:srgbClr val="000000"/>
            </a:solidFill>
            <a:miter lim="400000"/>
          </a:ln>
        </p:spPr>
        <p:txBody>
          <a:bodyPr lIns="50800" tIns="50800" rIns="50800" bIns="50800" anchor="ctr"/>
          <a:lstStyle/>
          <a:p>
            <a:pPr>
              <a:defRPr sz="2400"/>
            </a:pPr>
          </a:p>
        </p:txBody>
      </p:sp>
      <p:sp>
        <p:nvSpPr>
          <p:cNvPr id="238" name="Shape 238"/>
          <p:cNvSpPr/>
          <p:nvPr/>
        </p:nvSpPr>
        <p:spPr>
          <a:xfrm>
            <a:off x="8459881" y="5616431"/>
            <a:ext cx="1294042" cy="506378"/>
          </a:xfrm>
          <a:prstGeom prst="line">
            <a:avLst/>
          </a:prstGeom>
          <a:ln w="25400">
            <a:solidFill>
              <a:srgbClr val="000000"/>
            </a:solidFill>
            <a:miter lim="400000"/>
          </a:ln>
        </p:spPr>
        <p:txBody>
          <a:bodyPr lIns="50800" tIns="50800" rIns="50800" bIns="50800" anchor="ctr"/>
          <a:lstStyle/>
          <a:p>
            <a:pPr>
              <a:defRPr sz="2400"/>
            </a:pPr>
          </a:p>
        </p:txBody>
      </p:sp>
      <p:sp>
        <p:nvSpPr>
          <p:cNvPr id="239" name="Shape 239"/>
          <p:cNvSpPr/>
          <p:nvPr/>
        </p:nvSpPr>
        <p:spPr>
          <a:xfrm>
            <a:off x="8462140" y="5205908"/>
            <a:ext cx="1294042" cy="506378"/>
          </a:xfrm>
          <a:prstGeom prst="line">
            <a:avLst/>
          </a:prstGeom>
          <a:ln w="25400">
            <a:solidFill>
              <a:srgbClr val="000000"/>
            </a:solidFill>
            <a:miter lim="400000"/>
          </a:ln>
        </p:spPr>
        <p:txBody>
          <a:bodyPr lIns="50800" tIns="50800" rIns="50800" bIns="50800" anchor="ctr"/>
          <a:lstStyle/>
          <a:p>
            <a:pPr>
              <a:defRPr sz="2400"/>
            </a:pPr>
          </a:p>
        </p:txBody>
      </p:sp>
      <p:sp>
        <p:nvSpPr>
          <p:cNvPr id="240" name="Shape 240"/>
          <p:cNvSpPr/>
          <p:nvPr/>
        </p:nvSpPr>
        <p:spPr>
          <a:xfrm>
            <a:off x="8462140" y="4815200"/>
            <a:ext cx="1294042" cy="506378"/>
          </a:xfrm>
          <a:prstGeom prst="line">
            <a:avLst/>
          </a:prstGeom>
          <a:ln w="25400">
            <a:solidFill>
              <a:srgbClr val="000000"/>
            </a:solidFill>
            <a:miter lim="400000"/>
          </a:ln>
        </p:spPr>
        <p:txBody>
          <a:bodyPr lIns="50800" tIns="50800" rIns="50800" bIns="50800" anchor="ctr"/>
          <a:lstStyle/>
          <a:p>
            <a:pPr>
              <a:defRPr sz="2400"/>
            </a:pPr>
          </a:p>
        </p:txBody>
      </p:sp>
      <p:sp>
        <p:nvSpPr>
          <p:cNvPr id="241" name="Shape 241"/>
          <p:cNvSpPr/>
          <p:nvPr/>
        </p:nvSpPr>
        <p:spPr>
          <a:xfrm flipV="1">
            <a:off x="9745448" y="5992720"/>
            <a:ext cx="1294593" cy="506403"/>
          </a:xfrm>
          <a:prstGeom prst="line">
            <a:avLst/>
          </a:prstGeom>
          <a:ln w="25400">
            <a:solidFill>
              <a:srgbClr val="000000"/>
            </a:solidFill>
            <a:miter lim="400000"/>
          </a:ln>
        </p:spPr>
        <p:txBody>
          <a:bodyPr lIns="50800" tIns="50800" rIns="50800" bIns="50800" anchor="ctr"/>
          <a:lstStyle/>
          <a:p>
            <a:pPr>
              <a:defRPr sz="2400"/>
            </a:pPr>
          </a:p>
        </p:txBody>
      </p:sp>
      <p:sp>
        <p:nvSpPr>
          <p:cNvPr id="242" name="Shape 242"/>
          <p:cNvSpPr/>
          <p:nvPr/>
        </p:nvSpPr>
        <p:spPr>
          <a:xfrm flipV="1">
            <a:off x="9743778" y="5616419"/>
            <a:ext cx="1294593" cy="506403"/>
          </a:xfrm>
          <a:prstGeom prst="line">
            <a:avLst/>
          </a:prstGeom>
          <a:ln w="25400">
            <a:solidFill>
              <a:srgbClr val="000000"/>
            </a:solidFill>
            <a:miter lim="400000"/>
          </a:ln>
        </p:spPr>
        <p:txBody>
          <a:bodyPr lIns="50800" tIns="50800" rIns="50800" bIns="50800" anchor="ctr"/>
          <a:lstStyle/>
          <a:p>
            <a:pPr>
              <a:defRPr sz="2400"/>
            </a:pPr>
          </a:p>
        </p:txBody>
      </p:sp>
      <p:sp>
        <p:nvSpPr>
          <p:cNvPr id="243" name="Shape 243"/>
          <p:cNvSpPr/>
          <p:nvPr/>
        </p:nvSpPr>
        <p:spPr>
          <a:xfrm flipV="1">
            <a:off x="9743778" y="5205909"/>
            <a:ext cx="1294593" cy="506403"/>
          </a:xfrm>
          <a:prstGeom prst="line">
            <a:avLst/>
          </a:prstGeom>
          <a:ln w="25400">
            <a:solidFill>
              <a:srgbClr val="000000"/>
            </a:solidFill>
            <a:miter lim="400000"/>
          </a:ln>
        </p:spPr>
        <p:txBody>
          <a:bodyPr lIns="50800" tIns="50800" rIns="50800" bIns="50800" anchor="ctr"/>
          <a:lstStyle/>
          <a:p>
            <a:pPr>
              <a:defRPr sz="2400"/>
            </a:pPr>
          </a:p>
        </p:txBody>
      </p:sp>
      <p:sp>
        <p:nvSpPr>
          <p:cNvPr id="244" name="Shape 244"/>
          <p:cNvSpPr/>
          <p:nvPr/>
        </p:nvSpPr>
        <p:spPr>
          <a:xfrm flipV="1">
            <a:off x="9746038" y="4815188"/>
            <a:ext cx="1294593" cy="506403"/>
          </a:xfrm>
          <a:prstGeom prst="line">
            <a:avLst/>
          </a:prstGeom>
          <a:ln w="25400">
            <a:solidFill>
              <a:srgbClr val="000000"/>
            </a:solidFill>
            <a:miter lim="400000"/>
          </a:ln>
        </p:spPr>
        <p:txBody>
          <a:bodyPr lIns="50800" tIns="50800" rIns="50800" bIns="50800" anchor="ctr"/>
          <a:lstStyle/>
          <a:p>
            <a:pPr>
              <a:defRPr sz="2400"/>
            </a:pPr>
          </a:p>
        </p:txBody>
      </p:sp>
      <p:sp>
        <p:nvSpPr>
          <p:cNvPr id="245" name="Shape 245"/>
          <p:cNvSpPr/>
          <p:nvPr/>
        </p:nvSpPr>
        <p:spPr>
          <a:xfrm flipV="1">
            <a:off x="8727325" y="3934542"/>
            <a:ext cx="1294593" cy="506403"/>
          </a:xfrm>
          <a:prstGeom prst="line">
            <a:avLst/>
          </a:prstGeom>
          <a:ln w="25400">
            <a:solidFill>
              <a:srgbClr val="000000"/>
            </a:solidFill>
            <a:miter lim="400000"/>
          </a:ln>
        </p:spPr>
        <p:txBody>
          <a:bodyPr lIns="50800" tIns="50800" rIns="50800" bIns="50800" anchor="ctr"/>
          <a:lstStyle/>
          <a:p>
            <a:pPr>
              <a:defRPr sz="2400"/>
            </a:pPr>
          </a:p>
        </p:txBody>
      </p:sp>
      <p:sp>
        <p:nvSpPr>
          <p:cNvPr id="246" name="Shape 246"/>
          <p:cNvSpPr/>
          <p:nvPr/>
        </p:nvSpPr>
        <p:spPr>
          <a:xfrm flipV="1">
            <a:off x="9056017" y="4084645"/>
            <a:ext cx="1295650" cy="504936"/>
          </a:xfrm>
          <a:prstGeom prst="line">
            <a:avLst/>
          </a:prstGeom>
          <a:ln w="25400">
            <a:solidFill>
              <a:srgbClr val="000000"/>
            </a:solidFill>
            <a:miter lim="400000"/>
          </a:ln>
        </p:spPr>
        <p:txBody>
          <a:bodyPr lIns="50800" tIns="50800" rIns="50800" bIns="50800" anchor="ctr"/>
          <a:lstStyle/>
          <a:p>
            <a:pPr>
              <a:defRPr sz="2400"/>
            </a:pPr>
          </a:p>
        </p:txBody>
      </p:sp>
      <p:sp>
        <p:nvSpPr>
          <p:cNvPr id="247" name="Shape 247"/>
          <p:cNvSpPr/>
          <p:nvPr/>
        </p:nvSpPr>
        <p:spPr>
          <a:xfrm flipV="1">
            <a:off x="9392946" y="4208679"/>
            <a:ext cx="1295650" cy="504936"/>
          </a:xfrm>
          <a:prstGeom prst="line">
            <a:avLst/>
          </a:prstGeom>
          <a:ln w="25400">
            <a:solidFill>
              <a:srgbClr val="000000"/>
            </a:solidFill>
            <a:miter lim="400000"/>
          </a:ln>
        </p:spPr>
        <p:txBody>
          <a:bodyPr lIns="50800" tIns="50800" rIns="50800" bIns="50800" anchor="ctr"/>
          <a:lstStyle/>
          <a:p>
            <a:pPr>
              <a:defRPr sz="2400"/>
            </a:pPr>
          </a:p>
        </p:txBody>
      </p:sp>
      <p:sp>
        <p:nvSpPr>
          <p:cNvPr id="248" name="Shape 248"/>
          <p:cNvSpPr/>
          <p:nvPr/>
        </p:nvSpPr>
        <p:spPr>
          <a:xfrm>
            <a:off x="8784919" y="4207958"/>
            <a:ext cx="1322373" cy="506378"/>
          </a:xfrm>
          <a:prstGeom prst="line">
            <a:avLst/>
          </a:prstGeom>
          <a:ln w="25400">
            <a:solidFill>
              <a:srgbClr val="000000"/>
            </a:solidFill>
            <a:miter lim="400000"/>
          </a:ln>
        </p:spPr>
        <p:txBody>
          <a:bodyPr lIns="50800" tIns="50800" rIns="50800" bIns="50800" anchor="ctr"/>
          <a:lstStyle/>
          <a:p>
            <a:pPr>
              <a:defRPr sz="2400"/>
            </a:pPr>
          </a:p>
        </p:txBody>
      </p:sp>
      <p:sp>
        <p:nvSpPr>
          <p:cNvPr id="249" name="Shape 249"/>
          <p:cNvSpPr/>
          <p:nvPr/>
        </p:nvSpPr>
        <p:spPr>
          <a:xfrm>
            <a:off x="9131621" y="4083203"/>
            <a:ext cx="1294042" cy="506378"/>
          </a:xfrm>
          <a:prstGeom prst="line">
            <a:avLst/>
          </a:prstGeom>
          <a:ln w="25400">
            <a:solidFill>
              <a:srgbClr val="000000"/>
            </a:solidFill>
            <a:miter lim="400000"/>
          </a:ln>
        </p:spPr>
        <p:txBody>
          <a:bodyPr lIns="50800" tIns="50800" rIns="50800" bIns="50800" anchor="ctr"/>
          <a:lstStyle/>
          <a:p>
            <a:pPr>
              <a:defRPr sz="2400"/>
            </a:pPr>
          </a:p>
        </p:txBody>
      </p:sp>
      <p:sp>
        <p:nvSpPr>
          <p:cNvPr id="250" name="Shape 250"/>
          <p:cNvSpPr/>
          <p:nvPr/>
        </p:nvSpPr>
        <p:spPr>
          <a:xfrm>
            <a:off x="9463904" y="3934555"/>
            <a:ext cx="1294042" cy="506378"/>
          </a:xfrm>
          <a:prstGeom prst="line">
            <a:avLst/>
          </a:prstGeom>
          <a:ln w="25400">
            <a:solidFill>
              <a:srgbClr val="000000"/>
            </a:solidFill>
            <a:miter lim="400000"/>
          </a:ln>
        </p:spPr>
        <p:txBody>
          <a:bodyPr lIns="50800" tIns="50800" rIns="50800" bIns="50800" anchor="ctr"/>
          <a:lstStyle/>
          <a:p>
            <a:pPr>
              <a:defRPr sz="2400"/>
            </a:pPr>
          </a:p>
        </p:txBody>
      </p:sp>
      <p:sp>
        <p:nvSpPr>
          <p:cNvPr id="273" name="Shape 273"/>
          <p:cNvSpPr/>
          <p:nvPr/>
        </p:nvSpPr>
        <p:spPr>
          <a:xfrm>
            <a:off x="8469037" y="6348536"/>
            <a:ext cx="1269053" cy="573808"/>
          </a:xfrm>
          <a:custGeom>
            <a:avLst/>
            <a:gdLst/>
            <a:ahLst/>
            <a:cxnLst>
              <a:cxn ang="0">
                <a:pos x="wd2" y="hd2"/>
              </a:cxn>
              <a:cxn ang="5400000">
                <a:pos x="wd2" y="hd2"/>
              </a:cxn>
              <a:cxn ang="10800000">
                <a:pos x="wd2" y="hd2"/>
              </a:cxn>
              <a:cxn ang="16200000">
                <a:pos x="wd2" y="hd2"/>
              </a:cxn>
            </a:cxnLst>
            <a:rect l="0" t="0" r="r" b="b"/>
            <a:pathLst>
              <a:path w="21600" h="18443" fill="norm" stroke="1" extrusionOk="0">
                <a:moveTo>
                  <a:pt x="21600" y="16755"/>
                </a:moveTo>
                <a:cubicBezTo>
                  <a:pt x="12131" y="21600"/>
                  <a:pt x="4931" y="16015"/>
                  <a:pt x="0" y="0"/>
                </a:cubicBezTo>
              </a:path>
            </a:pathLst>
          </a:custGeom>
          <a:ln w="12700">
            <a:solidFill>
              <a:srgbClr val="000000"/>
            </a:solidFill>
            <a:miter lim="400000"/>
          </a:ln>
        </p:spPr>
        <p:txBody>
          <a:bodyPr/>
          <a:lstStyle/>
          <a:p>
            <a:pPr/>
          </a:p>
        </p:txBody>
      </p:sp>
      <p:sp>
        <p:nvSpPr>
          <p:cNvPr id="274" name="Shape 274"/>
          <p:cNvSpPr/>
          <p:nvPr/>
        </p:nvSpPr>
        <p:spPr>
          <a:xfrm>
            <a:off x="9767935" y="6349553"/>
            <a:ext cx="1265807" cy="575227"/>
          </a:xfrm>
          <a:custGeom>
            <a:avLst/>
            <a:gdLst/>
            <a:ahLst/>
            <a:cxnLst>
              <a:cxn ang="0">
                <a:pos x="wd2" y="hd2"/>
              </a:cxn>
              <a:cxn ang="5400000">
                <a:pos x="wd2" y="hd2"/>
              </a:cxn>
              <a:cxn ang="10800000">
                <a:pos x="wd2" y="hd2"/>
              </a:cxn>
              <a:cxn ang="16200000">
                <a:pos x="wd2" y="hd2"/>
              </a:cxn>
            </a:cxnLst>
            <a:rect l="0" t="0" r="r" b="b"/>
            <a:pathLst>
              <a:path w="21600" h="18459" fill="norm" stroke="1" extrusionOk="0">
                <a:moveTo>
                  <a:pt x="21600" y="0"/>
                </a:moveTo>
                <a:cubicBezTo>
                  <a:pt x="16687" y="16002"/>
                  <a:pt x="9487" y="21600"/>
                  <a:pt x="0" y="16794"/>
                </a:cubicBezTo>
              </a:path>
            </a:pathLst>
          </a:custGeom>
          <a:ln w="12700">
            <a:solidFill>
              <a:srgbClr val="000000"/>
            </a:solidFill>
            <a:miter lim="400000"/>
          </a:ln>
        </p:spPr>
        <p:txBody>
          <a:bodyPr/>
          <a:lstStyle/>
          <a:p>
            <a:pPr/>
          </a:p>
        </p:txBody>
      </p:sp>
      <p:sp>
        <p:nvSpPr>
          <p:cNvPr id="275" name="Shape 275"/>
          <p:cNvSpPr/>
          <p:nvPr/>
        </p:nvSpPr>
        <p:spPr>
          <a:xfrm>
            <a:off x="11031586" y="4362723"/>
            <a:ext cx="267604" cy="1980266"/>
          </a:xfrm>
          <a:custGeom>
            <a:avLst/>
            <a:gdLst/>
            <a:ahLst/>
            <a:cxnLst>
              <a:cxn ang="0">
                <a:pos x="wd2" y="hd2"/>
              </a:cxn>
              <a:cxn ang="5400000">
                <a:pos x="wd2" y="hd2"/>
              </a:cxn>
              <a:cxn ang="10800000">
                <a:pos x="wd2" y="hd2"/>
              </a:cxn>
              <a:cxn ang="16200000">
                <a:pos x="wd2" y="hd2"/>
              </a:cxn>
            </a:cxnLst>
            <a:rect l="0" t="0" r="r" b="b"/>
            <a:pathLst>
              <a:path w="16201" h="21600" fill="norm" stroke="1" extrusionOk="0">
                <a:moveTo>
                  <a:pt x="541" y="0"/>
                </a:moveTo>
                <a:cubicBezTo>
                  <a:pt x="21600" y="7217"/>
                  <a:pt x="21420" y="14417"/>
                  <a:pt x="0" y="21600"/>
                </a:cubicBezTo>
              </a:path>
            </a:pathLst>
          </a:custGeom>
          <a:ln w="12700">
            <a:solidFill>
              <a:srgbClr val="000000"/>
            </a:solidFill>
            <a:miter lim="400000"/>
          </a:ln>
        </p:spPr>
        <p:txBody>
          <a:bodyPr/>
          <a:lstStyle/>
          <a:p>
            <a:pPr/>
          </a:p>
        </p:txBody>
      </p:sp>
      <p:sp>
        <p:nvSpPr>
          <p:cNvPr id="254" name="Shape 254"/>
          <p:cNvSpPr/>
          <p:nvPr/>
        </p:nvSpPr>
        <p:spPr>
          <a:xfrm>
            <a:off x="11153137" y="5184330"/>
            <a:ext cx="448698" cy="47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spcBef>
                <a:spcPts val="4200"/>
              </a:spcBef>
              <a:defRPr sz="1500"/>
            </a:lvl1pPr>
          </a:lstStyle>
          <a:p>
            <a:pPr/>
            <a:r>
              <a:t>Nz</a:t>
            </a:r>
          </a:p>
        </p:txBody>
      </p:sp>
      <p:sp>
        <p:nvSpPr>
          <p:cNvPr id="255" name="Shape 255"/>
          <p:cNvSpPr/>
          <p:nvPr/>
        </p:nvSpPr>
        <p:spPr>
          <a:xfrm>
            <a:off x="10468187" y="6637213"/>
            <a:ext cx="448697" cy="47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spcBef>
                <a:spcPts val="4200"/>
              </a:spcBef>
              <a:defRPr sz="1500"/>
            </a:lvl1pPr>
          </a:lstStyle>
          <a:p>
            <a:pPr/>
            <a:r>
              <a:t>Nx</a:t>
            </a:r>
          </a:p>
        </p:txBody>
      </p:sp>
      <p:sp>
        <p:nvSpPr>
          <p:cNvPr id="256" name="Shape 256"/>
          <p:cNvSpPr/>
          <p:nvPr/>
        </p:nvSpPr>
        <p:spPr>
          <a:xfrm>
            <a:off x="8691729" y="6685787"/>
            <a:ext cx="448697" cy="47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spcBef>
                <a:spcPts val="4200"/>
              </a:spcBef>
              <a:defRPr sz="1500"/>
            </a:lvl1pPr>
          </a:lstStyle>
          <a:p>
            <a:pPr/>
            <a:r>
              <a:t>Ny</a:t>
            </a:r>
          </a:p>
        </p:txBody>
      </p:sp>
      <p:sp>
        <p:nvSpPr>
          <p:cNvPr id="257" name="Shape 257"/>
          <p:cNvSpPr/>
          <p:nvPr/>
        </p:nvSpPr>
        <p:spPr>
          <a:xfrm>
            <a:off x="8167837" y="6251835"/>
            <a:ext cx="1205858" cy="1"/>
          </a:xfrm>
          <a:prstGeom prst="line">
            <a:avLst/>
          </a:prstGeom>
          <a:ln w="25400">
            <a:solidFill>
              <a:srgbClr val="000000"/>
            </a:solidFill>
            <a:miter lim="400000"/>
          </a:ln>
        </p:spPr>
        <p:txBody>
          <a:bodyPr lIns="50800" tIns="50800" rIns="50800" bIns="50800" anchor="ctr"/>
          <a:lstStyle/>
          <a:p>
            <a:pPr>
              <a:defRPr sz="2400"/>
            </a:pPr>
          </a:p>
        </p:txBody>
      </p:sp>
      <p:sp>
        <p:nvSpPr>
          <p:cNvPr id="258" name="Shape 258"/>
          <p:cNvSpPr/>
          <p:nvPr/>
        </p:nvSpPr>
        <p:spPr>
          <a:xfrm>
            <a:off x="6880988" y="6057236"/>
            <a:ext cx="1923031" cy="3773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spcBef>
                <a:spcPts val="4200"/>
              </a:spcBef>
              <a:defRPr sz="1500"/>
            </a:lvl1pPr>
          </a:lstStyle>
          <a:p>
            <a:pPr/>
            <a:r>
              <a:t>熱・水蒸気源</a:t>
            </a:r>
          </a:p>
        </p:txBody>
      </p:sp>
      <p:sp>
        <p:nvSpPr>
          <p:cNvPr id="259" name="Shape 259"/>
          <p:cNvSpPr/>
          <p:nvPr/>
        </p:nvSpPr>
        <p:spPr>
          <a:xfrm>
            <a:off x="8209764" y="5590543"/>
            <a:ext cx="944589" cy="1"/>
          </a:xfrm>
          <a:prstGeom prst="line">
            <a:avLst/>
          </a:prstGeom>
          <a:ln w="25400">
            <a:solidFill>
              <a:srgbClr val="000000"/>
            </a:solidFill>
            <a:miter lim="400000"/>
          </a:ln>
        </p:spPr>
        <p:txBody>
          <a:bodyPr lIns="50800" tIns="50800" rIns="50800" bIns="50800" anchor="ctr"/>
          <a:lstStyle/>
          <a:p>
            <a:pPr>
              <a:defRPr sz="2400"/>
            </a:pPr>
          </a:p>
        </p:txBody>
      </p:sp>
      <p:sp>
        <p:nvSpPr>
          <p:cNvPr id="260" name="Shape 260"/>
          <p:cNvSpPr/>
          <p:nvPr/>
        </p:nvSpPr>
        <p:spPr>
          <a:xfrm>
            <a:off x="6656313" y="5365901"/>
            <a:ext cx="2226302" cy="4492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spcBef>
                <a:spcPts val="4200"/>
              </a:spcBef>
              <a:defRPr sz="1500"/>
            </a:lvl1pPr>
          </a:lstStyle>
          <a:p>
            <a:pPr/>
            <a:r>
              <a:t>生成された湯気</a:t>
            </a:r>
          </a:p>
        </p:txBody>
      </p:sp>
      <p:sp>
        <p:nvSpPr>
          <p:cNvPr id="261" name="Shape 261"/>
          <p:cNvSpPr/>
          <p:nvPr/>
        </p:nvSpPr>
        <p:spPr>
          <a:xfrm flipV="1">
            <a:off x="9745935" y="4876951"/>
            <a:ext cx="1" cy="1985339"/>
          </a:xfrm>
          <a:prstGeom prst="line">
            <a:avLst/>
          </a:prstGeom>
          <a:ln w="25400">
            <a:solidFill>
              <a:srgbClr val="000000"/>
            </a:solidFill>
            <a:miter lim="400000"/>
          </a:ln>
        </p:spPr>
        <p:txBody>
          <a:bodyPr lIns="50800" tIns="50800" rIns="50800" bIns="50800" anchor="ctr"/>
          <a:lstStyle/>
          <a:p>
            <a:pPr>
              <a:defRPr sz="2400"/>
            </a:pPr>
          </a:p>
        </p:txBody>
      </p:sp>
      <p:sp>
        <p:nvSpPr>
          <p:cNvPr id="262" name="Shape 262"/>
          <p:cNvSpPr/>
          <p:nvPr/>
        </p:nvSpPr>
        <p:spPr>
          <a:xfrm>
            <a:off x="9647074" y="4556287"/>
            <a:ext cx="205813" cy="3773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lvl1pPr>
          </a:lstStyle>
          <a:p>
            <a:pPr/>
            <a:r>
              <a:t>Z</a:t>
            </a:r>
          </a:p>
        </p:txBody>
      </p:sp>
      <p:sp>
        <p:nvSpPr>
          <p:cNvPr id="263" name="Shape 263"/>
          <p:cNvSpPr/>
          <p:nvPr/>
        </p:nvSpPr>
        <p:spPr>
          <a:xfrm flipV="1">
            <a:off x="9747872" y="6359327"/>
            <a:ext cx="1234993" cy="497485"/>
          </a:xfrm>
          <a:prstGeom prst="line">
            <a:avLst/>
          </a:prstGeom>
          <a:ln w="25400">
            <a:solidFill>
              <a:srgbClr val="000000"/>
            </a:solidFill>
            <a:miter lim="400000"/>
          </a:ln>
        </p:spPr>
        <p:txBody>
          <a:bodyPr lIns="50800" tIns="50800" rIns="50800" bIns="50800" anchor="ctr"/>
          <a:lstStyle/>
          <a:p>
            <a:pPr>
              <a:defRPr sz="2400"/>
            </a:pPr>
          </a:p>
        </p:txBody>
      </p:sp>
      <p:sp>
        <p:nvSpPr>
          <p:cNvPr id="264" name="Shape 264"/>
          <p:cNvSpPr/>
          <p:nvPr/>
        </p:nvSpPr>
        <p:spPr>
          <a:xfrm flipH="1" flipV="1">
            <a:off x="8514731" y="6347201"/>
            <a:ext cx="1232308" cy="497260"/>
          </a:xfrm>
          <a:prstGeom prst="line">
            <a:avLst/>
          </a:prstGeom>
          <a:ln w="25400">
            <a:solidFill>
              <a:srgbClr val="000000"/>
            </a:solidFill>
            <a:miter lim="400000"/>
          </a:ln>
        </p:spPr>
        <p:txBody>
          <a:bodyPr lIns="50800" tIns="50800" rIns="50800" bIns="50800" anchor="ctr"/>
          <a:lstStyle/>
          <a:p>
            <a:pPr>
              <a:defRPr sz="2400"/>
            </a:pPr>
          </a:p>
        </p:txBody>
      </p:sp>
      <p:sp>
        <p:nvSpPr>
          <p:cNvPr id="265" name="Shape 265"/>
          <p:cNvSpPr/>
          <p:nvPr/>
        </p:nvSpPr>
        <p:spPr>
          <a:xfrm>
            <a:off x="8187873" y="6251835"/>
            <a:ext cx="215778" cy="4163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lvl1pPr>
          </a:lstStyle>
          <a:p>
            <a:pPr/>
            <a:r>
              <a:t>Y</a:t>
            </a:r>
          </a:p>
        </p:txBody>
      </p:sp>
      <p:sp>
        <p:nvSpPr>
          <p:cNvPr id="266" name="Shape 266"/>
          <p:cNvSpPr/>
          <p:nvPr/>
        </p:nvSpPr>
        <p:spPr>
          <a:xfrm rot="16200000">
            <a:off x="9270441" y="5999717"/>
            <a:ext cx="526653" cy="12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267" name="Shape 267"/>
          <p:cNvSpPr/>
          <p:nvPr/>
        </p:nvSpPr>
        <p:spPr>
          <a:xfrm>
            <a:off x="11069457" y="6251835"/>
            <a:ext cx="292264" cy="4163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lvl1pPr>
          </a:lstStyle>
          <a:p>
            <a:pPr/>
            <a:r>
              <a:t>X</a:t>
            </a:r>
          </a:p>
        </p:txBody>
      </p:sp>
      <p:sp>
        <p:nvSpPr>
          <p:cNvPr id="268" name="Shape 268"/>
          <p:cNvSpPr/>
          <p:nvPr/>
        </p:nvSpPr>
        <p:spPr>
          <a:xfrm rot="16200000">
            <a:off x="9789162" y="5968181"/>
            <a:ext cx="526653" cy="128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269" name="Shape 269"/>
          <p:cNvSpPr/>
          <p:nvPr/>
        </p:nvSpPr>
        <p:spPr>
          <a:xfrm rot="16200000">
            <a:off x="9602096" y="6067409"/>
            <a:ext cx="526653" cy="12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270" name="Shape 270"/>
          <p:cNvSpPr/>
          <p:nvPr/>
        </p:nvSpPr>
        <p:spPr>
          <a:xfrm>
            <a:off x="11337888" y="5896081"/>
            <a:ext cx="1618652" cy="47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spcBef>
                <a:spcPts val="4200"/>
              </a:spcBef>
              <a:defRPr sz="1500"/>
            </a:lvl1pPr>
          </a:lstStyle>
          <a:p>
            <a:pPr/>
            <a:r>
              <a:t>気体の流れ</a:t>
            </a:r>
          </a:p>
        </p:txBody>
      </p:sp>
      <p:sp>
        <p:nvSpPr>
          <p:cNvPr id="271" name="Shape 271"/>
          <p:cNvSpPr/>
          <p:nvPr/>
        </p:nvSpPr>
        <p:spPr>
          <a:xfrm>
            <a:off x="10060632" y="6048720"/>
            <a:ext cx="1272545" cy="1"/>
          </a:xfrm>
          <a:prstGeom prst="line">
            <a:avLst/>
          </a:prstGeom>
          <a:ln w="25400">
            <a:solidFill>
              <a:srgbClr val="000000"/>
            </a:solidFill>
            <a:miter lim="400000"/>
          </a:ln>
        </p:spPr>
        <p:txBody>
          <a:bodyPr lIns="50800" tIns="50800" rIns="50800" bIns="50800" anchor="ctr"/>
          <a:lstStyle/>
          <a:p>
            <a:pPr>
              <a:defRPr sz="2400"/>
            </a:pPr>
          </a:p>
        </p:txBody>
      </p:sp>
      <p:sp>
        <p:nvSpPr>
          <p:cNvPr id="272" name="Shape 272"/>
          <p:cNvSpPr/>
          <p:nvPr/>
        </p:nvSpPr>
        <p:spPr>
          <a:xfrm>
            <a:off x="473643" y="2815240"/>
            <a:ext cx="6010872" cy="60219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42900" indent="-342900" algn="l">
              <a:spcBef>
                <a:spcPts val="3200"/>
              </a:spcBef>
              <a:buSzPct val="75000"/>
              <a:buChar char="•"/>
              <a:defRPr sz="2800"/>
            </a:pPr>
            <a:r>
              <a:t>シミュレーション空間は N</a:t>
            </a:r>
            <a:r>
              <a:rPr baseline="-3571"/>
              <a:t>x </a:t>
            </a:r>
            <a:r>
              <a:t>× N</a:t>
            </a:r>
            <a:r>
              <a:rPr baseline="-3571"/>
              <a:t>y </a:t>
            </a:r>
            <a:r>
              <a:t>× N</a:t>
            </a:r>
            <a:r>
              <a:rPr baseline="-3571"/>
              <a:t>z </a:t>
            </a:r>
            <a:r>
              <a:t>の格子に分割し各格子点に水蒸気密度 q</a:t>
            </a:r>
            <a:r>
              <a:rPr baseline="-3571"/>
              <a:t>v</a:t>
            </a:r>
            <a:r>
              <a:t>, 湯気の密度 q</a:t>
            </a:r>
            <a:r>
              <a:rPr baseline="-3571"/>
              <a:t>c</a:t>
            </a:r>
            <a:r>
              <a:t>, 温度 T を割り付ける。</a:t>
            </a:r>
          </a:p>
          <a:p>
            <a:pPr marL="342900" indent="-342900" algn="l">
              <a:spcBef>
                <a:spcPts val="3200"/>
              </a:spcBef>
              <a:buSzPct val="75000"/>
              <a:buChar char="•"/>
              <a:defRPr sz="2800"/>
            </a:pPr>
            <a:r>
              <a:t>流体の計算はVisualSimulation of Smokeに従う。</a:t>
            </a:r>
          </a:p>
          <a:p>
            <a:pPr marL="342900" indent="-342900" algn="l">
              <a:spcBef>
                <a:spcPts val="3200"/>
              </a:spcBef>
              <a:buSzPct val="75000"/>
              <a:buChar char="•"/>
              <a:defRPr sz="2800"/>
            </a:pPr>
            <a:r>
              <a:t>熱と水蒸気の発生源の分布はユーザにより定義。</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title"/>
          </p:nvPr>
        </p:nvSpPr>
        <p:spPr>
          <a:prstGeom prst="rect">
            <a:avLst/>
          </a:prstGeom>
        </p:spPr>
        <p:txBody>
          <a:bodyPr/>
          <a:lstStyle/>
          <a:p>
            <a:pPr/>
            <a:r>
              <a:t>シミュレーション結果</a:t>
            </a:r>
          </a:p>
        </p:txBody>
      </p:sp>
      <p:sp>
        <p:nvSpPr>
          <p:cNvPr id="278" name="Shape 278"/>
          <p:cNvSpPr/>
          <p:nvPr/>
        </p:nvSpPr>
        <p:spPr>
          <a:xfrm>
            <a:off x="1319845" y="2574810"/>
            <a:ext cx="10365111"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pPr>
            <a:r>
              <a:t>独自のレンダラによりオフラインレンダリング</a:t>
            </a:r>
            <a:br/>
            <a:r>
              <a:t>格子のスケールは64×64×64</a:t>
            </a:r>
          </a:p>
          <a:p>
            <a:pPr algn="l">
              <a:defRPr sz="3000"/>
            </a:pPr>
            <a:r>
              <a:t>熱と水蒸気の発生源は底辺の中央部から均等に発生</a:t>
            </a:r>
          </a:p>
        </p:txBody>
      </p:sp>
      <p:pic>
        <p:nvPicPr>
          <p:cNvPr id="279" name="render_100.png"/>
          <p:cNvPicPr>
            <a:picLocks noChangeAspect="1"/>
          </p:cNvPicPr>
          <p:nvPr/>
        </p:nvPicPr>
        <p:blipFill>
          <a:blip r:embed="rId2">
            <a:extLst/>
          </a:blip>
          <a:stretch>
            <a:fillRect/>
          </a:stretch>
        </p:blipFill>
        <p:spPr>
          <a:xfrm>
            <a:off x="1066948" y="5481091"/>
            <a:ext cx="2307061" cy="2307060"/>
          </a:xfrm>
          <a:prstGeom prst="rect">
            <a:avLst/>
          </a:prstGeom>
          <a:ln w="12700">
            <a:miter lim="400000"/>
          </a:ln>
        </p:spPr>
      </p:pic>
      <p:pic>
        <p:nvPicPr>
          <p:cNvPr id="280" name="render_130.png"/>
          <p:cNvPicPr>
            <a:picLocks noChangeAspect="1"/>
          </p:cNvPicPr>
          <p:nvPr/>
        </p:nvPicPr>
        <p:blipFill>
          <a:blip r:embed="rId3">
            <a:extLst/>
          </a:blip>
          <a:stretch>
            <a:fillRect/>
          </a:stretch>
        </p:blipFill>
        <p:spPr>
          <a:xfrm>
            <a:off x="3621385" y="5481091"/>
            <a:ext cx="2307060" cy="2307060"/>
          </a:xfrm>
          <a:prstGeom prst="rect">
            <a:avLst/>
          </a:prstGeom>
          <a:ln w="12700">
            <a:miter lim="400000"/>
          </a:ln>
        </p:spPr>
      </p:pic>
      <p:pic>
        <p:nvPicPr>
          <p:cNvPr id="281" name="render_160.png"/>
          <p:cNvPicPr>
            <a:picLocks noChangeAspect="1"/>
          </p:cNvPicPr>
          <p:nvPr/>
        </p:nvPicPr>
        <p:blipFill>
          <a:blip r:embed="rId4">
            <a:extLst/>
          </a:blip>
          <a:stretch>
            <a:fillRect/>
          </a:stretch>
        </p:blipFill>
        <p:spPr>
          <a:xfrm>
            <a:off x="6360008" y="5501964"/>
            <a:ext cx="2357166" cy="2357166"/>
          </a:xfrm>
          <a:prstGeom prst="rect">
            <a:avLst/>
          </a:prstGeom>
          <a:ln w="12700">
            <a:miter lim="400000"/>
          </a:ln>
        </p:spPr>
      </p:pic>
      <p:pic>
        <p:nvPicPr>
          <p:cNvPr id="282" name="render_190.png"/>
          <p:cNvPicPr>
            <a:picLocks noChangeAspect="1"/>
          </p:cNvPicPr>
          <p:nvPr/>
        </p:nvPicPr>
        <p:blipFill>
          <a:blip r:embed="rId5">
            <a:extLst/>
          </a:blip>
          <a:stretch>
            <a:fillRect/>
          </a:stretch>
        </p:blipFill>
        <p:spPr>
          <a:xfrm>
            <a:off x="9148737" y="5501964"/>
            <a:ext cx="2357166" cy="2357166"/>
          </a:xfrm>
          <a:prstGeom prst="rect">
            <a:avLst/>
          </a:prstGeom>
          <a:ln w="12700">
            <a:miter lim="400000"/>
          </a:ln>
        </p:spPr>
      </p:pic>
      <p:sp>
        <p:nvSpPr>
          <p:cNvPr id="283" name="Shape 283"/>
          <p:cNvSpPr/>
          <p:nvPr/>
        </p:nvSpPr>
        <p:spPr>
          <a:xfrm>
            <a:off x="1704350" y="8248650"/>
            <a:ext cx="103225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100/200</a:t>
            </a:r>
          </a:p>
        </p:txBody>
      </p:sp>
      <p:sp>
        <p:nvSpPr>
          <p:cNvPr id="284" name="Shape 284"/>
          <p:cNvSpPr/>
          <p:nvPr/>
        </p:nvSpPr>
        <p:spPr>
          <a:xfrm>
            <a:off x="4258786" y="8248650"/>
            <a:ext cx="103225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130/200</a:t>
            </a:r>
          </a:p>
        </p:txBody>
      </p:sp>
      <p:sp>
        <p:nvSpPr>
          <p:cNvPr id="285" name="Shape 285"/>
          <p:cNvSpPr/>
          <p:nvPr/>
        </p:nvSpPr>
        <p:spPr>
          <a:xfrm>
            <a:off x="7022463" y="8248650"/>
            <a:ext cx="103225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160/200</a:t>
            </a:r>
          </a:p>
        </p:txBody>
      </p:sp>
      <p:sp>
        <p:nvSpPr>
          <p:cNvPr id="286" name="Shape 286"/>
          <p:cNvSpPr/>
          <p:nvPr/>
        </p:nvSpPr>
        <p:spPr>
          <a:xfrm>
            <a:off x="9811192" y="8248650"/>
            <a:ext cx="103225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190/200</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title"/>
          </p:nvPr>
        </p:nvSpPr>
        <p:spPr>
          <a:prstGeom prst="rect">
            <a:avLst/>
          </a:prstGeom>
        </p:spPr>
        <p:txBody>
          <a:bodyPr/>
          <a:lstStyle/>
          <a:p>
            <a:pPr/>
            <a:r>
              <a:t>課題・考察</a:t>
            </a:r>
          </a:p>
        </p:txBody>
      </p:sp>
      <p:sp>
        <p:nvSpPr>
          <p:cNvPr id="289" name="Shape 289"/>
          <p:cNvSpPr/>
          <p:nvPr/>
        </p:nvSpPr>
        <p:spPr>
          <a:xfrm>
            <a:off x="473643" y="2815240"/>
            <a:ext cx="11581359" cy="60219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27645" indent="-427645" algn="l" defTabSz="566674">
              <a:spcBef>
                <a:spcPts val="4000"/>
              </a:spcBef>
              <a:buSzPct val="75000"/>
              <a:buChar char="•"/>
              <a:defRPr sz="3492"/>
            </a:pPr>
            <a:r>
              <a:t>ある程度、湯気に近い映像を得ることができた。</a:t>
            </a:r>
            <a:br/>
            <a:r>
              <a:t>➡︎水蒸気の発生源にノイズいれることでさらにリアルにしたい。</a:t>
            </a:r>
          </a:p>
          <a:p>
            <a:pPr marL="427645" indent="-427645" algn="l" defTabSz="566674">
              <a:spcBef>
                <a:spcPts val="4000"/>
              </a:spcBef>
              <a:buSzPct val="75000"/>
              <a:buChar char="•"/>
              <a:defRPr sz="3492"/>
            </a:pPr>
            <a:r>
              <a:t>湯気の発生に時間がかかる。</a:t>
            </a:r>
            <a:br/>
            <a:r>
              <a:t>100ステップまでは底面に湯気がたまっている。</a:t>
            </a:r>
            <a:br/>
            <a:r>
              <a:t>➡︎熱拡散、分子拡散を利用しているためと考えられる。初期状態で熱が拡散された状態にすれば良いかもしれない。</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title"/>
          </p:nvPr>
        </p:nvSpPr>
        <p:spPr>
          <a:prstGeom prst="rect">
            <a:avLst/>
          </a:prstGeom>
        </p:spPr>
        <p:txBody>
          <a:bodyPr/>
          <a:lstStyle/>
          <a:p>
            <a:pPr/>
            <a:r>
              <a:t>今後の予定</a:t>
            </a:r>
          </a:p>
        </p:txBody>
      </p:sp>
      <p:sp>
        <p:nvSpPr>
          <p:cNvPr id="292" name="Shape 292"/>
          <p:cNvSpPr/>
          <p:nvPr>
            <p:ph type="body" idx="1"/>
          </p:nvPr>
        </p:nvSpPr>
        <p:spPr>
          <a:prstGeom prst="rect">
            <a:avLst/>
          </a:prstGeom>
        </p:spPr>
        <p:txBody>
          <a:bodyPr/>
          <a:lstStyle/>
          <a:p>
            <a:pPr marL="347869" indent="-347869">
              <a:spcBef>
                <a:spcPts val="0"/>
              </a:spcBef>
            </a:pPr>
            <a:r>
              <a:t>3月までに以下を行う。</a:t>
            </a:r>
          </a:p>
          <a:p>
            <a:pPr lvl="1" marL="792369" indent="-347869">
              <a:spcBef>
                <a:spcPts val="0"/>
              </a:spcBef>
            </a:pPr>
            <a:r>
              <a:t>底面にノイズを用いた湯気の表現。</a:t>
            </a:r>
          </a:p>
          <a:p>
            <a:pPr lvl="1" marL="792369" indent="-347869">
              <a:spcBef>
                <a:spcPts val="0"/>
              </a:spcBef>
            </a:pPr>
            <a:r>
              <a:t>レンダラー(Pov-Ray,PBRT,Mitsuba)を用いたレンダリング。</a:t>
            </a:r>
            <a:br/>
          </a:p>
          <a:p>
            <a:pPr marL="347869" indent="-347869">
              <a:spcBef>
                <a:spcPts val="0"/>
              </a:spcBef>
            </a:pPr>
            <a:r>
              <a:t>以下を将来的に検討したい。</a:t>
            </a:r>
          </a:p>
          <a:p>
            <a:pPr lvl="1" marL="792369" indent="-347869">
              <a:spcBef>
                <a:spcPts val="0"/>
              </a:spcBef>
            </a:pPr>
            <a:r>
              <a:t>乱流の表現。</a:t>
            </a:r>
          </a:p>
          <a:p>
            <a:pPr lvl="1" marL="792369" indent="-347869">
              <a:spcBef>
                <a:spcPts val="0"/>
              </a:spcBef>
            </a:pPr>
            <a:r>
              <a:t>FLIP法(格子法と粒子法のハイブリッド)を用いた水滴表現。</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lvl1pPr>
              <a:defRPr sz="5500"/>
            </a:lvl1pPr>
          </a:lstStyle>
          <a:p>
            <a:pPr/>
            <a:r>
              <a:t>研究テーマ</a:t>
            </a:r>
          </a:p>
        </p:txBody>
      </p:sp>
      <p:sp>
        <p:nvSpPr>
          <p:cNvPr id="142" name="Shape 142"/>
          <p:cNvSpPr/>
          <p:nvPr>
            <p:ph type="body" sz="half" idx="1"/>
          </p:nvPr>
        </p:nvSpPr>
        <p:spPr>
          <a:xfrm>
            <a:off x="774700" y="2597150"/>
            <a:ext cx="5867847" cy="6286500"/>
          </a:xfrm>
          <a:prstGeom prst="rect">
            <a:avLst/>
          </a:prstGeom>
        </p:spPr>
        <p:txBody>
          <a:bodyPr/>
          <a:lstStyle/>
          <a:p>
            <a:pPr marL="440871" indent="-440871">
              <a:spcBef>
                <a:spcPts val="4200"/>
              </a:spcBef>
              <a:defRPr sz="3600"/>
            </a:pPr>
            <a:r>
              <a:t>CGによるフォトリアルな湯気のシミュレーション。</a:t>
            </a:r>
          </a:p>
          <a:p>
            <a:pPr marL="440871" indent="-440871">
              <a:spcBef>
                <a:spcPts val="4200"/>
              </a:spcBef>
              <a:defRPr sz="3600"/>
            </a:pPr>
            <a:r>
              <a:t>従来のCGでは表現できない温泉、暖かい料理といったシーンを表現可能とする。</a:t>
            </a:r>
          </a:p>
        </p:txBody>
      </p:sp>
      <p:pic>
        <p:nvPicPr>
          <p:cNvPr id="143" name="sample_a.png"/>
          <p:cNvPicPr>
            <a:picLocks noChangeAspect="1"/>
          </p:cNvPicPr>
          <p:nvPr/>
        </p:nvPicPr>
        <p:blipFill>
          <a:blip r:embed="rId2">
            <a:extLst/>
          </a:blip>
          <a:stretch>
            <a:fillRect/>
          </a:stretch>
        </p:blipFill>
        <p:spPr>
          <a:xfrm>
            <a:off x="7404100" y="3009900"/>
            <a:ext cx="3962400" cy="5461000"/>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アイデア</a:t>
            </a:r>
          </a:p>
        </p:txBody>
      </p:sp>
      <p:sp>
        <p:nvSpPr>
          <p:cNvPr id="146" name="Shape 146"/>
          <p:cNvSpPr/>
          <p:nvPr>
            <p:ph type="body" sz="half" idx="1"/>
          </p:nvPr>
        </p:nvSpPr>
        <p:spPr>
          <a:xfrm>
            <a:off x="952500" y="2603500"/>
            <a:ext cx="5620346" cy="6286500"/>
          </a:xfrm>
          <a:prstGeom prst="rect">
            <a:avLst/>
          </a:prstGeom>
        </p:spPr>
        <p:txBody>
          <a:bodyPr/>
          <a:lstStyle/>
          <a:p>
            <a:pPr marL="360045" indent="-360045" defTabSz="473201">
              <a:spcBef>
                <a:spcPts val="3400"/>
              </a:spcBef>
              <a:defRPr sz="2916"/>
            </a:pPr>
            <a:r>
              <a:t>煙の流体シミュレーションをベースとする。</a:t>
            </a:r>
          </a:p>
          <a:p>
            <a:pPr marL="360045" indent="-360045" defTabSz="473201">
              <a:spcBef>
                <a:spcPts val="3400"/>
              </a:spcBef>
              <a:defRPr sz="2916"/>
            </a:pPr>
            <a:r>
              <a:t>湯気の特徴をモデリングする</a:t>
            </a:r>
          </a:p>
          <a:p>
            <a:pPr lvl="1" marL="720090" indent="-360045" defTabSz="473201">
              <a:spcBef>
                <a:spcPts val="3400"/>
              </a:spcBef>
              <a:defRPr sz="2916"/>
            </a:pPr>
            <a:r>
              <a:t>蒸発して消滅する。</a:t>
            </a:r>
          </a:p>
          <a:p>
            <a:pPr lvl="1" marL="720090" indent="-360045" defTabSz="473201">
              <a:spcBef>
                <a:spcPts val="3400"/>
              </a:spcBef>
              <a:defRPr sz="2916"/>
            </a:pPr>
            <a:r>
              <a:t>発生源の状態(温度、形状)によって発生の仕方が異なる</a:t>
            </a:r>
          </a:p>
          <a:p>
            <a:pPr lvl="1" marL="720090" indent="-360045" defTabSz="473201">
              <a:spcBef>
                <a:spcPts val="3400"/>
              </a:spcBef>
              <a:defRPr sz="2916"/>
            </a:pPr>
            <a:r>
              <a:t>水滴が見える場合がある。</a:t>
            </a:r>
          </a:p>
        </p:txBody>
      </p:sp>
      <p:sp>
        <p:nvSpPr>
          <p:cNvPr id="147" name="Shape 147"/>
          <p:cNvSpPr/>
          <p:nvPr/>
        </p:nvSpPr>
        <p:spPr>
          <a:xfrm>
            <a:off x="6565900" y="2603500"/>
            <a:ext cx="5620346" cy="6286500"/>
          </a:xfrm>
          <a:prstGeom prst="rect">
            <a:avLst/>
          </a:prstGeom>
          <a:ln w="12700">
            <a:miter lim="400000"/>
          </a:ln>
        </p:spPr>
        <p:txBody>
          <a:bodyPr lIns="50800" tIns="50800" rIns="50800" bIns="50800" anchor="ctr">
            <a:normAutofit fontScale="100000" lnSpcReduction="0"/>
          </a:bodyPr>
          <a:lstStyle/>
          <a:p>
            <a:pPr marL="444500" indent="-444500" algn="l">
              <a:spcBef>
                <a:spcPts val="4200"/>
              </a:spcBef>
              <a:buSzPct val="75000"/>
              <a:buChar char="•"/>
            </a:pPr>
          </a:p>
        </p:txBody>
      </p:sp>
      <p:sp>
        <p:nvSpPr>
          <p:cNvPr id="148" name="Shape 148"/>
          <p:cNvSpPr/>
          <p:nvPr/>
        </p:nvSpPr>
        <p:spPr>
          <a:xfrm>
            <a:off x="8978775" y="5983448"/>
            <a:ext cx="794595" cy="770782"/>
          </a:xfrm>
          <a:prstGeom prst="ellipse">
            <a:avLst/>
          </a:pr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9" name="Shape 149"/>
          <p:cNvSpPr/>
          <p:nvPr/>
        </p:nvSpPr>
        <p:spPr>
          <a:xfrm>
            <a:off x="8978775" y="7318375"/>
            <a:ext cx="794595" cy="758081"/>
          </a:xfrm>
          <a:prstGeom prst="ellipse">
            <a:avLst/>
          </a:prstGeom>
          <a:ln w="12700">
            <a:solidFill>
              <a:srgbClr val="85888D"/>
            </a:solidFill>
            <a:miter lim="400000"/>
          </a:ln>
        </p:spPr>
        <p:txBody>
          <a:bodyPr lIns="50800" tIns="50800" rIns="50800" bIns="50800" anchor="ctr"/>
          <a:lstStyle/>
          <a:p>
            <a:pPr>
              <a:defRPr sz="2400"/>
            </a:pPr>
          </a:p>
        </p:txBody>
      </p:sp>
      <p:sp>
        <p:nvSpPr>
          <p:cNvPr id="150" name="Shape 150"/>
          <p:cNvSpPr/>
          <p:nvPr/>
        </p:nvSpPr>
        <p:spPr>
          <a:xfrm>
            <a:off x="6640882" y="8707809"/>
            <a:ext cx="5470700" cy="1"/>
          </a:xfrm>
          <a:prstGeom prst="line">
            <a:avLst/>
          </a:prstGeom>
          <a:ln w="25400">
            <a:solidFill>
              <a:srgbClr val="000000"/>
            </a:solidFill>
            <a:miter lim="400000"/>
          </a:ln>
        </p:spPr>
        <p:txBody>
          <a:bodyPr lIns="50800" tIns="50800" rIns="50800" bIns="50800" anchor="ctr"/>
          <a:lstStyle/>
          <a:p>
            <a:pPr>
              <a:defRPr sz="2400"/>
            </a:pPr>
          </a:p>
        </p:txBody>
      </p:sp>
      <p:sp>
        <p:nvSpPr>
          <p:cNvPr id="151" name="Shape 151"/>
          <p:cNvSpPr/>
          <p:nvPr/>
        </p:nvSpPr>
        <p:spPr>
          <a:xfrm>
            <a:off x="9076432" y="4767783"/>
            <a:ext cx="599282" cy="588170"/>
          </a:xfrm>
          <a:prstGeom prst="ellipse">
            <a:avLst/>
          </a:pr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52" name="Shape 152"/>
          <p:cNvSpPr/>
          <p:nvPr/>
        </p:nvSpPr>
        <p:spPr>
          <a:xfrm flipV="1">
            <a:off x="9376072" y="8091437"/>
            <a:ext cx="1" cy="555726"/>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3" name="Shape 153"/>
          <p:cNvSpPr/>
          <p:nvPr/>
        </p:nvSpPr>
        <p:spPr>
          <a:xfrm flipV="1">
            <a:off x="9376072" y="6747668"/>
            <a:ext cx="1" cy="555725"/>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4" name="Shape 154"/>
          <p:cNvSpPr/>
          <p:nvPr/>
        </p:nvSpPr>
        <p:spPr>
          <a:xfrm flipV="1">
            <a:off x="9376072" y="5403899"/>
            <a:ext cx="1" cy="555725"/>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5" name="Shape 155"/>
          <p:cNvSpPr/>
          <p:nvPr/>
        </p:nvSpPr>
        <p:spPr>
          <a:xfrm>
            <a:off x="9127504" y="3663478"/>
            <a:ext cx="497137" cy="446337"/>
          </a:xfrm>
          <a:prstGeom prst="ellipse">
            <a:avLst/>
          </a:prstGeom>
          <a:ln w="12700">
            <a:solidFill>
              <a:srgbClr val="85888D"/>
            </a:solidFill>
            <a:miter lim="400000"/>
          </a:ln>
        </p:spPr>
        <p:txBody>
          <a:bodyPr lIns="50800" tIns="50800" rIns="50800" bIns="50800" anchor="ctr"/>
          <a:lstStyle/>
          <a:p>
            <a:pPr>
              <a:defRPr sz="2400"/>
            </a:pPr>
          </a:p>
        </p:txBody>
      </p:sp>
      <p:sp>
        <p:nvSpPr>
          <p:cNvPr id="156" name="Shape 156"/>
          <p:cNvSpPr/>
          <p:nvPr/>
        </p:nvSpPr>
        <p:spPr>
          <a:xfrm flipV="1">
            <a:off x="9376072" y="4164111"/>
            <a:ext cx="1" cy="555725"/>
          </a:xfrm>
          <a:prstGeom prst="line">
            <a:avLst/>
          </a:prstGeom>
          <a:ln w="254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マイルストン</a:t>
            </a:r>
          </a:p>
        </p:txBody>
      </p:sp>
      <p:sp>
        <p:nvSpPr>
          <p:cNvPr id="159" name="Shape 159"/>
          <p:cNvSpPr/>
          <p:nvPr>
            <p:ph type="body" idx="1"/>
          </p:nvPr>
        </p:nvSpPr>
        <p:spPr>
          <a:prstGeom prst="rect">
            <a:avLst/>
          </a:prstGeom>
        </p:spPr>
        <p:txBody>
          <a:bodyPr/>
          <a:lstStyle/>
          <a:p>
            <a:pPr marL="342900" indent="-342900" defTabSz="457200">
              <a:spcBef>
                <a:spcPts val="0"/>
              </a:spcBef>
              <a:buSzTx/>
              <a:buNone/>
              <a:defRPr sz="3000">
                <a:latin typeface="Helvetica"/>
                <a:ea typeface="Helvetica"/>
                <a:cs typeface="Helvetica"/>
                <a:sym typeface="Helvetica"/>
              </a:defRPr>
            </a:pPr>
            <a:r>
              <a:t>先行研究、関連研究調査、研究計画作成</a:t>
            </a:r>
            <a:r>
              <a:rPr>
                <a:latin typeface="Calibri"/>
                <a:ea typeface="Calibri"/>
                <a:cs typeface="Calibri"/>
                <a:sym typeface="Calibri"/>
              </a:rPr>
              <a:t>(5</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流体シミュレーションの基礎を習得する。 </a:t>
            </a:r>
            <a:r>
              <a:rPr>
                <a:latin typeface="Calibri"/>
                <a:ea typeface="Calibri"/>
                <a:cs typeface="Calibri"/>
                <a:sym typeface="Calibri"/>
              </a:rPr>
              <a:t>(6</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煙の表現をシミュレーションする。</a:t>
            </a:r>
            <a:r>
              <a:rPr>
                <a:latin typeface="Calibri"/>
                <a:ea typeface="Calibri"/>
                <a:cs typeface="Calibri"/>
                <a:sym typeface="Calibri"/>
              </a:rPr>
              <a:t>(8</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solidFill>
                  <a:srgbClr val="FF2600"/>
                </a:solidFill>
                <a:latin typeface="Helvetica"/>
                <a:ea typeface="Helvetica"/>
                <a:cs typeface="Helvetica"/>
                <a:sym typeface="Helvetica"/>
              </a:defRPr>
            </a:pPr>
            <a:r>
              <a:rPr>
                <a:solidFill>
                  <a:srgbClr val="000000"/>
                </a:solidFill>
              </a:rPr>
              <a:t>湯気の動きをモデリング</a:t>
            </a:r>
            <a:r>
              <a:rPr>
                <a:solidFill>
                  <a:srgbClr val="000000"/>
                </a:solidFill>
                <a:latin typeface="Calibri"/>
                <a:ea typeface="Calibri"/>
                <a:cs typeface="Calibri"/>
                <a:sym typeface="Calibri"/>
              </a:rPr>
              <a:t>(</a:t>
            </a:r>
            <a:r>
              <a:rPr>
                <a:solidFill>
                  <a:srgbClr val="000000"/>
                </a:solidFill>
              </a:rPr>
              <a:t>設計</a:t>
            </a:r>
            <a:r>
              <a:rPr>
                <a:solidFill>
                  <a:srgbClr val="000000"/>
                </a:solidFill>
                <a:latin typeface="Calibri"/>
                <a:ea typeface="Calibri"/>
                <a:cs typeface="Calibri"/>
                <a:sym typeface="Calibri"/>
              </a:rPr>
              <a:t>)</a:t>
            </a:r>
            <a:r>
              <a:rPr>
                <a:solidFill>
                  <a:srgbClr val="000000"/>
                </a:solidFill>
              </a:rPr>
              <a:t>する。</a:t>
            </a:r>
            <a:r>
              <a:rPr>
                <a:solidFill>
                  <a:srgbClr val="000000"/>
                </a:solidFill>
                <a:latin typeface="Calibri"/>
                <a:ea typeface="Calibri"/>
                <a:cs typeface="Calibri"/>
                <a:sym typeface="Calibri"/>
              </a:rPr>
              <a:t>(9</a:t>
            </a:r>
            <a:r>
              <a:rPr>
                <a:solidFill>
                  <a:srgbClr val="000000"/>
                </a:solidFill>
              </a:rPr>
              <a:t>月</a:t>
            </a:r>
            <a:r>
              <a:rPr>
                <a:solidFill>
                  <a:srgbClr val="000000"/>
                </a:solidFill>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湯気の動きをシミュレーション</a:t>
            </a:r>
            <a:r>
              <a:rPr>
                <a:latin typeface="Calibri"/>
                <a:ea typeface="Calibri"/>
                <a:cs typeface="Calibri"/>
                <a:sym typeface="Calibri"/>
              </a:rPr>
              <a:t>(</a:t>
            </a:r>
            <a:r>
              <a:t>実装</a:t>
            </a:r>
            <a:r>
              <a:rPr>
                <a:latin typeface="Calibri"/>
                <a:ea typeface="Calibri"/>
                <a:cs typeface="Calibri"/>
                <a:sym typeface="Calibri"/>
              </a:rPr>
              <a:t>)</a:t>
            </a:r>
            <a:r>
              <a:t>する。</a:t>
            </a:r>
            <a:r>
              <a:rPr>
                <a:latin typeface="Calibri"/>
                <a:ea typeface="Calibri"/>
                <a:cs typeface="Calibri"/>
                <a:sym typeface="Calibri"/>
              </a:rPr>
              <a:t>(10</a:t>
            </a:r>
            <a:r>
              <a:t>月</a:t>
            </a:r>
            <a:r>
              <a:rPr>
                <a:latin typeface="Calibri"/>
                <a:ea typeface="Calibri"/>
                <a:cs typeface="Calibri"/>
                <a:sym typeface="Calibri"/>
              </a:rPr>
              <a:t>)</a:t>
            </a:r>
            <a:r>
              <a:rPr>
                <a:solidFill>
                  <a:srgbClr val="FF2600"/>
                </a:solidFill>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湯気の発生源のシミュレーション</a:t>
            </a:r>
            <a:r>
              <a:rPr>
                <a:latin typeface="Calibri"/>
                <a:ea typeface="Calibri"/>
                <a:cs typeface="Calibri"/>
                <a:sym typeface="Calibri"/>
              </a:rPr>
              <a:t>(11</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パラメータ見直し</a:t>
            </a:r>
            <a:r>
              <a:rPr>
                <a:latin typeface="Calibri"/>
                <a:ea typeface="Calibri"/>
                <a:cs typeface="Calibri"/>
                <a:sym typeface="Calibri"/>
              </a:rPr>
              <a:t>(12</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追加検討、高速化 </a:t>
            </a:r>
            <a:r>
              <a:rPr>
                <a:latin typeface="Calibri"/>
                <a:ea typeface="Calibri"/>
                <a:cs typeface="Calibri"/>
                <a:sym typeface="Calibri"/>
              </a:rPr>
              <a:t>(2016</a:t>
            </a:r>
            <a:r>
              <a:t>年以降</a:t>
            </a:r>
            <a:r>
              <a:rPr>
                <a:latin typeface="Calibri"/>
                <a:ea typeface="Calibri"/>
                <a:cs typeface="Calibri"/>
                <a:sym typeface="Calibri"/>
              </a:rPr>
              <a: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報告内容</a:t>
            </a:r>
          </a:p>
        </p:txBody>
      </p:sp>
      <p:sp>
        <p:nvSpPr>
          <p:cNvPr id="162" name="Shape 162"/>
          <p:cNvSpPr/>
          <p:nvPr>
            <p:ph type="body" idx="1"/>
          </p:nvPr>
        </p:nvSpPr>
        <p:spPr>
          <a:xfrm>
            <a:off x="952500" y="2616200"/>
            <a:ext cx="11099800" cy="6286500"/>
          </a:xfrm>
          <a:prstGeom prst="rect">
            <a:avLst/>
          </a:prstGeom>
        </p:spPr>
        <p:txBody>
          <a:bodyPr/>
          <a:lstStyle/>
          <a:p>
            <a:pPr/>
            <a:r>
              <a:t>湯気の発生・消滅プロセス</a:t>
            </a:r>
          </a:p>
          <a:p>
            <a:pPr/>
            <a:r>
              <a:t>湯気のシミュレーションモデル</a:t>
            </a:r>
          </a:p>
          <a:p>
            <a:pPr/>
            <a:r>
              <a:t>シミュレーション結果</a:t>
            </a:r>
          </a:p>
          <a:p>
            <a:pPr/>
            <a:r>
              <a:t>考察</a:t>
            </a:r>
          </a:p>
          <a:p>
            <a:pPr/>
            <a:r>
              <a:t>今後の予定</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lvl1pPr>
              <a:defRPr sz="4600"/>
            </a:lvl1pPr>
          </a:lstStyle>
          <a:p>
            <a:pPr/>
            <a:r>
              <a:t>湯気の発生・消滅プロセス</a:t>
            </a:r>
          </a:p>
        </p:txBody>
      </p:sp>
      <p:sp>
        <p:nvSpPr>
          <p:cNvPr id="165" name="Shape 165"/>
          <p:cNvSpPr/>
          <p:nvPr/>
        </p:nvSpPr>
        <p:spPr>
          <a:xfrm>
            <a:off x="5303424" y="4398892"/>
            <a:ext cx="1956591" cy="770220"/>
          </a:xfrm>
          <a:prstGeom prst="rect">
            <a:avLst/>
          </a:prstGeom>
          <a:solidFill>
            <a:schemeClr val="accent1">
              <a:satOff val="-3355"/>
              <a:lumOff val="26614"/>
            </a:schemeClr>
          </a:solidFill>
          <a:ln w="12700">
            <a:miter lim="400000"/>
          </a:ln>
        </p:spPr>
        <p:txBody>
          <a:bodyPr lIns="50800" tIns="50800" rIns="50800" bIns="50800" anchor="ctr"/>
          <a:lstStyle/>
          <a:p>
            <a:pPr>
              <a:defRPr sz="8000"/>
            </a:pPr>
          </a:p>
        </p:txBody>
      </p:sp>
      <p:sp>
        <p:nvSpPr>
          <p:cNvPr id="166" name="Shape 166"/>
          <p:cNvSpPr/>
          <p:nvPr/>
        </p:nvSpPr>
        <p:spPr>
          <a:xfrm>
            <a:off x="5292011" y="2750716"/>
            <a:ext cx="1979418" cy="2430345"/>
          </a:xfrm>
          <a:prstGeom prst="rect">
            <a:avLst/>
          </a:prstGeom>
          <a:ln w="25400">
            <a:solidFill>
              <a:srgbClr val="85888D"/>
            </a:solidFill>
            <a:miter lim="400000"/>
          </a:ln>
        </p:spPr>
        <p:txBody>
          <a:bodyPr lIns="50800" tIns="50800" rIns="50800" bIns="50800" anchor="ctr"/>
          <a:lstStyle/>
          <a:p>
            <a:pPr>
              <a:defRPr sz="2400"/>
            </a:pPr>
          </a:p>
        </p:txBody>
      </p:sp>
      <p:sp>
        <p:nvSpPr>
          <p:cNvPr id="167" name="Shape 167"/>
          <p:cNvSpPr/>
          <p:nvPr/>
        </p:nvSpPr>
        <p:spPr>
          <a:xfrm>
            <a:off x="5303424" y="3915836"/>
            <a:ext cx="1956591" cy="49034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p>
        </p:txBody>
      </p:sp>
      <p:sp>
        <p:nvSpPr>
          <p:cNvPr id="168" name="Shape 168"/>
          <p:cNvSpPr/>
          <p:nvPr/>
        </p:nvSpPr>
        <p:spPr>
          <a:xfrm>
            <a:off x="1923995" y="4398892"/>
            <a:ext cx="1956591" cy="770220"/>
          </a:xfrm>
          <a:prstGeom prst="rect">
            <a:avLst/>
          </a:prstGeom>
          <a:solidFill>
            <a:schemeClr val="accent1">
              <a:satOff val="-3355"/>
              <a:lumOff val="26614"/>
            </a:schemeClr>
          </a:solidFill>
          <a:ln w="12700">
            <a:miter lim="400000"/>
          </a:ln>
        </p:spPr>
        <p:txBody>
          <a:bodyPr lIns="50800" tIns="50800" rIns="50800" bIns="50800" anchor="ctr"/>
          <a:lstStyle/>
          <a:p>
            <a:pPr>
              <a:defRPr sz="8000"/>
            </a:pPr>
          </a:p>
        </p:txBody>
      </p:sp>
      <p:sp>
        <p:nvSpPr>
          <p:cNvPr id="169" name="Shape 169"/>
          <p:cNvSpPr/>
          <p:nvPr/>
        </p:nvSpPr>
        <p:spPr>
          <a:xfrm>
            <a:off x="1912582" y="2750716"/>
            <a:ext cx="1979418" cy="2430345"/>
          </a:xfrm>
          <a:prstGeom prst="rect">
            <a:avLst/>
          </a:prstGeom>
          <a:ln w="25400">
            <a:solidFill>
              <a:srgbClr val="85888D"/>
            </a:solidFill>
            <a:miter lim="400000"/>
          </a:ln>
        </p:spPr>
        <p:txBody>
          <a:bodyPr lIns="50800" tIns="50800" rIns="50800" bIns="50800" anchor="ctr"/>
          <a:lstStyle/>
          <a:p>
            <a:pPr>
              <a:defRPr sz="2400"/>
            </a:pPr>
          </a:p>
        </p:txBody>
      </p:sp>
      <p:sp>
        <p:nvSpPr>
          <p:cNvPr id="170" name="Shape 170"/>
          <p:cNvSpPr/>
          <p:nvPr/>
        </p:nvSpPr>
        <p:spPr>
          <a:xfrm>
            <a:off x="8682853" y="4398892"/>
            <a:ext cx="1956591" cy="770220"/>
          </a:xfrm>
          <a:prstGeom prst="rect">
            <a:avLst/>
          </a:prstGeom>
          <a:solidFill>
            <a:schemeClr val="accent1">
              <a:satOff val="-3355"/>
              <a:lumOff val="26614"/>
            </a:schemeClr>
          </a:solidFill>
          <a:ln w="12700">
            <a:miter lim="400000"/>
          </a:ln>
        </p:spPr>
        <p:txBody>
          <a:bodyPr lIns="50800" tIns="50800" rIns="50800" bIns="50800" anchor="ctr"/>
          <a:lstStyle/>
          <a:p>
            <a:pPr>
              <a:defRPr sz="8000"/>
            </a:pPr>
          </a:p>
        </p:txBody>
      </p:sp>
      <p:sp>
        <p:nvSpPr>
          <p:cNvPr id="171" name="Shape 171"/>
          <p:cNvSpPr/>
          <p:nvPr/>
        </p:nvSpPr>
        <p:spPr>
          <a:xfrm>
            <a:off x="8671439" y="2750716"/>
            <a:ext cx="1979418" cy="2430345"/>
          </a:xfrm>
          <a:prstGeom prst="rect">
            <a:avLst/>
          </a:prstGeom>
          <a:ln w="25400">
            <a:solidFill>
              <a:srgbClr val="85888D"/>
            </a:solidFill>
            <a:miter lim="400000"/>
          </a:ln>
        </p:spPr>
        <p:txBody>
          <a:bodyPr lIns="50800" tIns="50800" rIns="50800" bIns="50800" anchor="ctr"/>
          <a:lstStyle/>
          <a:p>
            <a:pPr>
              <a:defRPr sz="2400"/>
            </a:pPr>
          </a:p>
        </p:txBody>
      </p:sp>
      <p:sp>
        <p:nvSpPr>
          <p:cNvPr id="172" name="Shape 172"/>
          <p:cNvSpPr/>
          <p:nvPr/>
        </p:nvSpPr>
        <p:spPr>
          <a:xfrm>
            <a:off x="8682853" y="3655780"/>
            <a:ext cx="1956591" cy="770220"/>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p>
        </p:txBody>
      </p:sp>
      <p:sp>
        <p:nvSpPr>
          <p:cNvPr id="173" name="Shape 173"/>
          <p:cNvSpPr/>
          <p:nvPr/>
        </p:nvSpPr>
        <p:spPr>
          <a:xfrm flipV="1">
            <a:off x="9020826" y="3837540"/>
            <a:ext cx="1" cy="406700"/>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74" name="Shape 174"/>
          <p:cNvSpPr/>
          <p:nvPr/>
        </p:nvSpPr>
        <p:spPr>
          <a:xfrm flipV="1">
            <a:off x="9661148" y="3837540"/>
            <a:ext cx="1" cy="406700"/>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75" name="Shape 175"/>
          <p:cNvSpPr/>
          <p:nvPr/>
        </p:nvSpPr>
        <p:spPr>
          <a:xfrm flipV="1">
            <a:off x="10301470" y="3837540"/>
            <a:ext cx="1" cy="406700"/>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76" name="Shape 176"/>
          <p:cNvSpPr/>
          <p:nvPr/>
        </p:nvSpPr>
        <p:spPr>
          <a:xfrm>
            <a:off x="5292011" y="8184263"/>
            <a:ext cx="1956590" cy="770220"/>
          </a:xfrm>
          <a:prstGeom prst="rect">
            <a:avLst/>
          </a:prstGeom>
          <a:solidFill>
            <a:schemeClr val="accent1">
              <a:satOff val="-3355"/>
              <a:lumOff val="26614"/>
            </a:schemeClr>
          </a:solidFill>
          <a:ln w="12700">
            <a:miter lim="400000"/>
          </a:ln>
        </p:spPr>
        <p:txBody>
          <a:bodyPr lIns="50800" tIns="50800" rIns="50800" bIns="50800" anchor="ctr"/>
          <a:lstStyle/>
          <a:p>
            <a:pPr>
              <a:defRPr sz="8000"/>
            </a:pPr>
          </a:p>
        </p:txBody>
      </p:sp>
      <p:sp>
        <p:nvSpPr>
          <p:cNvPr id="177" name="Shape 177"/>
          <p:cNvSpPr/>
          <p:nvPr/>
        </p:nvSpPr>
        <p:spPr>
          <a:xfrm>
            <a:off x="5280597" y="6536086"/>
            <a:ext cx="1979418" cy="2430345"/>
          </a:xfrm>
          <a:prstGeom prst="rect">
            <a:avLst/>
          </a:prstGeom>
          <a:ln w="25400">
            <a:solidFill>
              <a:srgbClr val="85888D"/>
            </a:solidFill>
            <a:miter lim="400000"/>
          </a:ln>
        </p:spPr>
        <p:txBody>
          <a:bodyPr lIns="50800" tIns="50800" rIns="50800" bIns="50800" anchor="ctr"/>
          <a:lstStyle/>
          <a:p>
            <a:pPr>
              <a:defRPr sz="2400"/>
            </a:pPr>
          </a:p>
        </p:txBody>
      </p:sp>
      <p:sp>
        <p:nvSpPr>
          <p:cNvPr id="178" name="Shape 178"/>
          <p:cNvSpPr/>
          <p:nvPr/>
        </p:nvSpPr>
        <p:spPr>
          <a:xfrm>
            <a:off x="1912582" y="8184263"/>
            <a:ext cx="1956590" cy="770220"/>
          </a:xfrm>
          <a:prstGeom prst="rect">
            <a:avLst/>
          </a:prstGeom>
          <a:solidFill>
            <a:schemeClr val="accent1">
              <a:satOff val="-3355"/>
              <a:lumOff val="26614"/>
            </a:schemeClr>
          </a:solidFill>
          <a:ln w="12700">
            <a:miter lim="400000"/>
          </a:ln>
        </p:spPr>
        <p:txBody>
          <a:bodyPr lIns="50800" tIns="50800" rIns="50800" bIns="50800" anchor="ctr"/>
          <a:lstStyle/>
          <a:p>
            <a:pPr>
              <a:defRPr sz="8000"/>
            </a:pPr>
          </a:p>
        </p:txBody>
      </p:sp>
      <p:sp>
        <p:nvSpPr>
          <p:cNvPr id="179" name="Shape 179"/>
          <p:cNvSpPr/>
          <p:nvPr/>
        </p:nvSpPr>
        <p:spPr>
          <a:xfrm>
            <a:off x="1901168" y="6536086"/>
            <a:ext cx="1979418" cy="2430345"/>
          </a:xfrm>
          <a:prstGeom prst="rect">
            <a:avLst/>
          </a:prstGeom>
          <a:ln w="25400">
            <a:solidFill>
              <a:srgbClr val="85888D"/>
            </a:solidFill>
            <a:miter lim="400000"/>
          </a:ln>
        </p:spPr>
        <p:txBody>
          <a:bodyPr lIns="50800" tIns="50800" rIns="50800" bIns="50800" anchor="ctr"/>
          <a:lstStyle/>
          <a:p>
            <a:pPr>
              <a:defRPr sz="2400"/>
            </a:pPr>
          </a:p>
        </p:txBody>
      </p:sp>
      <p:sp>
        <p:nvSpPr>
          <p:cNvPr id="180" name="Shape 180"/>
          <p:cNvSpPr/>
          <p:nvPr/>
        </p:nvSpPr>
        <p:spPr>
          <a:xfrm>
            <a:off x="1912582" y="7441151"/>
            <a:ext cx="1956590" cy="770220"/>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p>
        </p:txBody>
      </p:sp>
      <p:sp>
        <p:nvSpPr>
          <p:cNvPr id="181" name="Shape 181"/>
          <p:cNvSpPr/>
          <p:nvPr/>
        </p:nvSpPr>
        <p:spPr>
          <a:xfrm>
            <a:off x="2150730" y="7306205"/>
            <a:ext cx="282220" cy="269023"/>
          </a:xfrm>
          <a:prstGeom prst="ellipse">
            <a:avLst/>
          </a:pr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82" name="Shape 182"/>
          <p:cNvSpPr/>
          <p:nvPr/>
        </p:nvSpPr>
        <p:spPr>
          <a:xfrm>
            <a:off x="2749767" y="7306205"/>
            <a:ext cx="282220" cy="269023"/>
          </a:xfrm>
          <a:prstGeom prst="ellipse">
            <a:avLst/>
          </a:pr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83" name="Shape 183"/>
          <p:cNvSpPr/>
          <p:nvPr/>
        </p:nvSpPr>
        <p:spPr>
          <a:xfrm>
            <a:off x="3348804" y="7306205"/>
            <a:ext cx="282220" cy="269023"/>
          </a:xfrm>
          <a:prstGeom prst="ellipse">
            <a:avLst/>
          </a:pr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84" name="Shape 184"/>
          <p:cNvSpPr/>
          <p:nvPr/>
        </p:nvSpPr>
        <p:spPr>
          <a:xfrm>
            <a:off x="5292011" y="7441151"/>
            <a:ext cx="1956590" cy="770220"/>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p>
        </p:txBody>
      </p:sp>
      <p:sp>
        <p:nvSpPr>
          <p:cNvPr id="185" name="Shape 185"/>
          <p:cNvSpPr/>
          <p:nvPr/>
        </p:nvSpPr>
        <p:spPr>
          <a:xfrm>
            <a:off x="5530158" y="6781178"/>
            <a:ext cx="282221" cy="269024"/>
          </a:xfrm>
          <a:prstGeom prst="ellipse">
            <a:avLst/>
          </a:pr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86" name="Shape 186"/>
          <p:cNvSpPr/>
          <p:nvPr/>
        </p:nvSpPr>
        <p:spPr>
          <a:xfrm>
            <a:off x="6129195" y="6781178"/>
            <a:ext cx="282221" cy="269024"/>
          </a:xfrm>
          <a:prstGeom prst="ellipse">
            <a:avLst/>
          </a:pr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87" name="Shape 187"/>
          <p:cNvSpPr/>
          <p:nvPr/>
        </p:nvSpPr>
        <p:spPr>
          <a:xfrm>
            <a:off x="6728232" y="6781178"/>
            <a:ext cx="282221" cy="269024"/>
          </a:xfrm>
          <a:prstGeom prst="ellipse">
            <a:avLst/>
          </a:pr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88" name="Shape 188"/>
          <p:cNvSpPr/>
          <p:nvPr/>
        </p:nvSpPr>
        <p:spPr>
          <a:xfrm flipV="1">
            <a:off x="5671268" y="7154952"/>
            <a:ext cx="1" cy="406700"/>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89" name="Shape 189"/>
          <p:cNvSpPr/>
          <p:nvPr/>
        </p:nvSpPr>
        <p:spPr>
          <a:xfrm flipV="1">
            <a:off x="6258891" y="7154952"/>
            <a:ext cx="1" cy="406700"/>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90" name="Shape 190"/>
          <p:cNvSpPr/>
          <p:nvPr/>
        </p:nvSpPr>
        <p:spPr>
          <a:xfrm flipV="1">
            <a:off x="6865588" y="7154952"/>
            <a:ext cx="1" cy="406700"/>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91" name="Shape 191"/>
          <p:cNvSpPr/>
          <p:nvPr/>
        </p:nvSpPr>
        <p:spPr>
          <a:xfrm>
            <a:off x="8694266" y="8184263"/>
            <a:ext cx="1956591" cy="770220"/>
          </a:xfrm>
          <a:prstGeom prst="rect">
            <a:avLst/>
          </a:prstGeom>
          <a:solidFill>
            <a:schemeClr val="accent1">
              <a:satOff val="-3355"/>
              <a:lumOff val="26614"/>
            </a:schemeClr>
          </a:solidFill>
          <a:ln w="12700">
            <a:miter lim="400000"/>
          </a:ln>
        </p:spPr>
        <p:txBody>
          <a:bodyPr lIns="50800" tIns="50800" rIns="50800" bIns="50800" anchor="ctr"/>
          <a:lstStyle/>
          <a:p>
            <a:pPr>
              <a:defRPr sz="8000"/>
            </a:pPr>
          </a:p>
        </p:txBody>
      </p:sp>
      <p:sp>
        <p:nvSpPr>
          <p:cNvPr id="192" name="Shape 192"/>
          <p:cNvSpPr/>
          <p:nvPr/>
        </p:nvSpPr>
        <p:spPr>
          <a:xfrm>
            <a:off x="8682853" y="6536086"/>
            <a:ext cx="1979418" cy="2430345"/>
          </a:xfrm>
          <a:prstGeom prst="rect">
            <a:avLst/>
          </a:prstGeom>
          <a:ln w="25400">
            <a:solidFill>
              <a:srgbClr val="85888D"/>
            </a:solidFill>
            <a:miter lim="400000"/>
          </a:ln>
        </p:spPr>
        <p:txBody>
          <a:bodyPr lIns="50800" tIns="50800" rIns="50800" bIns="50800" anchor="ctr"/>
          <a:lstStyle/>
          <a:p>
            <a:pPr>
              <a:defRPr sz="2400"/>
            </a:pPr>
          </a:p>
        </p:txBody>
      </p:sp>
      <p:sp>
        <p:nvSpPr>
          <p:cNvPr id="193" name="Shape 193"/>
          <p:cNvSpPr/>
          <p:nvPr/>
        </p:nvSpPr>
        <p:spPr>
          <a:xfrm>
            <a:off x="8694266" y="7441151"/>
            <a:ext cx="1956591" cy="770220"/>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p>
        </p:txBody>
      </p:sp>
      <p:sp>
        <p:nvSpPr>
          <p:cNvPr id="194" name="Shape 194"/>
          <p:cNvSpPr/>
          <p:nvPr/>
        </p:nvSpPr>
        <p:spPr>
          <a:xfrm>
            <a:off x="8932415" y="6781178"/>
            <a:ext cx="282220" cy="269024"/>
          </a:xfrm>
          <a:prstGeom prst="ellipse">
            <a:avLst/>
          </a:prstGeom>
          <a:ln w="12700">
            <a:solidFill>
              <a:srgbClr val="85888D"/>
            </a:solidFill>
            <a:prstDash val="sysDot"/>
            <a:miter lim="400000"/>
          </a:ln>
        </p:spPr>
        <p:txBody>
          <a:bodyPr lIns="50800" tIns="50800" rIns="50800" bIns="50800" anchor="ctr"/>
          <a:lstStyle/>
          <a:p>
            <a:pPr>
              <a:defRPr sz="2400"/>
            </a:pPr>
          </a:p>
        </p:txBody>
      </p:sp>
      <p:sp>
        <p:nvSpPr>
          <p:cNvPr id="195" name="Shape 195"/>
          <p:cNvSpPr/>
          <p:nvPr/>
        </p:nvSpPr>
        <p:spPr>
          <a:xfrm>
            <a:off x="9531451" y="6781178"/>
            <a:ext cx="282221" cy="269024"/>
          </a:xfrm>
          <a:prstGeom prst="ellipse">
            <a:avLst/>
          </a:prstGeom>
          <a:ln w="12700">
            <a:solidFill>
              <a:srgbClr val="85888D"/>
            </a:solidFill>
            <a:prstDash val="sysDot"/>
            <a:miter lim="400000"/>
          </a:ln>
        </p:spPr>
        <p:txBody>
          <a:bodyPr lIns="50800" tIns="50800" rIns="50800" bIns="50800" anchor="ctr"/>
          <a:lstStyle/>
          <a:p>
            <a:pPr>
              <a:defRPr sz="2400"/>
            </a:pPr>
          </a:p>
        </p:txBody>
      </p:sp>
      <p:sp>
        <p:nvSpPr>
          <p:cNvPr id="196" name="Shape 196"/>
          <p:cNvSpPr/>
          <p:nvPr/>
        </p:nvSpPr>
        <p:spPr>
          <a:xfrm>
            <a:off x="10130488" y="6781178"/>
            <a:ext cx="282221" cy="269024"/>
          </a:xfrm>
          <a:prstGeom prst="ellipse">
            <a:avLst/>
          </a:prstGeom>
          <a:ln w="12700">
            <a:solidFill>
              <a:srgbClr val="85888D"/>
            </a:solidFill>
            <a:prstDash val="sysDot"/>
            <a:miter lim="400000"/>
          </a:ln>
        </p:spPr>
        <p:txBody>
          <a:bodyPr lIns="50800" tIns="50800" rIns="50800" bIns="50800" anchor="ctr"/>
          <a:lstStyle/>
          <a:p>
            <a:pPr>
              <a:defRPr sz="2400"/>
            </a:pPr>
          </a:p>
        </p:txBody>
      </p:sp>
      <p:sp>
        <p:nvSpPr>
          <p:cNvPr id="197" name="Shape 197"/>
          <p:cNvSpPr/>
          <p:nvPr/>
        </p:nvSpPr>
        <p:spPr>
          <a:xfrm>
            <a:off x="2133940" y="5328276"/>
            <a:ext cx="1130301" cy="355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初期状態</a:t>
            </a:r>
          </a:p>
        </p:txBody>
      </p:sp>
      <p:sp>
        <p:nvSpPr>
          <p:cNvPr id="198" name="Shape 198"/>
          <p:cNvSpPr/>
          <p:nvPr/>
        </p:nvSpPr>
        <p:spPr>
          <a:xfrm>
            <a:off x="5185741" y="5328275"/>
            <a:ext cx="2146301"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pPr>
            <a:r>
              <a:t>水蒸気の分子拡散</a:t>
            </a:r>
            <a:br/>
            <a:r>
              <a:t>熱拡散</a:t>
            </a:r>
          </a:p>
        </p:txBody>
      </p:sp>
      <p:sp>
        <p:nvSpPr>
          <p:cNvPr id="199" name="Shape 199"/>
          <p:cNvSpPr/>
          <p:nvPr/>
        </p:nvSpPr>
        <p:spPr>
          <a:xfrm>
            <a:off x="9005774" y="5384326"/>
            <a:ext cx="1384301"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pPr>
            <a:r>
              <a:t>浮力による</a:t>
            </a:r>
            <a:br/>
            <a:r>
              <a:t>空気の上昇</a:t>
            </a:r>
          </a:p>
        </p:txBody>
      </p:sp>
      <p:sp>
        <p:nvSpPr>
          <p:cNvPr id="200" name="Shape 200"/>
          <p:cNvSpPr/>
          <p:nvPr/>
        </p:nvSpPr>
        <p:spPr>
          <a:xfrm>
            <a:off x="1188569" y="8991126"/>
            <a:ext cx="3232913"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pPr>
            <a:r>
              <a:t>水蒸気量が飽和水蒸気量を</a:t>
            </a:r>
          </a:p>
          <a:p>
            <a:pPr>
              <a:defRPr sz="2000"/>
            </a:pPr>
            <a:r>
              <a:t>上回り凝結し湯気が発生</a:t>
            </a:r>
          </a:p>
        </p:txBody>
      </p:sp>
      <p:sp>
        <p:nvSpPr>
          <p:cNvPr id="201" name="Shape 201"/>
          <p:cNvSpPr/>
          <p:nvPr/>
        </p:nvSpPr>
        <p:spPr>
          <a:xfrm>
            <a:off x="5589569" y="8965726"/>
            <a:ext cx="1384301"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pPr>
            <a:r>
              <a:t>対流による</a:t>
            </a:r>
            <a:br/>
            <a:r>
              <a:t>湯気の移動</a:t>
            </a:r>
          </a:p>
        </p:txBody>
      </p:sp>
      <p:sp>
        <p:nvSpPr>
          <p:cNvPr id="202" name="Shape 202"/>
          <p:cNvSpPr/>
          <p:nvPr/>
        </p:nvSpPr>
        <p:spPr>
          <a:xfrm>
            <a:off x="8044693" y="8977952"/>
            <a:ext cx="3232913"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pPr>
            <a:r>
              <a:t>水蒸気量が飽和水蒸気量を</a:t>
            </a:r>
          </a:p>
          <a:p>
            <a:pPr>
              <a:defRPr sz="2000"/>
            </a:pPr>
            <a:r>
              <a:t>下回り湯気が蒸発</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pPr/>
            <a:r>
              <a:t>流体のモデル</a:t>
            </a:r>
          </a:p>
        </p:txBody>
      </p:sp>
      <p:sp>
        <p:nvSpPr>
          <p:cNvPr id="205" name="Shape 205"/>
          <p:cNvSpPr/>
          <p:nvPr>
            <p:ph type="body" sz="half" idx="1"/>
          </p:nvPr>
        </p:nvSpPr>
        <p:spPr>
          <a:xfrm>
            <a:off x="952500" y="2311400"/>
            <a:ext cx="5170700" cy="6286500"/>
          </a:xfrm>
          <a:prstGeom prst="rect">
            <a:avLst/>
          </a:prstGeom>
        </p:spPr>
        <p:txBody>
          <a:bodyPr/>
          <a:lstStyle/>
          <a:p>
            <a:pPr marL="380047" indent="-380047" defTabSz="332993">
              <a:spcBef>
                <a:spcPts val="2300"/>
              </a:spcBef>
              <a:defRPr sz="2052"/>
            </a:pPr>
            <a:r>
              <a:rPr sz="3420"/>
              <a:t>オイラーの運動方程式</a:t>
            </a:r>
            <a:br>
              <a:rPr sz="3420"/>
            </a:br>
            <a:r>
              <a:rPr sz="2451"/>
              <a:t>粘性を考慮しない非圧縮性の流れを表現。外力(f)に浮力(B)を追加。</a:t>
            </a:r>
            <a:endParaRPr sz="2451">
              <a:latin typeface="Calibri"/>
              <a:ea typeface="Calibri"/>
              <a:cs typeface="Calibri"/>
              <a:sym typeface="Calibri"/>
            </a:endParaRPr>
          </a:p>
          <a:p>
            <a:pPr marL="456056" indent="-228028" defTabSz="260604">
              <a:spcBef>
                <a:spcPts val="0"/>
              </a:spcBef>
              <a:buSzTx/>
              <a:buNone/>
              <a:defRPr sz="1368">
                <a:latin typeface="Helvetica"/>
                <a:ea typeface="Helvetica"/>
                <a:cs typeface="Helvetica"/>
                <a:sym typeface="Helvetica"/>
              </a:defRPr>
            </a:pPr>
            <a:endParaRPr>
              <a:latin typeface="Calibri"/>
              <a:ea typeface="Calibri"/>
              <a:cs typeface="Calibri"/>
              <a:sym typeface="Calibri"/>
            </a:endParaRPr>
          </a:p>
          <a:p>
            <a:pPr marL="456056" indent="-228028" defTabSz="260604">
              <a:spcBef>
                <a:spcPts val="0"/>
              </a:spcBef>
              <a:buSzTx/>
              <a:buNone/>
              <a:defRPr sz="1368">
                <a:latin typeface="Helvetica"/>
                <a:ea typeface="Helvetica"/>
                <a:cs typeface="Helvetica"/>
                <a:sym typeface="Helvetica"/>
              </a:defRPr>
            </a:pPr>
            <a:br/>
            <a:br/>
          </a:p>
          <a:p>
            <a:pPr marL="422275" indent="-422275" defTabSz="332993">
              <a:spcBef>
                <a:spcPts val="2300"/>
              </a:spcBef>
              <a:defRPr sz="2052"/>
            </a:pPr>
            <a:r>
              <a:rPr sz="3420"/>
              <a:t>連続の式</a:t>
            </a:r>
            <a:br>
              <a:rPr sz="2280"/>
            </a:br>
            <a:r>
              <a:rPr sz="2451"/>
              <a:t>何も無いところから湧き出すことはない。</a:t>
            </a:r>
            <a:br>
              <a:rPr sz="2451"/>
            </a:br>
            <a:br/>
            <a:br/>
            <a:br/>
            <a:br/>
          </a:p>
        </p:txBody>
      </p:sp>
      <p:pic>
        <p:nvPicPr>
          <p:cNvPr id="206" name="pasted-image.pdf"/>
          <p:cNvPicPr>
            <a:picLocks noChangeAspect="1"/>
          </p:cNvPicPr>
          <p:nvPr/>
        </p:nvPicPr>
        <p:blipFill>
          <a:blip r:embed="rId2">
            <a:extLst/>
          </a:blip>
          <a:stretch>
            <a:fillRect/>
          </a:stretch>
        </p:blipFill>
        <p:spPr>
          <a:xfrm>
            <a:off x="8318500" y="6206430"/>
            <a:ext cx="1778000" cy="330201"/>
          </a:xfrm>
          <a:prstGeom prst="rect">
            <a:avLst/>
          </a:prstGeom>
          <a:ln w="12700">
            <a:miter lim="400000"/>
          </a:ln>
        </p:spPr>
      </p:pic>
      <p:pic>
        <p:nvPicPr>
          <p:cNvPr id="207" name="pasted-image.png"/>
          <p:cNvPicPr>
            <a:picLocks noChangeAspect="1"/>
          </p:cNvPicPr>
          <p:nvPr/>
        </p:nvPicPr>
        <p:blipFill>
          <a:blip r:embed="rId3">
            <a:extLst/>
          </a:blip>
          <a:stretch>
            <a:fillRect/>
          </a:stretch>
        </p:blipFill>
        <p:spPr>
          <a:xfrm>
            <a:off x="6943544" y="3067050"/>
            <a:ext cx="5014407" cy="812862"/>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pPr/>
            <a:r>
              <a:t>浮力・温度</a:t>
            </a:r>
          </a:p>
        </p:txBody>
      </p:sp>
      <p:sp>
        <p:nvSpPr>
          <p:cNvPr id="210" name="Shape 210"/>
          <p:cNvSpPr/>
          <p:nvPr>
            <p:ph type="body" sz="half" idx="1"/>
          </p:nvPr>
        </p:nvSpPr>
        <p:spPr>
          <a:xfrm>
            <a:off x="952500" y="2609850"/>
            <a:ext cx="5377010" cy="6286500"/>
          </a:xfrm>
          <a:prstGeom prst="rect">
            <a:avLst/>
          </a:prstGeom>
        </p:spPr>
        <p:txBody>
          <a:bodyPr/>
          <a:lstStyle/>
          <a:p>
            <a:pPr marL="446722" indent="-446722" defTabSz="391414">
              <a:spcBef>
                <a:spcPts val="2800"/>
              </a:spcBef>
              <a:defRPr sz="2412"/>
            </a:pPr>
            <a:r>
              <a:rPr sz="4020"/>
              <a:t>浮力</a:t>
            </a:r>
            <a:br>
              <a:rPr sz="4020"/>
            </a:br>
            <a:r>
              <a:t>環境温度(T</a:t>
            </a:r>
            <a:r>
              <a:rPr sz="1340"/>
              <a:t>amb</a:t>
            </a:r>
            <a:r>
              <a:t>)との温度差から計算。</a:t>
            </a:r>
          </a:p>
          <a:p>
            <a:pPr marL="536067" indent="-268033" defTabSz="306324">
              <a:spcBef>
                <a:spcPts val="0"/>
              </a:spcBef>
              <a:buSzTx/>
              <a:buNone/>
              <a:defRPr sz="1608">
                <a:latin typeface="Helvetica"/>
                <a:ea typeface="Helvetica"/>
                <a:cs typeface="Helvetica"/>
                <a:sym typeface="Helvetica"/>
              </a:defRPr>
            </a:pPr>
            <a:br/>
          </a:p>
          <a:p>
            <a:pPr marL="496358" indent="-496358" defTabSz="391414">
              <a:spcBef>
                <a:spcPts val="2800"/>
              </a:spcBef>
              <a:defRPr sz="2412"/>
            </a:pPr>
            <a:r>
              <a:rPr sz="4020"/>
              <a:t>温度</a:t>
            </a:r>
            <a:br>
              <a:rPr sz="4020"/>
            </a:br>
            <a:r>
              <a:t>浮力による熱移動に加えて熱源からの熱拡散を考慮</a:t>
            </a:r>
            <a:br>
              <a:rPr sz="2881"/>
            </a:br>
            <a:br>
              <a:rPr sz="2881"/>
            </a:br>
            <a:br>
              <a:rPr sz="2881"/>
            </a:br>
            <a:br>
              <a:rPr sz="2881"/>
            </a:br>
          </a:p>
        </p:txBody>
      </p:sp>
      <p:pic>
        <p:nvPicPr>
          <p:cNvPr id="211" name="pasted-image.png"/>
          <p:cNvPicPr>
            <a:picLocks noChangeAspect="1"/>
          </p:cNvPicPr>
          <p:nvPr/>
        </p:nvPicPr>
        <p:blipFill>
          <a:blip r:embed="rId2">
            <a:extLst/>
          </a:blip>
          <a:stretch>
            <a:fillRect/>
          </a:stretch>
        </p:blipFill>
        <p:spPr>
          <a:xfrm>
            <a:off x="7041157" y="3658697"/>
            <a:ext cx="4713750" cy="424353"/>
          </a:xfrm>
          <a:prstGeom prst="rect">
            <a:avLst/>
          </a:prstGeom>
          <a:ln w="12700">
            <a:miter lim="400000"/>
          </a:ln>
        </p:spPr>
      </p:pic>
      <p:pic>
        <p:nvPicPr>
          <p:cNvPr id="212" name="pasted-image.png"/>
          <p:cNvPicPr>
            <a:picLocks noChangeAspect="1"/>
          </p:cNvPicPr>
          <p:nvPr/>
        </p:nvPicPr>
        <p:blipFill>
          <a:blip r:embed="rId3">
            <a:extLst/>
          </a:blip>
          <a:stretch>
            <a:fillRect/>
          </a:stretch>
        </p:blipFill>
        <p:spPr>
          <a:xfrm>
            <a:off x="6709495" y="6141455"/>
            <a:ext cx="5377010" cy="705333"/>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r>
              <a:t>水蒸気・湯気・相転移</a:t>
            </a:r>
          </a:p>
        </p:txBody>
      </p:sp>
      <p:sp>
        <p:nvSpPr>
          <p:cNvPr id="215" name="Shape 215"/>
          <p:cNvSpPr/>
          <p:nvPr>
            <p:ph type="body" sz="half" idx="1"/>
          </p:nvPr>
        </p:nvSpPr>
        <p:spPr>
          <a:xfrm>
            <a:off x="952500" y="2603500"/>
            <a:ext cx="5392142" cy="6286500"/>
          </a:xfrm>
          <a:prstGeom prst="rect">
            <a:avLst/>
          </a:prstGeom>
        </p:spPr>
        <p:txBody>
          <a:bodyPr/>
          <a:lstStyle/>
          <a:p>
            <a:pPr marL="306704" indent="-306704" defTabSz="403097">
              <a:spcBef>
                <a:spcPts val="2800"/>
              </a:spcBef>
              <a:defRPr sz="2484"/>
            </a:pPr>
            <a:r>
              <a:t>水蒸気</a:t>
            </a:r>
            <a:br/>
            <a:r>
              <a:t>流体の速度による移動に加えて分子拡散を考慮。</a:t>
            </a:r>
            <a:br/>
            <a:r>
              <a:t>分子拡散係数は温度に依存。</a:t>
            </a:r>
          </a:p>
          <a:p>
            <a:pPr marL="306704" indent="-306704" defTabSz="403097">
              <a:spcBef>
                <a:spcPts val="2800"/>
              </a:spcBef>
              <a:defRPr sz="2484"/>
            </a:pPr>
            <a:r>
              <a:t>湯気</a:t>
            </a:r>
            <a:br/>
            <a:r>
              <a:t>相転移により湯気の量が変化</a:t>
            </a:r>
            <a:br/>
            <a:r>
              <a:t>流体の速度に沿って移動。</a:t>
            </a:r>
          </a:p>
          <a:p>
            <a:pPr marL="306704" indent="-306704" defTabSz="403097">
              <a:spcBef>
                <a:spcPts val="2800"/>
              </a:spcBef>
              <a:defRPr sz="2484"/>
            </a:pPr>
            <a:r>
              <a:t>相転移</a:t>
            </a:r>
            <a:br/>
            <a:r>
              <a:t>温度から飽和水蒸気量を計算し水蒸気量との差分を相転移する湯気の量とする。</a:t>
            </a:r>
          </a:p>
        </p:txBody>
      </p:sp>
      <p:pic>
        <p:nvPicPr>
          <p:cNvPr id="216" name="pasted-image.png"/>
          <p:cNvPicPr>
            <a:picLocks noChangeAspect="1"/>
          </p:cNvPicPr>
          <p:nvPr/>
        </p:nvPicPr>
        <p:blipFill>
          <a:blip r:embed="rId2">
            <a:extLst/>
          </a:blip>
          <a:stretch>
            <a:fillRect/>
          </a:stretch>
        </p:blipFill>
        <p:spPr>
          <a:xfrm>
            <a:off x="6771779" y="3228012"/>
            <a:ext cx="5392142" cy="719576"/>
          </a:xfrm>
          <a:prstGeom prst="rect">
            <a:avLst/>
          </a:prstGeom>
          <a:ln w="12700">
            <a:miter lim="400000"/>
          </a:ln>
        </p:spPr>
      </p:pic>
      <p:pic>
        <p:nvPicPr>
          <p:cNvPr id="217" name="pasted-image.png"/>
          <p:cNvPicPr>
            <a:picLocks noChangeAspect="1"/>
          </p:cNvPicPr>
          <p:nvPr/>
        </p:nvPicPr>
        <p:blipFill>
          <a:blip r:embed="rId3">
            <a:extLst/>
          </a:blip>
          <a:stretch>
            <a:fillRect/>
          </a:stretch>
        </p:blipFill>
        <p:spPr>
          <a:xfrm>
            <a:off x="8353495" y="4387850"/>
            <a:ext cx="1762055" cy="331053"/>
          </a:xfrm>
          <a:prstGeom prst="rect">
            <a:avLst/>
          </a:prstGeom>
          <a:ln w="12700">
            <a:miter lim="400000"/>
          </a:ln>
        </p:spPr>
      </p:pic>
      <p:pic>
        <p:nvPicPr>
          <p:cNvPr id="218" name="pasted-image.png"/>
          <p:cNvPicPr>
            <a:picLocks noChangeAspect="1"/>
          </p:cNvPicPr>
          <p:nvPr/>
        </p:nvPicPr>
        <p:blipFill>
          <a:blip r:embed="rId4">
            <a:extLst/>
          </a:blip>
          <a:stretch>
            <a:fillRect/>
          </a:stretch>
        </p:blipFill>
        <p:spPr>
          <a:xfrm>
            <a:off x="7426395" y="5480050"/>
            <a:ext cx="3616255" cy="795577"/>
          </a:xfrm>
          <a:prstGeom prst="rect">
            <a:avLst/>
          </a:prstGeom>
          <a:ln w="12700">
            <a:miter lim="400000"/>
          </a:ln>
        </p:spPr>
      </p:pic>
      <p:pic>
        <p:nvPicPr>
          <p:cNvPr id="219" name="pasted-image.png"/>
          <p:cNvPicPr>
            <a:picLocks noChangeAspect="1"/>
          </p:cNvPicPr>
          <p:nvPr/>
        </p:nvPicPr>
        <p:blipFill>
          <a:blip r:embed="rId5">
            <a:extLst/>
          </a:blip>
          <a:stretch>
            <a:fillRect/>
          </a:stretch>
        </p:blipFill>
        <p:spPr>
          <a:xfrm>
            <a:off x="8153968" y="7163773"/>
            <a:ext cx="2627765" cy="400113"/>
          </a:xfrm>
          <a:prstGeom prst="rect">
            <a:avLst/>
          </a:prstGeom>
          <a:ln w="12700">
            <a:miter lim="400000"/>
          </a:ln>
        </p:spPr>
      </p:pic>
      <p:pic>
        <p:nvPicPr>
          <p:cNvPr id="220" name="pasted-image.png"/>
          <p:cNvPicPr>
            <a:picLocks noChangeAspect="1"/>
          </p:cNvPicPr>
          <p:nvPr/>
        </p:nvPicPr>
        <p:blipFill>
          <a:blip r:embed="rId6">
            <a:extLst/>
          </a:blip>
          <a:stretch>
            <a:fillRect/>
          </a:stretch>
        </p:blipFill>
        <p:spPr>
          <a:xfrm>
            <a:off x="6827756" y="7933851"/>
            <a:ext cx="5731332" cy="840854"/>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