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9" r:id="rId4"/>
    <p:sldId id="257" r:id="rId5"/>
    <p:sldId id="258" r:id="rId6"/>
    <p:sldId id="260" r:id="rId7"/>
    <p:sldId id="277" r:id="rId8"/>
    <p:sldId id="276" r:id="rId9"/>
    <p:sldId id="275" r:id="rId10"/>
    <p:sldId id="278" r:id="rId11"/>
    <p:sldId id="262" r:id="rId12"/>
    <p:sldId id="261" r:id="rId13"/>
    <p:sldId id="264" r:id="rId14"/>
    <p:sldId id="266" r:id="rId15"/>
    <p:sldId id="267" r:id="rId16"/>
    <p:sldId id="270" r:id="rId17"/>
    <p:sldId id="279" r:id="rId18"/>
    <p:sldId id="280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4" autoAdjust="0"/>
  </p:normalViewPr>
  <p:slideViewPr>
    <p:cSldViewPr snapToGrid="0" snapToObjects="1"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796FC-EB19-AC46-A54C-C4B634CD3F3C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3059-D66B-524D-B393-03003F1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2" indent="-400050"/>
            <a:r>
              <a:rPr lang="ja-JP" altLang="en-US" dirty="0"/>
              <a:t>運動量保存則に相当</a:t>
            </a:r>
            <a:endParaRPr lang="en-US" altLang="ja-JP" dirty="0"/>
          </a:p>
          <a:p>
            <a:pPr marL="800100" lvl="2" indent="-400050"/>
            <a:r>
              <a:rPr lang="ja-JP" altLang="en-US" dirty="0"/>
              <a:t>ナビエストークス方程式から粘性項を削除した式</a:t>
            </a:r>
            <a:endParaRPr lang="en-US" altLang="ja-JP" dirty="0"/>
          </a:p>
          <a:p>
            <a:pPr marL="800100" lvl="2" indent="-400050"/>
            <a:r>
              <a:rPr lang="ja-JP" altLang="en-US" dirty="0"/>
              <a:t>煙には粘り気がない。</a:t>
            </a:r>
            <a:r>
              <a:rPr lang="en-US" altLang="ja-JP" dirty="0"/>
              <a:t>CG</a:t>
            </a:r>
            <a:r>
              <a:rPr lang="ja-JP" altLang="en-US" dirty="0"/>
              <a:t>の場合、粘性項を考慮しなくてもよい。</a:t>
            </a:r>
            <a:endParaRPr lang="en-US" altLang="ja-JP" dirty="0"/>
          </a:p>
          <a:p>
            <a:pPr marL="800100" lvl="2" indent="-400050"/>
            <a:r>
              <a:rPr lang="ja-JP" altLang="en-US" dirty="0"/>
              <a:t>圧縮性は考慮していないが</a:t>
            </a:r>
            <a:r>
              <a:rPr lang="en-US" altLang="ja-JP" dirty="0"/>
              <a:t>CG</a:t>
            </a:r>
            <a:r>
              <a:rPr lang="ja-JP" altLang="en-US" dirty="0"/>
              <a:t>の場合は問題ない。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3059-D66B-524D-B393-03003F1A49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3059-D66B-524D-B393-03003F1A49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3A54-9978-FD4E-A394-5121587C3879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2A92-3C1B-EE49-BB37-5FD75117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raphics.stanford.edu/~fedkiw/animations/smoke_around_sphere.m1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CG</a:t>
            </a:r>
            <a:r>
              <a:rPr lang="ja-JP" altLang="en-US" dirty="0"/>
              <a:t>による湯気のシミュレーション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2015/07/11</a:t>
            </a:r>
            <a:endParaRPr lang="en-US" dirty="0"/>
          </a:p>
          <a:p>
            <a:r>
              <a:rPr lang="en-US" dirty="0"/>
              <a:t>M1 </a:t>
            </a:r>
            <a:r>
              <a:rPr lang="ja-JP" altLang="en-US" dirty="0"/>
              <a:t>浅井ゼミ</a:t>
            </a:r>
            <a:endParaRPr lang="en-US" altLang="ja-JP" dirty="0"/>
          </a:p>
          <a:p>
            <a:r>
              <a:rPr lang="ja-JP" altLang="en-US" dirty="0"/>
              <a:t>佐野宏行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3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637454" y="4630362"/>
            <a:ext cx="2158099" cy="1323555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流体シミュレーションの手法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4377" y="1600200"/>
            <a:ext cx="43356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格子法</a:t>
            </a:r>
            <a:r>
              <a:rPr lang="en-US" altLang="ja-JP" dirty="0"/>
              <a:t> </a:t>
            </a:r>
          </a:p>
          <a:p>
            <a:pPr lvl="1"/>
            <a:r>
              <a:rPr lang="ja-JP" altLang="en-US" sz="2400" dirty="0"/>
              <a:t>空間を格子で分割して流体を計算</a:t>
            </a:r>
            <a:endParaRPr lang="en-US" altLang="ja-JP" sz="2400" dirty="0"/>
          </a:p>
          <a:p>
            <a:pPr lvl="1"/>
            <a:r>
              <a:rPr lang="ja-JP" altLang="en-US" sz="2400" dirty="0"/>
              <a:t>渦巻く動きの表現が得意</a:t>
            </a:r>
            <a:endParaRPr lang="en-US" altLang="ja-JP" sz="2400" dirty="0"/>
          </a:p>
          <a:p>
            <a:pPr lvl="1"/>
            <a:r>
              <a:rPr lang="ja-JP" altLang="en-US" sz="2400" dirty="0"/>
              <a:t>本論文の煙のシミュレーションに使われる。</a:t>
            </a:r>
            <a:endParaRPr lang="en-US" altLang="ja-JP" sz="2400" dirty="0"/>
          </a:p>
        </p:txBody>
      </p:sp>
      <p:graphicFrame>
        <p:nvGraphicFramePr>
          <p:cNvPr id="6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885972"/>
              </p:ext>
            </p:extLst>
          </p:nvPr>
        </p:nvGraphicFramePr>
        <p:xfrm>
          <a:off x="1457566" y="4306778"/>
          <a:ext cx="2483970" cy="222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831962" y="4884250"/>
            <a:ext cx="291966" cy="2800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Dodecagon 4"/>
          <p:cNvSpPr/>
          <p:nvPr/>
        </p:nvSpPr>
        <p:spPr>
          <a:xfrm>
            <a:off x="6243442" y="5493981"/>
            <a:ext cx="265497" cy="26548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decagon 10"/>
          <p:cNvSpPr/>
          <p:nvPr/>
        </p:nvSpPr>
        <p:spPr>
          <a:xfrm>
            <a:off x="7318232" y="5459437"/>
            <a:ext cx="265497" cy="26548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5941501" y="4202753"/>
            <a:ext cx="718802" cy="6441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6415997" y="4853581"/>
            <a:ext cx="718802" cy="6441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7505709" y="4812484"/>
            <a:ext cx="718802" cy="6441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540067" y="1600200"/>
            <a:ext cx="4146734" cy="492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粒子法</a:t>
            </a:r>
            <a:endParaRPr lang="en-US" altLang="ja-JP" dirty="0"/>
          </a:p>
          <a:p>
            <a:pPr lvl="1"/>
            <a:r>
              <a:rPr lang="ja-JP" altLang="en-US" sz="2400" dirty="0"/>
              <a:t>粒子</a:t>
            </a:r>
            <a:r>
              <a:rPr lang="en-US" altLang="ja-JP" sz="2400" dirty="0"/>
              <a:t>1</a:t>
            </a:r>
            <a:r>
              <a:rPr lang="ja-JP" altLang="en-US" sz="2400" dirty="0"/>
              <a:t>個</a:t>
            </a:r>
            <a:r>
              <a:rPr lang="en-US" altLang="ja-JP" sz="2400" dirty="0"/>
              <a:t>1</a:t>
            </a:r>
            <a:r>
              <a:rPr lang="ja-JP" altLang="en-US" sz="2400" dirty="0"/>
              <a:t>個を計算</a:t>
            </a:r>
            <a:endParaRPr lang="en-US" altLang="ja-JP" sz="2400" dirty="0"/>
          </a:p>
          <a:p>
            <a:pPr lvl="1"/>
            <a:r>
              <a:rPr lang="ja-JP" altLang="en-US" sz="2400" dirty="0"/>
              <a:t>流体表面の表現が得意なので水のシミュレーションによく使われる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0379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格子内のデータ構造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6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中心に煙の密度、温度、外力を置く</a:t>
            </a:r>
            <a:endParaRPr lang="en-US" altLang="ja-JP" dirty="0"/>
          </a:p>
          <a:p>
            <a:r>
              <a:rPr lang="ja-JP" altLang="en-US" dirty="0"/>
              <a:t>面に流体の速度を置く</a:t>
            </a:r>
            <a:endParaRPr lang="en-US" altLang="ja-JP" dirty="0"/>
          </a:p>
        </p:txBody>
      </p:sp>
      <p:graphicFrame>
        <p:nvGraphicFramePr>
          <p:cNvPr id="23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983153"/>
              </p:ext>
            </p:extLst>
          </p:nvPr>
        </p:nvGraphicFramePr>
        <p:xfrm>
          <a:off x="2722867" y="2866308"/>
          <a:ext cx="4142034" cy="379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5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952307" y="3766011"/>
            <a:ext cx="262691" cy="2299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14344" y="3449580"/>
            <a:ext cx="0" cy="70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87184" y="4808831"/>
            <a:ext cx="75252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86376" y="4808831"/>
            <a:ext cx="7494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14344" y="5351516"/>
            <a:ext cx="0" cy="743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3553" y="4168924"/>
            <a:ext cx="175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外力</a:t>
            </a:r>
            <a:r>
              <a:rPr lang="en-US" altLang="ja-JP" dirty="0"/>
              <a:t>/</a:t>
            </a:r>
            <a:r>
              <a:rPr lang="ja-JP" altLang="en-US" dirty="0"/>
              <a:t>密度</a:t>
            </a:r>
            <a:r>
              <a:rPr lang="en-US" altLang="ja-JP" dirty="0"/>
              <a:t>/</a:t>
            </a:r>
            <a:r>
              <a:rPr lang="ja-JP" altLang="en-US" dirty="0"/>
              <a:t>温度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681595" y="4693873"/>
            <a:ext cx="265497" cy="2299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23966" y="5074257"/>
            <a:ext cx="514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5177" y="5367196"/>
            <a:ext cx="82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速度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13553" y="3277101"/>
            <a:ext cx="1755287" cy="28333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loud 36"/>
          <p:cNvSpPr/>
          <p:nvPr/>
        </p:nvSpPr>
        <p:spPr>
          <a:xfrm>
            <a:off x="4408395" y="5450678"/>
            <a:ext cx="822960" cy="822960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シミュレーションの流れ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3" y="1285753"/>
            <a:ext cx="8229600" cy="5207048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「流体の速度」と「煙の密度」の計算を繰り返す</a:t>
            </a:r>
            <a:endParaRPr lang="en-US" sz="2800" dirty="0"/>
          </a:p>
        </p:txBody>
      </p:sp>
      <p:pic>
        <p:nvPicPr>
          <p:cNvPr id="4" name="Picture 3" descr="Screen Shot 2015-07-09 at 9.24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52" y="2036261"/>
            <a:ext cx="4268173" cy="1040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9442" y="2343671"/>
            <a:ext cx="1347845" cy="8441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移流項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5146" y="2357104"/>
            <a:ext cx="875897" cy="83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圧縮項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7830" y="2374346"/>
            <a:ext cx="875896" cy="81343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外力項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711019"/>
              </p:ext>
            </p:extLst>
          </p:nvPr>
        </p:nvGraphicFramePr>
        <p:xfrm>
          <a:off x="293233" y="3670650"/>
          <a:ext cx="1414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054184"/>
              </p:ext>
            </p:extLst>
          </p:nvPr>
        </p:nvGraphicFramePr>
        <p:xfrm>
          <a:off x="2232887" y="3670650"/>
          <a:ext cx="1414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971724"/>
              </p:ext>
            </p:extLst>
          </p:nvPr>
        </p:nvGraphicFramePr>
        <p:xfrm>
          <a:off x="4145055" y="3670650"/>
          <a:ext cx="1414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276683"/>
              </p:ext>
            </p:extLst>
          </p:nvPr>
        </p:nvGraphicFramePr>
        <p:xfrm>
          <a:off x="6100387" y="3670650"/>
          <a:ext cx="1414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408398"/>
              </p:ext>
            </p:extLst>
          </p:nvPr>
        </p:nvGraphicFramePr>
        <p:xfrm>
          <a:off x="4116043" y="5290400"/>
          <a:ext cx="1414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3089442" y="4073855"/>
            <a:ext cx="209496" cy="161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89442" y="4442518"/>
            <a:ext cx="119999" cy="295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97837" y="4639483"/>
            <a:ext cx="216953" cy="178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97700" y="4039580"/>
            <a:ext cx="317090" cy="16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982063" y="4065224"/>
            <a:ext cx="209496" cy="161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982063" y="4433887"/>
            <a:ext cx="119999" cy="295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90458" y="4630852"/>
            <a:ext cx="216953" cy="178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390321" y="4030949"/>
            <a:ext cx="317090" cy="16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916923" y="4108130"/>
            <a:ext cx="209496" cy="161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916923" y="4476793"/>
            <a:ext cx="119999" cy="295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25318" y="4673758"/>
            <a:ext cx="216953" cy="178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25181" y="4073855"/>
            <a:ext cx="317090" cy="16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1851021" y="4077550"/>
            <a:ext cx="331262" cy="36866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704317" y="4229950"/>
            <a:ext cx="331262" cy="36866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52794" y="4270820"/>
            <a:ext cx="331262" cy="36866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9103303">
            <a:off x="5669729" y="5486231"/>
            <a:ext cx="752097" cy="4271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2345892">
            <a:off x="3208760" y="5306605"/>
            <a:ext cx="752097" cy="4271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7" idx="2"/>
            <a:endCxn id="9" idx="0"/>
          </p:cNvCxnSpPr>
          <p:nvPr/>
        </p:nvCxnSpPr>
        <p:spPr>
          <a:xfrm flipH="1">
            <a:off x="2939947" y="3187784"/>
            <a:ext cx="3105831" cy="48286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10" idx="0"/>
          </p:cNvCxnSpPr>
          <p:nvPr/>
        </p:nvCxnSpPr>
        <p:spPr>
          <a:xfrm>
            <a:off x="3823365" y="3187784"/>
            <a:ext cx="1028750" cy="48286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2"/>
            <a:endCxn id="11" idx="0"/>
          </p:cNvCxnSpPr>
          <p:nvPr/>
        </p:nvCxnSpPr>
        <p:spPr>
          <a:xfrm>
            <a:off x="5053095" y="3187784"/>
            <a:ext cx="1754352" cy="482866"/>
          </a:xfrm>
          <a:prstGeom prst="line">
            <a:avLst/>
          </a:prstGeom>
          <a:ln>
            <a:solidFill>
              <a:srgbClr val="FF66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Screen Shot 2015-07-09 at 9.38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23" y="5927609"/>
            <a:ext cx="1435035" cy="855872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6425318" y="5558277"/>
            <a:ext cx="2554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煙の密度・温度の計算</a:t>
            </a:r>
            <a:endParaRPr lang="en-US" altLang="ja-JP" dirty="0"/>
          </a:p>
        </p:txBody>
      </p:sp>
      <p:sp>
        <p:nvSpPr>
          <p:cNvPr id="85" name="Rectangle 84"/>
          <p:cNvSpPr/>
          <p:nvPr/>
        </p:nvSpPr>
        <p:spPr>
          <a:xfrm>
            <a:off x="3459718" y="19694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流体の速度の計算</a:t>
            </a:r>
            <a:endParaRPr lang="en-US" altLang="ja-JP" dirty="0"/>
          </a:p>
        </p:txBody>
      </p:sp>
      <p:sp>
        <p:nvSpPr>
          <p:cNvPr id="89" name="Rectangle 88"/>
          <p:cNvSpPr/>
          <p:nvPr/>
        </p:nvSpPr>
        <p:spPr>
          <a:xfrm>
            <a:off x="6841875" y="1876653"/>
            <a:ext cx="1599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浮力を追加</a:t>
            </a:r>
            <a:endParaRPr lang="en-US" altLang="ja-JP" dirty="0"/>
          </a:p>
        </p:txBody>
      </p:sp>
      <p:pic>
        <p:nvPicPr>
          <p:cNvPr id="90" name="Picture 89" descr="Screen Shot 2015-07-09 at 10.25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48" y="2245985"/>
            <a:ext cx="2172586" cy="469829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90" idx="1"/>
          </p:cNvCxnSpPr>
          <p:nvPr/>
        </p:nvCxnSpPr>
        <p:spPr>
          <a:xfrm flipH="1">
            <a:off x="6551126" y="2480900"/>
            <a:ext cx="256322" cy="106664"/>
          </a:xfrm>
          <a:prstGeom prst="straightConnector1">
            <a:avLst/>
          </a:prstGeom>
          <a:ln>
            <a:solidFill>
              <a:srgbClr val="7777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外力項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外部から与えられる力</a:t>
            </a:r>
            <a:r>
              <a:rPr lang="en-US" altLang="ja-JP" sz="2800" dirty="0"/>
              <a:t>(</a:t>
            </a:r>
            <a:r>
              <a:rPr lang="ja-JP" altLang="en-US" sz="2800" dirty="0"/>
              <a:t>外力</a:t>
            </a:r>
            <a:r>
              <a:rPr lang="en-US" altLang="ja-JP" sz="2800" dirty="0"/>
              <a:t>)</a:t>
            </a:r>
            <a:r>
              <a:rPr lang="ja-JP" altLang="en-US" sz="2800" dirty="0"/>
              <a:t>を速度にする。</a:t>
            </a:r>
            <a:endParaRPr lang="en-US" altLang="ja-JP" sz="2800" dirty="0"/>
          </a:p>
          <a:p>
            <a:pPr lvl="1"/>
            <a:r>
              <a:rPr lang="ja-JP" altLang="en-US" sz="2400" dirty="0"/>
              <a:t>マウス操作で与える力</a:t>
            </a:r>
            <a:endParaRPr lang="en-US" altLang="ja-JP" sz="2400" dirty="0"/>
          </a:p>
          <a:p>
            <a:pPr lvl="1"/>
            <a:r>
              <a:rPr lang="ja-JP" altLang="en-US" sz="2400" dirty="0"/>
              <a:t>重力、浮力</a:t>
            </a:r>
            <a:endParaRPr lang="en-US" altLang="ja-JP" sz="2400" dirty="0"/>
          </a:p>
        </p:txBody>
      </p:sp>
      <p:graphicFrame>
        <p:nvGraphicFramePr>
          <p:cNvPr id="6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80226"/>
              </p:ext>
            </p:extLst>
          </p:nvPr>
        </p:nvGraphicFramePr>
        <p:xfrm>
          <a:off x="890497" y="3173758"/>
          <a:ext cx="2901402" cy="282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099642"/>
              </p:ext>
            </p:extLst>
          </p:nvPr>
        </p:nvGraphicFramePr>
        <p:xfrm>
          <a:off x="5042827" y="3173758"/>
          <a:ext cx="2901402" cy="282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1941572" y="4704438"/>
            <a:ext cx="265497" cy="2299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41012" y="4233588"/>
            <a:ext cx="0" cy="321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09071" y="4811372"/>
            <a:ext cx="402334" cy="2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59137" y="5089064"/>
            <a:ext cx="0" cy="39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61946" y="481410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4116716" y="4452577"/>
            <a:ext cx="72991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31092" y="6181039"/>
            <a:ext cx="262691" cy="2299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61369" y="6371462"/>
            <a:ext cx="6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外力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848933" y="6291334"/>
            <a:ext cx="514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0336" y="6366412"/>
            <a:ext cx="82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速度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70738" y="6090122"/>
            <a:ext cx="1976183" cy="6506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渦の追加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渦を検出して渦を追加する。</a:t>
            </a:r>
            <a:r>
              <a:rPr lang="en-US" altLang="ja-JP" dirty="0"/>
              <a:t>(</a:t>
            </a:r>
            <a:r>
              <a:rPr lang="ja-JP" altLang="en-US" dirty="0"/>
              <a:t>渦度強制法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小さな渦が消える問題を解決。</a:t>
            </a:r>
            <a:endParaRPr lang="en-US" dirty="0"/>
          </a:p>
        </p:txBody>
      </p:sp>
      <p:graphicFrame>
        <p:nvGraphicFramePr>
          <p:cNvPr id="4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665552"/>
              </p:ext>
            </p:extLst>
          </p:nvPr>
        </p:nvGraphicFramePr>
        <p:xfrm>
          <a:off x="1327219" y="3070149"/>
          <a:ext cx="2901402" cy="282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303538" y="4451163"/>
            <a:ext cx="221867" cy="143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665204" y="4451163"/>
            <a:ext cx="128260" cy="259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4235" y="4829412"/>
            <a:ext cx="201937" cy="15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03538" y="4710497"/>
            <a:ext cx="110823" cy="274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>
            <a:off x="4481673" y="4208847"/>
            <a:ext cx="72991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095921"/>
              </p:ext>
            </p:extLst>
          </p:nvPr>
        </p:nvGraphicFramePr>
        <p:xfrm>
          <a:off x="5477424" y="3070149"/>
          <a:ext cx="2901402" cy="282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9" name="Straight Arrow Connector 78"/>
          <p:cNvCxnSpPr/>
          <p:nvPr/>
        </p:nvCxnSpPr>
        <p:spPr>
          <a:xfrm flipH="1">
            <a:off x="6114291" y="4451163"/>
            <a:ext cx="561318" cy="37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675609" y="4208847"/>
            <a:ext cx="268061" cy="50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693734" y="4710497"/>
            <a:ext cx="627737" cy="274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743" y="4710497"/>
            <a:ext cx="239991" cy="557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1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移流項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自身の速度による動きを計算</a:t>
            </a:r>
            <a:endParaRPr lang="en-US" altLang="ja-JP" dirty="0"/>
          </a:p>
          <a:p>
            <a:r>
              <a:rPr lang="ja-JP" altLang="en-US" dirty="0"/>
              <a:t>速度からバックトレースをした位置の速度を次の速度とする。</a:t>
            </a:r>
            <a:r>
              <a:rPr lang="en-US" altLang="ja-JP" dirty="0"/>
              <a:t>(</a:t>
            </a:r>
            <a:r>
              <a:rPr lang="ja-JP" altLang="en-US" dirty="0"/>
              <a:t>セミラグランジュ法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バックトレースのときに誤差が少ない補間方法を提案する。</a:t>
            </a:r>
            <a:r>
              <a:rPr lang="en-US" altLang="ja-JP" dirty="0"/>
              <a:t>(</a:t>
            </a:r>
            <a:r>
              <a:rPr lang="ja-JP" altLang="en-US" dirty="0"/>
              <a:t>キュービック補間を改良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4116716" y="4854151"/>
            <a:ext cx="72991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2865153" y="5723663"/>
            <a:ext cx="239025" cy="288408"/>
          </a:xfrm>
          <a:prstGeom prst="line">
            <a:avLst/>
          </a:prstGeom>
          <a:ln>
            <a:solidFill>
              <a:schemeClr val="accent1"/>
            </a:solidFill>
            <a:prstDash val="solid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rot="10800000">
            <a:off x="2340483" y="5459941"/>
            <a:ext cx="524672" cy="26372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340483" y="5217625"/>
            <a:ext cx="469030" cy="242316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782351"/>
              </p:ext>
            </p:extLst>
          </p:nvPr>
        </p:nvGraphicFramePr>
        <p:xfrm>
          <a:off x="5485245" y="4328152"/>
          <a:ext cx="1934268" cy="194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V="1">
            <a:off x="6717483" y="5502699"/>
            <a:ext cx="469030" cy="24231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982673"/>
              </p:ext>
            </p:extLst>
          </p:nvPr>
        </p:nvGraphicFramePr>
        <p:xfrm>
          <a:off x="1671195" y="4366629"/>
          <a:ext cx="1934268" cy="194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55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圧力項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圧力を計算して速度を修正する。</a:t>
            </a:r>
            <a:endParaRPr lang="en-US" altLang="ja-JP" sz="2800" dirty="0"/>
          </a:p>
          <a:p>
            <a:r>
              <a:rPr lang="ja-JP" altLang="en-US" sz="2800" dirty="0"/>
              <a:t>湧き出しがない連続の式を満たすようにする。</a:t>
            </a:r>
            <a:endParaRPr lang="en-US" altLang="ja-JP" sz="2800" dirty="0"/>
          </a:p>
          <a:p>
            <a:r>
              <a:rPr lang="ja-JP" altLang="en-US" sz="2800" dirty="0"/>
              <a:t>格子内全ての圧力を変数とした連立一次方程式を解く。方法は様々</a:t>
            </a:r>
            <a:r>
              <a:rPr lang="en-US" altLang="ja-JP" sz="2400" dirty="0"/>
              <a:t>(CG</a:t>
            </a:r>
            <a:r>
              <a:rPr lang="ja-JP" altLang="en-US" sz="2400" dirty="0"/>
              <a:t>法、不完全コレスキー分解</a:t>
            </a:r>
            <a:r>
              <a:rPr lang="en-US" altLang="ja-JP" sz="2400" dirty="0"/>
              <a:t>…)</a:t>
            </a:r>
            <a:r>
              <a:rPr lang="ja-JP" altLang="en-US" sz="2400" dirty="0"/>
              <a:t>。</a:t>
            </a:r>
            <a:endParaRPr lang="en-US" altLang="ja-JP" sz="2800" dirty="0"/>
          </a:p>
        </p:txBody>
      </p:sp>
      <p:sp>
        <p:nvSpPr>
          <p:cNvPr id="4" name="Right Arrow 3"/>
          <p:cNvSpPr/>
          <p:nvPr/>
        </p:nvSpPr>
        <p:spPr>
          <a:xfrm>
            <a:off x="2654322" y="4591864"/>
            <a:ext cx="72991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116660"/>
              </p:ext>
            </p:extLst>
          </p:nvPr>
        </p:nvGraphicFramePr>
        <p:xfrm>
          <a:off x="3592417" y="3863923"/>
          <a:ext cx="1934268" cy="194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945952"/>
              </p:ext>
            </p:extLst>
          </p:nvPr>
        </p:nvGraphicFramePr>
        <p:xfrm>
          <a:off x="573758" y="3902400"/>
          <a:ext cx="1934268" cy="194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052021"/>
              </p:ext>
            </p:extLst>
          </p:nvPr>
        </p:nvGraphicFramePr>
        <p:xfrm>
          <a:off x="6613830" y="3902400"/>
          <a:ext cx="1934268" cy="194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5707091" y="4560505"/>
            <a:ext cx="72991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64361" y="5131375"/>
            <a:ext cx="20427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25699" y="4682832"/>
            <a:ext cx="0" cy="21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50007" y="5098644"/>
            <a:ext cx="2076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03119" y="5317578"/>
            <a:ext cx="0" cy="195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49965" y="5098645"/>
            <a:ext cx="1881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656852" y="4927319"/>
            <a:ext cx="265497" cy="2299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254958" y="4973724"/>
            <a:ext cx="132267" cy="13710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6910483" y="5120975"/>
            <a:ext cx="20427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371821" y="4672432"/>
            <a:ext cx="0" cy="21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349241" y="5088247"/>
            <a:ext cx="246888" cy="22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349241" y="5307178"/>
            <a:ext cx="0" cy="195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896087" y="5088245"/>
            <a:ext cx="1881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831092" y="6181039"/>
            <a:ext cx="262691" cy="2299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661369" y="6371462"/>
            <a:ext cx="6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圧力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848933" y="6291334"/>
            <a:ext cx="514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30336" y="6366412"/>
            <a:ext cx="82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速度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570738" y="6090122"/>
            <a:ext cx="1976183" cy="6506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9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824495"/>
              </p:ext>
            </p:extLst>
          </p:nvPr>
        </p:nvGraphicFramePr>
        <p:xfrm>
          <a:off x="1671195" y="3920474"/>
          <a:ext cx="1934268" cy="194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煙の密度・温度の計算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煙の密度・温度は流体の速度によって運ばれる。</a:t>
            </a:r>
            <a:endParaRPr lang="en-US" altLang="ja-JP" dirty="0"/>
          </a:p>
          <a:p>
            <a:r>
              <a:rPr lang="ja-JP" altLang="en-US" dirty="0"/>
              <a:t>移流項の計算と同じようにセミラグランジュ法をつかう。</a:t>
            </a:r>
            <a:endParaRPr lang="en-US" altLang="ja-JP" dirty="0"/>
          </a:p>
        </p:txBody>
      </p:sp>
      <p:sp>
        <p:nvSpPr>
          <p:cNvPr id="4" name="Right Arrow 3"/>
          <p:cNvSpPr/>
          <p:nvPr/>
        </p:nvSpPr>
        <p:spPr>
          <a:xfrm>
            <a:off x="4116716" y="4407996"/>
            <a:ext cx="72991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18458" y="4609893"/>
            <a:ext cx="0" cy="282735"/>
          </a:xfrm>
          <a:prstGeom prst="line">
            <a:avLst/>
          </a:prstGeom>
          <a:ln>
            <a:solidFill>
              <a:schemeClr val="accent1"/>
            </a:solidFill>
            <a:prstDash val="solid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822076"/>
              </p:ext>
            </p:extLst>
          </p:nvPr>
        </p:nvGraphicFramePr>
        <p:xfrm>
          <a:off x="5485245" y="3881997"/>
          <a:ext cx="1934268" cy="194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2285709" y="4985252"/>
            <a:ext cx="265497" cy="2299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15041" y="6181039"/>
            <a:ext cx="262691" cy="2299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1369" y="6371462"/>
            <a:ext cx="124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温度・密度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48933" y="6291334"/>
            <a:ext cx="514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0336" y="6366412"/>
            <a:ext cx="82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速度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0738" y="6090122"/>
            <a:ext cx="2339743" cy="6506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91005" y="4494935"/>
            <a:ext cx="265497" cy="2299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所感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数式から差分化を行いソースコードにする必要がある。モデルと実装の乖離に気をつける必要がある。</a:t>
            </a:r>
            <a:endParaRPr lang="en-US" altLang="ja-JP" dirty="0"/>
          </a:p>
          <a:p>
            <a:r>
              <a:rPr lang="ja-JP" altLang="en-US" dirty="0"/>
              <a:t>蒸発のモデルを追加すれば湯気に近い表現ができる可能性がある。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7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８月</a:t>
            </a:r>
            <a:endParaRPr lang="en-US" altLang="ja-JP" dirty="0"/>
          </a:p>
          <a:p>
            <a:pPr lvl="1"/>
            <a:r>
              <a:rPr lang="ja-JP" altLang="en-US" dirty="0"/>
              <a:t>煙のシミュレーションの実装</a:t>
            </a:r>
            <a:endParaRPr lang="en-US" altLang="ja-JP" dirty="0"/>
          </a:p>
          <a:p>
            <a:pPr lvl="2"/>
            <a:r>
              <a:rPr lang="ja-JP" altLang="en-US" dirty="0"/>
              <a:t>今回の調査を元にする。</a:t>
            </a:r>
            <a:endParaRPr lang="en-US" altLang="ja-JP" dirty="0"/>
          </a:p>
          <a:p>
            <a:pPr lvl="1"/>
            <a:r>
              <a:rPr lang="ja-JP" altLang="en-US" dirty="0"/>
              <a:t>関連研究の整理</a:t>
            </a:r>
            <a:endParaRPr lang="en-US" altLang="ja-JP" dirty="0"/>
          </a:p>
          <a:p>
            <a:pPr lvl="2"/>
            <a:r>
              <a:rPr lang="ja-JP" altLang="en-US" dirty="0"/>
              <a:t>研究の立ち位置を明確にする。</a:t>
            </a:r>
            <a:endParaRPr lang="en-US" altLang="ja-JP" dirty="0"/>
          </a:p>
          <a:p>
            <a:r>
              <a:rPr lang="en-US" altLang="ja-JP" sz="3600" dirty="0"/>
              <a:t>9</a:t>
            </a:r>
            <a:r>
              <a:rPr lang="ja-JP" altLang="en-US" sz="3600" dirty="0"/>
              <a:t>月</a:t>
            </a:r>
            <a:r>
              <a:rPr lang="en-US" altLang="ja-JP" sz="3600" dirty="0"/>
              <a:t>〜</a:t>
            </a:r>
          </a:p>
          <a:p>
            <a:pPr lvl="1"/>
            <a:r>
              <a:rPr lang="ja-JP" altLang="en-US" dirty="0"/>
              <a:t>湯気のモデルの検討</a:t>
            </a:r>
            <a:endParaRPr lang="en-US" altLang="ja-JP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8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</a:t>
            </a:r>
            <a:r>
              <a:rPr lang="ja-JP" altLang="en-US" dirty="0"/>
              <a:t>による湯気のシミュレーション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7687" cy="4525963"/>
          </a:xfrm>
        </p:spPr>
        <p:txBody>
          <a:bodyPr/>
          <a:lstStyle/>
          <a:p>
            <a:r>
              <a:rPr lang="en-US" dirty="0"/>
              <a:t>CG</a:t>
            </a:r>
            <a:r>
              <a:rPr lang="ja-JP" altLang="en-US" dirty="0"/>
              <a:t>によるフォトリアルな湯気のシミュレーションを行う</a:t>
            </a:r>
            <a:r>
              <a:rPr lang="en-US" dirty="0">
                <a:effectLst/>
              </a:rPr>
              <a:t> </a:t>
            </a:r>
          </a:p>
          <a:p>
            <a:r>
              <a:rPr lang="ja-JP" altLang="en-US" dirty="0"/>
              <a:t>従来の</a:t>
            </a:r>
            <a:r>
              <a:rPr lang="en-US" dirty="0"/>
              <a:t>CG</a:t>
            </a:r>
            <a:r>
              <a:rPr lang="ja-JP" altLang="en-US" dirty="0"/>
              <a:t>では表現できない温泉、暖かい料理といったシーンを表現可能とする</a:t>
            </a:r>
            <a:endParaRPr lang="en-US" dirty="0"/>
          </a:p>
        </p:txBody>
      </p:sp>
      <p:pic>
        <p:nvPicPr>
          <p:cNvPr id="4" name="図 3" descr="burihachi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31" y="2080428"/>
            <a:ext cx="3648682" cy="24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9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8889" cy="4525963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煙の流体シミュレーションをベースとする</a:t>
            </a:r>
            <a:endParaRPr lang="en-US" altLang="ja-JP" dirty="0"/>
          </a:p>
          <a:p>
            <a:r>
              <a:rPr lang="ja-JP" altLang="en-US" dirty="0"/>
              <a:t>湯気の特徴をモデル化する。</a:t>
            </a:r>
            <a:endParaRPr lang="en-US" altLang="ja-JP" dirty="0"/>
          </a:p>
          <a:p>
            <a:pPr lvl="1"/>
            <a:r>
              <a:rPr lang="ja-JP" altLang="en-US" dirty="0"/>
              <a:t>蒸発して消滅する</a:t>
            </a:r>
            <a:endParaRPr lang="en-US" altLang="ja-JP" dirty="0"/>
          </a:p>
          <a:p>
            <a:pPr lvl="1"/>
            <a:r>
              <a:rPr lang="ja-JP" altLang="en-US" dirty="0"/>
              <a:t>発生源の状態</a:t>
            </a:r>
            <a:r>
              <a:rPr lang="en-US" altLang="ja-JP" dirty="0"/>
              <a:t>(</a:t>
            </a:r>
            <a:r>
              <a:rPr lang="ja-JP" altLang="en-US" dirty="0"/>
              <a:t>温度、形状</a:t>
            </a:r>
            <a:r>
              <a:rPr lang="en-US" altLang="ja-JP" dirty="0"/>
              <a:t>)</a:t>
            </a:r>
            <a:r>
              <a:rPr lang="ja-JP" altLang="en-US" dirty="0"/>
              <a:t>によって発生の仕方が変わる</a:t>
            </a:r>
            <a:endParaRPr lang="en-US" altLang="ja-JP" dirty="0"/>
          </a:p>
          <a:p>
            <a:pPr lvl="1"/>
            <a:r>
              <a:rPr lang="ja-JP" altLang="en-US" dirty="0"/>
              <a:t>水滴が見える場合がある</a:t>
            </a:r>
            <a:endParaRPr lang="en-US" altLang="ja-JP" dirty="0"/>
          </a:p>
          <a:p>
            <a:pPr lvl="1"/>
            <a:endParaRPr lang="en-US" dirty="0"/>
          </a:p>
        </p:txBody>
      </p:sp>
      <p:cxnSp>
        <p:nvCxnSpPr>
          <p:cNvPr id="13" name="直線コネクタ 4"/>
          <p:cNvCxnSpPr/>
          <p:nvPr/>
        </p:nvCxnSpPr>
        <p:spPr>
          <a:xfrm flipV="1">
            <a:off x="5287747" y="5061256"/>
            <a:ext cx="2675474" cy="40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円/楕円 5"/>
          <p:cNvSpPr/>
          <p:nvPr/>
        </p:nvSpPr>
        <p:spPr>
          <a:xfrm>
            <a:off x="5746896" y="3560706"/>
            <a:ext cx="345060" cy="3699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" name="直線矢印コネクタ 7"/>
          <p:cNvCxnSpPr>
            <a:stCxn id="26" idx="0"/>
            <a:endCxn id="14" idx="4"/>
          </p:cNvCxnSpPr>
          <p:nvPr/>
        </p:nvCxnSpPr>
        <p:spPr>
          <a:xfrm flipV="1">
            <a:off x="5906516" y="3930626"/>
            <a:ext cx="12910" cy="48464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円/楕円 13"/>
          <p:cNvSpPr/>
          <p:nvPr/>
        </p:nvSpPr>
        <p:spPr>
          <a:xfrm flipH="1">
            <a:off x="5799777" y="2866496"/>
            <a:ext cx="239299" cy="2573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矢印コネクタ 14"/>
          <p:cNvCxnSpPr>
            <a:stCxn id="14" idx="0"/>
            <a:endCxn id="16" idx="4"/>
          </p:cNvCxnSpPr>
          <p:nvPr/>
        </p:nvCxnSpPr>
        <p:spPr>
          <a:xfrm flipV="1">
            <a:off x="5919426" y="3123802"/>
            <a:ext cx="0" cy="43690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/>
          <p:cNvCxnSpPr/>
          <p:nvPr/>
        </p:nvCxnSpPr>
        <p:spPr>
          <a:xfrm flipV="1">
            <a:off x="5919428" y="2295122"/>
            <a:ext cx="0" cy="57137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38"/>
          <p:cNvSpPr/>
          <p:nvPr/>
        </p:nvSpPr>
        <p:spPr>
          <a:xfrm>
            <a:off x="5799777" y="2077920"/>
            <a:ext cx="239300" cy="21720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Droplets and Sprays</a:t>
            </a:r>
            <a:r>
              <a:rPr lang="en-US" altLang="ja-JP" dirty="0">
                <a:effectLst/>
              </a:rPr>
              <a:t> </a:t>
            </a:r>
            <a:endParaRPr kumimoji="1" lang="ja-JP" altLang="en-US" dirty="0"/>
          </a:p>
        </p:txBody>
      </p:sp>
      <p:sp>
        <p:nvSpPr>
          <p:cNvPr id="20" name="円/楕円 39"/>
          <p:cNvSpPr/>
          <p:nvPr/>
        </p:nvSpPr>
        <p:spPr>
          <a:xfrm>
            <a:off x="7206958" y="4306668"/>
            <a:ext cx="345060" cy="3699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直線矢印コネクタ 40"/>
          <p:cNvCxnSpPr>
            <a:endCxn id="20" idx="4"/>
          </p:cNvCxnSpPr>
          <p:nvPr/>
        </p:nvCxnSpPr>
        <p:spPr>
          <a:xfrm flipH="1" flipV="1">
            <a:off x="7379488" y="4676588"/>
            <a:ext cx="2" cy="42147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42"/>
          <p:cNvCxnSpPr>
            <a:stCxn id="20" idx="0"/>
          </p:cNvCxnSpPr>
          <p:nvPr/>
        </p:nvCxnSpPr>
        <p:spPr>
          <a:xfrm flipV="1">
            <a:off x="7379488" y="3869764"/>
            <a:ext cx="0" cy="43690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43"/>
          <p:cNvCxnSpPr>
            <a:endCxn id="25" idx="4"/>
          </p:cNvCxnSpPr>
          <p:nvPr/>
        </p:nvCxnSpPr>
        <p:spPr>
          <a:xfrm flipH="1" flipV="1">
            <a:off x="7379488" y="3128370"/>
            <a:ext cx="2" cy="38641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円/楕円 46"/>
          <p:cNvSpPr/>
          <p:nvPr/>
        </p:nvSpPr>
        <p:spPr>
          <a:xfrm>
            <a:off x="7206960" y="3514785"/>
            <a:ext cx="345060" cy="3699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円/楕円 47"/>
          <p:cNvSpPr/>
          <p:nvPr/>
        </p:nvSpPr>
        <p:spPr>
          <a:xfrm>
            <a:off x="7206958" y="2758450"/>
            <a:ext cx="345060" cy="3699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円/楕円 56"/>
          <p:cNvSpPr/>
          <p:nvPr/>
        </p:nvSpPr>
        <p:spPr>
          <a:xfrm>
            <a:off x="5786866" y="4415269"/>
            <a:ext cx="239300" cy="21720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Droplets and Sprays</a:t>
            </a:r>
            <a:r>
              <a:rPr lang="en-US" altLang="ja-JP" dirty="0">
                <a:effectLst/>
              </a:rPr>
              <a:t> </a:t>
            </a:r>
            <a:endParaRPr kumimoji="1" lang="ja-JP" altLang="en-US" dirty="0"/>
          </a:p>
        </p:txBody>
      </p:sp>
      <p:cxnSp>
        <p:nvCxnSpPr>
          <p:cNvPr id="27" name="直線矢印コネクタ 57"/>
          <p:cNvCxnSpPr/>
          <p:nvPr/>
        </p:nvCxnSpPr>
        <p:spPr>
          <a:xfrm flipH="1" flipV="1">
            <a:off x="5919428" y="4679919"/>
            <a:ext cx="2" cy="42147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円/楕円 62"/>
          <p:cNvSpPr/>
          <p:nvPr/>
        </p:nvSpPr>
        <p:spPr>
          <a:xfrm>
            <a:off x="7222281" y="2008695"/>
            <a:ext cx="345060" cy="3699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矢印コネクタ 64"/>
          <p:cNvCxnSpPr/>
          <p:nvPr/>
        </p:nvCxnSpPr>
        <p:spPr>
          <a:xfrm flipH="1" flipV="1">
            <a:off x="7379511" y="2378615"/>
            <a:ext cx="2" cy="38641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"/>
          <p:cNvSpPr txBox="1"/>
          <p:nvPr/>
        </p:nvSpPr>
        <p:spPr>
          <a:xfrm>
            <a:off x="5583350" y="5422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湯気</a:t>
            </a:r>
          </a:p>
        </p:txBody>
      </p:sp>
      <p:sp>
        <p:nvSpPr>
          <p:cNvPr id="31" name="テキスト ボックス 20"/>
          <p:cNvSpPr txBox="1"/>
          <p:nvPr/>
        </p:nvSpPr>
        <p:spPr>
          <a:xfrm>
            <a:off x="7171764" y="5422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66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マイルストン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先行研究、関連研究調査、研究計画作成</a:t>
            </a:r>
            <a:r>
              <a:rPr lang="en-US" altLang="ja-JP" dirty="0">
                <a:solidFill>
                  <a:srgbClr val="FF0000"/>
                </a:solidFill>
              </a:rPr>
              <a:t>(5</a:t>
            </a:r>
            <a:r>
              <a:rPr lang="ja-JP" altLang="en-US" dirty="0">
                <a:solidFill>
                  <a:srgbClr val="FF0000"/>
                </a:solidFill>
              </a:rPr>
              <a:t>月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流体シミュレーションの基礎を習得する。 </a:t>
            </a:r>
            <a:r>
              <a:rPr kumimoji="1" lang="en-US" altLang="ja-JP" dirty="0">
                <a:solidFill>
                  <a:srgbClr val="FF0000"/>
                </a:solidFill>
              </a:rPr>
              <a:t>(6</a:t>
            </a:r>
            <a:r>
              <a:rPr kumimoji="1" lang="ja-JP" altLang="en-US" dirty="0">
                <a:solidFill>
                  <a:srgbClr val="FF0000"/>
                </a:solidFill>
              </a:rPr>
              <a:t>月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dirty="0"/>
              <a:t>煙の表現をシミュレーションする。</a:t>
            </a:r>
            <a:r>
              <a:rPr lang="en-US" altLang="ja-JP" dirty="0"/>
              <a:t>(8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湯気の動きをモデリング</a:t>
            </a:r>
            <a:r>
              <a:rPr lang="en-US" altLang="ja-JP" dirty="0"/>
              <a:t>(</a:t>
            </a:r>
            <a:r>
              <a:rPr lang="ja-JP" altLang="en-US" dirty="0"/>
              <a:t>設計</a:t>
            </a:r>
            <a:r>
              <a:rPr lang="en-US" altLang="ja-JP" dirty="0"/>
              <a:t>)</a:t>
            </a:r>
            <a:r>
              <a:rPr lang="ja-JP" altLang="en-US" dirty="0"/>
              <a:t>する。</a:t>
            </a:r>
            <a:r>
              <a:rPr lang="en-US" altLang="ja-JP" dirty="0"/>
              <a:t>(9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湯気の動きをシミュレーション</a:t>
            </a:r>
            <a:r>
              <a:rPr lang="en-US" altLang="ja-JP" dirty="0"/>
              <a:t>(</a:t>
            </a:r>
            <a:r>
              <a:rPr lang="ja-JP" altLang="en-US" dirty="0"/>
              <a:t>実装</a:t>
            </a:r>
            <a:r>
              <a:rPr lang="en-US" altLang="ja-JP" dirty="0"/>
              <a:t>)</a:t>
            </a:r>
            <a:r>
              <a:rPr lang="ja-JP" altLang="en-US" dirty="0"/>
              <a:t>する。</a:t>
            </a:r>
            <a:r>
              <a:rPr lang="en-US" altLang="ja-JP" dirty="0"/>
              <a:t>(10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湯気の発生源のシミュレーション</a:t>
            </a:r>
            <a:r>
              <a:rPr lang="en-US" altLang="ja-JP" dirty="0"/>
              <a:t>(11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パラメータ見直し</a:t>
            </a:r>
            <a:r>
              <a:rPr lang="en-US" altLang="ja-JP" dirty="0"/>
              <a:t>(12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追加検討、高速化 </a:t>
            </a:r>
            <a:r>
              <a:rPr lang="en-US" altLang="ja-JP" dirty="0"/>
              <a:t>(2016</a:t>
            </a:r>
            <a:r>
              <a:rPr lang="ja-JP" altLang="en-US" dirty="0"/>
              <a:t>年以降</a:t>
            </a:r>
            <a:r>
              <a:rPr lang="en-US" altLang="ja-JP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1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湯気の表現に特化した研究は行われない。</a:t>
            </a:r>
            <a:endParaRPr lang="en-US" altLang="ja-JP" dirty="0"/>
          </a:p>
          <a:p>
            <a:r>
              <a:rPr lang="ja-JP" altLang="en-US" dirty="0"/>
              <a:t>湯気に近い表現としては雲、水煙、火山噴煙のシミュレーションの研究がある。</a:t>
            </a:r>
            <a:endParaRPr lang="en-US" altLang="ja-JP" dirty="0"/>
          </a:p>
          <a:p>
            <a:r>
              <a:rPr lang="en-US" dirty="0">
                <a:effectLst/>
              </a:rPr>
              <a:t> </a:t>
            </a:r>
            <a:r>
              <a:rPr lang="ja-JP" altLang="en-US" dirty="0">
                <a:effectLst/>
              </a:rPr>
              <a:t>ベースとして考える煙のシミュレーション</a:t>
            </a:r>
            <a:r>
              <a:rPr lang="ja-JP" altLang="en-US" dirty="0"/>
              <a:t>の論文</a:t>
            </a:r>
            <a:r>
              <a:rPr lang="ja-JP" altLang="en-US" dirty="0">
                <a:effectLst/>
              </a:rPr>
              <a:t>について詳細を調査。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9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Visual</a:t>
            </a:r>
            <a:r>
              <a:rPr lang="ja-JP" altLang="en-US" dirty="0"/>
              <a:t> </a:t>
            </a:r>
            <a:r>
              <a:rPr lang="en-US" altLang="ja-JP" dirty="0"/>
              <a:t>Simulation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Smoke</a:t>
            </a:r>
            <a:br>
              <a:rPr lang="en-US" altLang="ja-JP" dirty="0"/>
            </a:br>
            <a:r>
              <a:rPr lang="en-US" sz="2000" dirty="0" err="1">
                <a:latin typeface="Corbel" charset="0"/>
              </a:rPr>
              <a:t>Fedkiw</a:t>
            </a:r>
            <a:r>
              <a:rPr lang="en-US" sz="2000" dirty="0">
                <a:latin typeface="Corbel" charset="0"/>
              </a:rPr>
              <a:t>, R., </a:t>
            </a:r>
            <a:r>
              <a:rPr lang="en-US" sz="2000" dirty="0" err="1">
                <a:latin typeface="Corbel" charset="0"/>
              </a:rPr>
              <a:t>Stam</a:t>
            </a:r>
            <a:r>
              <a:rPr lang="en-US" sz="2000" dirty="0">
                <a:latin typeface="Corbel" charset="0"/>
              </a:rPr>
              <a:t>, J. and Jensen, H.W. SIGGRAPH 2001, 23-30 (2001). </a:t>
            </a:r>
            <a:br>
              <a:rPr lang="en-US" sz="2000" dirty="0">
                <a:latin typeface="Corbel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89430" cy="4525963"/>
          </a:xfrm>
        </p:spPr>
        <p:txBody>
          <a:bodyPr/>
          <a:lstStyle/>
          <a:p>
            <a:endParaRPr lang="en-US" altLang="ja-JP" dirty="0">
              <a:latin typeface="Corbel" charset="0"/>
            </a:endParaRPr>
          </a:p>
          <a:p>
            <a:r>
              <a:rPr lang="ja-JP" altLang="en-US" dirty="0">
                <a:latin typeface="Corbel" charset="0"/>
              </a:rPr>
              <a:t>煙のシミュレーション</a:t>
            </a:r>
            <a:endParaRPr lang="en-US" altLang="ja-JP" dirty="0">
              <a:latin typeface="Corbel" charset="0"/>
            </a:endParaRPr>
          </a:p>
          <a:p>
            <a:r>
              <a:rPr lang="ja-JP" altLang="en-US" dirty="0">
                <a:latin typeface="Corbel" charset="0"/>
              </a:rPr>
              <a:t>誤差が少なく、安定的。</a:t>
            </a:r>
            <a:endParaRPr lang="en-US" altLang="ja-JP" dirty="0">
              <a:latin typeface="Corbel" charset="0"/>
            </a:endParaRPr>
          </a:p>
          <a:p>
            <a:r>
              <a:rPr lang="ja-JP" altLang="en-US" dirty="0">
                <a:latin typeface="Corbel" charset="0"/>
              </a:rPr>
              <a:t>渦の追加手法を提案。</a:t>
            </a:r>
            <a:endParaRPr lang="en-US" altLang="ja-JP" dirty="0">
              <a:latin typeface="Corbel" charset="0"/>
            </a:endParaRPr>
          </a:p>
          <a:p>
            <a:r>
              <a:rPr lang="ja-JP" altLang="en-US" dirty="0">
                <a:latin typeface="Corbel" charset="0"/>
              </a:rPr>
              <a:t>煙状の表現の研究ではほとんど引用される。</a:t>
            </a:r>
            <a:endParaRPr lang="en-US" dirty="0">
              <a:latin typeface="Corbel" charset="0"/>
            </a:endParaRPr>
          </a:p>
          <a:p>
            <a:endParaRPr lang="en-US" dirty="0">
              <a:latin typeface="Corbel" charset="0"/>
            </a:endParaRPr>
          </a:p>
          <a:p>
            <a:endParaRPr lang="en-US" dirty="0">
              <a:latin typeface="Corbel" charset="0"/>
            </a:endParaRPr>
          </a:p>
          <a:p>
            <a:pPr algn="ctr"/>
            <a:endParaRPr lang="en-US" dirty="0">
              <a:latin typeface="Corbel" charset="0"/>
            </a:endParaRPr>
          </a:p>
        </p:txBody>
      </p:sp>
      <p:pic>
        <p:nvPicPr>
          <p:cNvPr id="4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2465450"/>
            <a:ext cx="2722563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01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物理シミュレーション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3646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現実世界をシミュレーションするには物理モデルが必要。</a:t>
            </a:r>
            <a:endParaRPr lang="en-US" altLang="ja-JP" dirty="0"/>
          </a:p>
          <a:p>
            <a:r>
              <a:rPr lang="ja-JP" altLang="en-US" dirty="0"/>
              <a:t>物理モデルを元にコンピュータに計算しやすい形にしてからプログラミングする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5351907" y="2046173"/>
            <a:ext cx="2671486" cy="6126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現実世界</a:t>
            </a:r>
            <a:endParaRPr lang="en-US" altLang="ja-JP" dirty="0"/>
          </a:p>
        </p:txBody>
      </p:sp>
      <p:sp>
        <p:nvSpPr>
          <p:cNvPr id="5" name="Alternate Process 4"/>
          <p:cNvSpPr/>
          <p:nvPr/>
        </p:nvSpPr>
        <p:spPr>
          <a:xfrm>
            <a:off x="5351907" y="2957904"/>
            <a:ext cx="2671486" cy="6126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物理モデル</a:t>
            </a:r>
            <a:endParaRPr lang="en-US" altLang="ja-JP" dirty="0"/>
          </a:p>
        </p:txBody>
      </p:sp>
      <p:sp>
        <p:nvSpPr>
          <p:cNvPr id="6" name="Alternate Process 5"/>
          <p:cNvSpPr/>
          <p:nvPr/>
        </p:nvSpPr>
        <p:spPr>
          <a:xfrm>
            <a:off x="5351907" y="3898495"/>
            <a:ext cx="2671486" cy="6126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差分方程式</a:t>
            </a:r>
            <a:endParaRPr lang="en-US" altLang="ja-JP" dirty="0"/>
          </a:p>
        </p:txBody>
      </p:sp>
      <p:sp>
        <p:nvSpPr>
          <p:cNvPr id="7" name="Alternate Process 6"/>
          <p:cNvSpPr/>
          <p:nvPr/>
        </p:nvSpPr>
        <p:spPr>
          <a:xfrm>
            <a:off x="5351907" y="4897652"/>
            <a:ext cx="2671486" cy="6126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ソースコード</a:t>
            </a:r>
            <a:endParaRPr lang="en-US" altLang="ja-JP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687650" y="2658821"/>
            <a:ext cx="0" cy="299083"/>
          </a:xfrm>
          <a:prstGeom prst="straightConnector1">
            <a:avLst/>
          </a:prstGeom>
          <a:ln>
            <a:solidFill>
              <a:srgbClr val="7777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6687650" y="3570552"/>
            <a:ext cx="0" cy="327943"/>
          </a:xfrm>
          <a:prstGeom prst="straightConnector1">
            <a:avLst/>
          </a:prstGeom>
          <a:ln>
            <a:solidFill>
              <a:srgbClr val="7777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6687650" y="4511143"/>
            <a:ext cx="0" cy="386509"/>
          </a:xfrm>
          <a:prstGeom prst="straightConnector1">
            <a:avLst/>
          </a:prstGeom>
          <a:ln>
            <a:solidFill>
              <a:srgbClr val="77777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7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流体の速度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71" y="1600200"/>
            <a:ext cx="8852034" cy="4765075"/>
          </a:xfrm>
        </p:spPr>
        <p:txBody>
          <a:bodyPr>
            <a:normAutofit/>
          </a:bodyPr>
          <a:lstStyle/>
          <a:p>
            <a:r>
              <a:rPr lang="ja-JP" altLang="en-US" dirty="0"/>
              <a:t>オイラーの運動方程式</a:t>
            </a:r>
            <a:endParaRPr lang="en-US" altLang="ja-JP" dirty="0"/>
          </a:p>
          <a:p>
            <a:pPr marL="800100" lvl="2" indent="-400050"/>
            <a:r>
              <a:rPr lang="ja-JP" altLang="en-US" dirty="0"/>
              <a:t>自身の速度に沿って動く</a:t>
            </a:r>
            <a:r>
              <a:rPr lang="en-US" altLang="ja-JP" dirty="0"/>
              <a:t>(</a:t>
            </a:r>
            <a:r>
              <a:rPr lang="ja-JP" altLang="en-US" dirty="0"/>
              <a:t>移流項</a:t>
            </a:r>
            <a:r>
              <a:rPr lang="en-US" altLang="ja-JP" dirty="0"/>
              <a:t>)</a:t>
            </a:r>
          </a:p>
          <a:p>
            <a:pPr marL="800100" lvl="2" indent="-400050"/>
            <a:r>
              <a:rPr lang="ja-JP" altLang="en-US" dirty="0"/>
              <a:t>圧力の高いところから低いところへ動く</a:t>
            </a:r>
            <a:r>
              <a:rPr lang="en-US" altLang="ja-JP" dirty="0"/>
              <a:t>(</a:t>
            </a:r>
            <a:r>
              <a:rPr lang="ja-JP" altLang="en-US" dirty="0"/>
              <a:t>圧縮項</a:t>
            </a:r>
            <a:r>
              <a:rPr lang="en-US" altLang="ja-JP" dirty="0"/>
              <a:t>)</a:t>
            </a:r>
          </a:p>
          <a:p>
            <a:pPr marL="800100" lvl="2" indent="-400050"/>
            <a:r>
              <a:rPr lang="ja-JP" altLang="en-US" dirty="0"/>
              <a:t>外部から与えられる力によって動く</a:t>
            </a:r>
            <a:r>
              <a:rPr lang="en-US" altLang="ja-JP" dirty="0"/>
              <a:t>(</a:t>
            </a:r>
            <a:r>
              <a:rPr lang="ja-JP" altLang="en-US" dirty="0"/>
              <a:t>外力項</a:t>
            </a:r>
            <a:r>
              <a:rPr lang="en-US" altLang="ja-JP" dirty="0"/>
              <a:t>)</a:t>
            </a:r>
          </a:p>
          <a:p>
            <a:pPr marL="0" indent="-400050"/>
            <a:endParaRPr lang="en-US" altLang="ja-JP" dirty="0"/>
          </a:p>
          <a:p>
            <a:pPr marL="0" indent="-400050"/>
            <a:endParaRPr lang="en-US" altLang="ja-JP" dirty="0"/>
          </a:p>
          <a:p>
            <a:pPr marL="0" indent="-400050"/>
            <a:r>
              <a:rPr lang="ja-JP" altLang="en-US" dirty="0"/>
              <a:t>連続の式</a:t>
            </a:r>
            <a:endParaRPr lang="en-US" altLang="ja-JP" dirty="0"/>
          </a:p>
          <a:p>
            <a:pPr marL="800100" lvl="2" indent="-400050"/>
            <a:r>
              <a:rPr lang="ja-JP" altLang="en-US" dirty="0"/>
              <a:t>何も無いところから湧き出すことはない。</a:t>
            </a:r>
            <a:endParaRPr lang="en-US" altLang="ja-JP" dirty="0"/>
          </a:p>
          <a:p>
            <a:pPr marL="800100" lvl="2" indent="-400050"/>
            <a:endParaRPr lang="en-US" altLang="ja-JP" dirty="0"/>
          </a:p>
          <a:p>
            <a:pPr marL="800100" lvl="2" indent="-400050"/>
            <a:endParaRPr lang="en-US" altLang="ja-JP" dirty="0"/>
          </a:p>
          <a:p>
            <a:pPr marL="800100" lvl="2" indent="-400050"/>
            <a:endParaRPr lang="en-US" altLang="ja-JP" dirty="0"/>
          </a:p>
          <a:p>
            <a:pPr marL="800100" lvl="2" indent="-400050"/>
            <a:endParaRPr lang="en-US" altLang="ja-JP" dirty="0"/>
          </a:p>
          <a:p>
            <a:pPr marL="800100" lvl="2" indent="-400050"/>
            <a:endParaRPr lang="en-US" altLang="ja-JP" dirty="0"/>
          </a:p>
          <a:p>
            <a:pPr marL="457200" lvl="1" indent="0">
              <a:buNone/>
            </a:pPr>
            <a:endParaRPr lang="en-US" altLang="ja-JP" sz="2400" dirty="0"/>
          </a:p>
          <a:p>
            <a:pPr marL="800100" lvl="2" indent="-400050"/>
            <a:endParaRPr lang="en-US" altLang="ja-JP" sz="2600" dirty="0"/>
          </a:p>
          <a:p>
            <a:pPr marL="800100" lvl="2" indent="-400050"/>
            <a:endParaRPr lang="en-US" altLang="ja-JP" sz="2600" dirty="0"/>
          </a:p>
          <a:p>
            <a:pPr marL="400050" lvl="2" indent="0">
              <a:buNone/>
            </a:pPr>
            <a:endParaRPr lang="en-US" altLang="ja-JP" dirty="0"/>
          </a:p>
          <a:p>
            <a:pPr marL="400050" lvl="2" indent="0">
              <a:buNone/>
            </a:pPr>
            <a:endParaRPr lang="en-US" altLang="ja-JP" dirty="0"/>
          </a:p>
          <a:p>
            <a:pPr marL="800100" lvl="2" indent="-400050"/>
            <a:endParaRPr lang="en-US" altLang="ja-JP" dirty="0"/>
          </a:p>
          <a:p>
            <a:pPr marL="800100" lvl="2" indent="-400050"/>
            <a:endParaRPr lang="en-US" altLang="ja-JP" dirty="0"/>
          </a:p>
          <a:p>
            <a:pPr marL="800100" lvl="2" indent="-400050"/>
            <a:endParaRPr lang="en-US" altLang="ja-JP" sz="3000" dirty="0"/>
          </a:p>
        </p:txBody>
      </p:sp>
      <p:pic>
        <p:nvPicPr>
          <p:cNvPr id="4" name="Picture 3" descr="Screen Shot 2015-07-09 at 9.24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19" y="3545409"/>
            <a:ext cx="4268173" cy="10405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13409" y="3852819"/>
            <a:ext cx="1347845" cy="8441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移流項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9113" y="3866252"/>
            <a:ext cx="875897" cy="83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圧縮項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1797" y="3883494"/>
            <a:ext cx="875896" cy="81343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外力項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Screen Shot 2015-07-09 at 9.25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27" y="5846122"/>
            <a:ext cx="1837234" cy="6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煙の動き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126606" cy="470852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ja-JP" dirty="0"/>
          </a:p>
          <a:p>
            <a:r>
              <a:rPr lang="ja-JP" altLang="en-US" dirty="0"/>
              <a:t>気温、煙の密度</a:t>
            </a:r>
            <a:endParaRPr lang="en-US" altLang="ja-JP" dirty="0"/>
          </a:p>
          <a:p>
            <a:pPr lvl="1"/>
            <a:r>
              <a:rPr lang="ja-JP" altLang="en-US" dirty="0"/>
              <a:t>流体の速度に運ばれる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浮力</a:t>
            </a:r>
            <a:endParaRPr lang="en-US" altLang="ja-JP" dirty="0"/>
          </a:p>
          <a:p>
            <a:pPr lvl="1"/>
            <a:r>
              <a:rPr lang="ja-JP" altLang="en-US" dirty="0"/>
              <a:t>熱い気体は上がる。</a:t>
            </a:r>
            <a:r>
              <a:rPr lang="en-US" altLang="ja-JP" dirty="0"/>
              <a:t>	</a:t>
            </a:r>
          </a:p>
          <a:p>
            <a:pPr lvl="1"/>
            <a:r>
              <a:rPr lang="ja-JP" altLang="en-US" dirty="0"/>
              <a:t>濃い煙は下に落ちる。</a:t>
            </a:r>
            <a:endParaRPr lang="en-US" altLang="ja-JP" dirty="0"/>
          </a:p>
        </p:txBody>
      </p:sp>
      <p:pic>
        <p:nvPicPr>
          <p:cNvPr id="9" name="Picture 8" descr="Screen Shot 2015-07-09 at 9.3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93" y="2007028"/>
            <a:ext cx="2313834" cy="1379999"/>
          </a:xfrm>
          <a:prstGeom prst="rect">
            <a:avLst/>
          </a:prstGeom>
        </p:spPr>
      </p:pic>
      <p:pic>
        <p:nvPicPr>
          <p:cNvPr id="10" name="Picture 9" descr="Screen Shot 2015-07-09 at 10.25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22" y="4034524"/>
            <a:ext cx="3999177" cy="7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804</Words>
  <Application>Microsoft Office PowerPoint</Application>
  <PresentationFormat>画面に合わせる (4:3)</PresentationFormat>
  <Paragraphs>137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Corbel</vt:lpstr>
      <vt:lpstr>Office Theme</vt:lpstr>
      <vt:lpstr>CGによる湯気のシミュレーション</vt:lpstr>
      <vt:lpstr>CGによる湯気のシミュレーション</vt:lpstr>
      <vt:lpstr>アイデア</vt:lpstr>
      <vt:lpstr>マイルストン</vt:lpstr>
      <vt:lpstr>先行研究</vt:lpstr>
      <vt:lpstr>Visual Simulation of Smoke Fedkiw, R., Stam, J. and Jensen, H.W. SIGGRAPH 2001, 23-30 (2001).  </vt:lpstr>
      <vt:lpstr>物理シミュレーション</vt:lpstr>
      <vt:lpstr>流体の速度</vt:lpstr>
      <vt:lpstr>煙の動き</vt:lpstr>
      <vt:lpstr>流体シミュレーションの手法</vt:lpstr>
      <vt:lpstr>格子内のデータ構造</vt:lpstr>
      <vt:lpstr>シミュレーションの流れ</vt:lpstr>
      <vt:lpstr>外力項</vt:lpstr>
      <vt:lpstr>渦の追加</vt:lpstr>
      <vt:lpstr>移流項</vt:lpstr>
      <vt:lpstr>圧力項</vt:lpstr>
      <vt:lpstr>煙の密度・温度の計算</vt:lpstr>
      <vt:lpstr>所感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CGによる湯気のシミュレーション</dc:title>
  <dc:creator>宏行 佐野</dc:creator>
  <cp:lastModifiedBy>佐野宏行</cp:lastModifiedBy>
  <cp:revision>53</cp:revision>
  <dcterms:created xsi:type="dcterms:W3CDTF">2015-07-08T09:22:34Z</dcterms:created>
  <dcterms:modified xsi:type="dcterms:W3CDTF">2016-05-28T16:01:54Z</dcterms:modified>
</cp:coreProperties>
</file>