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3"/>
  </p:notesMasterIdLst>
  <p:sldIdLst>
    <p:sldId id="272" r:id="rId2"/>
    <p:sldId id="274" r:id="rId3"/>
    <p:sldId id="276" r:id="rId4"/>
    <p:sldId id="277" r:id="rId5"/>
    <p:sldId id="279" r:id="rId6"/>
    <p:sldId id="278" r:id="rId7"/>
    <p:sldId id="281" r:id="rId8"/>
    <p:sldId id="280" r:id="rId9"/>
    <p:sldId id="282" r:id="rId10"/>
    <p:sldId id="283"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7800" autoAdjust="0"/>
  </p:normalViewPr>
  <p:slideViewPr>
    <p:cSldViewPr snapToGrid="0">
      <p:cViewPr varScale="1">
        <p:scale>
          <a:sx n="63" d="100"/>
          <a:sy n="63" d="100"/>
        </p:scale>
        <p:origin x="15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19F83-09F0-47B1-9EBC-AEECB8E996E8}" type="datetimeFigureOut">
              <a:rPr kumimoji="1" lang="ja-JP" altLang="en-US" smtClean="0"/>
              <a:t>2016/6/25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8815E-7098-4AD4-AADA-162358F16DA2}" type="slidenum">
              <a:rPr kumimoji="1" lang="ja-JP" altLang="en-US" smtClean="0"/>
              <a:t>‹#›</a:t>
            </a:fld>
            <a:endParaRPr kumimoji="1" lang="ja-JP" altLang="en-US"/>
          </a:p>
        </p:txBody>
      </p:sp>
    </p:spTree>
    <p:extLst>
      <p:ext uri="{BB962C8B-B14F-4D97-AF65-F5344CB8AC3E}">
        <p14:creationId xmlns:p14="http://schemas.microsoft.com/office/powerpoint/2010/main" val="2506999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4</a:t>
            </a:fld>
            <a:endParaRPr kumimoji="1" lang="ja-JP" altLang="en-US"/>
          </a:p>
        </p:txBody>
      </p:sp>
    </p:spTree>
    <p:extLst>
      <p:ext uri="{BB962C8B-B14F-4D97-AF65-F5344CB8AC3E}">
        <p14:creationId xmlns:p14="http://schemas.microsoft.com/office/powerpoint/2010/main" val="265407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66881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93021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60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5627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82596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8009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4325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6549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46246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22204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76CCC8-85EB-4CD4-B26C-961E41F3CEB5}" type="datetimeFigureOut">
              <a:rPr kumimoji="1" lang="ja-JP" altLang="en-US" smtClean="0"/>
              <a:t>2016/6/25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18776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6CCC8-85EB-4CD4-B26C-961E41F3CEB5}" type="datetimeFigureOut">
              <a:rPr kumimoji="1" lang="ja-JP" altLang="en-US" smtClean="0"/>
              <a:t>2016/6/25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6500497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gvi.jp/info/2016/02/24/163-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chor="ctr">
            <a:normAutofit/>
          </a:bodyPr>
          <a:lstStyle/>
          <a:p>
            <a:r>
              <a:rPr lang="en-US" altLang="ja-JP" sz="3600" dirty="0">
                <a:latin typeface="+mn-ea"/>
              </a:rPr>
              <a:t>CG</a:t>
            </a:r>
            <a:r>
              <a:rPr lang="ja-JP" altLang="en-US" sz="3600" dirty="0">
                <a:latin typeface="+mn-ea"/>
              </a:rPr>
              <a:t>による湯気のシミュレーション</a:t>
            </a:r>
            <a:endParaRPr kumimoji="1" lang="ja-JP" altLang="en-US" sz="3600" dirty="0"/>
          </a:p>
        </p:txBody>
      </p:sp>
      <p:sp>
        <p:nvSpPr>
          <p:cNvPr id="5" name="サブタイトル 4"/>
          <p:cNvSpPr>
            <a:spLocks noGrp="1"/>
          </p:cNvSpPr>
          <p:nvPr>
            <p:ph type="subTitle" idx="1"/>
          </p:nvPr>
        </p:nvSpPr>
        <p:spPr/>
        <p:txBody>
          <a:bodyPr>
            <a:normAutofit lnSpcReduction="10000"/>
          </a:bodyPr>
          <a:lstStyle/>
          <a:p>
            <a:r>
              <a:rPr lang="ja-JP" altLang="en-US" dirty="0"/>
              <a:t>放送大学大学院 </a:t>
            </a:r>
            <a:r>
              <a:rPr lang="en-US" altLang="ja-JP" dirty="0"/>
              <a:t>M2 </a:t>
            </a:r>
            <a:r>
              <a:rPr lang="ja-JP" altLang="en-US" dirty="0"/>
              <a:t>浅井ゼミ</a:t>
            </a:r>
            <a:endParaRPr lang="en-US" altLang="ja-JP" dirty="0"/>
          </a:p>
          <a:p>
            <a:r>
              <a:rPr lang="en-US" altLang="ja-JP" dirty="0"/>
              <a:t>2016/06/25</a:t>
            </a:r>
          </a:p>
          <a:p>
            <a:br>
              <a:rPr lang="en-US" altLang="ja-JP" dirty="0"/>
            </a:br>
            <a:r>
              <a:rPr lang="ja-JP" altLang="en-US" dirty="0"/>
              <a:t>佐野宏行</a:t>
            </a:r>
          </a:p>
          <a:p>
            <a:endParaRPr kumimoji="1" lang="ja-JP" altLang="en-US" dirty="0"/>
          </a:p>
        </p:txBody>
      </p:sp>
    </p:spTree>
    <p:extLst>
      <p:ext uri="{BB962C8B-B14F-4D97-AF65-F5344CB8AC3E}">
        <p14:creationId xmlns:p14="http://schemas.microsoft.com/office/powerpoint/2010/main" val="42668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学会・研究会情報</a:t>
            </a:r>
          </a:p>
        </p:txBody>
      </p:sp>
      <p:sp>
        <p:nvSpPr>
          <p:cNvPr id="3" name="コンテンツ プレースホルダー 2"/>
          <p:cNvSpPr>
            <a:spLocks noGrp="1"/>
          </p:cNvSpPr>
          <p:nvPr>
            <p:ph idx="1"/>
          </p:nvPr>
        </p:nvSpPr>
        <p:spPr/>
        <p:txBody>
          <a:bodyPr>
            <a:normAutofit/>
          </a:bodyPr>
          <a:lstStyle/>
          <a:p>
            <a:pPr marL="0" indent="0">
              <a:buNone/>
            </a:pPr>
            <a:r>
              <a:rPr lang="ja-JP" altLang="en-US" dirty="0"/>
              <a:t>情報処理学会コンピュータグラフィックスとビジュアル情報学研究会</a:t>
            </a:r>
            <a:endParaRPr lang="en-US" altLang="ja-JP" dirty="0"/>
          </a:p>
          <a:p>
            <a:pPr marL="0" indent="0">
              <a:buNone/>
            </a:pPr>
            <a:r>
              <a:rPr lang="zh-CN" altLang="en-US" dirty="0"/>
              <a:t>第</a:t>
            </a:r>
            <a:r>
              <a:rPr lang="en-US" altLang="zh-CN" dirty="0"/>
              <a:t>163</a:t>
            </a:r>
            <a:r>
              <a:rPr lang="zh-CN" altLang="en-US" dirty="0"/>
              <a:t>回研究発表会</a:t>
            </a:r>
            <a:endParaRPr lang="en-US" altLang="zh-CN" dirty="0"/>
          </a:p>
          <a:p>
            <a:pPr marL="0" indent="0">
              <a:buNone/>
            </a:pPr>
            <a:r>
              <a:rPr lang="en-US" altLang="ja-JP" dirty="0">
                <a:hlinkClick r:id="rId2"/>
              </a:rPr>
              <a:t>http://cgvi.jp/info/2016/02/24/163-2/</a:t>
            </a:r>
            <a:endParaRPr lang="en-US" altLang="ja-JP" dirty="0"/>
          </a:p>
          <a:p>
            <a:pPr fontAlgn="base"/>
            <a:r>
              <a:rPr lang="ja-JP" altLang="en-US" dirty="0"/>
              <a:t>日時 </a:t>
            </a:r>
            <a:r>
              <a:rPr lang="en-US" altLang="ja-JP" dirty="0"/>
              <a:t>2016</a:t>
            </a:r>
            <a:r>
              <a:rPr lang="ja-JP" altLang="en-US" dirty="0"/>
              <a:t>年</a:t>
            </a:r>
            <a:r>
              <a:rPr lang="en-US" altLang="ja-JP" dirty="0"/>
              <a:t>9</a:t>
            </a:r>
            <a:r>
              <a:rPr lang="ja-JP" altLang="en-US" dirty="0"/>
              <a:t>月</a:t>
            </a:r>
            <a:r>
              <a:rPr lang="en-US" altLang="ja-JP" dirty="0"/>
              <a:t>5</a:t>
            </a:r>
            <a:r>
              <a:rPr lang="ja-JP" altLang="en-US" dirty="0"/>
              <a:t>日（月）～</a:t>
            </a:r>
            <a:r>
              <a:rPr lang="en-US" altLang="ja-JP" dirty="0"/>
              <a:t>6</a:t>
            </a:r>
            <a:r>
              <a:rPr lang="ja-JP" altLang="en-US" dirty="0"/>
              <a:t>日（火）</a:t>
            </a:r>
          </a:p>
          <a:p>
            <a:pPr fontAlgn="base"/>
            <a:r>
              <a:rPr lang="ja-JP" altLang="en-US" dirty="0"/>
              <a:t>会場 宇奈月温泉　杉乃井ホテル</a:t>
            </a:r>
            <a:br>
              <a:rPr lang="ja-JP" altLang="en-US" dirty="0"/>
            </a:br>
            <a:r>
              <a:rPr lang="ja-JP" altLang="en-US" dirty="0"/>
              <a:t>〒</a:t>
            </a:r>
            <a:r>
              <a:rPr lang="en-US" altLang="ja-JP" dirty="0"/>
              <a:t>938-0282 </a:t>
            </a:r>
            <a:r>
              <a:rPr lang="ja-JP" altLang="en-US" dirty="0"/>
              <a:t>富山県黒部市宇奈月温泉</a:t>
            </a:r>
            <a:r>
              <a:rPr lang="en-US" altLang="ja-JP" dirty="0"/>
              <a:t>352</a:t>
            </a:r>
            <a:r>
              <a:rPr lang="ja-JP" altLang="en-US" dirty="0"/>
              <a:t>番地</a:t>
            </a:r>
            <a:r>
              <a:rPr lang="en-US" altLang="ja-JP"/>
              <a:t>7</a:t>
            </a:r>
            <a:endParaRPr lang="en-US" altLang="ja-JP" dirty="0"/>
          </a:p>
          <a:p>
            <a:pPr fontAlgn="base"/>
            <a:r>
              <a:rPr lang="ja-JP" altLang="en-US" dirty="0"/>
              <a:t>発表申込〆切</a:t>
            </a:r>
            <a:r>
              <a:rPr lang="en-US" altLang="ja-JP" dirty="0"/>
              <a:t>2016/6/30</a:t>
            </a:r>
            <a:r>
              <a:rPr lang="ja-JP" altLang="en-US" dirty="0"/>
              <a:t>（木）</a:t>
            </a:r>
          </a:p>
          <a:p>
            <a:pPr fontAlgn="base"/>
            <a:r>
              <a:rPr lang="ja-JP" altLang="en-US" dirty="0"/>
              <a:t>原稿送付〆切</a:t>
            </a:r>
            <a:r>
              <a:rPr lang="en-US" altLang="ja-JP" dirty="0"/>
              <a:t>2016</a:t>
            </a:r>
            <a:r>
              <a:rPr lang="ja-JP" altLang="en-US" dirty="0"/>
              <a:t>年</a:t>
            </a:r>
            <a:r>
              <a:rPr lang="en-US" altLang="ja-JP" dirty="0"/>
              <a:t>8</a:t>
            </a:r>
            <a:r>
              <a:rPr lang="ja-JP" altLang="en-US" dirty="0"/>
              <a:t>月中旬</a:t>
            </a:r>
            <a:endParaRPr lang="en-US" altLang="ja-JP" dirty="0"/>
          </a:p>
          <a:p>
            <a:pPr fontAlgn="base"/>
            <a:endParaRPr lang="ja-JP" altLang="en-US" dirty="0"/>
          </a:p>
          <a:p>
            <a:pPr marL="0" indent="0">
              <a:buNone/>
            </a:pPr>
            <a:endParaRPr kumimoji="1" lang="ja-JP" altLang="en-US" dirty="0"/>
          </a:p>
        </p:txBody>
      </p:sp>
    </p:spTree>
    <p:extLst>
      <p:ext uri="{BB962C8B-B14F-4D97-AF65-F5344CB8AC3E}">
        <p14:creationId xmlns:p14="http://schemas.microsoft.com/office/powerpoint/2010/main" val="394991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今後の予定</a:t>
            </a:r>
          </a:p>
        </p:txBody>
      </p:sp>
      <p:sp>
        <p:nvSpPr>
          <p:cNvPr id="3" name="コンテンツ プレースホルダー 2"/>
          <p:cNvSpPr>
            <a:spLocks noGrp="1"/>
          </p:cNvSpPr>
          <p:nvPr>
            <p:ph idx="1"/>
          </p:nvPr>
        </p:nvSpPr>
        <p:spPr/>
        <p:txBody>
          <a:bodyPr/>
          <a:lstStyle/>
          <a:p>
            <a:r>
              <a:rPr kumimoji="1" lang="en-US" altLang="ja-JP" dirty="0"/>
              <a:t>6</a:t>
            </a:r>
            <a:r>
              <a:rPr kumimoji="1" lang="ja-JP" altLang="en-US" dirty="0"/>
              <a:t>月</a:t>
            </a:r>
            <a:endParaRPr kumimoji="1" lang="en-US" altLang="ja-JP" dirty="0"/>
          </a:p>
          <a:p>
            <a:pPr lvl="1"/>
            <a:r>
              <a:rPr lang="ja-JP" altLang="en-US" dirty="0"/>
              <a:t>シミュレーションモデルの改善</a:t>
            </a:r>
            <a:endParaRPr lang="en-US" altLang="ja-JP" dirty="0"/>
          </a:p>
          <a:p>
            <a:pPr lvl="1"/>
            <a:r>
              <a:rPr lang="en-US" altLang="ja-JP" dirty="0"/>
              <a:t>2</a:t>
            </a:r>
            <a:r>
              <a:rPr lang="ja-JP" altLang="en-US" dirty="0"/>
              <a:t>次元による検証</a:t>
            </a:r>
            <a:endParaRPr lang="en-US" altLang="ja-JP" dirty="0"/>
          </a:p>
          <a:p>
            <a:r>
              <a:rPr kumimoji="1" lang="en-US" altLang="ja-JP" dirty="0"/>
              <a:t>7</a:t>
            </a:r>
            <a:r>
              <a:rPr kumimoji="1" lang="ja-JP" altLang="en-US" dirty="0"/>
              <a:t>月</a:t>
            </a:r>
            <a:endParaRPr kumimoji="1" lang="en-US" altLang="ja-JP" dirty="0"/>
          </a:p>
          <a:p>
            <a:pPr lvl="1"/>
            <a:r>
              <a:rPr kumimoji="1" lang="en-US" altLang="ja-JP" dirty="0"/>
              <a:t>3</a:t>
            </a:r>
            <a:r>
              <a:rPr kumimoji="1" lang="ja-JP" altLang="en-US" dirty="0"/>
              <a:t>次元による検証</a:t>
            </a:r>
            <a:endParaRPr kumimoji="1" lang="en-US" altLang="ja-JP" dirty="0"/>
          </a:p>
          <a:p>
            <a:r>
              <a:rPr kumimoji="1" lang="en-US" altLang="ja-JP" dirty="0"/>
              <a:t>8</a:t>
            </a:r>
            <a:r>
              <a:rPr kumimoji="1" lang="ja-JP" altLang="en-US" dirty="0"/>
              <a:t>月</a:t>
            </a:r>
            <a:endParaRPr kumimoji="1" lang="en-US" altLang="ja-JP" dirty="0"/>
          </a:p>
          <a:p>
            <a:pPr lvl="1"/>
            <a:r>
              <a:rPr lang="ja-JP" altLang="en-US" dirty="0"/>
              <a:t>パラメータ調整</a:t>
            </a:r>
            <a:endParaRPr lang="en-US" altLang="ja-JP" dirty="0"/>
          </a:p>
          <a:p>
            <a:pPr lvl="1"/>
            <a:r>
              <a:rPr kumimoji="1" lang="ja-JP" altLang="en-US" dirty="0"/>
              <a:t>一学期レポート提出</a:t>
            </a:r>
          </a:p>
        </p:txBody>
      </p:sp>
    </p:spTree>
    <p:extLst>
      <p:ext uri="{BB962C8B-B14F-4D97-AF65-F5344CB8AC3E}">
        <p14:creationId xmlns:p14="http://schemas.microsoft.com/office/powerpoint/2010/main" val="243571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正方形/長方形 179"/>
          <p:cNvSpPr/>
          <p:nvPr/>
        </p:nvSpPr>
        <p:spPr>
          <a:xfrm>
            <a:off x="628650" y="4734404"/>
            <a:ext cx="7886700" cy="1890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9" name="正方形/長方形 178"/>
          <p:cNvSpPr/>
          <p:nvPr/>
        </p:nvSpPr>
        <p:spPr>
          <a:xfrm>
            <a:off x="628650" y="2720923"/>
            <a:ext cx="7886700" cy="231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3200" dirty="0"/>
              <a:t>アイデア</a:t>
            </a:r>
            <a:r>
              <a:rPr lang="en-US" altLang="ja-JP" sz="3200" dirty="0"/>
              <a:t>-</a:t>
            </a:r>
            <a:r>
              <a:rPr kumimoji="1" lang="ja-JP" altLang="en-US" sz="3200" dirty="0"/>
              <a:t>シミュレーションモデルの改善</a:t>
            </a:r>
          </a:p>
        </p:txBody>
      </p:sp>
      <p:graphicFrame>
        <p:nvGraphicFramePr>
          <p:cNvPr id="4" name="Content Placeholder 16"/>
          <p:cNvGraphicFramePr>
            <a:graphicFrameLocks/>
          </p:cNvGraphicFramePr>
          <p:nvPr>
            <p:extLst>
              <p:ext uri="{D42A27DB-BD31-4B8C-83A1-F6EECF244321}">
                <p14:modId xmlns:p14="http://schemas.microsoft.com/office/powerpoint/2010/main" val="2855498861"/>
              </p:ext>
            </p:extLst>
          </p:nvPr>
        </p:nvGraphicFramePr>
        <p:xfrm>
          <a:off x="1034850" y="3047008"/>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5" name="Right Arrow 39"/>
          <p:cNvSpPr/>
          <p:nvPr/>
        </p:nvSpPr>
        <p:spPr>
          <a:xfrm>
            <a:off x="3081834" y="3737183"/>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6" name="Straight Arrow Connector 12"/>
          <p:cNvCxnSpPr/>
          <p:nvPr/>
        </p:nvCxnSpPr>
        <p:spPr>
          <a:xfrm flipV="1">
            <a:off x="1503264" y="329009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15"/>
          <p:cNvCxnSpPr/>
          <p:nvPr/>
        </p:nvCxnSpPr>
        <p:spPr>
          <a:xfrm flipV="1">
            <a:off x="1268742" y="288142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 name="楕円 7"/>
          <p:cNvSpPr>
            <a:spLocks noChangeAspect="1"/>
          </p:cNvSpPr>
          <p:nvPr/>
        </p:nvSpPr>
        <p:spPr>
          <a:xfrm>
            <a:off x="1227002" y="322598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Arrow Connector 12"/>
          <p:cNvCxnSpPr/>
          <p:nvPr/>
        </p:nvCxnSpPr>
        <p:spPr>
          <a:xfrm flipV="1">
            <a:off x="1986965" y="329672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15"/>
          <p:cNvCxnSpPr/>
          <p:nvPr/>
        </p:nvCxnSpPr>
        <p:spPr>
          <a:xfrm flipV="1">
            <a:off x="1752443" y="288805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 name="楕円 10"/>
          <p:cNvSpPr>
            <a:spLocks noChangeAspect="1"/>
          </p:cNvSpPr>
          <p:nvPr/>
        </p:nvSpPr>
        <p:spPr>
          <a:xfrm>
            <a:off x="1710703" y="323260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Straight Arrow Connector 12"/>
          <p:cNvCxnSpPr/>
          <p:nvPr/>
        </p:nvCxnSpPr>
        <p:spPr>
          <a:xfrm flipV="1">
            <a:off x="2450798" y="329672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5"/>
          <p:cNvCxnSpPr/>
          <p:nvPr/>
        </p:nvCxnSpPr>
        <p:spPr>
          <a:xfrm flipV="1">
            <a:off x="2216276" y="288805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 name="楕円 13"/>
          <p:cNvSpPr>
            <a:spLocks noChangeAspect="1"/>
          </p:cNvSpPr>
          <p:nvPr/>
        </p:nvSpPr>
        <p:spPr>
          <a:xfrm>
            <a:off x="2174536" y="323260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Arrow Connector 12"/>
          <p:cNvCxnSpPr/>
          <p:nvPr/>
        </p:nvCxnSpPr>
        <p:spPr>
          <a:xfrm flipV="1">
            <a:off x="2941128" y="329671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06606" y="288805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7" name="楕円 16"/>
          <p:cNvSpPr>
            <a:spLocks noChangeAspect="1"/>
          </p:cNvSpPr>
          <p:nvPr/>
        </p:nvSpPr>
        <p:spPr>
          <a:xfrm>
            <a:off x="2664866" y="323260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Straight Arrow Connector 12"/>
          <p:cNvCxnSpPr/>
          <p:nvPr/>
        </p:nvCxnSpPr>
        <p:spPr>
          <a:xfrm flipV="1">
            <a:off x="1483387" y="374729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5"/>
          <p:cNvCxnSpPr/>
          <p:nvPr/>
        </p:nvCxnSpPr>
        <p:spPr>
          <a:xfrm flipV="1">
            <a:off x="1275369" y="336513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楕円 19"/>
          <p:cNvSpPr>
            <a:spLocks noChangeAspect="1"/>
          </p:cNvSpPr>
          <p:nvPr/>
        </p:nvSpPr>
        <p:spPr>
          <a:xfrm>
            <a:off x="1207125" y="368318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Arrow Connector 12"/>
          <p:cNvCxnSpPr/>
          <p:nvPr/>
        </p:nvCxnSpPr>
        <p:spPr>
          <a:xfrm flipV="1">
            <a:off x="1967088" y="375392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15"/>
          <p:cNvCxnSpPr/>
          <p:nvPr/>
        </p:nvCxnSpPr>
        <p:spPr>
          <a:xfrm flipV="1">
            <a:off x="1759070" y="337176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楕円 22"/>
          <p:cNvSpPr>
            <a:spLocks noChangeAspect="1"/>
          </p:cNvSpPr>
          <p:nvPr/>
        </p:nvSpPr>
        <p:spPr>
          <a:xfrm>
            <a:off x="1690826" y="368981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Straight Arrow Connector 12"/>
          <p:cNvCxnSpPr/>
          <p:nvPr/>
        </p:nvCxnSpPr>
        <p:spPr>
          <a:xfrm flipV="1">
            <a:off x="2430921" y="375392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15"/>
          <p:cNvCxnSpPr/>
          <p:nvPr/>
        </p:nvCxnSpPr>
        <p:spPr>
          <a:xfrm flipV="1">
            <a:off x="2222903" y="337176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楕円 25"/>
          <p:cNvSpPr>
            <a:spLocks noChangeAspect="1"/>
          </p:cNvSpPr>
          <p:nvPr/>
        </p:nvSpPr>
        <p:spPr>
          <a:xfrm>
            <a:off x="2154659" y="368981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Straight Arrow Connector 12"/>
          <p:cNvCxnSpPr/>
          <p:nvPr/>
        </p:nvCxnSpPr>
        <p:spPr>
          <a:xfrm flipV="1">
            <a:off x="2921251" y="375392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15"/>
          <p:cNvCxnSpPr/>
          <p:nvPr/>
        </p:nvCxnSpPr>
        <p:spPr>
          <a:xfrm flipV="1">
            <a:off x="2713233" y="337175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楕円 28"/>
          <p:cNvSpPr>
            <a:spLocks noChangeAspect="1"/>
          </p:cNvSpPr>
          <p:nvPr/>
        </p:nvSpPr>
        <p:spPr>
          <a:xfrm>
            <a:off x="2644989" y="368980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Straight Arrow Connector 12"/>
          <p:cNvCxnSpPr/>
          <p:nvPr/>
        </p:nvCxnSpPr>
        <p:spPr>
          <a:xfrm flipV="1">
            <a:off x="1470136" y="422437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15"/>
          <p:cNvCxnSpPr/>
          <p:nvPr/>
        </p:nvCxnSpPr>
        <p:spPr>
          <a:xfrm flipV="1">
            <a:off x="1235614" y="381570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楕円 31"/>
          <p:cNvSpPr>
            <a:spLocks noChangeAspect="1"/>
          </p:cNvSpPr>
          <p:nvPr/>
        </p:nvSpPr>
        <p:spPr>
          <a:xfrm>
            <a:off x="1193874" y="416025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Straight Arrow Connector 12"/>
          <p:cNvCxnSpPr/>
          <p:nvPr/>
        </p:nvCxnSpPr>
        <p:spPr>
          <a:xfrm flipV="1">
            <a:off x="1953837" y="423100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15"/>
          <p:cNvCxnSpPr/>
          <p:nvPr/>
        </p:nvCxnSpPr>
        <p:spPr>
          <a:xfrm flipV="1">
            <a:off x="1719315" y="382233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楕円 34"/>
          <p:cNvSpPr>
            <a:spLocks noChangeAspect="1"/>
          </p:cNvSpPr>
          <p:nvPr/>
        </p:nvSpPr>
        <p:spPr>
          <a:xfrm>
            <a:off x="1677575" y="416688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Straight Arrow Connector 12"/>
          <p:cNvCxnSpPr/>
          <p:nvPr/>
        </p:nvCxnSpPr>
        <p:spPr>
          <a:xfrm flipV="1">
            <a:off x="2417670" y="423100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15"/>
          <p:cNvCxnSpPr/>
          <p:nvPr/>
        </p:nvCxnSpPr>
        <p:spPr>
          <a:xfrm flipV="1">
            <a:off x="2183148" y="382233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楕円 37"/>
          <p:cNvSpPr>
            <a:spLocks noChangeAspect="1"/>
          </p:cNvSpPr>
          <p:nvPr/>
        </p:nvSpPr>
        <p:spPr>
          <a:xfrm>
            <a:off x="2141408" y="416688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Straight Arrow Connector 12"/>
          <p:cNvCxnSpPr/>
          <p:nvPr/>
        </p:nvCxnSpPr>
        <p:spPr>
          <a:xfrm flipV="1">
            <a:off x="2908000" y="423099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15"/>
          <p:cNvCxnSpPr/>
          <p:nvPr/>
        </p:nvCxnSpPr>
        <p:spPr>
          <a:xfrm flipV="1">
            <a:off x="2673478" y="382233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楕円 40"/>
          <p:cNvSpPr>
            <a:spLocks noChangeAspect="1"/>
          </p:cNvSpPr>
          <p:nvPr/>
        </p:nvSpPr>
        <p:spPr>
          <a:xfrm>
            <a:off x="2631738" y="416688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Straight Arrow Connector 12"/>
          <p:cNvCxnSpPr/>
          <p:nvPr/>
        </p:nvCxnSpPr>
        <p:spPr>
          <a:xfrm flipV="1">
            <a:off x="1476763" y="470807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15"/>
          <p:cNvCxnSpPr/>
          <p:nvPr/>
        </p:nvCxnSpPr>
        <p:spPr>
          <a:xfrm flipV="1">
            <a:off x="1242241" y="429941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楕円 43"/>
          <p:cNvSpPr>
            <a:spLocks noChangeAspect="1"/>
          </p:cNvSpPr>
          <p:nvPr/>
        </p:nvSpPr>
        <p:spPr>
          <a:xfrm>
            <a:off x="1200501" y="464396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Straight Arrow Connector 12"/>
          <p:cNvCxnSpPr/>
          <p:nvPr/>
        </p:nvCxnSpPr>
        <p:spPr>
          <a:xfrm flipV="1">
            <a:off x="1960464" y="471470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15"/>
          <p:cNvCxnSpPr/>
          <p:nvPr/>
        </p:nvCxnSpPr>
        <p:spPr>
          <a:xfrm flipV="1">
            <a:off x="1725942" y="430604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7" name="楕円 46"/>
          <p:cNvSpPr>
            <a:spLocks noChangeAspect="1"/>
          </p:cNvSpPr>
          <p:nvPr/>
        </p:nvSpPr>
        <p:spPr>
          <a:xfrm>
            <a:off x="1684202" y="465059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Straight Arrow Connector 12"/>
          <p:cNvCxnSpPr/>
          <p:nvPr/>
        </p:nvCxnSpPr>
        <p:spPr>
          <a:xfrm flipV="1">
            <a:off x="2424297" y="471470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15"/>
          <p:cNvCxnSpPr/>
          <p:nvPr/>
        </p:nvCxnSpPr>
        <p:spPr>
          <a:xfrm flipV="1">
            <a:off x="2189775" y="430603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0" name="楕円 49"/>
          <p:cNvSpPr>
            <a:spLocks noChangeAspect="1"/>
          </p:cNvSpPr>
          <p:nvPr/>
        </p:nvSpPr>
        <p:spPr>
          <a:xfrm>
            <a:off x="2148035" y="465059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Straight Arrow Connector 12"/>
          <p:cNvCxnSpPr/>
          <p:nvPr/>
        </p:nvCxnSpPr>
        <p:spPr>
          <a:xfrm flipV="1">
            <a:off x="2914627" y="471470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15"/>
          <p:cNvCxnSpPr/>
          <p:nvPr/>
        </p:nvCxnSpPr>
        <p:spPr>
          <a:xfrm flipV="1">
            <a:off x="2680105" y="430603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3" name="楕円 52"/>
          <p:cNvSpPr>
            <a:spLocks noChangeAspect="1"/>
          </p:cNvSpPr>
          <p:nvPr/>
        </p:nvSpPr>
        <p:spPr>
          <a:xfrm>
            <a:off x="2638365" y="465058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4" name="Content Placeholder 16"/>
          <p:cNvGraphicFramePr>
            <a:graphicFrameLocks/>
          </p:cNvGraphicFramePr>
          <p:nvPr>
            <p:extLst>
              <p:ext uri="{D42A27DB-BD31-4B8C-83A1-F6EECF244321}">
                <p14:modId xmlns:p14="http://schemas.microsoft.com/office/powerpoint/2010/main" val="1461131484"/>
              </p:ext>
            </p:extLst>
          </p:nvPr>
        </p:nvGraphicFramePr>
        <p:xfrm>
          <a:off x="3495762" y="3023292"/>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55" name="Straight Arrow Connector 12"/>
          <p:cNvCxnSpPr/>
          <p:nvPr/>
        </p:nvCxnSpPr>
        <p:spPr>
          <a:xfrm flipV="1">
            <a:off x="3964176" y="326637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15"/>
          <p:cNvCxnSpPr/>
          <p:nvPr/>
        </p:nvCxnSpPr>
        <p:spPr>
          <a:xfrm flipV="1">
            <a:off x="3729654" y="285771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7" name="楕円 56"/>
          <p:cNvSpPr>
            <a:spLocks noChangeAspect="1"/>
          </p:cNvSpPr>
          <p:nvPr/>
        </p:nvSpPr>
        <p:spPr>
          <a:xfrm>
            <a:off x="3687914" y="320226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Straight Arrow Connector 12"/>
          <p:cNvCxnSpPr/>
          <p:nvPr/>
        </p:nvCxnSpPr>
        <p:spPr>
          <a:xfrm flipV="1">
            <a:off x="4447877" y="327300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15"/>
          <p:cNvCxnSpPr/>
          <p:nvPr/>
        </p:nvCxnSpPr>
        <p:spPr>
          <a:xfrm flipV="1">
            <a:off x="4213355" y="286434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楕円 59"/>
          <p:cNvSpPr>
            <a:spLocks noChangeAspect="1"/>
          </p:cNvSpPr>
          <p:nvPr/>
        </p:nvSpPr>
        <p:spPr>
          <a:xfrm>
            <a:off x="4171615" y="320889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Straight Arrow Connector 12"/>
          <p:cNvCxnSpPr/>
          <p:nvPr/>
        </p:nvCxnSpPr>
        <p:spPr>
          <a:xfrm flipV="1">
            <a:off x="4911710" y="327300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15"/>
          <p:cNvCxnSpPr/>
          <p:nvPr/>
        </p:nvCxnSpPr>
        <p:spPr>
          <a:xfrm flipV="1">
            <a:off x="4677188" y="286433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3" name="楕円 62"/>
          <p:cNvSpPr>
            <a:spLocks noChangeAspect="1"/>
          </p:cNvSpPr>
          <p:nvPr/>
        </p:nvSpPr>
        <p:spPr>
          <a:xfrm>
            <a:off x="4635448" y="320889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Straight Arrow Connector 12"/>
          <p:cNvCxnSpPr/>
          <p:nvPr/>
        </p:nvCxnSpPr>
        <p:spPr>
          <a:xfrm flipV="1">
            <a:off x="5402040" y="327300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15"/>
          <p:cNvCxnSpPr/>
          <p:nvPr/>
        </p:nvCxnSpPr>
        <p:spPr>
          <a:xfrm flipV="1">
            <a:off x="5167518" y="286433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楕円 65"/>
          <p:cNvSpPr>
            <a:spLocks noChangeAspect="1"/>
          </p:cNvSpPr>
          <p:nvPr/>
        </p:nvSpPr>
        <p:spPr>
          <a:xfrm>
            <a:off x="5125778" y="320888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Straight Arrow Connector 12"/>
          <p:cNvCxnSpPr/>
          <p:nvPr/>
        </p:nvCxnSpPr>
        <p:spPr>
          <a:xfrm flipV="1">
            <a:off x="3944299" y="372358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15"/>
          <p:cNvCxnSpPr/>
          <p:nvPr/>
        </p:nvCxnSpPr>
        <p:spPr>
          <a:xfrm flipV="1">
            <a:off x="3736281" y="334141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9" name="楕円 68"/>
          <p:cNvSpPr>
            <a:spLocks noChangeAspect="1"/>
          </p:cNvSpPr>
          <p:nvPr/>
        </p:nvSpPr>
        <p:spPr>
          <a:xfrm>
            <a:off x="3668037" y="365946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Straight Arrow Connector 12"/>
          <p:cNvCxnSpPr/>
          <p:nvPr/>
        </p:nvCxnSpPr>
        <p:spPr>
          <a:xfrm flipV="1">
            <a:off x="4428000" y="373020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15"/>
          <p:cNvCxnSpPr/>
          <p:nvPr/>
        </p:nvCxnSpPr>
        <p:spPr>
          <a:xfrm flipV="1">
            <a:off x="4219982" y="334804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2" name="楕円 71"/>
          <p:cNvSpPr>
            <a:spLocks noChangeAspect="1"/>
          </p:cNvSpPr>
          <p:nvPr/>
        </p:nvSpPr>
        <p:spPr>
          <a:xfrm>
            <a:off x="4151738" y="366609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Straight Arrow Connector 12"/>
          <p:cNvCxnSpPr/>
          <p:nvPr/>
        </p:nvCxnSpPr>
        <p:spPr>
          <a:xfrm flipV="1">
            <a:off x="4891833" y="373020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15"/>
          <p:cNvCxnSpPr/>
          <p:nvPr/>
        </p:nvCxnSpPr>
        <p:spPr>
          <a:xfrm flipV="1">
            <a:off x="4683815" y="334804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5" name="楕円 74"/>
          <p:cNvSpPr>
            <a:spLocks noChangeAspect="1"/>
          </p:cNvSpPr>
          <p:nvPr/>
        </p:nvSpPr>
        <p:spPr>
          <a:xfrm>
            <a:off x="4615571" y="366609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Straight Arrow Connector 12"/>
          <p:cNvCxnSpPr/>
          <p:nvPr/>
        </p:nvCxnSpPr>
        <p:spPr>
          <a:xfrm flipV="1">
            <a:off x="5382163" y="373020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15"/>
          <p:cNvCxnSpPr/>
          <p:nvPr/>
        </p:nvCxnSpPr>
        <p:spPr>
          <a:xfrm flipV="1">
            <a:off x="5174145" y="334804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8" name="楕円 77"/>
          <p:cNvSpPr>
            <a:spLocks noChangeAspect="1"/>
          </p:cNvSpPr>
          <p:nvPr/>
        </p:nvSpPr>
        <p:spPr>
          <a:xfrm>
            <a:off x="5105901" y="366609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Straight Arrow Connector 12"/>
          <p:cNvCxnSpPr/>
          <p:nvPr/>
        </p:nvCxnSpPr>
        <p:spPr>
          <a:xfrm flipV="1">
            <a:off x="3931048" y="420065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15"/>
          <p:cNvCxnSpPr/>
          <p:nvPr/>
        </p:nvCxnSpPr>
        <p:spPr>
          <a:xfrm flipV="1">
            <a:off x="3696526" y="379199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1" name="楕円 80"/>
          <p:cNvSpPr>
            <a:spLocks noChangeAspect="1"/>
          </p:cNvSpPr>
          <p:nvPr/>
        </p:nvSpPr>
        <p:spPr>
          <a:xfrm>
            <a:off x="3654786" y="413654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Straight Arrow Connector 12"/>
          <p:cNvCxnSpPr/>
          <p:nvPr/>
        </p:nvCxnSpPr>
        <p:spPr>
          <a:xfrm flipV="1">
            <a:off x="4414749" y="420728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15"/>
          <p:cNvCxnSpPr/>
          <p:nvPr/>
        </p:nvCxnSpPr>
        <p:spPr>
          <a:xfrm flipV="1">
            <a:off x="4180227" y="379861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4" name="楕円 83"/>
          <p:cNvSpPr>
            <a:spLocks noChangeAspect="1"/>
          </p:cNvSpPr>
          <p:nvPr/>
        </p:nvSpPr>
        <p:spPr>
          <a:xfrm>
            <a:off x="4138487" y="414317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Straight Arrow Connector 12"/>
          <p:cNvCxnSpPr/>
          <p:nvPr/>
        </p:nvCxnSpPr>
        <p:spPr>
          <a:xfrm flipV="1">
            <a:off x="4878582" y="420728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15"/>
          <p:cNvCxnSpPr/>
          <p:nvPr/>
        </p:nvCxnSpPr>
        <p:spPr>
          <a:xfrm flipV="1">
            <a:off x="4644060" y="379861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7" name="楕円 86"/>
          <p:cNvSpPr>
            <a:spLocks noChangeAspect="1"/>
          </p:cNvSpPr>
          <p:nvPr/>
        </p:nvSpPr>
        <p:spPr>
          <a:xfrm>
            <a:off x="4602320" y="414317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Straight Arrow Connector 12"/>
          <p:cNvCxnSpPr/>
          <p:nvPr/>
        </p:nvCxnSpPr>
        <p:spPr>
          <a:xfrm flipV="1">
            <a:off x="5368912" y="420728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15"/>
          <p:cNvCxnSpPr/>
          <p:nvPr/>
        </p:nvCxnSpPr>
        <p:spPr>
          <a:xfrm flipV="1">
            <a:off x="5134390" y="379861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楕円 89"/>
          <p:cNvSpPr>
            <a:spLocks noChangeAspect="1"/>
          </p:cNvSpPr>
          <p:nvPr/>
        </p:nvSpPr>
        <p:spPr>
          <a:xfrm>
            <a:off x="5092650" y="414316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Straight Arrow Connector 12"/>
          <p:cNvCxnSpPr/>
          <p:nvPr/>
        </p:nvCxnSpPr>
        <p:spPr>
          <a:xfrm flipV="1">
            <a:off x="3937675" y="468436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15"/>
          <p:cNvCxnSpPr/>
          <p:nvPr/>
        </p:nvCxnSpPr>
        <p:spPr>
          <a:xfrm flipV="1">
            <a:off x="3703153" y="427569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3" name="楕円 92"/>
          <p:cNvSpPr>
            <a:spLocks noChangeAspect="1"/>
          </p:cNvSpPr>
          <p:nvPr/>
        </p:nvSpPr>
        <p:spPr>
          <a:xfrm>
            <a:off x="3661413" y="462024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Straight Arrow Connector 12"/>
          <p:cNvCxnSpPr/>
          <p:nvPr/>
        </p:nvCxnSpPr>
        <p:spPr>
          <a:xfrm flipV="1">
            <a:off x="4421376" y="469099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15"/>
          <p:cNvCxnSpPr/>
          <p:nvPr/>
        </p:nvCxnSpPr>
        <p:spPr>
          <a:xfrm flipV="1">
            <a:off x="4186854" y="428232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楕円 95"/>
          <p:cNvSpPr>
            <a:spLocks noChangeAspect="1"/>
          </p:cNvSpPr>
          <p:nvPr/>
        </p:nvSpPr>
        <p:spPr>
          <a:xfrm>
            <a:off x="4145114" y="462687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Straight Arrow Connector 12"/>
          <p:cNvCxnSpPr/>
          <p:nvPr/>
        </p:nvCxnSpPr>
        <p:spPr>
          <a:xfrm flipV="1">
            <a:off x="4885209" y="469099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15"/>
          <p:cNvCxnSpPr/>
          <p:nvPr/>
        </p:nvCxnSpPr>
        <p:spPr>
          <a:xfrm flipV="1">
            <a:off x="4650687" y="428232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9" name="楕円 98"/>
          <p:cNvSpPr>
            <a:spLocks noChangeAspect="1"/>
          </p:cNvSpPr>
          <p:nvPr/>
        </p:nvSpPr>
        <p:spPr>
          <a:xfrm>
            <a:off x="4608947" y="462687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Straight Arrow Connector 12"/>
          <p:cNvCxnSpPr/>
          <p:nvPr/>
        </p:nvCxnSpPr>
        <p:spPr>
          <a:xfrm flipV="1">
            <a:off x="5375539" y="469098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5"/>
          <p:cNvCxnSpPr/>
          <p:nvPr/>
        </p:nvCxnSpPr>
        <p:spPr>
          <a:xfrm flipV="1">
            <a:off x="5141017" y="428232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2" name="楕円 101"/>
          <p:cNvSpPr>
            <a:spLocks noChangeAspect="1"/>
          </p:cNvSpPr>
          <p:nvPr/>
        </p:nvSpPr>
        <p:spPr>
          <a:xfrm>
            <a:off x="5099277" y="462687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3" name="Content Placeholder 16"/>
          <p:cNvGraphicFramePr>
            <a:graphicFrameLocks/>
          </p:cNvGraphicFramePr>
          <p:nvPr>
            <p:extLst>
              <p:ext uri="{D42A27DB-BD31-4B8C-83A1-F6EECF244321}">
                <p14:modId xmlns:p14="http://schemas.microsoft.com/office/powerpoint/2010/main" val="3477190307"/>
              </p:ext>
            </p:extLst>
          </p:nvPr>
        </p:nvGraphicFramePr>
        <p:xfrm>
          <a:off x="5993121" y="3017337"/>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104" name="Straight Arrow Connector 12"/>
          <p:cNvCxnSpPr/>
          <p:nvPr/>
        </p:nvCxnSpPr>
        <p:spPr>
          <a:xfrm flipV="1">
            <a:off x="6461535" y="326042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5"/>
          <p:cNvCxnSpPr/>
          <p:nvPr/>
        </p:nvCxnSpPr>
        <p:spPr>
          <a:xfrm flipV="1">
            <a:off x="6227013" y="285175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6" name="楕円 105"/>
          <p:cNvSpPr>
            <a:spLocks noChangeAspect="1"/>
          </p:cNvSpPr>
          <p:nvPr/>
        </p:nvSpPr>
        <p:spPr>
          <a:xfrm>
            <a:off x="6185273" y="319631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Straight Arrow Connector 12"/>
          <p:cNvCxnSpPr/>
          <p:nvPr/>
        </p:nvCxnSpPr>
        <p:spPr>
          <a:xfrm flipV="1">
            <a:off x="6945236" y="326705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5"/>
          <p:cNvCxnSpPr/>
          <p:nvPr/>
        </p:nvCxnSpPr>
        <p:spPr>
          <a:xfrm flipV="1">
            <a:off x="6710714" y="285838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9" name="楕円 108"/>
          <p:cNvSpPr>
            <a:spLocks noChangeAspect="1"/>
          </p:cNvSpPr>
          <p:nvPr/>
        </p:nvSpPr>
        <p:spPr>
          <a:xfrm>
            <a:off x="6668974" y="320293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Straight Arrow Connector 12"/>
          <p:cNvCxnSpPr/>
          <p:nvPr/>
        </p:nvCxnSpPr>
        <p:spPr>
          <a:xfrm flipV="1">
            <a:off x="7409069" y="326705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5"/>
          <p:cNvCxnSpPr/>
          <p:nvPr/>
        </p:nvCxnSpPr>
        <p:spPr>
          <a:xfrm flipV="1">
            <a:off x="7174547" y="285838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2" name="楕円 111"/>
          <p:cNvSpPr>
            <a:spLocks noChangeAspect="1"/>
          </p:cNvSpPr>
          <p:nvPr/>
        </p:nvSpPr>
        <p:spPr>
          <a:xfrm>
            <a:off x="7132807" y="320293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Straight Arrow Connector 12"/>
          <p:cNvCxnSpPr/>
          <p:nvPr/>
        </p:nvCxnSpPr>
        <p:spPr>
          <a:xfrm flipV="1">
            <a:off x="7899399" y="326704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5"/>
          <p:cNvCxnSpPr/>
          <p:nvPr/>
        </p:nvCxnSpPr>
        <p:spPr>
          <a:xfrm flipV="1">
            <a:off x="7664877" y="285838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5" name="楕円 114"/>
          <p:cNvSpPr>
            <a:spLocks noChangeAspect="1"/>
          </p:cNvSpPr>
          <p:nvPr/>
        </p:nvSpPr>
        <p:spPr>
          <a:xfrm>
            <a:off x="7623137" y="320293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Straight Arrow Connector 12"/>
          <p:cNvCxnSpPr/>
          <p:nvPr/>
        </p:nvCxnSpPr>
        <p:spPr>
          <a:xfrm flipV="1">
            <a:off x="6441658" y="37176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5"/>
          <p:cNvCxnSpPr/>
          <p:nvPr/>
        </p:nvCxnSpPr>
        <p:spPr>
          <a:xfrm flipV="1">
            <a:off x="6233640" y="333546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8" name="楕円 117"/>
          <p:cNvSpPr>
            <a:spLocks noChangeAspect="1"/>
          </p:cNvSpPr>
          <p:nvPr/>
        </p:nvSpPr>
        <p:spPr>
          <a:xfrm>
            <a:off x="6165396" y="36535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Straight Arrow Connector 12"/>
          <p:cNvCxnSpPr/>
          <p:nvPr/>
        </p:nvCxnSpPr>
        <p:spPr>
          <a:xfrm flipV="1">
            <a:off x="6925359" y="372425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5"/>
          <p:cNvCxnSpPr/>
          <p:nvPr/>
        </p:nvCxnSpPr>
        <p:spPr>
          <a:xfrm flipV="1">
            <a:off x="6717341" y="334209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1" name="楕円 120"/>
          <p:cNvSpPr>
            <a:spLocks noChangeAspect="1"/>
          </p:cNvSpPr>
          <p:nvPr/>
        </p:nvSpPr>
        <p:spPr>
          <a:xfrm>
            <a:off x="6649097" y="366014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Straight Arrow Connector 12"/>
          <p:cNvCxnSpPr/>
          <p:nvPr/>
        </p:nvCxnSpPr>
        <p:spPr>
          <a:xfrm flipV="1">
            <a:off x="7389192" y="372425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5"/>
          <p:cNvCxnSpPr/>
          <p:nvPr/>
        </p:nvCxnSpPr>
        <p:spPr>
          <a:xfrm flipV="1">
            <a:off x="7181174" y="334209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4" name="楕円 123"/>
          <p:cNvSpPr>
            <a:spLocks noChangeAspect="1"/>
          </p:cNvSpPr>
          <p:nvPr/>
        </p:nvSpPr>
        <p:spPr>
          <a:xfrm>
            <a:off x="7112930" y="366013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Straight Arrow Connector 12"/>
          <p:cNvCxnSpPr/>
          <p:nvPr/>
        </p:nvCxnSpPr>
        <p:spPr>
          <a:xfrm flipV="1">
            <a:off x="7879522" y="372425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5"/>
          <p:cNvCxnSpPr/>
          <p:nvPr/>
        </p:nvCxnSpPr>
        <p:spPr>
          <a:xfrm flipV="1">
            <a:off x="7671504" y="334208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楕円 126"/>
          <p:cNvSpPr>
            <a:spLocks noChangeAspect="1"/>
          </p:cNvSpPr>
          <p:nvPr/>
        </p:nvSpPr>
        <p:spPr>
          <a:xfrm>
            <a:off x="7603260" y="366013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Straight Arrow Connector 12"/>
          <p:cNvCxnSpPr/>
          <p:nvPr/>
        </p:nvCxnSpPr>
        <p:spPr>
          <a:xfrm flipV="1">
            <a:off x="6428407" y="419470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5"/>
          <p:cNvCxnSpPr/>
          <p:nvPr/>
        </p:nvCxnSpPr>
        <p:spPr>
          <a:xfrm flipV="1">
            <a:off x="6193885" y="378603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0" name="楕円 129"/>
          <p:cNvSpPr>
            <a:spLocks noChangeAspect="1"/>
          </p:cNvSpPr>
          <p:nvPr/>
        </p:nvSpPr>
        <p:spPr>
          <a:xfrm>
            <a:off x="6152145" y="413058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Straight Arrow Connector 12"/>
          <p:cNvCxnSpPr/>
          <p:nvPr/>
        </p:nvCxnSpPr>
        <p:spPr>
          <a:xfrm flipV="1">
            <a:off x="6912108" y="420133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5"/>
          <p:cNvCxnSpPr/>
          <p:nvPr/>
        </p:nvCxnSpPr>
        <p:spPr>
          <a:xfrm flipV="1">
            <a:off x="6677586" y="379266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3" name="楕円 132"/>
          <p:cNvSpPr>
            <a:spLocks noChangeAspect="1"/>
          </p:cNvSpPr>
          <p:nvPr/>
        </p:nvSpPr>
        <p:spPr>
          <a:xfrm>
            <a:off x="6635846" y="413721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Straight Arrow Connector 12"/>
          <p:cNvCxnSpPr/>
          <p:nvPr/>
        </p:nvCxnSpPr>
        <p:spPr>
          <a:xfrm flipV="1">
            <a:off x="7375941" y="420132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5"/>
          <p:cNvCxnSpPr/>
          <p:nvPr/>
        </p:nvCxnSpPr>
        <p:spPr>
          <a:xfrm flipV="1">
            <a:off x="7141419" y="379266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6" name="楕円 135"/>
          <p:cNvSpPr>
            <a:spLocks noChangeAspect="1"/>
          </p:cNvSpPr>
          <p:nvPr/>
        </p:nvSpPr>
        <p:spPr>
          <a:xfrm>
            <a:off x="7099679" y="413721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Straight Arrow Connector 12"/>
          <p:cNvCxnSpPr/>
          <p:nvPr/>
        </p:nvCxnSpPr>
        <p:spPr>
          <a:xfrm flipV="1">
            <a:off x="7866271" y="42013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5"/>
          <p:cNvCxnSpPr/>
          <p:nvPr/>
        </p:nvCxnSpPr>
        <p:spPr>
          <a:xfrm flipV="1">
            <a:off x="7631749" y="379265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楕円 138"/>
          <p:cNvSpPr>
            <a:spLocks noChangeAspect="1"/>
          </p:cNvSpPr>
          <p:nvPr/>
        </p:nvSpPr>
        <p:spPr>
          <a:xfrm>
            <a:off x="7590009" y="41372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0" name="Straight Arrow Connector 12"/>
          <p:cNvCxnSpPr/>
          <p:nvPr/>
        </p:nvCxnSpPr>
        <p:spPr>
          <a:xfrm flipV="1">
            <a:off x="6435034" y="467840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5"/>
          <p:cNvCxnSpPr/>
          <p:nvPr/>
        </p:nvCxnSpPr>
        <p:spPr>
          <a:xfrm flipV="1">
            <a:off x="6200512" y="426974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2" name="楕円 141"/>
          <p:cNvSpPr>
            <a:spLocks noChangeAspect="1"/>
          </p:cNvSpPr>
          <p:nvPr/>
        </p:nvSpPr>
        <p:spPr>
          <a:xfrm>
            <a:off x="6158772" y="461429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Straight Arrow Connector 12"/>
          <p:cNvCxnSpPr/>
          <p:nvPr/>
        </p:nvCxnSpPr>
        <p:spPr>
          <a:xfrm flipV="1">
            <a:off x="6918735" y="468503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5"/>
          <p:cNvCxnSpPr/>
          <p:nvPr/>
        </p:nvCxnSpPr>
        <p:spPr>
          <a:xfrm flipV="1">
            <a:off x="6684213" y="427636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楕円 144"/>
          <p:cNvSpPr>
            <a:spLocks noChangeAspect="1"/>
          </p:cNvSpPr>
          <p:nvPr/>
        </p:nvSpPr>
        <p:spPr>
          <a:xfrm>
            <a:off x="6642473" y="462092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Straight Arrow Connector 12"/>
          <p:cNvCxnSpPr/>
          <p:nvPr/>
        </p:nvCxnSpPr>
        <p:spPr>
          <a:xfrm flipV="1">
            <a:off x="7382568" y="468503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5"/>
          <p:cNvCxnSpPr/>
          <p:nvPr/>
        </p:nvCxnSpPr>
        <p:spPr>
          <a:xfrm flipV="1">
            <a:off x="7148046" y="427636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8" name="楕円 147"/>
          <p:cNvSpPr>
            <a:spLocks noChangeAspect="1"/>
          </p:cNvSpPr>
          <p:nvPr/>
        </p:nvSpPr>
        <p:spPr>
          <a:xfrm>
            <a:off x="7106306" y="462092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Straight Arrow Connector 12"/>
          <p:cNvCxnSpPr/>
          <p:nvPr/>
        </p:nvCxnSpPr>
        <p:spPr>
          <a:xfrm flipV="1">
            <a:off x="7872898" y="468503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5"/>
          <p:cNvCxnSpPr/>
          <p:nvPr/>
        </p:nvCxnSpPr>
        <p:spPr>
          <a:xfrm flipV="1">
            <a:off x="7638376" y="427636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楕円 150"/>
          <p:cNvSpPr>
            <a:spLocks noChangeAspect="1"/>
          </p:cNvSpPr>
          <p:nvPr/>
        </p:nvSpPr>
        <p:spPr>
          <a:xfrm>
            <a:off x="7596636" y="462091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Right Arrow 39"/>
          <p:cNvSpPr/>
          <p:nvPr/>
        </p:nvSpPr>
        <p:spPr>
          <a:xfrm>
            <a:off x="5552549" y="3756275"/>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4" name="Oval 8"/>
          <p:cNvSpPr/>
          <p:nvPr/>
        </p:nvSpPr>
        <p:spPr>
          <a:xfrm>
            <a:off x="985405" y="5612970"/>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5" name="Dodecagon 4"/>
          <p:cNvSpPr/>
          <p:nvPr/>
        </p:nvSpPr>
        <p:spPr>
          <a:xfrm>
            <a:off x="1396885" y="622270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Dodecagon 10"/>
          <p:cNvSpPr/>
          <p:nvPr/>
        </p:nvSpPr>
        <p:spPr>
          <a:xfrm>
            <a:off x="2309424" y="599831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7" name="Curved Connector 11"/>
          <p:cNvCxnSpPr/>
          <p:nvPr/>
        </p:nvCxnSpPr>
        <p:spPr>
          <a:xfrm flipV="1">
            <a:off x="1132249" y="5377494"/>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8" name="Curved Connector 16"/>
          <p:cNvCxnSpPr/>
          <p:nvPr/>
        </p:nvCxnSpPr>
        <p:spPr>
          <a:xfrm flipV="1">
            <a:off x="1606745" y="5990230"/>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9" name="Curved Connector 18"/>
          <p:cNvCxnSpPr>
            <a:stCxn id="156" idx="0"/>
          </p:cNvCxnSpPr>
          <p:nvPr/>
        </p:nvCxnSpPr>
        <p:spPr>
          <a:xfrm flipV="1">
            <a:off x="2539349" y="5734762"/>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3" name="Oval 8"/>
          <p:cNvSpPr/>
          <p:nvPr/>
        </p:nvSpPr>
        <p:spPr>
          <a:xfrm>
            <a:off x="3544100" y="557187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Dodecagon 4"/>
          <p:cNvSpPr/>
          <p:nvPr/>
        </p:nvSpPr>
        <p:spPr>
          <a:xfrm>
            <a:off x="3955580" y="618160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Dodecagon 10"/>
          <p:cNvSpPr/>
          <p:nvPr/>
        </p:nvSpPr>
        <p:spPr>
          <a:xfrm>
            <a:off x="4868119" y="595721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6" name="Curved Connector 11"/>
          <p:cNvCxnSpPr/>
          <p:nvPr/>
        </p:nvCxnSpPr>
        <p:spPr>
          <a:xfrm flipV="1">
            <a:off x="3690944" y="5336397"/>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Curved Connector 16"/>
          <p:cNvCxnSpPr/>
          <p:nvPr/>
        </p:nvCxnSpPr>
        <p:spPr>
          <a:xfrm flipV="1">
            <a:off x="4165440" y="5949133"/>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Curved Connector 18"/>
          <p:cNvCxnSpPr>
            <a:stCxn id="165" idx="0"/>
          </p:cNvCxnSpPr>
          <p:nvPr/>
        </p:nvCxnSpPr>
        <p:spPr>
          <a:xfrm flipV="1">
            <a:off x="5098044" y="5693665"/>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9" name="Right Arrow 39"/>
          <p:cNvSpPr/>
          <p:nvPr/>
        </p:nvSpPr>
        <p:spPr>
          <a:xfrm>
            <a:off x="3011511" y="5873803"/>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0" name="Right Arrow 39"/>
          <p:cNvSpPr/>
          <p:nvPr/>
        </p:nvSpPr>
        <p:spPr>
          <a:xfrm>
            <a:off x="5672630" y="5854038"/>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1" name="Oval 8"/>
          <p:cNvSpPr/>
          <p:nvPr/>
        </p:nvSpPr>
        <p:spPr>
          <a:xfrm>
            <a:off x="6384358" y="5693120"/>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2" name="Dodecagon 4"/>
          <p:cNvSpPr/>
          <p:nvPr/>
        </p:nvSpPr>
        <p:spPr>
          <a:xfrm>
            <a:off x="6795838" y="630285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Dodecagon 10"/>
          <p:cNvSpPr/>
          <p:nvPr/>
        </p:nvSpPr>
        <p:spPr>
          <a:xfrm>
            <a:off x="7708377" y="607846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Curved Connector 11"/>
          <p:cNvCxnSpPr/>
          <p:nvPr/>
        </p:nvCxnSpPr>
        <p:spPr>
          <a:xfrm flipV="1">
            <a:off x="6620765" y="5519093"/>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5" name="Curved Connector 16"/>
          <p:cNvCxnSpPr/>
          <p:nvPr/>
        </p:nvCxnSpPr>
        <p:spPr>
          <a:xfrm flipV="1">
            <a:off x="7005698" y="6070380"/>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6" name="Curved Connector 18"/>
          <p:cNvCxnSpPr>
            <a:stCxn id="173" idx="0"/>
          </p:cNvCxnSpPr>
          <p:nvPr/>
        </p:nvCxnSpPr>
        <p:spPr>
          <a:xfrm flipV="1">
            <a:off x="7938302" y="5814912"/>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7" name="コンテンツ プレースホルダー 2"/>
          <p:cNvSpPr>
            <a:spLocks noGrp="1"/>
          </p:cNvSpPr>
          <p:nvPr>
            <p:ph idx="1"/>
          </p:nvPr>
        </p:nvSpPr>
        <p:spPr>
          <a:xfrm>
            <a:off x="648527" y="1652013"/>
            <a:ext cx="7886700" cy="1042566"/>
          </a:xfrm>
        </p:spPr>
        <p:txBody>
          <a:bodyPr>
            <a:normAutofit fontScale="85000" lnSpcReduction="20000"/>
          </a:bodyPr>
          <a:lstStyle/>
          <a:p>
            <a:r>
              <a:rPr lang="ja-JP" altLang="en-US" dirty="0"/>
              <a:t>空気の流れは格子法、湯気は粒子法で表現する</a:t>
            </a:r>
            <a:endParaRPr lang="en-US" altLang="ja-JP" dirty="0"/>
          </a:p>
          <a:p>
            <a:r>
              <a:rPr kumimoji="1" lang="ja-JP" altLang="en-US" dirty="0"/>
              <a:t>これにより湯気に対して揚力・抗力を加えることができるため浮遊感を出せると考える</a:t>
            </a:r>
            <a:endParaRPr kumimoji="1" lang="en-US" altLang="ja-JP" dirty="0"/>
          </a:p>
          <a:p>
            <a:pPr marL="0" indent="0">
              <a:buNone/>
            </a:pPr>
            <a:endParaRPr kumimoji="1" lang="ja-JP" altLang="en-US" dirty="0"/>
          </a:p>
        </p:txBody>
      </p:sp>
      <p:sp>
        <p:nvSpPr>
          <p:cNvPr id="188" name="テキスト ボックス 187"/>
          <p:cNvSpPr txBox="1"/>
          <p:nvPr/>
        </p:nvSpPr>
        <p:spPr>
          <a:xfrm>
            <a:off x="564956" y="2720903"/>
            <a:ext cx="646331" cy="369332"/>
          </a:xfrm>
          <a:prstGeom prst="rect">
            <a:avLst/>
          </a:prstGeom>
          <a:noFill/>
        </p:spPr>
        <p:txBody>
          <a:bodyPr wrap="none" rtlCol="0">
            <a:spAutoFit/>
          </a:bodyPr>
          <a:lstStyle/>
          <a:p>
            <a:r>
              <a:rPr kumimoji="1" lang="ja-JP" altLang="en-US" dirty="0"/>
              <a:t>空気</a:t>
            </a:r>
          </a:p>
        </p:txBody>
      </p:sp>
      <p:sp>
        <p:nvSpPr>
          <p:cNvPr id="189" name="テキスト ボックス 188"/>
          <p:cNvSpPr txBox="1"/>
          <p:nvPr/>
        </p:nvSpPr>
        <p:spPr>
          <a:xfrm>
            <a:off x="602480" y="5025204"/>
            <a:ext cx="646331" cy="369332"/>
          </a:xfrm>
          <a:prstGeom prst="rect">
            <a:avLst/>
          </a:prstGeom>
          <a:noFill/>
        </p:spPr>
        <p:txBody>
          <a:bodyPr wrap="none" rtlCol="0">
            <a:spAutoFit/>
          </a:bodyPr>
          <a:lstStyle/>
          <a:p>
            <a:r>
              <a:rPr kumimoji="1" lang="ja-JP" altLang="en-US" dirty="0"/>
              <a:t>湯気</a:t>
            </a:r>
          </a:p>
        </p:txBody>
      </p:sp>
    </p:spTree>
    <p:extLst>
      <p:ext uri="{BB962C8B-B14F-4D97-AF65-F5344CB8AC3E}">
        <p14:creationId xmlns:p14="http://schemas.microsoft.com/office/powerpoint/2010/main" val="5152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進捗</a:t>
            </a:r>
            <a:r>
              <a:rPr kumimoji="1" lang="en-US" altLang="ja-JP" sz="3600" dirty="0"/>
              <a:t>-</a:t>
            </a:r>
            <a:r>
              <a:rPr lang="ja-JP" altLang="en-US" sz="3600" dirty="0"/>
              <a:t>シミュレーションモデルの改善</a:t>
            </a:r>
            <a:endParaRPr kumimoji="1" lang="ja-JP" altLang="en-US" sz="3600" dirty="0"/>
          </a:p>
        </p:txBody>
      </p:sp>
      <p:sp>
        <p:nvSpPr>
          <p:cNvPr id="3" name="コンテンツ プレースホルダー 2"/>
          <p:cNvSpPr>
            <a:spLocks noGrp="1"/>
          </p:cNvSpPr>
          <p:nvPr>
            <p:ph idx="1"/>
          </p:nvPr>
        </p:nvSpPr>
        <p:spPr/>
        <p:txBody>
          <a:bodyPr/>
          <a:lstStyle/>
          <a:p>
            <a:r>
              <a:rPr lang="ja-JP" altLang="en-US" dirty="0"/>
              <a:t>モデル検討・</a:t>
            </a:r>
            <a:r>
              <a:rPr lang="en-US" altLang="ja-JP" dirty="0"/>
              <a:t>2</a:t>
            </a:r>
            <a:r>
              <a:rPr lang="ja-JP" altLang="en-US" dirty="0"/>
              <a:t>次元による検証</a:t>
            </a:r>
            <a:endParaRPr lang="en-US" altLang="ja-JP" dirty="0"/>
          </a:p>
          <a:p>
            <a:pPr lvl="1"/>
            <a:r>
              <a:rPr kumimoji="1" lang="ja-JP" altLang="en-US" dirty="0">
                <a:solidFill>
                  <a:srgbClr val="FF0000"/>
                </a:solidFill>
              </a:rPr>
              <a:t>相転移</a:t>
            </a:r>
            <a:endParaRPr kumimoji="1" lang="en-US" altLang="ja-JP" dirty="0">
              <a:solidFill>
                <a:srgbClr val="FF0000"/>
              </a:solidFill>
            </a:endParaRPr>
          </a:p>
          <a:p>
            <a:pPr lvl="1"/>
            <a:r>
              <a:rPr kumimoji="1" lang="ja-JP" altLang="en-US" dirty="0"/>
              <a:t>浮力</a:t>
            </a:r>
            <a:endParaRPr kumimoji="1" lang="en-US" altLang="ja-JP" dirty="0"/>
          </a:p>
          <a:p>
            <a:pPr lvl="1"/>
            <a:r>
              <a:rPr lang="ja-JP" altLang="en-US" dirty="0"/>
              <a:t>抗力・揚力</a:t>
            </a:r>
            <a:endParaRPr lang="en-US" altLang="ja-JP" dirty="0"/>
          </a:p>
          <a:p>
            <a:pPr lvl="1"/>
            <a:r>
              <a:rPr lang="ja-JP" altLang="en-US" dirty="0"/>
              <a:t>レンダリング</a:t>
            </a:r>
            <a:endParaRPr lang="en-US" altLang="ja-JP" dirty="0"/>
          </a:p>
          <a:p>
            <a:r>
              <a:rPr lang="en-US" altLang="ja-JP" dirty="0"/>
              <a:t>3</a:t>
            </a:r>
            <a:r>
              <a:rPr lang="ja-JP" altLang="en-US" dirty="0"/>
              <a:t>次元による検証</a:t>
            </a:r>
            <a:endParaRPr lang="en-US" altLang="ja-JP" dirty="0"/>
          </a:p>
          <a:p>
            <a:pPr lvl="1"/>
            <a:r>
              <a:rPr lang="ja-JP" altLang="en-US" dirty="0"/>
              <a:t>実装</a:t>
            </a:r>
            <a:endParaRPr lang="en-US" altLang="ja-JP" dirty="0"/>
          </a:p>
          <a:p>
            <a:pPr lvl="1"/>
            <a:r>
              <a:rPr lang="ja-JP" altLang="en-US" dirty="0"/>
              <a:t>調整</a:t>
            </a:r>
            <a:endParaRPr lang="en-US" altLang="ja-JP" dirty="0"/>
          </a:p>
          <a:p>
            <a:pPr lvl="1"/>
            <a:r>
              <a:rPr lang="ja-JP" altLang="en-US" dirty="0"/>
              <a:t>レンダリング</a:t>
            </a:r>
            <a:endParaRPr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327231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r>
              <a:rPr kumimoji="1" lang="en-US" altLang="ja-JP" dirty="0"/>
              <a:t>-</a:t>
            </a:r>
            <a:r>
              <a:rPr kumimoji="1" lang="ja-JP" altLang="en-US" dirty="0"/>
              <a:t>概要</a:t>
            </a:r>
          </a:p>
        </p:txBody>
      </p:sp>
      <p:sp>
        <p:nvSpPr>
          <p:cNvPr id="3" name="コンテンツ プレースホルダー 2"/>
          <p:cNvSpPr>
            <a:spLocks noGrp="1"/>
          </p:cNvSpPr>
          <p:nvPr>
            <p:ph idx="1"/>
          </p:nvPr>
        </p:nvSpPr>
        <p:spPr/>
        <p:txBody>
          <a:bodyPr/>
          <a:lstStyle/>
          <a:p>
            <a:r>
              <a:rPr lang="ja-JP" altLang="en-US" dirty="0"/>
              <a:t>格子法同様に水蒸気、湯気の発生量を計算</a:t>
            </a:r>
            <a:endParaRPr lang="en-US" altLang="ja-JP" dirty="0"/>
          </a:p>
          <a:p>
            <a:r>
              <a:rPr lang="ja-JP" altLang="en-US" dirty="0"/>
              <a:t>湯気の発生量に従って粒子の発生、消滅を行う</a:t>
            </a:r>
            <a:endParaRPr lang="en-US" altLang="ja-JP" dirty="0"/>
          </a:p>
          <a:p>
            <a:endParaRPr kumimoji="1" lang="ja-JP"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785425371"/>
              </p:ext>
            </p:extLst>
          </p:nvPr>
        </p:nvGraphicFramePr>
        <p:xfrm>
          <a:off x="989130" y="3778528"/>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0003"/>
                  </a:ext>
                </a:extLst>
              </a:tr>
            </a:tbl>
          </a:graphicData>
        </a:graphic>
      </p:graphicFrame>
      <p:sp>
        <p:nvSpPr>
          <p:cNvPr id="5" name="Right Arrow 39"/>
          <p:cNvSpPr/>
          <p:nvPr/>
        </p:nvSpPr>
        <p:spPr>
          <a:xfrm>
            <a:off x="3036114" y="4468703"/>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2" name="Content Placeholder 16"/>
          <p:cNvGraphicFramePr>
            <a:graphicFrameLocks/>
          </p:cNvGraphicFramePr>
          <p:nvPr>
            <p:extLst>
              <p:ext uri="{D42A27DB-BD31-4B8C-83A1-F6EECF244321}">
                <p14:modId xmlns:p14="http://schemas.microsoft.com/office/powerpoint/2010/main" val="2065455392"/>
              </p:ext>
            </p:extLst>
          </p:nvPr>
        </p:nvGraphicFramePr>
        <p:xfrm>
          <a:off x="6218613" y="3778528"/>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68" name="Oval 8"/>
          <p:cNvSpPr/>
          <p:nvPr/>
        </p:nvSpPr>
        <p:spPr>
          <a:xfrm>
            <a:off x="6809248" y="4766677"/>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Oval 8"/>
          <p:cNvSpPr/>
          <p:nvPr/>
        </p:nvSpPr>
        <p:spPr>
          <a:xfrm>
            <a:off x="7249622" y="4766677"/>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2" name="Content Placeholder 16"/>
          <p:cNvGraphicFramePr>
            <a:graphicFrameLocks/>
          </p:cNvGraphicFramePr>
          <p:nvPr>
            <p:extLst>
              <p:ext uri="{D42A27DB-BD31-4B8C-83A1-F6EECF244321}">
                <p14:modId xmlns:p14="http://schemas.microsoft.com/office/powerpoint/2010/main" val="102169455"/>
              </p:ext>
            </p:extLst>
          </p:nvPr>
        </p:nvGraphicFramePr>
        <p:xfrm>
          <a:off x="3785313" y="3778528"/>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73" name="Right Arrow 39"/>
          <p:cNvSpPr/>
          <p:nvPr/>
        </p:nvSpPr>
        <p:spPr>
          <a:xfrm>
            <a:off x="5832297" y="4468703"/>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8"/>
          <p:cNvSpPr/>
          <p:nvPr/>
        </p:nvSpPr>
        <p:spPr>
          <a:xfrm>
            <a:off x="4377510" y="5259547"/>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5" name="Curved Connector 11"/>
          <p:cNvCxnSpPr/>
          <p:nvPr/>
        </p:nvCxnSpPr>
        <p:spPr>
          <a:xfrm flipV="1">
            <a:off x="4524354" y="5074341"/>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Oval 8"/>
          <p:cNvSpPr/>
          <p:nvPr/>
        </p:nvSpPr>
        <p:spPr>
          <a:xfrm>
            <a:off x="4817884" y="5259547"/>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7" name="Curved Connector 11"/>
          <p:cNvCxnSpPr/>
          <p:nvPr/>
        </p:nvCxnSpPr>
        <p:spPr>
          <a:xfrm flipV="1">
            <a:off x="4964728" y="5074341"/>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35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湯気のシミュレーションモデル</a:t>
            </a:r>
            <a:endParaRPr kumimoji="1" lang="ja-JP" altLang="en-US" sz="4000" dirty="0"/>
          </a:p>
        </p:txBody>
      </p:sp>
      <p:sp>
        <p:nvSpPr>
          <p:cNvPr id="3" name="コンテンツ プレースホルダー 2"/>
          <p:cNvSpPr>
            <a:spLocks noGrp="1"/>
          </p:cNvSpPr>
          <p:nvPr>
            <p:ph sz="half" idx="1"/>
          </p:nvPr>
        </p:nvSpPr>
        <p:spPr/>
        <p:txBody>
          <a:bodyPr>
            <a:noAutofit/>
          </a:bodyPr>
          <a:lstStyle/>
          <a:p>
            <a:r>
              <a:rPr lang="ja-JP" altLang="en-US" sz="1600" dirty="0">
                <a:latin typeface="+mn-ea"/>
              </a:rPr>
              <a:t>流体モデル</a:t>
            </a:r>
            <a:br>
              <a:rPr lang="en-US" altLang="ja-JP" sz="1600" dirty="0">
                <a:latin typeface="+mn-ea"/>
              </a:rPr>
            </a:br>
            <a:r>
              <a:rPr lang="ja-JP" altLang="en-US" sz="1600" dirty="0">
                <a:latin typeface="+mn-ea"/>
              </a:rPr>
              <a:t>オイラーの方程式、連続の式</a:t>
            </a:r>
          </a:p>
          <a:p>
            <a:r>
              <a:rPr lang="ja-JP" altLang="en-US" sz="1600" dirty="0">
                <a:latin typeface="+mn-ea"/>
              </a:rPr>
              <a:t>浮力</a:t>
            </a:r>
            <a:br>
              <a:rPr lang="ja-JP" altLang="en-US" sz="1600" dirty="0">
                <a:latin typeface="+mn-ea"/>
              </a:rPr>
            </a:br>
            <a:r>
              <a:rPr lang="ja-JP" altLang="en-US" sz="1600" dirty="0">
                <a:latin typeface="+mn-ea"/>
              </a:rPr>
              <a:t>環境温度</a:t>
            </a:r>
            <a:r>
              <a:rPr lang="en-US" altLang="ja-JP" sz="1600" dirty="0">
                <a:latin typeface="+mn-ea"/>
              </a:rPr>
              <a:t>(</a:t>
            </a:r>
            <a:r>
              <a:rPr lang="en-US" altLang="ja-JP" sz="1600" dirty="0" err="1">
                <a:latin typeface="+mn-ea"/>
              </a:rPr>
              <a:t>Tamb</a:t>
            </a:r>
            <a:r>
              <a:rPr lang="en-US" altLang="ja-JP" sz="1600" dirty="0">
                <a:latin typeface="+mn-ea"/>
              </a:rPr>
              <a:t>)</a:t>
            </a:r>
            <a:r>
              <a:rPr lang="ja-JP" altLang="en-US" sz="1600" dirty="0">
                <a:latin typeface="+mn-ea"/>
              </a:rPr>
              <a:t>との温度差から計算。</a:t>
            </a:r>
          </a:p>
          <a:p>
            <a:r>
              <a:rPr lang="ja-JP" altLang="en-US" sz="1600" dirty="0">
                <a:latin typeface="+mn-ea"/>
              </a:rPr>
              <a:t>温度</a:t>
            </a:r>
            <a:br>
              <a:rPr lang="ja-JP" altLang="en-US" sz="1600" dirty="0">
                <a:latin typeface="+mn-ea"/>
              </a:rPr>
            </a:br>
            <a:r>
              <a:rPr lang="ja-JP" altLang="en-US" sz="1600" dirty="0">
                <a:latin typeface="+mn-ea"/>
              </a:rPr>
              <a:t>浮力による熱移動に加えて熱源からの熱拡散を考慮</a:t>
            </a:r>
          </a:p>
          <a:p>
            <a:r>
              <a:rPr lang="ja-JP" altLang="en-US" sz="1600" dirty="0">
                <a:latin typeface="+mn-ea"/>
              </a:rPr>
              <a:t>水蒸気</a:t>
            </a:r>
            <a:br>
              <a:rPr lang="ja-JP" altLang="en-US" sz="1600" dirty="0">
                <a:latin typeface="+mn-ea"/>
              </a:rPr>
            </a:br>
            <a:r>
              <a:rPr lang="ja-JP" altLang="en-US" sz="1600" dirty="0">
                <a:latin typeface="+mn-ea"/>
              </a:rPr>
              <a:t>流体の速度による移動に加えて分子拡散を考慮。</a:t>
            </a:r>
            <a:br>
              <a:rPr lang="ja-JP" altLang="en-US" sz="1600" dirty="0">
                <a:latin typeface="+mn-ea"/>
              </a:rPr>
            </a:br>
            <a:r>
              <a:rPr lang="ja-JP" altLang="en-US" sz="1600" dirty="0">
                <a:latin typeface="+mn-ea"/>
              </a:rPr>
              <a:t>分子拡散係数は温度に依存。</a:t>
            </a:r>
          </a:p>
          <a:p>
            <a:r>
              <a:rPr lang="ja-JP" altLang="en-US" sz="1600" dirty="0">
                <a:latin typeface="+mn-ea"/>
              </a:rPr>
              <a:t>湯気</a:t>
            </a:r>
            <a:br>
              <a:rPr lang="ja-JP" altLang="en-US" sz="1600" dirty="0">
                <a:latin typeface="+mn-ea"/>
              </a:rPr>
            </a:br>
            <a:r>
              <a:rPr lang="ja-JP" altLang="en-US" sz="1600" dirty="0">
                <a:latin typeface="+mn-ea"/>
              </a:rPr>
              <a:t>相転移により湯気の量が変化</a:t>
            </a:r>
            <a:br>
              <a:rPr lang="ja-JP" altLang="en-US" sz="1600" dirty="0">
                <a:latin typeface="+mn-ea"/>
              </a:rPr>
            </a:br>
            <a:r>
              <a:rPr lang="ja-JP" altLang="en-US" sz="1600" dirty="0">
                <a:latin typeface="+mn-ea"/>
              </a:rPr>
              <a:t>流体の速度に沿って移動。</a:t>
            </a:r>
          </a:p>
          <a:p>
            <a:r>
              <a:rPr lang="ja-JP" altLang="en-US" sz="1600" dirty="0">
                <a:latin typeface="+mn-ea"/>
              </a:rPr>
              <a:t>相転移</a:t>
            </a:r>
            <a:br>
              <a:rPr lang="ja-JP" altLang="en-US" sz="1600" dirty="0">
                <a:latin typeface="+mn-ea"/>
              </a:rPr>
            </a:br>
            <a:r>
              <a:rPr lang="ja-JP" altLang="en-US" sz="1600" dirty="0">
                <a:latin typeface="+mn-ea"/>
              </a:rPr>
              <a:t>温度から飽和水蒸気量を計算し水蒸気量との差分を相転移する湯気の量とする。</a:t>
            </a:r>
            <a:endParaRPr kumimoji="1" lang="ja-JP" altLang="en-US" sz="1600" dirty="0">
              <a:latin typeface="+mn-ea"/>
            </a:endParaRPr>
          </a:p>
        </p:txBody>
      </p:sp>
      <p:sp>
        <p:nvSpPr>
          <p:cNvPr id="4" name="コンテンツ プレースホルダー 3"/>
          <p:cNvSpPr>
            <a:spLocks noGrp="1"/>
          </p:cNvSpPr>
          <p:nvPr>
            <p:ph sz="half" idx="2"/>
          </p:nvPr>
        </p:nvSpPr>
        <p:spPr>
          <a:xfrm>
            <a:off x="5200926" y="2665837"/>
            <a:ext cx="3314424" cy="3511125"/>
          </a:xfrm>
        </p:spPr>
        <p:txBody>
          <a:bodyPr>
            <a:normAutofit/>
          </a:bodyPr>
          <a:lstStyle/>
          <a:p>
            <a:endParaRPr kumimoji="1" lang="ja-JP" altLang="en-US" dirty="0"/>
          </a:p>
        </p:txBody>
      </p:sp>
      <p:pic>
        <p:nvPicPr>
          <p:cNvPr id="5" name="pasted-image.png"/>
          <p:cNvPicPr>
            <a:picLocks noChangeAspect="1"/>
          </p:cNvPicPr>
          <p:nvPr/>
        </p:nvPicPr>
        <p:blipFill>
          <a:blip r:embed="rId2">
            <a:extLst/>
          </a:blip>
          <a:stretch>
            <a:fillRect/>
          </a:stretch>
        </p:blipFill>
        <p:spPr>
          <a:xfrm>
            <a:off x="5471241" y="2554889"/>
            <a:ext cx="2664441" cy="239865"/>
          </a:xfrm>
          <a:prstGeom prst="rect">
            <a:avLst/>
          </a:prstGeom>
          <a:ln w="12700">
            <a:miter lim="400000"/>
          </a:ln>
        </p:spPr>
      </p:pic>
      <p:pic>
        <p:nvPicPr>
          <p:cNvPr id="6" name="pasted-image.png"/>
          <p:cNvPicPr>
            <a:picLocks noChangeAspect="1"/>
          </p:cNvPicPr>
          <p:nvPr/>
        </p:nvPicPr>
        <p:blipFill>
          <a:blip r:embed="rId3">
            <a:extLst/>
          </a:blip>
          <a:stretch>
            <a:fillRect/>
          </a:stretch>
        </p:blipFill>
        <p:spPr>
          <a:xfrm>
            <a:off x="5200926" y="3221720"/>
            <a:ext cx="3393804" cy="445184"/>
          </a:xfrm>
          <a:prstGeom prst="rect">
            <a:avLst/>
          </a:prstGeom>
          <a:ln w="12700">
            <a:miter lim="400000"/>
          </a:ln>
        </p:spPr>
      </p:pic>
      <p:pic>
        <p:nvPicPr>
          <p:cNvPr id="7" name="pasted-image.png"/>
          <p:cNvPicPr>
            <a:picLocks noChangeAspect="1"/>
          </p:cNvPicPr>
          <p:nvPr/>
        </p:nvPicPr>
        <p:blipFill>
          <a:blip r:embed="rId4">
            <a:extLst/>
          </a:blip>
          <a:stretch>
            <a:fillRect/>
          </a:stretch>
        </p:blipFill>
        <p:spPr>
          <a:xfrm>
            <a:off x="5282914" y="4060597"/>
            <a:ext cx="2606744" cy="370276"/>
          </a:xfrm>
          <a:prstGeom prst="rect">
            <a:avLst/>
          </a:prstGeom>
          <a:ln w="12700">
            <a:miter lim="400000"/>
          </a:ln>
        </p:spPr>
      </p:pic>
      <p:pic>
        <p:nvPicPr>
          <p:cNvPr id="8" name="pasted-image.png"/>
          <p:cNvPicPr>
            <a:picLocks noChangeAspect="1"/>
          </p:cNvPicPr>
          <p:nvPr/>
        </p:nvPicPr>
        <p:blipFill>
          <a:blip r:embed="rId5">
            <a:extLst/>
          </a:blip>
          <a:stretch>
            <a:fillRect/>
          </a:stretch>
        </p:blipFill>
        <p:spPr>
          <a:xfrm>
            <a:off x="5951625" y="4464237"/>
            <a:ext cx="851837" cy="170352"/>
          </a:xfrm>
          <a:prstGeom prst="rect">
            <a:avLst/>
          </a:prstGeom>
          <a:ln w="12700">
            <a:miter lim="400000"/>
          </a:ln>
        </p:spPr>
      </p:pic>
      <p:pic>
        <p:nvPicPr>
          <p:cNvPr id="9" name="pasted-image.png"/>
          <p:cNvPicPr>
            <a:picLocks noChangeAspect="1"/>
          </p:cNvPicPr>
          <p:nvPr/>
        </p:nvPicPr>
        <p:blipFill>
          <a:blip r:embed="rId6">
            <a:extLst/>
          </a:blip>
          <a:stretch>
            <a:fillRect/>
          </a:stretch>
        </p:blipFill>
        <p:spPr>
          <a:xfrm>
            <a:off x="5562426" y="4718610"/>
            <a:ext cx="1748221" cy="409385"/>
          </a:xfrm>
          <a:prstGeom prst="rect">
            <a:avLst/>
          </a:prstGeom>
          <a:ln w="12700">
            <a:miter lim="400000"/>
          </a:ln>
        </p:spPr>
      </p:pic>
      <p:pic>
        <p:nvPicPr>
          <p:cNvPr id="10" name="pasted-image.png"/>
          <p:cNvPicPr>
            <a:picLocks noChangeAspect="1"/>
          </p:cNvPicPr>
          <p:nvPr/>
        </p:nvPicPr>
        <p:blipFill>
          <a:blip r:embed="rId7">
            <a:extLst/>
          </a:blip>
          <a:stretch>
            <a:fillRect/>
          </a:stretch>
        </p:blipFill>
        <p:spPr>
          <a:xfrm>
            <a:off x="5866047" y="5333193"/>
            <a:ext cx="1270351" cy="205889"/>
          </a:xfrm>
          <a:prstGeom prst="rect">
            <a:avLst/>
          </a:prstGeom>
          <a:ln w="12700">
            <a:miter lim="400000"/>
          </a:ln>
        </p:spPr>
      </p:pic>
      <p:pic>
        <p:nvPicPr>
          <p:cNvPr id="11" name="pasted-image.png"/>
          <p:cNvPicPr>
            <a:picLocks noChangeAspect="1"/>
          </p:cNvPicPr>
          <p:nvPr/>
        </p:nvPicPr>
        <p:blipFill>
          <a:blip r:embed="rId8">
            <a:extLst/>
          </a:blip>
          <a:stretch>
            <a:fillRect/>
          </a:stretch>
        </p:blipFill>
        <p:spPr>
          <a:xfrm>
            <a:off x="5200926" y="5744280"/>
            <a:ext cx="2770721" cy="432683"/>
          </a:xfrm>
          <a:prstGeom prst="rect">
            <a:avLst/>
          </a:prstGeom>
          <a:ln w="12700">
            <a:miter lim="400000"/>
          </a:ln>
        </p:spPr>
      </p:pic>
      <p:pic>
        <p:nvPicPr>
          <p:cNvPr id="12" name="Picture 3" descr="Screen Shot 2015-07-09 at 9.24.20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3288" y="1654411"/>
            <a:ext cx="2968509" cy="723689"/>
          </a:xfrm>
          <a:prstGeom prst="rect">
            <a:avLst/>
          </a:prstGeom>
        </p:spPr>
      </p:pic>
      <p:pic>
        <p:nvPicPr>
          <p:cNvPr id="13" name="Picture 12" descr="Screen Shot 2015-07-09 at 9.25.06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9464" y="1811167"/>
            <a:ext cx="1344536" cy="495356"/>
          </a:xfrm>
          <a:prstGeom prst="rect">
            <a:avLst/>
          </a:prstGeom>
        </p:spPr>
      </p:pic>
    </p:spTree>
    <p:extLst>
      <p:ext uri="{BB962C8B-B14F-4D97-AF65-F5344CB8AC3E}">
        <p14:creationId xmlns:p14="http://schemas.microsoft.com/office/powerpoint/2010/main" val="385223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r>
              <a:rPr kumimoji="1" lang="en-US" altLang="ja-JP" dirty="0"/>
              <a:t>-</a:t>
            </a:r>
            <a:r>
              <a:rPr kumimoji="1" lang="ja-JP" altLang="en-US" dirty="0"/>
              <a:t>アルゴリズム</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sz="2400" dirty="0"/>
              <a:t>グリッド内の湯気の粒子から湯気の濃度</a:t>
            </a:r>
            <a:r>
              <a:rPr kumimoji="1" lang="en-US" altLang="ja-JP" sz="2400" dirty="0"/>
              <a:t>(</a:t>
            </a:r>
            <a:r>
              <a:rPr kumimoji="1" lang="en-US" altLang="ja-JP" sz="2400" dirty="0" err="1"/>
              <a:t>q_c</a:t>
            </a:r>
            <a:r>
              <a:rPr kumimoji="1" lang="en-US" altLang="ja-JP" sz="2400" dirty="0"/>
              <a:t>)</a:t>
            </a:r>
            <a:r>
              <a:rPr kumimoji="1" lang="ja-JP" altLang="en-US" sz="2400" dirty="0"/>
              <a:t>を計算。</a:t>
            </a:r>
            <a:endParaRPr kumimoji="1" lang="en-US" altLang="ja-JP" sz="2400" dirty="0"/>
          </a:p>
          <a:p>
            <a:r>
              <a:rPr kumimoji="1" lang="ja-JP" altLang="en-US" sz="2400" dirty="0"/>
              <a:t>相転移のモデルに従</a:t>
            </a:r>
            <a:r>
              <a:rPr lang="ja-JP" altLang="en-US" sz="2400" dirty="0"/>
              <a:t>い</a:t>
            </a:r>
            <a:r>
              <a:rPr kumimoji="1" lang="ja-JP" altLang="en-US" sz="2400" dirty="0"/>
              <a:t>相転移する湯気の量</a:t>
            </a:r>
            <a:r>
              <a:rPr kumimoji="1" lang="en-US" altLang="ja-JP" sz="2400" dirty="0"/>
              <a:t>(</a:t>
            </a:r>
            <a:r>
              <a:rPr kumimoji="1" lang="en-US" altLang="ja-JP" sz="2400" dirty="0" err="1"/>
              <a:t>q_s</a:t>
            </a:r>
            <a:r>
              <a:rPr kumimoji="1" lang="en-US" altLang="ja-JP" sz="2400" dirty="0"/>
              <a:t>)</a:t>
            </a:r>
            <a:r>
              <a:rPr kumimoji="1" lang="ja-JP" altLang="en-US" sz="2400" dirty="0"/>
              <a:t>を計算</a:t>
            </a:r>
            <a:endParaRPr kumimoji="1" lang="en-US" altLang="ja-JP" sz="2400" dirty="0"/>
          </a:p>
          <a:p>
            <a:r>
              <a:rPr lang="ja-JP" altLang="en-US" sz="2400" dirty="0"/>
              <a:t>グリッド内の粒子への処理</a:t>
            </a:r>
            <a:endParaRPr lang="en-US" altLang="ja-JP" sz="2400" dirty="0"/>
          </a:p>
          <a:p>
            <a:pPr marL="457200" lvl="1" indent="0">
              <a:buNone/>
            </a:pPr>
            <a:r>
              <a:rPr lang="en-US" altLang="ja-JP" sz="2000" dirty="0"/>
              <a:t>IF </a:t>
            </a:r>
            <a:r>
              <a:rPr lang="ja-JP" altLang="en-US" sz="2000" dirty="0"/>
              <a:t>グリッド内の粒子の数 </a:t>
            </a:r>
            <a:r>
              <a:rPr lang="en-US" altLang="ja-JP" sz="2000" dirty="0"/>
              <a:t>&gt;= </a:t>
            </a:r>
            <a:r>
              <a:rPr lang="ja-JP" altLang="en-US" sz="2000" dirty="0"/>
              <a:t>閾値</a:t>
            </a:r>
            <a:r>
              <a:rPr lang="en-US" altLang="ja-JP" sz="2000" dirty="0"/>
              <a:t>:</a:t>
            </a:r>
          </a:p>
          <a:p>
            <a:pPr marL="457200" lvl="1" indent="0">
              <a:buNone/>
            </a:pPr>
            <a:r>
              <a:rPr lang="en-US" altLang="ja-JP" sz="2000" dirty="0"/>
              <a:t>	</a:t>
            </a:r>
            <a:r>
              <a:rPr lang="ja-JP" altLang="en-US" sz="2000" dirty="0"/>
              <a:t>グリッド内の粒子へ発生する湯気の濃度を追加</a:t>
            </a:r>
            <a:endParaRPr lang="en-US" altLang="ja-JP" sz="2000" dirty="0"/>
          </a:p>
          <a:p>
            <a:pPr marL="457200" lvl="1" indent="0">
              <a:buNone/>
            </a:pPr>
            <a:r>
              <a:rPr lang="en-US" altLang="ja-JP" sz="2000" dirty="0"/>
              <a:t>ELSE</a:t>
            </a:r>
          </a:p>
          <a:p>
            <a:pPr marL="457200" lvl="1" indent="0">
              <a:buNone/>
            </a:pPr>
            <a:r>
              <a:rPr lang="en-US" altLang="ja-JP" sz="2000" dirty="0"/>
              <a:t>	IF </a:t>
            </a:r>
            <a:r>
              <a:rPr lang="ja-JP" altLang="en-US" sz="2000" dirty="0"/>
              <a:t>発生する湯気の濃度 </a:t>
            </a:r>
            <a:r>
              <a:rPr lang="en-US" altLang="ja-JP" sz="2000" dirty="0"/>
              <a:t>&gt; 0:</a:t>
            </a:r>
          </a:p>
          <a:p>
            <a:pPr marL="457200" lvl="1" indent="0">
              <a:buNone/>
            </a:pPr>
            <a:r>
              <a:rPr lang="en-US" altLang="ja-JP" sz="2000" dirty="0"/>
              <a:t>		</a:t>
            </a:r>
            <a:r>
              <a:rPr lang="ja-JP" altLang="en-US" sz="2000" dirty="0"/>
              <a:t>グリッド内へ粒子を追加</a:t>
            </a:r>
            <a:endParaRPr lang="en-US" altLang="ja-JP" sz="2000" dirty="0"/>
          </a:p>
          <a:p>
            <a:pPr marL="457200" lvl="1" indent="0">
              <a:buNone/>
            </a:pPr>
            <a:r>
              <a:rPr lang="en-US" altLang="ja-JP" sz="2000" dirty="0"/>
              <a:t>	ELSE</a:t>
            </a:r>
          </a:p>
          <a:p>
            <a:pPr marL="457200" lvl="1" indent="0">
              <a:buNone/>
            </a:pPr>
            <a:r>
              <a:rPr lang="en-US" altLang="ja-JP" sz="2000" dirty="0"/>
              <a:t>		</a:t>
            </a:r>
            <a:r>
              <a:rPr lang="ja-JP" altLang="en-US" sz="2000" dirty="0"/>
              <a:t>グリッド内の粒子の濃度から</a:t>
            </a:r>
            <a:endParaRPr lang="en-US" altLang="ja-JP" sz="2000" dirty="0"/>
          </a:p>
          <a:p>
            <a:pPr marL="457200" lvl="1" indent="0">
              <a:buNone/>
            </a:pPr>
            <a:r>
              <a:rPr lang="en-US" altLang="ja-JP" sz="2000" dirty="0"/>
              <a:t>		</a:t>
            </a:r>
            <a:r>
              <a:rPr lang="ja-JP" altLang="en-US" sz="2000" dirty="0"/>
              <a:t>発生する湯気の濃度</a:t>
            </a:r>
            <a:r>
              <a:rPr lang="en-US" altLang="ja-JP" sz="2000" dirty="0"/>
              <a:t>(</a:t>
            </a:r>
            <a:r>
              <a:rPr lang="ja-JP" altLang="en-US" sz="2000" dirty="0"/>
              <a:t>マイナス値</a:t>
            </a:r>
            <a:r>
              <a:rPr lang="en-US" altLang="ja-JP" sz="2000" dirty="0"/>
              <a:t>)</a:t>
            </a:r>
            <a:r>
              <a:rPr lang="ja-JP" altLang="en-US" sz="2000" dirty="0"/>
              <a:t>を追加</a:t>
            </a:r>
            <a:endParaRPr lang="en-US" altLang="ja-JP" sz="2400" dirty="0"/>
          </a:p>
          <a:p>
            <a:r>
              <a:rPr lang="ja-JP" altLang="en-US" sz="2400" dirty="0"/>
              <a:t>濃度が</a:t>
            </a:r>
            <a:r>
              <a:rPr lang="en-US" altLang="ja-JP" sz="2400" dirty="0"/>
              <a:t>0</a:t>
            </a:r>
            <a:r>
              <a:rPr lang="ja-JP" altLang="en-US" sz="2400" dirty="0"/>
              <a:t>の粒子を削除</a:t>
            </a:r>
            <a:endParaRPr lang="en-US" altLang="ja-JP" sz="2400" dirty="0"/>
          </a:p>
          <a:p>
            <a:pPr marL="457200" lvl="1" indent="0">
              <a:buNone/>
            </a:pPr>
            <a:r>
              <a:rPr lang="en-US" altLang="ja-JP" sz="1600" dirty="0"/>
              <a:t>	</a:t>
            </a:r>
            <a:endParaRPr kumimoji="1" lang="en-US" altLang="ja-JP" sz="1600" dirty="0"/>
          </a:p>
          <a:p>
            <a:endParaRPr kumimoji="1" lang="en-US" altLang="ja-JP" sz="2400" dirty="0"/>
          </a:p>
          <a:p>
            <a:endParaRPr kumimoji="1" lang="ja-JP" altLang="en-US" dirty="0"/>
          </a:p>
        </p:txBody>
      </p:sp>
    </p:spTree>
    <p:extLst>
      <p:ext uri="{BB962C8B-B14F-4D97-AF65-F5344CB8AC3E}">
        <p14:creationId xmlns:p14="http://schemas.microsoft.com/office/powerpoint/2010/main" val="427080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r>
              <a:rPr kumimoji="1" lang="en-US" altLang="ja-JP" dirty="0"/>
              <a:t>-</a:t>
            </a:r>
            <a:r>
              <a:rPr kumimoji="1" lang="ja-JP" altLang="en-US" dirty="0"/>
              <a:t>実行結果</a:t>
            </a:r>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2804159" y="1803471"/>
            <a:ext cx="4175455" cy="4395645"/>
          </a:xfrm>
          <a:prstGeom prst="rect">
            <a:avLst/>
          </a:prstGeom>
        </p:spPr>
      </p:pic>
    </p:spTree>
    <p:extLst>
      <p:ext uri="{BB962C8B-B14F-4D97-AF65-F5344CB8AC3E}">
        <p14:creationId xmlns:p14="http://schemas.microsoft.com/office/powerpoint/2010/main" val="378450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揚力</a:t>
            </a:r>
          </a:p>
        </p:txBody>
      </p:sp>
      <p:sp>
        <p:nvSpPr>
          <p:cNvPr id="3" name="コンテンツ プレースホルダー 2"/>
          <p:cNvSpPr>
            <a:spLocks noGrp="1"/>
          </p:cNvSpPr>
          <p:nvPr>
            <p:ph idx="1"/>
          </p:nvPr>
        </p:nvSpPr>
        <p:spPr/>
        <p:txBody>
          <a:bodyPr/>
          <a:lstStyle/>
          <a:p>
            <a:r>
              <a:rPr kumimoji="1" lang="ja-JP" altLang="en-US" dirty="0"/>
              <a:t>粒子に対して揚力を考慮する</a:t>
            </a:r>
          </a:p>
        </p:txBody>
      </p:sp>
      <p:sp>
        <p:nvSpPr>
          <p:cNvPr id="4" name="楕円 3"/>
          <p:cNvSpPr/>
          <p:nvPr/>
        </p:nvSpPr>
        <p:spPr>
          <a:xfrm>
            <a:off x="4053840" y="3794760"/>
            <a:ext cx="1219200" cy="1203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stCxn id="4" idx="4"/>
          </p:cNvCxnSpPr>
          <p:nvPr/>
        </p:nvCxnSpPr>
        <p:spPr>
          <a:xfrm>
            <a:off x="4663440" y="4998720"/>
            <a:ext cx="15240" cy="105156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861560" y="5349240"/>
            <a:ext cx="960120" cy="369332"/>
          </a:xfrm>
          <a:prstGeom prst="rect">
            <a:avLst/>
          </a:prstGeom>
          <a:noFill/>
        </p:spPr>
        <p:txBody>
          <a:bodyPr wrap="square" rtlCol="0">
            <a:spAutoFit/>
          </a:bodyPr>
          <a:lstStyle/>
          <a:p>
            <a:r>
              <a:rPr kumimoji="1" lang="ja-JP" altLang="en-US" dirty="0"/>
              <a:t>重力</a:t>
            </a:r>
          </a:p>
        </p:txBody>
      </p:sp>
      <p:cxnSp>
        <p:nvCxnSpPr>
          <p:cNvPr id="10" name="直線矢印コネクタ 9"/>
          <p:cNvCxnSpPr>
            <a:endCxn id="4" idx="2"/>
          </p:cNvCxnSpPr>
          <p:nvPr/>
        </p:nvCxnSpPr>
        <p:spPr>
          <a:xfrm flipV="1">
            <a:off x="2621280" y="4396740"/>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392680" y="4035028"/>
            <a:ext cx="1402080" cy="369332"/>
          </a:xfrm>
          <a:prstGeom prst="rect">
            <a:avLst/>
          </a:prstGeom>
          <a:noFill/>
        </p:spPr>
        <p:txBody>
          <a:bodyPr wrap="square" rtlCol="0">
            <a:spAutoFit/>
          </a:bodyPr>
          <a:lstStyle/>
          <a:p>
            <a:r>
              <a:rPr kumimoji="1" lang="ja-JP" altLang="en-US" dirty="0"/>
              <a:t>対気速度</a:t>
            </a:r>
          </a:p>
        </p:txBody>
      </p:sp>
      <p:cxnSp>
        <p:nvCxnSpPr>
          <p:cNvPr id="15" name="直線矢印コネクタ 14"/>
          <p:cNvCxnSpPr>
            <a:stCxn id="4" idx="0"/>
          </p:cNvCxnSpPr>
          <p:nvPr/>
        </p:nvCxnSpPr>
        <p:spPr>
          <a:xfrm flipV="1">
            <a:off x="4663440" y="2804160"/>
            <a:ext cx="0" cy="99060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861560" y="3114794"/>
            <a:ext cx="1402080" cy="369332"/>
          </a:xfrm>
          <a:prstGeom prst="rect">
            <a:avLst/>
          </a:prstGeom>
          <a:noFill/>
        </p:spPr>
        <p:txBody>
          <a:bodyPr wrap="square" rtlCol="0">
            <a:spAutoFit/>
          </a:bodyPr>
          <a:lstStyle/>
          <a:p>
            <a:r>
              <a:rPr kumimoji="1" lang="ja-JP" altLang="en-US" dirty="0"/>
              <a:t>揚力</a:t>
            </a:r>
          </a:p>
        </p:txBody>
      </p:sp>
      <p:sp>
        <p:nvSpPr>
          <p:cNvPr id="21" name="テキスト ボックス 20"/>
          <p:cNvSpPr txBox="1"/>
          <p:nvPr/>
        </p:nvSpPr>
        <p:spPr>
          <a:xfrm>
            <a:off x="5574030" y="3933309"/>
            <a:ext cx="1402080" cy="369332"/>
          </a:xfrm>
          <a:prstGeom prst="rect">
            <a:avLst/>
          </a:prstGeom>
          <a:noFill/>
        </p:spPr>
        <p:txBody>
          <a:bodyPr wrap="square" rtlCol="0">
            <a:spAutoFit/>
          </a:bodyPr>
          <a:lstStyle/>
          <a:p>
            <a:r>
              <a:rPr kumimoji="1" lang="ja-JP" altLang="en-US" dirty="0"/>
              <a:t>抗力</a:t>
            </a:r>
          </a:p>
        </p:txBody>
      </p:sp>
      <p:cxnSp>
        <p:nvCxnSpPr>
          <p:cNvPr id="22" name="直線矢印コネクタ 21"/>
          <p:cNvCxnSpPr/>
          <p:nvPr/>
        </p:nvCxnSpPr>
        <p:spPr>
          <a:xfrm flipV="1">
            <a:off x="5326380" y="4389120"/>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4343400" y="4396740"/>
            <a:ext cx="320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89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レンダリング・評価</a:t>
            </a:r>
          </a:p>
        </p:txBody>
      </p:sp>
      <p:sp>
        <p:nvSpPr>
          <p:cNvPr id="3" name="コンテンツ プレースホルダー 2"/>
          <p:cNvSpPr>
            <a:spLocks noGrp="1"/>
          </p:cNvSpPr>
          <p:nvPr>
            <p:ph idx="1"/>
          </p:nvPr>
        </p:nvSpPr>
        <p:spPr/>
        <p:txBody>
          <a:bodyPr/>
          <a:lstStyle/>
          <a:p>
            <a:r>
              <a:rPr kumimoji="1" lang="ja-JP" altLang="en-US" dirty="0"/>
              <a:t>レンダリング</a:t>
            </a:r>
            <a:endParaRPr kumimoji="1" lang="en-US" altLang="ja-JP" dirty="0"/>
          </a:p>
          <a:p>
            <a:pPr lvl="1"/>
            <a:r>
              <a:rPr lang="ja-JP" altLang="en-US" dirty="0"/>
              <a:t>グリッド内の粒子の濃度を合計してその値を利用。</a:t>
            </a:r>
            <a:endParaRPr lang="en-US" altLang="ja-JP" dirty="0"/>
          </a:p>
          <a:p>
            <a:pPr lvl="1"/>
            <a:r>
              <a:rPr kumimoji="1" lang="ja-JP" altLang="en-US" dirty="0"/>
              <a:t>表示がうまくいかない場合、カーネル関数の利用を検討する。</a:t>
            </a:r>
            <a:endParaRPr lang="en-US" altLang="ja-JP" dirty="0"/>
          </a:p>
          <a:p>
            <a:pPr lvl="1"/>
            <a:endParaRPr kumimoji="1" lang="en-US" altLang="ja-JP" dirty="0"/>
          </a:p>
          <a:p>
            <a:r>
              <a:rPr lang="ja-JP" altLang="en-US" dirty="0"/>
              <a:t>評価方法</a:t>
            </a:r>
            <a:endParaRPr lang="en-US" altLang="ja-JP" dirty="0"/>
          </a:p>
          <a:p>
            <a:pPr lvl="1"/>
            <a:r>
              <a:rPr kumimoji="1" lang="ja-JP" altLang="en-US" dirty="0"/>
              <a:t>基本的には主観評価。</a:t>
            </a:r>
            <a:endParaRPr kumimoji="1" lang="en-US" altLang="ja-JP" dirty="0"/>
          </a:p>
          <a:p>
            <a:pPr lvl="1"/>
            <a:r>
              <a:rPr kumimoji="1" lang="ja-JP" altLang="en-US" dirty="0"/>
              <a:t>物理的な実験式や厳密解がある場合はその値と格子法、本手法で比較する。</a:t>
            </a:r>
            <a:endParaRPr kumimoji="1" lang="en-US" altLang="ja-JP" dirty="0"/>
          </a:p>
          <a:p>
            <a:pPr lvl="1"/>
            <a:endParaRPr kumimoji="1" lang="ja-JP" altLang="en-US" dirty="0"/>
          </a:p>
        </p:txBody>
      </p:sp>
    </p:spTree>
    <p:extLst>
      <p:ext uri="{BB962C8B-B14F-4D97-AF65-F5344CB8AC3E}">
        <p14:creationId xmlns:p14="http://schemas.microsoft.com/office/powerpoint/2010/main" val="107322421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6588</TotalTime>
  <Words>306</Words>
  <Application>Microsoft Office PowerPoint</Application>
  <PresentationFormat>画面に合わせる (4:3)</PresentationFormat>
  <Paragraphs>76</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等线</vt:lpstr>
      <vt:lpstr>游ゴシック</vt:lpstr>
      <vt:lpstr>游ゴシック Light</vt:lpstr>
      <vt:lpstr>Arial</vt:lpstr>
      <vt:lpstr>Calibri</vt:lpstr>
      <vt:lpstr>Calibri Light</vt:lpstr>
      <vt:lpstr>Office Theme</vt:lpstr>
      <vt:lpstr>CGによる湯気のシミュレーション</vt:lpstr>
      <vt:lpstr>アイデア-シミュレーションモデルの改善</vt:lpstr>
      <vt:lpstr>進捗-シミュレーションモデルの改善</vt:lpstr>
      <vt:lpstr>相転移-概要</vt:lpstr>
      <vt:lpstr>湯気のシミュレーションモデル</vt:lpstr>
      <vt:lpstr>相転移-アルゴリズム</vt:lpstr>
      <vt:lpstr>相転移-実行結果</vt:lpstr>
      <vt:lpstr>揚力</vt:lpstr>
      <vt:lpstr>レンダリング・評価</vt:lpstr>
      <vt:lpstr>学会・研究会情報</vt:lpstr>
      <vt:lpstr>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佐野宏行</dc:creator>
  <cp:lastModifiedBy>佐野宏行</cp:lastModifiedBy>
  <cp:revision>64</cp:revision>
  <dcterms:created xsi:type="dcterms:W3CDTF">2016-05-19T16:45:44Z</dcterms:created>
  <dcterms:modified xsi:type="dcterms:W3CDTF">2016-06-25T02:53:24Z</dcterms:modified>
</cp:coreProperties>
</file>