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80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EEE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EEE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EEEE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-6604"/>
            <a:ext cx="862746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EEEE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400" y="1875282"/>
            <a:ext cx="7553198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ildfly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oracle.com/javaee)" TargetMode="Externa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594" y="2217547"/>
            <a:ext cx="4336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Administration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Wildfly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31594" y="4956830"/>
            <a:ext cx="4313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600" b="1" i="1" spc="-5" dirty="0">
                <a:solidFill>
                  <a:srgbClr val="808080"/>
                </a:solidFill>
                <a:latin typeface="Arial"/>
                <a:cs typeface="Arial"/>
              </a:rPr>
              <a:t>Souleymane SANOGO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0" y="2843276"/>
            <a:ext cx="6858000" cy="1881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7602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Architectures des applications </a:t>
            </a:r>
            <a:r>
              <a:rPr sz="3200" spc="-5" dirty="0"/>
              <a:t>Java</a:t>
            </a:r>
            <a:r>
              <a:rPr sz="3200" spc="-195" dirty="0"/>
              <a:t> </a:t>
            </a:r>
            <a:r>
              <a:rPr sz="3200" spc="-5" dirty="0"/>
              <a:t>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3402329" cy="53670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couche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Servlet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JSP &amp;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JSTL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Taglib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JSF</a:t>
            </a:r>
            <a:endParaRPr sz="24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couche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métier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EJB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JMS</a:t>
            </a:r>
            <a:endParaRPr sz="24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couche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données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JPA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162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Log</a:t>
            </a:r>
            <a:r>
              <a:rPr sz="2400" i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embarqué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8751" y="1073023"/>
            <a:ext cx="4928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Administration </a:t>
            </a:r>
            <a:r>
              <a:rPr sz="2800" spc="-10" dirty="0">
                <a:solidFill>
                  <a:srgbClr val="000000"/>
                </a:solidFill>
              </a:rPr>
              <a:t>d'un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domaine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831594" y="1875282"/>
            <a:ext cx="634619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Organisation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d'un</a:t>
            </a:r>
            <a:r>
              <a:rPr sz="2400" b="1" i="1" spc="-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domaine.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Services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administratifs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d'un domaine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: 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Host Controller Slave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ou </a:t>
            </a:r>
            <a:r>
              <a:rPr sz="2400" b="1" i="1" spc="-10" dirty="0">
                <a:solidFill>
                  <a:srgbClr val="808080"/>
                </a:solidFill>
                <a:latin typeface="Arial"/>
                <a:cs typeface="Arial"/>
              </a:rPr>
              <a:t>Master,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Process  Controller.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Configuration de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plusieurs hosts</a:t>
            </a:r>
            <a:r>
              <a:rPr sz="2400" b="1" i="1" spc="-7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domaine.</a:t>
            </a:r>
            <a:endParaRPr sz="2400">
              <a:latin typeface="Arial"/>
              <a:cs typeface="Arial"/>
            </a:endParaRPr>
          </a:p>
          <a:p>
            <a:pPr marL="355600" marR="25781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Déploiement d'applications en domaine  avec la console web ou</a:t>
            </a:r>
            <a:r>
              <a:rPr sz="2400" b="1" i="1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jboss-cli.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4538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Organisation </a:t>
            </a:r>
            <a:r>
              <a:rPr sz="2800" i="1" spc="-5" dirty="0">
                <a:latin typeface="Arial"/>
                <a:cs typeface="Arial"/>
              </a:rPr>
              <a:t>d'un</a:t>
            </a:r>
            <a:r>
              <a:rPr sz="2800" i="1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domaine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1772881"/>
            <a:ext cx="7704835" cy="482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54620" cy="48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Configuration </a:t>
            </a:r>
            <a:r>
              <a:rPr sz="2800" i="1" spc="-5" dirty="0">
                <a:latin typeface="Arial"/>
                <a:cs typeface="Arial"/>
              </a:rPr>
              <a:t>de </a:t>
            </a:r>
            <a:r>
              <a:rPr sz="2800" i="1" dirty="0">
                <a:latin typeface="Arial"/>
                <a:cs typeface="Arial"/>
              </a:rPr>
              <a:t>plusieurs hosts </a:t>
            </a:r>
            <a:r>
              <a:rPr sz="2800" i="1" spc="-5" dirty="0">
                <a:latin typeface="Arial"/>
                <a:cs typeface="Arial"/>
              </a:rPr>
              <a:t>de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domaine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Soit 2 </a:t>
            </a:r>
            <a:r>
              <a:rPr sz="2800" i="1" dirty="0">
                <a:latin typeface="Arial"/>
                <a:cs typeface="Arial"/>
              </a:rPr>
              <a:t>machines </a:t>
            </a:r>
            <a:r>
              <a:rPr sz="2800" i="1" spc="-10" dirty="0">
                <a:latin typeface="Arial"/>
                <a:cs typeface="Arial"/>
              </a:rPr>
              <a:t>HOST-1 </a:t>
            </a:r>
            <a:r>
              <a:rPr sz="2800" i="1" spc="-5" dirty="0">
                <a:latin typeface="Arial"/>
                <a:cs typeface="Arial"/>
              </a:rPr>
              <a:t>et</a:t>
            </a:r>
            <a:r>
              <a:rPr sz="2800" i="1" spc="5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HOST-2</a:t>
            </a:r>
            <a:endParaRPr sz="2800">
              <a:latin typeface="Arial"/>
              <a:cs typeface="Arial"/>
            </a:endParaRPr>
          </a:p>
          <a:p>
            <a:pPr marL="12700" marR="13589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  <a:tab pos="5421630" algn="l"/>
              </a:tabLst>
            </a:pPr>
            <a:r>
              <a:rPr sz="2800" i="1" spc="-5" dirty="0">
                <a:latin typeface="Arial"/>
                <a:cs typeface="Arial"/>
              </a:rPr>
              <a:t>On </a:t>
            </a:r>
            <a:r>
              <a:rPr sz="2800" i="1" dirty="0">
                <a:latin typeface="Arial"/>
                <a:cs typeface="Arial"/>
              </a:rPr>
              <a:t>veut </a:t>
            </a:r>
            <a:r>
              <a:rPr sz="2800" i="1" spc="-5" dirty="0">
                <a:latin typeface="Arial"/>
                <a:cs typeface="Arial"/>
              </a:rPr>
              <a:t>que HOST 1 </a:t>
            </a:r>
            <a:r>
              <a:rPr sz="2800" i="1" dirty="0">
                <a:latin typeface="Arial"/>
                <a:cs typeface="Arial"/>
              </a:rPr>
              <a:t>héberge </a:t>
            </a:r>
            <a:r>
              <a:rPr sz="2800" i="1" spc="-5" dirty="0">
                <a:latin typeface="Arial"/>
                <a:cs typeface="Arial"/>
              </a:rPr>
              <a:t>1 </a:t>
            </a:r>
            <a:r>
              <a:rPr sz="2800" i="1" dirty="0">
                <a:latin typeface="Arial"/>
                <a:cs typeface="Arial"/>
              </a:rPr>
              <a:t>serveur  (wolverine appartenant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au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xMen)	+ </a:t>
            </a:r>
            <a:r>
              <a:rPr sz="2800" i="1" dirty="0">
                <a:latin typeface="Arial"/>
                <a:cs typeface="Arial"/>
              </a:rPr>
              <a:t>contrôler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de  domaine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Et </a:t>
            </a:r>
            <a:r>
              <a:rPr sz="2800" i="1" dirty="0">
                <a:latin typeface="Arial"/>
                <a:cs typeface="Arial"/>
              </a:rPr>
              <a:t>que </a:t>
            </a:r>
            <a:r>
              <a:rPr sz="2800" i="1" spc="-10" dirty="0">
                <a:latin typeface="Arial"/>
                <a:cs typeface="Arial"/>
              </a:rPr>
              <a:t>HOST-2 </a:t>
            </a:r>
            <a:r>
              <a:rPr sz="2800" i="1" dirty="0">
                <a:latin typeface="Arial"/>
                <a:cs typeface="Arial"/>
              </a:rPr>
              <a:t>héberge </a:t>
            </a:r>
            <a:r>
              <a:rPr sz="2800" i="1" spc="-5" dirty="0">
                <a:latin typeface="Arial"/>
                <a:cs typeface="Arial"/>
              </a:rPr>
              <a:t>2 </a:t>
            </a:r>
            <a:r>
              <a:rPr sz="2800" i="1" dirty="0">
                <a:latin typeface="Arial"/>
                <a:cs typeface="Arial"/>
              </a:rPr>
              <a:t>serveurs (mystique  appartenant </a:t>
            </a:r>
            <a:r>
              <a:rPr sz="2800" i="1" spc="-5" dirty="0">
                <a:latin typeface="Arial"/>
                <a:cs typeface="Arial"/>
              </a:rPr>
              <a:t>au </a:t>
            </a:r>
            <a:r>
              <a:rPr sz="2800" i="1" dirty="0">
                <a:latin typeface="Arial"/>
                <a:cs typeface="Arial"/>
              </a:rPr>
              <a:t>groupe xMen </a:t>
            </a:r>
            <a:r>
              <a:rPr sz="2800" i="1" spc="-5" dirty="0">
                <a:latin typeface="Arial"/>
                <a:cs typeface="Arial"/>
              </a:rPr>
              <a:t>et </a:t>
            </a:r>
            <a:r>
              <a:rPr sz="2800" i="1" dirty="0">
                <a:latin typeface="Arial"/>
                <a:cs typeface="Arial"/>
              </a:rPr>
              <a:t>hulk appartenant  </a:t>
            </a:r>
            <a:r>
              <a:rPr sz="2800" i="1" spc="-5" dirty="0">
                <a:latin typeface="Arial"/>
                <a:cs typeface="Arial"/>
              </a:rPr>
              <a:t>au</a:t>
            </a:r>
            <a:r>
              <a:rPr sz="2800" i="1" dirty="0">
                <a:latin typeface="Arial"/>
                <a:cs typeface="Arial"/>
              </a:rPr>
              <a:t> avengers)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Alors </a:t>
            </a:r>
            <a:r>
              <a:rPr sz="2800" i="1" dirty="0">
                <a:latin typeface="Arial"/>
                <a:cs typeface="Arial"/>
              </a:rPr>
              <a:t>configurer les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30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Déploiement </a:t>
            </a:r>
            <a:r>
              <a:rPr sz="2800" i="1" dirty="0">
                <a:latin typeface="Arial"/>
                <a:cs typeface="Arial"/>
              </a:rPr>
              <a:t>d'applications </a:t>
            </a:r>
            <a:r>
              <a:rPr sz="2800" i="1" spc="-5" dirty="0">
                <a:latin typeface="Arial"/>
                <a:cs typeface="Arial"/>
              </a:rPr>
              <a:t>en domaine </a:t>
            </a:r>
            <a:r>
              <a:rPr sz="2800" i="1" dirty="0">
                <a:latin typeface="Arial"/>
                <a:cs typeface="Arial"/>
              </a:rPr>
              <a:t>avec </a:t>
            </a:r>
            <a:r>
              <a:rPr sz="2800" i="1" spc="-5" dirty="0">
                <a:latin typeface="Arial"/>
                <a:cs typeface="Arial"/>
              </a:rPr>
              <a:t>la  </a:t>
            </a:r>
            <a:r>
              <a:rPr sz="2800" i="1" dirty="0">
                <a:latin typeface="Arial"/>
                <a:cs typeface="Arial"/>
              </a:rPr>
              <a:t>console </a:t>
            </a:r>
            <a:r>
              <a:rPr sz="2800" i="1" spc="-5" dirty="0">
                <a:latin typeface="Arial"/>
                <a:cs typeface="Arial"/>
              </a:rPr>
              <a:t>web 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http://localhost:8080/console/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1600" y="3645027"/>
            <a:ext cx="6067425" cy="242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600" y="2132838"/>
            <a:ext cx="7560818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30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Déploiement </a:t>
            </a:r>
            <a:r>
              <a:rPr sz="2800" i="1" dirty="0">
                <a:latin typeface="Arial"/>
                <a:cs typeface="Arial"/>
              </a:rPr>
              <a:t>d'applications </a:t>
            </a:r>
            <a:r>
              <a:rPr sz="2800" i="1" spc="-5" dirty="0">
                <a:latin typeface="Arial"/>
                <a:cs typeface="Arial"/>
              </a:rPr>
              <a:t>en domaine </a:t>
            </a:r>
            <a:r>
              <a:rPr sz="2800" i="1" dirty="0">
                <a:latin typeface="Arial"/>
                <a:cs typeface="Arial"/>
              </a:rPr>
              <a:t>avec </a:t>
            </a:r>
            <a:r>
              <a:rPr sz="2800" i="1" spc="-5" dirty="0">
                <a:latin typeface="Arial"/>
                <a:cs typeface="Arial"/>
              </a:rPr>
              <a:t>la  </a:t>
            </a:r>
            <a:r>
              <a:rPr sz="2800" i="1" dirty="0">
                <a:latin typeface="Arial"/>
                <a:cs typeface="Arial"/>
              </a:rPr>
              <a:t>console</a:t>
            </a:r>
            <a:r>
              <a:rPr sz="2800" i="1" spc="-5" dirty="0">
                <a:latin typeface="Arial"/>
                <a:cs typeface="Arial"/>
              </a:rPr>
              <a:t> 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2060829"/>
            <a:ext cx="7848854" cy="2588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730" y="4648987"/>
            <a:ext cx="3686175" cy="204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30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Déploiement </a:t>
            </a:r>
            <a:r>
              <a:rPr sz="2800" i="1" dirty="0">
                <a:latin typeface="Arial"/>
                <a:cs typeface="Arial"/>
              </a:rPr>
              <a:t>d'applications </a:t>
            </a:r>
            <a:r>
              <a:rPr sz="2800" i="1" spc="-5" dirty="0">
                <a:latin typeface="Arial"/>
                <a:cs typeface="Arial"/>
              </a:rPr>
              <a:t>en domaine </a:t>
            </a:r>
            <a:r>
              <a:rPr sz="2800" i="1" dirty="0">
                <a:latin typeface="Arial"/>
                <a:cs typeface="Arial"/>
              </a:rPr>
              <a:t>avec </a:t>
            </a:r>
            <a:r>
              <a:rPr sz="2800" i="1" spc="-5" dirty="0">
                <a:latin typeface="Arial"/>
                <a:cs typeface="Arial"/>
              </a:rPr>
              <a:t>la  </a:t>
            </a:r>
            <a:r>
              <a:rPr sz="2800" i="1" dirty="0">
                <a:latin typeface="Arial"/>
                <a:cs typeface="Arial"/>
              </a:rPr>
              <a:t>console</a:t>
            </a:r>
            <a:r>
              <a:rPr sz="2800" i="1" spc="-5" dirty="0">
                <a:latin typeface="Arial"/>
                <a:cs typeface="Arial"/>
              </a:rPr>
              <a:t> 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5792" y="1700783"/>
            <a:ext cx="6022466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55" y="3933050"/>
            <a:ext cx="5181600" cy="184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304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Déploiement </a:t>
            </a:r>
            <a:r>
              <a:rPr sz="2800" i="1" dirty="0">
                <a:latin typeface="Arial"/>
                <a:cs typeface="Arial"/>
              </a:rPr>
              <a:t>d'applications </a:t>
            </a:r>
            <a:r>
              <a:rPr sz="2800" i="1" spc="-5" dirty="0">
                <a:latin typeface="Arial"/>
                <a:cs typeface="Arial"/>
              </a:rPr>
              <a:t>en domaine </a:t>
            </a:r>
            <a:r>
              <a:rPr sz="2800" i="1" dirty="0">
                <a:latin typeface="Arial"/>
                <a:cs typeface="Arial"/>
              </a:rPr>
              <a:t>avec </a:t>
            </a:r>
            <a:r>
              <a:rPr sz="2800" i="1" spc="-5" dirty="0">
                <a:latin typeface="Arial"/>
                <a:cs typeface="Arial"/>
              </a:rPr>
              <a:t>la  </a:t>
            </a:r>
            <a:r>
              <a:rPr sz="2800" i="1" dirty="0">
                <a:latin typeface="Arial"/>
                <a:cs typeface="Arial"/>
              </a:rPr>
              <a:t>console</a:t>
            </a:r>
            <a:r>
              <a:rPr sz="2800" i="1" spc="-5" dirty="0">
                <a:latin typeface="Arial"/>
                <a:cs typeface="Arial"/>
              </a:rPr>
              <a:t> 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1909" y="1628775"/>
            <a:ext cx="4536567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82" y="4509096"/>
            <a:ext cx="7920863" cy="2088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626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Administration </a:t>
            </a:r>
            <a:r>
              <a:rPr sz="3200" spc="-5" dirty="0"/>
              <a:t>d'un</a:t>
            </a:r>
            <a:r>
              <a:rPr sz="3200" spc="-13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3049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Déploiement </a:t>
            </a:r>
            <a:r>
              <a:rPr sz="2800" i="1" dirty="0">
                <a:latin typeface="Arial"/>
                <a:cs typeface="Arial"/>
              </a:rPr>
              <a:t>d'applications </a:t>
            </a:r>
            <a:r>
              <a:rPr sz="2800" i="1" spc="-5" dirty="0">
                <a:latin typeface="Arial"/>
                <a:cs typeface="Arial"/>
              </a:rPr>
              <a:t>en domaine </a:t>
            </a:r>
            <a:r>
              <a:rPr sz="2800" i="1" dirty="0">
                <a:latin typeface="Arial"/>
                <a:cs typeface="Arial"/>
              </a:rPr>
              <a:t>avec </a:t>
            </a:r>
            <a:r>
              <a:rPr sz="2800" i="1" spc="-5" dirty="0">
                <a:latin typeface="Arial"/>
                <a:cs typeface="Arial"/>
              </a:rPr>
              <a:t>la  </a:t>
            </a:r>
            <a:r>
              <a:rPr sz="2800" i="1" dirty="0">
                <a:latin typeface="Arial"/>
                <a:cs typeface="Arial"/>
              </a:rPr>
              <a:t>Jboss-cli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Démarrer </a:t>
            </a:r>
            <a:r>
              <a:rPr sz="2800" i="1" spc="-5" dirty="0">
                <a:latin typeface="Arial"/>
                <a:cs typeface="Arial"/>
              </a:rPr>
              <a:t>les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07585"/>
            <a:ext cx="5024120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Déployer </a:t>
            </a:r>
            <a:r>
              <a:rPr sz="2800" i="1" spc="-5" dirty="0">
                <a:latin typeface="Arial"/>
                <a:cs typeface="Arial"/>
              </a:rPr>
              <a:t>sur </a:t>
            </a:r>
            <a:r>
              <a:rPr sz="2800" i="1" dirty="0">
                <a:latin typeface="Arial"/>
                <a:cs typeface="Arial"/>
              </a:rPr>
              <a:t>tous </a:t>
            </a:r>
            <a:r>
              <a:rPr sz="2800" i="1" spc="-5" dirty="0">
                <a:latin typeface="Arial"/>
                <a:cs typeface="Arial"/>
              </a:rPr>
              <a:t>les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groupes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548B"/>
              </a:buClr>
              <a:buFont typeface="Wingdings"/>
              <a:buChar char="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548B"/>
              </a:buClr>
              <a:buFont typeface="Wingdings"/>
              <a:buChar char=""/>
            </a:pPr>
            <a:endParaRPr sz="3300">
              <a:latin typeface="Times New Roman"/>
              <a:cs typeface="Times New Roman"/>
            </a:endParaRPr>
          </a:p>
          <a:p>
            <a:pPr marL="278130" indent="-266065">
              <a:lnSpc>
                <a:spcPct val="100000"/>
              </a:lnSpc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  <a:tab pos="2992120" algn="l"/>
              </a:tabLst>
            </a:pPr>
            <a:r>
              <a:rPr sz="2800" i="1" dirty="0">
                <a:latin typeface="Arial"/>
                <a:cs typeface="Arial"/>
              </a:rPr>
              <a:t>Déployer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sur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un	</a:t>
            </a:r>
            <a:r>
              <a:rPr sz="2800" i="1" dirty="0">
                <a:latin typeface="Arial"/>
                <a:cs typeface="Arial"/>
              </a:rPr>
              <a:t>groupe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573" y="2719832"/>
            <a:ext cx="8040751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5618" y="4725161"/>
            <a:ext cx="6172200" cy="69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3603" y="6093294"/>
            <a:ext cx="71247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594" y="1073023"/>
            <a:ext cx="5360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Optimisation des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performances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831594" y="1838706"/>
            <a:ext cx="663130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Réglage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VM : profil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client/serveur, mémoire  heap,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GC.</a:t>
            </a:r>
            <a:endParaRPr sz="2400">
              <a:latin typeface="Arial"/>
              <a:cs typeface="Arial"/>
            </a:endParaRPr>
          </a:p>
          <a:p>
            <a:pPr marL="355600" marR="850265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Réglage 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pools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(EJB, DataSource,  threads).</a:t>
            </a:r>
            <a:endParaRPr sz="2400">
              <a:latin typeface="Arial"/>
              <a:cs typeface="Arial"/>
            </a:endParaRPr>
          </a:p>
          <a:p>
            <a:pPr marL="355600" marR="881380" indent="-342900" algn="just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Optimiser le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chargement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de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classes</a:t>
            </a:r>
            <a:r>
              <a:rPr sz="2400" b="1" i="1" spc="-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: 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stratégie de chargement de modules,  dépendances entre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modules.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Introduction à la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haute</a:t>
            </a:r>
            <a:r>
              <a:rPr sz="2400" b="1" i="1" spc="-7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disponibilité.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53587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Les </a:t>
            </a:r>
            <a:r>
              <a:rPr sz="3200" spc="-5" dirty="0"/>
              <a:t>serveurs</a:t>
            </a:r>
            <a:r>
              <a:rPr sz="3200" spc="-40" dirty="0"/>
              <a:t> </a:t>
            </a:r>
            <a:r>
              <a:rPr sz="3200" spc="-5" dirty="0"/>
              <a:t>d'applications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6502"/>
            <a:ext cx="15220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Serveurs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d’application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040325"/>
            <a:ext cx="1511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Conteneurs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servlet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1232" y="1766442"/>
          <a:ext cx="6624954" cy="297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serveur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Version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certif. 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Oracle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GlassFish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 Open Source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Edition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 Hat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Wildfly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Websphere and WebSphere</a:t>
                      </a:r>
                      <a:r>
                        <a:rPr sz="9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Liberty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8.5.x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8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 Hat JBoss Enterprise Application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Oracle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Weblogic</a:t>
                      </a:r>
                      <a:r>
                        <a:rPr sz="9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2.2.1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Cosminexus: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Hitachi Application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10.0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82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TMAX JEUS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69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Apache Geronimo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3.0.0 not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certifiée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6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Oracle 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Payara</a:t>
                      </a:r>
                      <a:r>
                        <a:rPr sz="9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4.1.1.154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Apache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TomEE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7.0.0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certifiée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5250" y="5294884"/>
          <a:ext cx="5849620" cy="77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7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Apache</a:t>
                      </a:r>
                      <a:r>
                        <a:rPr sz="11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Tomcat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6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Caucho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Enhydra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8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Webtide</a:t>
                      </a:r>
                      <a:r>
                        <a:rPr sz="11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Jetty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81469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 empreintes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mémoires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 mettre en mode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client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ou</a:t>
            </a:r>
            <a:r>
              <a:rPr sz="24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" y="3406520"/>
            <a:ext cx="61055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266065">
              <a:lnSpc>
                <a:spcPts val="3060"/>
              </a:lnSpc>
              <a:buClr>
                <a:srgbClr val="92B1D1"/>
              </a:buClr>
              <a:buSzPct val="112500"/>
              <a:buFont typeface="Wingdings"/>
              <a:buChar char=""/>
              <a:tabLst>
                <a:tab pos="27876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Fixer la taille de la heap de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façons</a:t>
            </a:r>
            <a:r>
              <a:rPr sz="2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explicite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1272" y="2126488"/>
          <a:ext cx="5916930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5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-server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 mode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serveur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afin optimiser les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phases</a:t>
                      </a:r>
                      <a:r>
                        <a:rPr sz="11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compilation JIT à utiliser en</a:t>
                      </a:r>
                      <a:r>
                        <a:rPr sz="11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-client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active 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 réduire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l’utilisation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mémoire à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utiliser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41272" y="3854703"/>
          <a:ext cx="5916930" cy="281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8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339"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Options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jvm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à utiliser ou</a:t>
                      </a:r>
                      <a:r>
                        <a:rPr sz="11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5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-server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active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le mode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serveur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optimiser les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phases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8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compilation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JIT à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utiliser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91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-client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active 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 réduire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l’utilisation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mémoire à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utiliser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dev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5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-Xms&lt;heap size&gt;[g|m|k]</a:t>
                      </a:r>
                      <a:r>
                        <a:rPr sz="11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ts val="1275"/>
                        </a:lnSpc>
                        <a:spcBef>
                          <a:spcPts val="1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Xmx&lt;heap</a:t>
                      </a:r>
                      <a:r>
                        <a:rPr sz="11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size&gt;[g|m|k]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Min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Max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 heap.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utiliser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afin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d’éviter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  <a:spcBef>
                          <a:spcPts val="1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allocations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dynamique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9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8900">
                        <a:lnSpc>
                          <a:spcPts val="1520"/>
                        </a:lnSpc>
                        <a:spcBef>
                          <a:spcPts val="7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XX:MaxMetaspaceSize=&lt;metasp 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ace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size&gt;[g|m|k]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Par défaut en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Java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 MaxMetaspaceSize n’est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pas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153035">
                        <a:lnSpc>
                          <a:spcPts val="1520"/>
                        </a:lnSpc>
                        <a:spcBef>
                          <a:spcPts val="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limité. Pour la stabilité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 système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est intéressant de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 limité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-Xmn&lt;young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size&gt;[g|m|k]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Il faut définir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explicitement la taille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young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  <a:spcBef>
                          <a:spcPts val="1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generation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-XX:SurvivorRatio=&lt;ratio&gt;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Ration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entre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Survivor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young.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calculer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ainsi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275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ratio =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(&lt;young size&gt;/&lt;survivor size&gt;)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-2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81469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 empreintes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mémoires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Configurer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correctement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la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GC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31716"/>
            <a:ext cx="462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Bien </a:t>
            </a:r>
            <a:r>
              <a:rPr sz="2800" dirty="0">
                <a:latin typeface="Arial"/>
                <a:cs typeface="Arial"/>
              </a:rPr>
              <a:t>configurer </a:t>
            </a:r>
            <a:r>
              <a:rPr sz="2800" spc="-5" dirty="0">
                <a:latin typeface="Arial"/>
                <a:cs typeface="Arial"/>
              </a:rPr>
              <a:t>les logs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880303"/>
            <a:ext cx="5715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Faire </a:t>
            </a:r>
            <a:r>
              <a:rPr sz="2800" spc="-5" dirty="0">
                <a:latin typeface="Arial"/>
                <a:cs typeface="Arial"/>
              </a:rPr>
              <a:t>un dump </a:t>
            </a:r>
            <a:r>
              <a:rPr sz="2800" dirty="0">
                <a:latin typeface="Arial"/>
                <a:cs typeface="Arial"/>
              </a:rPr>
              <a:t>des </a:t>
            </a:r>
            <a:r>
              <a:rPr sz="2800" spc="-5" dirty="0">
                <a:latin typeface="Arial"/>
                <a:cs typeface="Arial"/>
              </a:rPr>
              <a:t>Out of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75053" y="2063876"/>
          <a:ext cx="591693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69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-XX:+UseConcMarkSweepGC</a:t>
                      </a:r>
                      <a:r>
                        <a:rPr sz="11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XX:+CMSParallelRemarkEnabled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Si le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temps de réponse est critique et</a:t>
                      </a:r>
                      <a:r>
                        <a:rPr sz="11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 marR="379095">
                        <a:lnSpc>
                          <a:spcPts val="152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attendant que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G1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soit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prêt pour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la 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production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alors il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faut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utiliser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MarkSweep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-XX:+UseCMSInitiatingOccupancyOnly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100965">
                        <a:lnSpc>
                          <a:spcPct val="114500"/>
                        </a:lnSpc>
                        <a:spcBef>
                          <a:spcPts val="1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XX:CMSInitiatingOccupancyFraction=&lt;p 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ercent&gt;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Regarder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l’IOF et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non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récentes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promotions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13229" y="4358766"/>
          <a:ext cx="6586220" cy="1525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04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-XX:+PrintGCDateStamps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847090">
                        <a:lnSpc>
                          <a:spcPts val="1520"/>
                        </a:lnSpc>
                        <a:spcBef>
                          <a:spcPts val="8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-verbose:gc -XX:+PrintGCDetails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  Xloggc:"&lt;path to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log&gt;"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10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-XX:+UseGCLogFileRotation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-XX:NumberOfGCLogFiles=10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-XX:GCLogFileSize=100M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915792" y="6309319"/>
            <a:ext cx="5544565" cy="479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57327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Pool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d’EJB stateless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et</a:t>
            </a:r>
            <a:r>
              <a:rPr sz="2400" i="1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MDB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1988896"/>
            <a:ext cx="8208899" cy="4680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033645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Pool de thread</a:t>
            </a:r>
            <a:r>
              <a:rPr sz="2400" i="1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undertow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Pour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afficher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les infos de la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" y="4284726"/>
            <a:ext cx="7637780" cy="1562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267970">
              <a:lnSpc>
                <a:spcPts val="288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278765" algn="l"/>
                <a:tab pos="166751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Io-thread	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undefined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Default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IO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Threads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CPU  count * 2</a:t>
            </a:r>
            <a:endParaRPr sz="2400">
              <a:latin typeface="Arial"/>
              <a:cs typeface="Arial"/>
            </a:endParaRPr>
          </a:p>
          <a:p>
            <a:pPr marL="278130" indent="-266065">
              <a:lnSpc>
                <a:spcPts val="3320"/>
              </a:lnSpc>
              <a:spcBef>
                <a:spcPts val="8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27876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Task-max-thread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undefined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Default Max</a:t>
            </a:r>
            <a:r>
              <a:rPr sz="2400" spc="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CPU count *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591" y="2432050"/>
            <a:ext cx="6480683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015104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Pool de thread</a:t>
            </a:r>
            <a:r>
              <a:rPr sz="2400" i="1" spc="-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undertow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" y="4650485"/>
            <a:ext cx="2799715" cy="9036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81610" marR="5080" indent="-169545">
              <a:lnSpc>
                <a:spcPts val="3460"/>
              </a:lnSpc>
              <a:spcBef>
                <a:spcPts val="30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27876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Pool de</a:t>
            </a:r>
            <a:r>
              <a:rPr sz="2400" i="1" spc="-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connexion 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datasource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82" y="1988820"/>
            <a:ext cx="7992872" cy="2520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7936" y="4124680"/>
            <a:ext cx="4971669" cy="2581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88061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Réglage </a:t>
            </a:r>
            <a:r>
              <a:rPr sz="2800" i="1" dirty="0">
                <a:latin typeface="Arial"/>
                <a:cs typeface="Arial"/>
              </a:rPr>
              <a:t>des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pools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  <a:tab pos="3357879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Pool de connexi</a:t>
            </a:r>
            <a:r>
              <a:rPr sz="2400" i="1" spc="-10" dirty="0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n	datasource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2204808"/>
            <a:ext cx="7632827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975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Arial"/>
                <a:cs typeface="Arial"/>
              </a:rPr>
              <a:t>Réglage </a:t>
            </a:r>
            <a:r>
              <a:rPr sz="3200" i="1" dirty="0">
                <a:latin typeface="Arial"/>
                <a:cs typeface="Arial"/>
              </a:rPr>
              <a:t>VM</a:t>
            </a:r>
            <a:r>
              <a:rPr sz="3200" i="1" spc="-8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Hotspot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6523355" cy="54527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66065" marR="751205" indent="-266065" algn="r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66065" algn="l"/>
              </a:tabLst>
            </a:pPr>
            <a:r>
              <a:rPr sz="2800" dirty="0">
                <a:latin typeface="Arial"/>
                <a:cs typeface="Arial"/>
              </a:rPr>
              <a:t>Introduction </a:t>
            </a:r>
            <a:r>
              <a:rPr sz="2800" spc="-5" dirty="0">
                <a:latin typeface="Arial"/>
                <a:cs typeface="Arial"/>
              </a:rPr>
              <a:t>à la </a:t>
            </a:r>
            <a:r>
              <a:rPr sz="2800" dirty="0">
                <a:latin typeface="Arial"/>
                <a:cs typeface="Arial"/>
              </a:rPr>
              <a:t>haute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disponibilité</a:t>
            </a:r>
            <a:endParaRPr sz="2800">
              <a:latin typeface="Arial"/>
              <a:cs typeface="Arial"/>
            </a:endParaRPr>
          </a:p>
          <a:p>
            <a:pPr marL="266065" marR="666750" lvl="1" indent="-266065" algn="r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26606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Répartition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de charge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(load</a:t>
            </a:r>
            <a:r>
              <a:rPr sz="2400" i="1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balancing)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Tolérance aux pannes</a:t>
            </a:r>
            <a:r>
              <a:rPr sz="2400" i="1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(fail-over)</a:t>
            </a:r>
            <a:endParaRPr sz="24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10" dirty="0">
                <a:latin typeface="Arial"/>
                <a:cs typeface="Arial"/>
              </a:rPr>
              <a:t>SSO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 Subsystem</a:t>
            </a:r>
            <a:r>
              <a:rPr sz="2800" i="1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Jgroup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Réplication </a:t>
            </a:r>
            <a:r>
              <a:rPr sz="2800" i="1" spc="-5" dirty="0">
                <a:latin typeface="Arial"/>
                <a:cs typeface="Arial"/>
              </a:rPr>
              <a:t>de </a:t>
            </a:r>
            <a:r>
              <a:rPr sz="2800" i="1" dirty="0">
                <a:latin typeface="Arial"/>
                <a:cs typeface="Arial"/>
              </a:rPr>
              <a:t>session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HTTP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Les </a:t>
            </a:r>
            <a:r>
              <a:rPr sz="2800" i="1" spc="-5" dirty="0">
                <a:latin typeface="Arial"/>
                <a:cs typeface="Arial"/>
              </a:rPr>
              <a:t>EJB en </a:t>
            </a:r>
            <a:r>
              <a:rPr sz="2800" i="1" dirty="0">
                <a:latin typeface="Arial"/>
                <a:cs typeface="Arial"/>
              </a:rPr>
              <a:t>cluster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HA Singleton </a:t>
            </a:r>
            <a:r>
              <a:rPr sz="2800" i="1" dirty="0">
                <a:latin typeface="Arial"/>
                <a:cs typeface="Arial"/>
              </a:rPr>
              <a:t>et le Subsystem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singleton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spc="-5" dirty="0">
                <a:latin typeface="Arial"/>
                <a:cs typeface="Arial"/>
              </a:rPr>
              <a:t>Cache </a:t>
            </a:r>
            <a:r>
              <a:rPr sz="2800" i="1" dirty="0">
                <a:latin typeface="Arial"/>
                <a:cs typeface="Arial"/>
              </a:rPr>
              <a:t>reparti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Infinispan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1108963"/>
            <a:ext cx="163131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Sécurité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82597" y="1875282"/>
            <a:ext cx="699389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Principes de sécurisation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du</a:t>
            </a:r>
            <a:r>
              <a:rPr sz="2400" b="1" i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Gestion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des accès aux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outils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d'administration</a:t>
            </a:r>
            <a:endParaRPr sz="2400">
              <a:latin typeface="Arial"/>
              <a:cs typeface="Arial"/>
            </a:endParaRPr>
          </a:p>
          <a:p>
            <a:pPr marL="355600" marR="1925955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Gestion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autorisations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et</a:t>
            </a:r>
            <a:r>
              <a:rPr sz="2400" b="1" i="1" spc="-1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des  authentifications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méthodes</a:t>
            </a:r>
            <a:r>
              <a:rPr sz="2400" b="1" i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d'authentification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Realms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: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JDBCRealm,</a:t>
            </a:r>
            <a:r>
              <a:rPr sz="2400" b="1" i="1" spc="4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LDAPRealm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Sécuriser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les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échanges avec</a:t>
            </a:r>
            <a:r>
              <a:rPr sz="2400" b="1" i="1" spc="2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808080"/>
                </a:solidFill>
                <a:latin typeface="Arial"/>
                <a:cs typeface="Arial"/>
              </a:rPr>
              <a:t>SSL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1630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Sécurité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205406"/>
            <a:ext cx="7806690" cy="36144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Principes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sécurisation </a:t>
            </a:r>
            <a:r>
              <a:rPr sz="2800" spc="-5" dirty="0">
                <a:latin typeface="Arial"/>
                <a:cs typeface="Arial"/>
              </a:rPr>
              <a:t>du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JAAS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Création des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security</a:t>
            </a:r>
            <a:r>
              <a:rPr sz="24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Sécurisation des applications</a:t>
            </a:r>
            <a:r>
              <a:rPr sz="2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(authentification)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Création ou configuration des</a:t>
            </a:r>
            <a:r>
              <a:rPr sz="2400" spc="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LoginModule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Sécurisation des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d’administration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Appliquer les contrôle d’accès par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rôle</a:t>
            </a:r>
            <a:r>
              <a:rPr sz="2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(autorisation)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Utilisation du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SSL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1144015"/>
            <a:ext cx="6574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Introduction </a:t>
            </a:r>
            <a:r>
              <a:rPr sz="3000" spc="-5" dirty="0">
                <a:solidFill>
                  <a:srgbClr val="000000"/>
                </a:solidFill>
              </a:rPr>
              <a:t>à </a:t>
            </a:r>
            <a:r>
              <a:rPr sz="3000" dirty="0">
                <a:solidFill>
                  <a:srgbClr val="000000"/>
                </a:solidFill>
              </a:rPr>
              <a:t>Jboss EAP </a:t>
            </a:r>
            <a:r>
              <a:rPr sz="3000" spc="-5" dirty="0">
                <a:solidFill>
                  <a:srgbClr val="000000"/>
                </a:solidFill>
              </a:rPr>
              <a:t>et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WildFly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1285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Principes de </a:t>
            </a:r>
            <a:r>
              <a:rPr dirty="0"/>
              <a:t>l'Open</a:t>
            </a:r>
            <a:r>
              <a:rPr spc="-25" dirty="0"/>
              <a:t> </a:t>
            </a:r>
            <a:r>
              <a:rPr spc="-5" dirty="0"/>
              <a:t>Source</a:t>
            </a:r>
          </a:p>
          <a:p>
            <a:pPr marL="1391285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L'Open Source professionnel avec</a:t>
            </a:r>
            <a:r>
              <a:rPr spc="30" dirty="0"/>
              <a:t> </a:t>
            </a:r>
            <a:r>
              <a:rPr spc="-5" dirty="0"/>
              <a:t>RedHat</a:t>
            </a:r>
          </a:p>
          <a:p>
            <a:pPr marL="1391285" marR="24130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JBoss EAP vs </a:t>
            </a:r>
            <a:r>
              <a:rPr dirty="0"/>
              <a:t>WildFly, </a:t>
            </a:r>
            <a:r>
              <a:rPr spc="-5" dirty="0"/>
              <a:t>serveurs </a:t>
            </a:r>
            <a:r>
              <a:rPr dirty="0"/>
              <a:t>certifiés  </a:t>
            </a:r>
            <a:r>
              <a:rPr i="1" spc="-5" dirty="0"/>
              <a:t>Java </a:t>
            </a:r>
            <a:r>
              <a:rPr i="1" dirty="0"/>
              <a:t>EE </a:t>
            </a:r>
            <a:r>
              <a:rPr i="1" spc="-5" dirty="0"/>
              <a:t>7</a:t>
            </a:r>
          </a:p>
          <a:p>
            <a:pPr marL="1391285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L'architecture de</a:t>
            </a:r>
            <a:r>
              <a:rPr spc="10" dirty="0"/>
              <a:t> </a:t>
            </a:r>
            <a:r>
              <a:rPr dirty="0"/>
              <a:t>WildFly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1144015"/>
            <a:ext cx="6570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Introduction </a:t>
            </a:r>
            <a:r>
              <a:rPr sz="3000" spc="-5" dirty="0">
                <a:solidFill>
                  <a:srgbClr val="000000"/>
                </a:solidFill>
              </a:rPr>
              <a:t>à </a:t>
            </a:r>
            <a:r>
              <a:rPr sz="3000" dirty="0">
                <a:solidFill>
                  <a:srgbClr val="000000"/>
                </a:solidFill>
              </a:rPr>
              <a:t>Jboss EAP </a:t>
            </a:r>
            <a:r>
              <a:rPr sz="3000" spc="-5" dirty="0">
                <a:solidFill>
                  <a:srgbClr val="000000"/>
                </a:solidFill>
              </a:rPr>
              <a:t>et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WildFly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1285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Principes de </a:t>
            </a:r>
            <a:r>
              <a:rPr dirty="0"/>
              <a:t>l'Open</a:t>
            </a:r>
            <a:r>
              <a:rPr spc="-20" dirty="0"/>
              <a:t> </a:t>
            </a:r>
            <a:r>
              <a:rPr spc="-5" dirty="0"/>
              <a:t>Source</a:t>
            </a:r>
          </a:p>
          <a:p>
            <a:pPr marL="1391285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L'Open Source professionnel avec</a:t>
            </a:r>
            <a:r>
              <a:rPr spc="30" dirty="0"/>
              <a:t> </a:t>
            </a:r>
            <a:r>
              <a:rPr spc="-5" dirty="0"/>
              <a:t>RedHat</a:t>
            </a:r>
          </a:p>
          <a:p>
            <a:pPr marL="1391285" marR="24130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JBoss EAP vs </a:t>
            </a:r>
            <a:r>
              <a:rPr dirty="0"/>
              <a:t>WildFly, </a:t>
            </a:r>
            <a:r>
              <a:rPr spc="-5" dirty="0"/>
              <a:t>serveurs </a:t>
            </a:r>
            <a:r>
              <a:rPr dirty="0"/>
              <a:t>certifiés  </a:t>
            </a:r>
            <a:r>
              <a:rPr i="1" spc="-5" dirty="0"/>
              <a:t>Java </a:t>
            </a:r>
            <a:r>
              <a:rPr i="1" dirty="0"/>
              <a:t>EE</a:t>
            </a:r>
            <a:r>
              <a:rPr i="1" spc="10" dirty="0"/>
              <a:t> </a:t>
            </a:r>
            <a:r>
              <a:rPr i="1" spc="-5" dirty="0"/>
              <a:t>7</a:t>
            </a:r>
          </a:p>
          <a:p>
            <a:pPr marL="1391285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1391920" algn="l"/>
              </a:tabLst>
            </a:pPr>
            <a:r>
              <a:rPr spc="-5" dirty="0"/>
              <a:t>L'architecture de</a:t>
            </a:r>
            <a:r>
              <a:rPr spc="10" dirty="0"/>
              <a:t> </a:t>
            </a:r>
            <a:r>
              <a:rPr dirty="0"/>
              <a:t>WildFly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5288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Principes </a:t>
            </a:r>
            <a:r>
              <a:rPr sz="3200" dirty="0"/>
              <a:t>de l'Open</a:t>
            </a:r>
            <a:r>
              <a:rPr sz="3200" spc="-120" dirty="0"/>
              <a:t> </a:t>
            </a:r>
            <a:r>
              <a:rPr sz="3200" dirty="0"/>
              <a:t>Source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577723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Logiciel distribué sous licence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libre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Code </a:t>
            </a:r>
            <a:r>
              <a:rPr sz="2800" dirty="0">
                <a:latin typeface="Arial"/>
                <a:cs typeface="Arial"/>
              </a:rPr>
              <a:t>source rendu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publique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Modèle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economique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668337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L'Open </a:t>
            </a:r>
            <a:r>
              <a:rPr sz="3200" dirty="0"/>
              <a:t>Source </a:t>
            </a:r>
            <a:r>
              <a:rPr sz="3200" spc="-5" dirty="0"/>
              <a:t>professionnel</a:t>
            </a:r>
            <a:r>
              <a:rPr sz="3200" spc="-90" dirty="0"/>
              <a:t> </a:t>
            </a:r>
            <a:r>
              <a:rPr sz="3200" spc="-5" dirty="0"/>
              <a:t>avec  </a:t>
            </a:r>
            <a:r>
              <a:rPr sz="3200" dirty="0"/>
              <a:t>RedHat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641590" cy="48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763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Red Hat </a:t>
            </a:r>
            <a:r>
              <a:rPr sz="2800" dirty="0">
                <a:latin typeface="Arial"/>
                <a:cs typeface="Arial"/>
              </a:rPr>
              <a:t>est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premier fournisseur mondial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solutions logicielles Open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Source</a:t>
            </a:r>
            <a:endParaRPr sz="28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Très connu pour sa distribution Linux </a:t>
            </a:r>
            <a:r>
              <a:rPr sz="2800" spc="-5" dirty="0">
                <a:latin typeface="Arial"/>
                <a:cs typeface="Arial"/>
              </a:rPr>
              <a:t>(RHEL &amp;  </a:t>
            </a:r>
            <a:r>
              <a:rPr sz="2800" dirty="0">
                <a:latin typeface="Arial"/>
                <a:cs typeface="Arial"/>
              </a:rPr>
              <a:t>Fedora)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modèle économique basé sur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vente des  </a:t>
            </a:r>
            <a:r>
              <a:rPr sz="2800" spc="-5" dirty="0">
                <a:latin typeface="Arial"/>
                <a:cs typeface="Arial"/>
              </a:rPr>
              <a:t>abonnements </a:t>
            </a:r>
            <a:r>
              <a:rPr sz="2800" dirty="0">
                <a:latin typeface="Arial"/>
                <a:cs typeface="Arial"/>
              </a:rPr>
              <a:t>d’assitance,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formations </a:t>
            </a:r>
            <a:r>
              <a:rPr sz="2800" spc="-5" dirty="0">
                <a:latin typeface="Arial"/>
                <a:cs typeface="Arial"/>
              </a:rPr>
              <a:t>et  </a:t>
            </a:r>
            <a:r>
              <a:rPr sz="2800" dirty="0">
                <a:latin typeface="Arial"/>
                <a:cs typeface="Arial"/>
              </a:rPr>
              <a:t>d’intégration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personnalisé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2006 rachat de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société</a:t>
            </a:r>
            <a:r>
              <a:rPr sz="2800" spc="-5" dirty="0">
                <a:latin typeface="Arial"/>
                <a:cs typeface="Arial"/>
              </a:rPr>
              <a:t> JBOSS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Membre du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JCP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JBoss EAP vs </a:t>
            </a:r>
            <a:r>
              <a:rPr sz="3200" spc="-5" dirty="0"/>
              <a:t>WildFly, serveurs</a:t>
            </a:r>
            <a:r>
              <a:rPr sz="3200" spc="-55" dirty="0"/>
              <a:t> </a:t>
            </a:r>
            <a:r>
              <a:rPr sz="3200" spc="-5" dirty="0"/>
              <a:t>certifiés  Java </a:t>
            </a:r>
            <a:r>
              <a:rPr sz="3200" dirty="0"/>
              <a:t>EE</a:t>
            </a:r>
            <a:r>
              <a:rPr sz="3200" spc="-10" dirty="0"/>
              <a:t> </a:t>
            </a:r>
            <a:r>
              <a:rPr sz="3200" dirty="0"/>
              <a:t>7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62000" y="1147762"/>
            <a:ext cx="7620000" cy="456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JBoss EAP vs </a:t>
            </a:r>
            <a:r>
              <a:rPr sz="3200" spc="-5" dirty="0"/>
              <a:t>WildFly, serveurs</a:t>
            </a:r>
            <a:r>
              <a:rPr sz="3200" spc="-55" dirty="0"/>
              <a:t> </a:t>
            </a:r>
            <a:r>
              <a:rPr sz="3200" spc="-5" dirty="0"/>
              <a:t>certifiés  Java </a:t>
            </a:r>
            <a:r>
              <a:rPr sz="3200" dirty="0"/>
              <a:t>EE</a:t>
            </a:r>
            <a:r>
              <a:rPr sz="3200" spc="-10" dirty="0"/>
              <a:t> </a:t>
            </a:r>
            <a:r>
              <a:rPr sz="3200" dirty="0"/>
              <a:t>7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61936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Jboss </a:t>
            </a:r>
            <a:r>
              <a:rPr sz="2800" spc="-5" dirty="0">
                <a:latin typeface="Arial"/>
                <a:cs typeface="Arial"/>
              </a:rPr>
              <a:t>AS a </a:t>
            </a:r>
            <a:r>
              <a:rPr sz="2800" dirty="0">
                <a:latin typeface="Arial"/>
                <a:cs typeface="Arial"/>
              </a:rPr>
              <a:t>été rebaptisé </a:t>
            </a:r>
            <a:r>
              <a:rPr sz="2800" spc="-5" dirty="0">
                <a:latin typeface="Arial"/>
                <a:cs typeface="Arial"/>
              </a:rPr>
              <a:t>Wildfly en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2012</a:t>
            </a:r>
            <a:endParaRPr sz="2800">
              <a:latin typeface="Arial"/>
              <a:cs typeface="Arial"/>
            </a:endParaRPr>
          </a:p>
          <a:p>
            <a:pPr marL="12700" marR="1036319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Wildfly est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version communautaire </a:t>
            </a:r>
            <a:r>
              <a:rPr sz="2800" spc="-5" dirty="0">
                <a:latin typeface="Arial"/>
                <a:cs typeface="Arial"/>
              </a:rPr>
              <a:t>du  </a:t>
            </a:r>
            <a:r>
              <a:rPr sz="2800" dirty="0">
                <a:latin typeface="Arial"/>
                <a:cs typeface="Arial"/>
              </a:rPr>
              <a:t>serveur </a:t>
            </a:r>
            <a:r>
              <a:rPr sz="2800" spc="-5" dirty="0">
                <a:latin typeface="Arial"/>
                <a:cs typeface="Arial"/>
              </a:rPr>
              <a:t>d’application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RedHat</a:t>
            </a:r>
            <a:endParaRPr sz="280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dirty="0">
                <a:latin typeface="Arial"/>
                <a:cs typeface="Arial"/>
              </a:rPr>
              <a:t>Jboss </a:t>
            </a:r>
            <a:r>
              <a:rPr sz="2800" spc="-5" dirty="0">
                <a:latin typeface="Arial"/>
                <a:cs typeface="Arial"/>
              </a:rPr>
              <a:t>EAP est la </a:t>
            </a:r>
            <a:r>
              <a:rPr sz="2800" dirty="0">
                <a:latin typeface="Arial"/>
                <a:cs typeface="Arial"/>
              </a:rPr>
              <a:t>version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commerciale</a:t>
            </a:r>
            <a:endParaRPr sz="2800">
              <a:latin typeface="Arial"/>
              <a:cs typeface="Arial"/>
            </a:endParaRPr>
          </a:p>
          <a:p>
            <a:pPr marL="12700" marR="73787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Chaque </a:t>
            </a:r>
            <a:r>
              <a:rPr sz="2800" dirty="0">
                <a:latin typeface="Arial"/>
                <a:cs typeface="Arial"/>
              </a:rPr>
              <a:t>version </a:t>
            </a:r>
            <a:r>
              <a:rPr sz="2800" spc="-5" dirty="0">
                <a:latin typeface="Arial"/>
                <a:cs typeface="Arial"/>
              </a:rPr>
              <a:t>EAP dérive d’une </a:t>
            </a:r>
            <a:r>
              <a:rPr sz="2800" dirty="0">
                <a:latin typeface="Arial"/>
                <a:cs typeface="Arial"/>
              </a:rPr>
              <a:t>version  stable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wildfly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dernière version stable </a:t>
            </a:r>
            <a:r>
              <a:rPr sz="2800" spc="-5" dirty="0">
                <a:latin typeface="Arial"/>
                <a:cs typeface="Arial"/>
              </a:rPr>
              <a:t>de wildfly </a:t>
            </a:r>
            <a:r>
              <a:rPr sz="2800" dirty="0">
                <a:latin typeface="Arial"/>
                <a:cs typeface="Arial"/>
              </a:rPr>
              <a:t>est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10.1.0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dernière version stable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Jboss </a:t>
            </a:r>
            <a:r>
              <a:rPr sz="2800" spc="-5" dirty="0">
                <a:latin typeface="Arial"/>
                <a:cs typeface="Arial"/>
              </a:rPr>
              <a:t>EAP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7.0.0 (basée sur </a:t>
            </a:r>
            <a:r>
              <a:rPr sz="2800" spc="-5" dirty="0">
                <a:latin typeface="Arial"/>
                <a:cs typeface="Arial"/>
              </a:rPr>
              <a:t>wildfly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10.1.0)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JBoss EAP vs </a:t>
            </a:r>
            <a:r>
              <a:rPr sz="3200" spc="-5" dirty="0"/>
              <a:t>WildFly, serveurs</a:t>
            </a:r>
            <a:r>
              <a:rPr sz="3200" spc="-55" dirty="0"/>
              <a:t> </a:t>
            </a:r>
            <a:r>
              <a:rPr sz="3200" spc="-5" dirty="0"/>
              <a:t>certifiés  Java </a:t>
            </a:r>
            <a:r>
              <a:rPr sz="3200" dirty="0"/>
              <a:t>EE</a:t>
            </a:r>
            <a:r>
              <a:rPr sz="3200" spc="-10" dirty="0"/>
              <a:t> </a:t>
            </a:r>
            <a:r>
              <a:rPr sz="3200" dirty="0"/>
              <a:t>7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55332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chaque </a:t>
            </a:r>
            <a:r>
              <a:rPr sz="2800" spc="-5" dirty="0">
                <a:latin typeface="Arial"/>
                <a:cs typeface="Arial"/>
              </a:rPr>
              <a:t>JSR </a:t>
            </a:r>
            <a:r>
              <a:rPr sz="2800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EE </a:t>
            </a:r>
            <a:r>
              <a:rPr sz="2800" dirty="0">
                <a:latin typeface="Arial"/>
                <a:cs typeface="Arial"/>
              </a:rPr>
              <a:t>correspond </a:t>
            </a:r>
            <a:r>
              <a:rPr sz="2800" spc="-5" dirty="0">
                <a:latin typeface="Arial"/>
                <a:cs typeface="Arial"/>
              </a:rPr>
              <a:t>une </a:t>
            </a:r>
            <a:r>
              <a:rPr sz="2800" dirty="0">
                <a:latin typeface="Arial"/>
                <a:cs typeface="Arial"/>
              </a:rPr>
              <a:t>suite  de test appelée Compatibility Test </a:t>
            </a:r>
            <a:r>
              <a:rPr sz="2800" spc="-5" dirty="0">
                <a:latin typeface="Arial"/>
                <a:cs typeface="Arial"/>
              </a:rPr>
              <a:t>Suite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(CTS)</a:t>
            </a:r>
            <a:endParaRPr sz="2800">
              <a:latin typeface="Arial"/>
              <a:cs typeface="Arial"/>
            </a:endParaRPr>
          </a:p>
          <a:p>
            <a:pPr marL="12700" marR="12700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Pour obtenir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label </a:t>
            </a:r>
            <a:r>
              <a:rPr sz="2800" spc="-5" dirty="0">
                <a:latin typeface="Arial"/>
                <a:cs typeface="Arial"/>
              </a:rPr>
              <a:t>« </a:t>
            </a:r>
            <a:r>
              <a:rPr sz="2800" dirty="0">
                <a:latin typeface="Arial"/>
                <a:cs typeface="Arial"/>
              </a:rPr>
              <a:t>certifié Java </a:t>
            </a:r>
            <a:r>
              <a:rPr sz="2800" spc="-5" dirty="0">
                <a:latin typeface="Arial"/>
                <a:cs typeface="Arial"/>
              </a:rPr>
              <a:t>EE », un  </a:t>
            </a:r>
            <a:r>
              <a:rPr sz="2800" dirty="0">
                <a:latin typeface="Arial"/>
                <a:cs typeface="Arial"/>
              </a:rPr>
              <a:t>serveur </a:t>
            </a:r>
            <a:r>
              <a:rPr sz="2800" spc="-5" dirty="0">
                <a:latin typeface="Arial"/>
                <a:cs typeface="Arial"/>
              </a:rPr>
              <a:t>d’application doit </a:t>
            </a:r>
            <a:r>
              <a:rPr sz="2800" dirty="0">
                <a:latin typeface="Arial"/>
                <a:cs typeface="Arial"/>
              </a:rPr>
              <a:t>se soumettre </a:t>
            </a:r>
            <a:r>
              <a:rPr sz="2800" spc="-5" dirty="0">
                <a:latin typeface="Arial"/>
                <a:cs typeface="Arial"/>
              </a:rPr>
              <a:t>au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CTS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Wildfly est certifié Java </a:t>
            </a:r>
            <a:r>
              <a:rPr sz="2800" spc="-5" dirty="0">
                <a:latin typeface="Arial"/>
                <a:cs typeface="Arial"/>
              </a:rPr>
              <a:t>EE 7 </a:t>
            </a:r>
            <a:r>
              <a:rPr sz="2800" dirty="0">
                <a:latin typeface="Arial"/>
                <a:cs typeface="Arial"/>
              </a:rPr>
              <a:t>depuis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version  </a:t>
            </a:r>
            <a:r>
              <a:rPr sz="2800" spc="-5" dirty="0">
                <a:latin typeface="Arial"/>
                <a:cs typeface="Arial"/>
              </a:rPr>
              <a:t>8 </a:t>
            </a:r>
            <a:r>
              <a:rPr sz="2800" dirty="0">
                <a:latin typeface="Arial"/>
                <a:cs typeface="Arial"/>
              </a:rPr>
              <a:t>(Wildfly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8)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48367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L'architecture </a:t>
            </a:r>
            <a:r>
              <a:rPr sz="3200" dirty="0"/>
              <a:t>de</a:t>
            </a:r>
            <a:r>
              <a:rPr sz="3200" spc="-65" dirty="0"/>
              <a:t> </a:t>
            </a:r>
            <a:r>
              <a:rPr sz="3200" spc="-5" dirty="0"/>
              <a:t>WildFly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106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Ss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929071"/>
            <a:ext cx="118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sssss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64" y="1700745"/>
            <a:ext cx="7560818" cy="396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27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Télécharger </a:t>
            </a:r>
            <a:r>
              <a:rPr sz="2800" spc="-5" dirty="0">
                <a:latin typeface="Arial"/>
                <a:cs typeface="Arial"/>
              </a:rPr>
              <a:t>le jdk 8  </a:t>
            </a:r>
            <a:r>
              <a:rPr sz="2800" dirty="0">
                <a:latin typeface="Arial"/>
                <a:cs typeface="Arial"/>
                <a:hlinkClick r:id="rId2"/>
              </a:rPr>
              <a:t>http://www.oracle.com/technetwork/java/javase/d </a:t>
            </a:r>
            <a:r>
              <a:rPr sz="2800" dirty="0">
                <a:latin typeface="Arial"/>
                <a:cs typeface="Arial"/>
              </a:rPr>
              <a:t> ownloads/jdk8-downloads-2133151.html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4626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Objectifs</a:t>
            </a:r>
            <a:r>
              <a:rPr sz="3200" spc="-90" dirty="0"/>
              <a:t> </a:t>
            </a:r>
            <a:r>
              <a:rPr sz="3200" spc="-5" dirty="0"/>
              <a:t>pédagogiques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75779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Installer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serveur d'application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WildFly/Jboss</a:t>
            </a:r>
            <a:endParaRPr sz="2800">
              <a:latin typeface="Arial"/>
              <a:cs typeface="Arial"/>
            </a:endParaRPr>
          </a:p>
          <a:p>
            <a:pPr marL="12700" marR="115252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Maîtriser les </a:t>
            </a:r>
            <a:r>
              <a:rPr sz="2800" spc="-5" dirty="0">
                <a:latin typeface="Arial"/>
                <a:cs typeface="Arial"/>
              </a:rPr>
              <a:t>modes </a:t>
            </a:r>
            <a:r>
              <a:rPr sz="2800" dirty="0">
                <a:latin typeface="Arial"/>
                <a:cs typeface="Arial"/>
              </a:rPr>
              <a:t>de déploiement des  composants </a:t>
            </a:r>
            <a:r>
              <a:rPr sz="2800" spc="-5" dirty="0">
                <a:latin typeface="Arial"/>
                <a:cs typeface="Arial"/>
              </a:rPr>
              <a:t>war, jar </a:t>
            </a:r>
            <a:r>
              <a:rPr sz="2800" dirty="0">
                <a:latin typeface="Arial"/>
                <a:cs typeface="Arial"/>
              </a:rPr>
              <a:t>et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ear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Configurer </a:t>
            </a:r>
            <a:r>
              <a:rPr sz="2800" spc="-5" dirty="0">
                <a:latin typeface="Arial"/>
                <a:cs typeface="Arial"/>
              </a:rPr>
              <a:t>un domaine </a:t>
            </a:r>
            <a:r>
              <a:rPr sz="2800" dirty="0">
                <a:latin typeface="Arial"/>
                <a:cs typeface="Arial"/>
              </a:rPr>
              <a:t>avec plusieurs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hosts</a:t>
            </a:r>
            <a:endParaRPr sz="2800">
              <a:latin typeface="Arial"/>
              <a:cs typeface="Arial"/>
            </a:endParaRPr>
          </a:p>
          <a:p>
            <a:pPr marL="12700" marR="56197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Superviser l'activité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serveur d'application  WildFly/Jboss</a:t>
            </a:r>
            <a:endParaRPr sz="2800">
              <a:latin typeface="Arial"/>
              <a:cs typeface="Arial"/>
            </a:endParaRPr>
          </a:p>
          <a:p>
            <a:pPr marL="12700" marR="133096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Optimiser les performances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serveur  d'application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WildFly/Jboss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Sécuriser les accès aux applications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déployées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3190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Installer </a:t>
            </a:r>
            <a:r>
              <a:rPr sz="2800" spc="-5" dirty="0">
                <a:latin typeface="Arial"/>
                <a:cs typeface="Arial"/>
              </a:rPr>
              <a:t>Wildfly </a:t>
            </a:r>
            <a:r>
              <a:rPr sz="2800" dirty="0">
                <a:latin typeface="Arial"/>
                <a:cs typeface="Arial"/>
              </a:rPr>
              <a:t>wildfly10.1.0.Final </a:t>
            </a: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partir </a:t>
            </a:r>
            <a:r>
              <a:rPr sz="2800" spc="-5" dirty="0">
                <a:latin typeface="Arial"/>
                <a:cs typeface="Arial"/>
              </a:rPr>
              <a:t>du  ZIP </a:t>
            </a:r>
            <a:r>
              <a:rPr sz="2800" dirty="0">
                <a:latin typeface="Arial"/>
                <a:cs typeface="Arial"/>
              </a:rPr>
              <a:t>disponible </a:t>
            </a:r>
            <a:r>
              <a:rPr sz="2800" spc="-5" dirty="0">
                <a:latin typeface="Arial"/>
                <a:cs typeface="Arial"/>
              </a:rPr>
              <a:t>@</a:t>
            </a:r>
            <a:r>
              <a:rPr sz="2800" spc="-10" dirty="0">
                <a:solidFill>
                  <a:srgbClr val="6080B8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6080B8"/>
                </a:solidFill>
                <a:uFill>
                  <a:solidFill>
                    <a:srgbClr val="6080B8"/>
                  </a:solidFill>
                </a:uFill>
                <a:latin typeface="Arial"/>
                <a:cs typeface="Arial"/>
                <a:hlinkClick r:id="rId2"/>
              </a:rPr>
              <a:t>http://wildfly.org/downloads/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" y="2305031"/>
            <a:ext cx="85788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solidFill>
                  <a:srgbClr val="00548B"/>
                </a:solidFill>
                <a:latin typeface="Wingdings"/>
                <a:cs typeface="Wingdings"/>
              </a:rPr>
              <a:t></a:t>
            </a:r>
            <a:r>
              <a:rPr sz="2800" spc="-5" dirty="0">
                <a:latin typeface="Arial"/>
                <a:cs typeface="Arial"/>
              </a:rPr>
              <a:t>Sss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990338"/>
            <a:ext cx="5005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Dézipper l’archive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télécharger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4786" y="2391536"/>
            <a:ext cx="7924800" cy="2448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1594" y="5517235"/>
            <a:ext cx="3816477" cy="864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500620" cy="40989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Installation </a:t>
            </a: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partir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source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Récupérer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les</a:t>
            </a:r>
            <a:r>
              <a:rPr sz="2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sources</a:t>
            </a:r>
            <a:endParaRPr sz="2400">
              <a:latin typeface="Arial"/>
              <a:cs typeface="Arial"/>
            </a:endParaRPr>
          </a:p>
          <a:p>
            <a:pPr marL="756285" marR="53975" lvl="1" indent="-34290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À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la racine du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projet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trouve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3 fichiers (build.sh,  build.bat et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pom.xml)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B1D1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377190" indent="-365125">
              <a:lnSpc>
                <a:spcPct val="100000"/>
              </a:lnSpc>
              <a:spcBef>
                <a:spcPts val="235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spc="-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façons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construire 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projet</a:t>
            </a:r>
            <a:endParaRPr sz="2800">
              <a:latin typeface="Arial"/>
              <a:cs typeface="Arial"/>
            </a:endParaRPr>
          </a:p>
          <a:p>
            <a:pPr marL="756285" marR="5080" lvl="1" indent="-34290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  <a:tab pos="299656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Par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commande	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exécuter la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commande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(build.sh 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ou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build.bat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pour</a:t>
            </a:r>
            <a:r>
              <a:rPr sz="24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windows)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Maven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mvn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install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-U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2171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380428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Installer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wildfly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Structure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des</a:t>
            </a:r>
            <a:r>
              <a:rPr sz="2400" spc="-7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dossiers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1901" y="2105037"/>
            <a:ext cx="3820414" cy="4253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2171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6065" cy="1283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Démarrage </a:t>
            </a:r>
            <a:r>
              <a:rPr sz="2800" spc="-5" dirty="0">
                <a:latin typeface="Arial"/>
                <a:cs typeface="Arial"/>
              </a:rPr>
              <a:t>du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&lt;WILDFLY&gt;/bin/standalone.sh</a:t>
            </a:r>
            <a:r>
              <a:rPr sz="2400" spc="-8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&lt;WILDFLY&gt;/bin/standalone.bat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555" y="2564853"/>
            <a:ext cx="8424926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27583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Variables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d’environnement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&lt;WILDFLY_HOME&gt;/bin/standalone.conf</a:t>
            </a:r>
            <a:r>
              <a:rPr sz="24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(Linux)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5656" y="4284726"/>
            <a:ext cx="6367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&lt;WILDFLY_HOME&gt;/bin/standalone.conf.bat  (windows)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627" y="2247900"/>
            <a:ext cx="7665847" cy="197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594" y="5085181"/>
            <a:ext cx="6257925" cy="100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366776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Test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l’installation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Page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d’accueil</a:t>
            </a:r>
            <a:r>
              <a:rPr sz="24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wildfly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337" y="2060829"/>
            <a:ext cx="6791325" cy="4338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2171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Installation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798060" cy="26739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Arrêt </a:t>
            </a:r>
            <a:r>
              <a:rPr sz="2800" dirty="0">
                <a:latin typeface="Arial"/>
                <a:cs typeface="Arial"/>
              </a:rPr>
              <a:t>local </a:t>
            </a:r>
            <a:r>
              <a:rPr sz="2800" spc="-5" dirty="0">
                <a:latin typeface="Arial"/>
                <a:cs typeface="Arial"/>
              </a:rPr>
              <a:t>du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Signal d’interruption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(Ctrl +</a:t>
            </a:r>
            <a:r>
              <a:rPr sz="2400" spc="-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Kill -9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&lt;PID&gt;</a:t>
            </a:r>
            <a:endParaRPr sz="24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Jboss-cli.sh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1512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3061665"/>
            <a:ext cx="4824476" cy="2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3739" y="3501009"/>
            <a:ext cx="4781549" cy="305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594" y="812113"/>
            <a:ext cx="492887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Bases de</a:t>
            </a:r>
            <a:r>
              <a:rPr sz="3200" spc="-7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l'administration  JBoss/WildFly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98066" y="2019427"/>
            <a:ext cx="661797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Principe des</a:t>
            </a:r>
            <a:r>
              <a:rPr sz="2400" b="1" i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configurations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725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Déploiement d'applications Java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EE (ear), 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d'applications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Web (war) et de</a:t>
            </a:r>
            <a:r>
              <a:rPr sz="2400" b="1" i="1" spc="-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composants  EJB</a:t>
            </a:r>
            <a:r>
              <a:rPr sz="2400" b="1" i="1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(jar)</a:t>
            </a:r>
            <a:endParaRPr sz="2400">
              <a:latin typeface="Arial"/>
              <a:cs typeface="Arial"/>
            </a:endParaRPr>
          </a:p>
          <a:p>
            <a:pPr marL="355600" marR="901700" indent="-342900">
              <a:lnSpc>
                <a:spcPct val="110100"/>
              </a:lnSpc>
              <a:spcBef>
                <a:spcPts val="1725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Déploiement de Driver JDBC 4, </a:t>
            </a:r>
            <a:r>
              <a:rPr sz="2400" b="1" i="1" spc="-10" dirty="0">
                <a:solidFill>
                  <a:srgbClr val="808080"/>
                </a:solidFill>
                <a:latin typeface="Arial"/>
                <a:cs typeface="Arial"/>
              </a:rPr>
              <a:t>de 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DataSources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et de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modules</a:t>
            </a:r>
            <a:r>
              <a:rPr sz="2400" b="1" i="1" spc="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partagés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Travaux</a:t>
            </a:r>
            <a:r>
              <a:rPr sz="2400" b="1" i="1" spc="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pratiques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681595" cy="48545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66065" marR="3554729" indent="-266065" algn="r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66065" algn="l"/>
              </a:tabLst>
            </a:pPr>
            <a:r>
              <a:rPr sz="2800" spc="-5" dirty="0">
                <a:latin typeface="Arial"/>
                <a:cs typeface="Arial"/>
              </a:rPr>
              <a:t>Compte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d’administration</a:t>
            </a:r>
            <a:endParaRPr sz="2800">
              <a:latin typeface="Arial"/>
              <a:cs typeface="Arial"/>
            </a:endParaRPr>
          </a:p>
          <a:p>
            <a:pPr marL="342265" marR="3611245" lvl="1" indent="-342265" algn="r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Deux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types</a:t>
            </a:r>
            <a:r>
              <a:rPr sz="2400" spc="-7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d’utilisateurs</a:t>
            </a:r>
            <a:endParaRPr sz="2400">
              <a:latin typeface="Arial"/>
              <a:cs typeface="Arial"/>
            </a:endParaRPr>
          </a:p>
          <a:p>
            <a:pPr marL="1155700" lvl="2" indent="-3435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1166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Utilisateur</a:t>
            </a:r>
            <a:r>
              <a:rPr sz="2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gestionnaire</a:t>
            </a:r>
            <a:endParaRPr sz="2400">
              <a:latin typeface="Arial"/>
              <a:cs typeface="Arial"/>
            </a:endParaRPr>
          </a:p>
          <a:p>
            <a:pPr marL="1155700" lvl="2" indent="-343535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1166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Utilisateur</a:t>
            </a:r>
            <a:r>
              <a:rPr sz="2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d’application</a:t>
            </a:r>
            <a:endParaRPr sz="240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spc="-5" dirty="0">
                <a:latin typeface="Arial"/>
                <a:cs typeface="Arial"/>
              </a:rPr>
              <a:t>Créer un </a:t>
            </a:r>
            <a:r>
              <a:rPr sz="2800" dirty="0">
                <a:latin typeface="Arial"/>
                <a:cs typeface="Arial"/>
              </a:rPr>
              <a:t>utilisateur gestionnaire </a:t>
            </a:r>
            <a:r>
              <a:rPr sz="2800" spc="-5" dirty="0">
                <a:latin typeface="Arial"/>
                <a:cs typeface="Arial"/>
              </a:rPr>
              <a:t>(admin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jboss)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bin/add-user.sh –m –u admin –p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admin123</a:t>
            </a:r>
            <a:endParaRPr sz="2400">
              <a:latin typeface="Arial"/>
              <a:cs typeface="Arial"/>
            </a:endParaRPr>
          </a:p>
          <a:p>
            <a:pPr marL="756285" marR="1149350" lvl="1" indent="-34290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bin/add-user.sh ou bin/add-user.bat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(mode  interactive)</a:t>
            </a:r>
            <a:endParaRPr sz="240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spc="-5" dirty="0">
                <a:latin typeface="Arial"/>
                <a:cs typeface="Arial"/>
              </a:rPr>
              <a:t>Créer un </a:t>
            </a:r>
            <a:r>
              <a:rPr sz="2800" dirty="0">
                <a:latin typeface="Arial"/>
                <a:cs typeface="Arial"/>
              </a:rPr>
              <a:t>utilisateur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d’application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bin/add-user.sh –a –u admin –p</a:t>
            </a:r>
            <a:r>
              <a:rPr sz="2400" spc="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admin123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5569407"/>
            <a:ext cx="5736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Les fichiers </a:t>
            </a:r>
            <a:r>
              <a:rPr sz="2800" spc="-5" dirty="0">
                <a:latin typeface="Arial"/>
                <a:cs typeface="Arial"/>
              </a:rPr>
              <a:t>mgmt-user et mgmt-  </a:t>
            </a:r>
            <a:r>
              <a:rPr sz="2800" dirty="0">
                <a:latin typeface="Arial"/>
                <a:cs typeface="Arial"/>
              </a:rPr>
              <a:t>groups.properties sont </a:t>
            </a:r>
            <a:r>
              <a:rPr sz="2800" spc="-5" dirty="0">
                <a:latin typeface="Arial"/>
                <a:cs typeface="Arial"/>
              </a:rPr>
              <a:t>mis à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jours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639570"/>
            <a:ext cx="8001000" cy="3805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2710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Plan </a:t>
            </a:r>
            <a:r>
              <a:rPr sz="3200" dirty="0"/>
              <a:t>du</a:t>
            </a:r>
            <a:r>
              <a:rPr sz="3200" spc="-100" dirty="0"/>
              <a:t> </a:t>
            </a:r>
            <a:r>
              <a:rPr sz="3200" dirty="0"/>
              <a:t>cours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341234" cy="523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Introduction générale </a:t>
            </a: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Java </a:t>
            </a:r>
            <a:r>
              <a:rPr sz="2800" spc="-10" dirty="0">
                <a:latin typeface="Arial"/>
                <a:cs typeface="Arial"/>
              </a:rPr>
              <a:t>EE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Introduction </a:t>
            </a:r>
            <a:r>
              <a:rPr sz="2800" spc="-5" dirty="0">
                <a:latin typeface="Arial"/>
                <a:cs typeface="Arial"/>
              </a:rPr>
              <a:t>à </a:t>
            </a:r>
            <a:r>
              <a:rPr sz="2800" dirty="0">
                <a:latin typeface="Arial"/>
                <a:cs typeface="Arial"/>
              </a:rPr>
              <a:t>Jboss </a:t>
            </a:r>
            <a:r>
              <a:rPr sz="2800" spc="-5" dirty="0">
                <a:latin typeface="Arial"/>
                <a:cs typeface="Arial"/>
              </a:rPr>
              <a:t>EAP et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WildFly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Bases de </a:t>
            </a:r>
            <a:r>
              <a:rPr sz="2800" dirty="0">
                <a:latin typeface="Arial"/>
                <a:cs typeface="Arial"/>
              </a:rPr>
              <a:t>l'administration Jboss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EAP/WildFly</a:t>
            </a:r>
            <a:endParaRPr sz="280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dirty="0">
                <a:latin typeface="Arial"/>
                <a:cs typeface="Arial"/>
              </a:rPr>
              <a:t>Configuration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standalone/domaine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Suivi du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Administration </a:t>
            </a:r>
            <a:r>
              <a:rPr sz="2800" spc="-5" dirty="0">
                <a:latin typeface="Arial"/>
                <a:cs typeface="Arial"/>
              </a:rPr>
              <a:t>d'un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domaine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Optimisation des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performances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Sécurité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750175" cy="327215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Configuration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basique</a:t>
            </a:r>
            <a:endParaRPr sz="2800">
              <a:latin typeface="Arial"/>
              <a:cs typeface="Arial"/>
            </a:endParaRPr>
          </a:p>
          <a:p>
            <a:pPr marL="756285" lvl="1" indent="-343535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Deux modes de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fonctionnement:</a:t>
            </a:r>
            <a:endParaRPr sz="2400">
              <a:latin typeface="Arial"/>
              <a:cs typeface="Arial"/>
            </a:endParaRPr>
          </a:p>
          <a:p>
            <a:pPr marL="812800" marR="362585" lvl="2">
              <a:lnSpc>
                <a:spcPct val="120000"/>
              </a:lnSpc>
              <a:buClr>
                <a:srgbClr val="B1B1B1"/>
              </a:buClr>
              <a:buSzPct val="1166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Standalone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(autonome) 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seul process java  Fichiers de</a:t>
            </a:r>
            <a:r>
              <a:rPr sz="24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configuration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777777"/>
                </a:solidFill>
                <a:latin typeface="Arial"/>
                <a:cs typeface="Arial"/>
              </a:rPr>
              <a:t>&lt;WILDFLY_HOME&gt;/standalone/configuration/standalone.xml</a:t>
            </a:r>
            <a:endParaRPr sz="2000">
              <a:latin typeface="Arial"/>
              <a:cs typeface="Arial"/>
            </a:endParaRPr>
          </a:p>
          <a:p>
            <a:pPr marL="1155700" marR="22860" lvl="2" indent="-342900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1166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Domaine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plusieurs process java administrés de  façon centralisée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777777"/>
                </a:solidFill>
                <a:latin typeface="Arial"/>
                <a:cs typeface="Arial"/>
              </a:rPr>
              <a:t>&lt;WILDFLY_HOME&gt;/domain/configuration/</a:t>
            </a:r>
            <a:r>
              <a:rPr sz="20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77777"/>
                </a:solidFill>
                <a:latin typeface="Arial"/>
                <a:cs typeface="Arial"/>
              </a:rPr>
              <a:t>domain.xml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36017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482205" cy="341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Configuration basée </a:t>
            </a:r>
            <a:r>
              <a:rPr sz="2800" spc="-5" dirty="0">
                <a:latin typeface="Arial"/>
                <a:cs typeface="Arial"/>
              </a:rPr>
              <a:t>sur des </a:t>
            </a:r>
            <a:r>
              <a:rPr sz="2800" dirty="0">
                <a:latin typeface="Arial"/>
                <a:cs typeface="Arial"/>
              </a:rPr>
              <a:t>fichiers </a:t>
            </a:r>
            <a:r>
              <a:rPr sz="2800" spc="-5" dirty="0">
                <a:latin typeface="Arial"/>
                <a:cs typeface="Arial"/>
              </a:rPr>
              <a:t>xml </a:t>
            </a:r>
            <a:r>
              <a:rPr sz="2800" dirty="0">
                <a:latin typeface="Arial"/>
                <a:cs typeface="Arial"/>
              </a:rPr>
              <a:t>avec  des règles strictes (validées par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xsd)</a:t>
            </a:r>
            <a:endParaRPr sz="2800">
              <a:latin typeface="Arial"/>
              <a:cs typeface="Arial"/>
            </a:endParaRPr>
          </a:p>
          <a:p>
            <a:pPr marL="377190" indent="-365125" algn="just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377825" algn="l"/>
              </a:tabLst>
            </a:pPr>
            <a:r>
              <a:rPr sz="2800" dirty="0">
                <a:latin typeface="Arial"/>
                <a:cs typeface="Arial"/>
              </a:rPr>
              <a:t>Certains éléments sont obligatoires</a:t>
            </a:r>
            <a:endParaRPr sz="2800">
              <a:latin typeface="Arial"/>
              <a:cs typeface="Arial"/>
            </a:endParaRPr>
          </a:p>
          <a:p>
            <a:pPr marL="278130" indent="-266065" algn="just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Les éléments les plus importants </a:t>
            </a:r>
            <a:r>
              <a:rPr sz="2800" spc="-5" dirty="0">
                <a:latin typeface="Arial"/>
                <a:cs typeface="Arial"/>
              </a:rPr>
              <a:t>à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connaitre</a:t>
            </a:r>
            <a:endParaRPr sz="2800">
              <a:latin typeface="Arial"/>
              <a:cs typeface="Arial"/>
            </a:endParaRPr>
          </a:p>
          <a:p>
            <a:pPr marL="756285" marR="520065" lvl="1" indent="-342900" algn="just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116666"/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Extensions, Paths,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Interfaces, Socket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binding,  Profile, subsytems, security-realms, audit-log, 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systemProperties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599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Structure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fichier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2060841"/>
            <a:ext cx="7848854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3516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Propretés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systèmes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773670" cy="489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3345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Notion de </a:t>
            </a:r>
            <a:r>
              <a:rPr sz="2800" dirty="0">
                <a:latin typeface="Arial"/>
                <a:cs typeface="Arial"/>
              </a:rPr>
              <a:t>Module </a:t>
            </a:r>
            <a:r>
              <a:rPr sz="2800" spc="-5" dirty="0">
                <a:latin typeface="Arial"/>
                <a:cs typeface="Arial"/>
              </a:rPr>
              <a:t>: toutes </a:t>
            </a:r>
            <a:r>
              <a:rPr sz="2800" dirty="0">
                <a:latin typeface="Arial"/>
                <a:cs typeface="Arial"/>
              </a:rPr>
              <a:t>libraires est </a:t>
            </a:r>
            <a:r>
              <a:rPr sz="2800" spc="-5" dirty="0">
                <a:latin typeface="Arial"/>
                <a:cs typeface="Arial"/>
              </a:rPr>
              <a:t>un  </a:t>
            </a:r>
            <a:r>
              <a:rPr sz="2800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  <a:p>
            <a:pPr marL="355600" marR="855344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module est </a:t>
            </a:r>
            <a:r>
              <a:rPr sz="2800" spc="-5" dirty="0">
                <a:latin typeface="Arial"/>
                <a:cs typeface="Arial"/>
              </a:rPr>
              <a:t>une </a:t>
            </a:r>
            <a:r>
              <a:rPr sz="2800" dirty="0">
                <a:latin typeface="Arial"/>
                <a:cs typeface="Arial"/>
              </a:rPr>
              <a:t>librairie </a:t>
            </a:r>
            <a:r>
              <a:rPr sz="2800" spc="-5" dirty="0">
                <a:latin typeface="Arial"/>
                <a:cs typeface="Arial"/>
              </a:rPr>
              <a:t>(jar, dll, etc…)  </a:t>
            </a:r>
            <a:r>
              <a:rPr sz="2800" dirty="0">
                <a:latin typeface="Arial"/>
                <a:cs typeface="Arial"/>
              </a:rPr>
              <a:t>ayant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nom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une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version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module est décrit </a:t>
            </a:r>
            <a:r>
              <a:rPr sz="2800" spc="-5" dirty="0">
                <a:latin typeface="Arial"/>
                <a:cs typeface="Arial"/>
              </a:rPr>
              <a:t>pas un </a:t>
            </a:r>
            <a:r>
              <a:rPr sz="2800" dirty="0">
                <a:latin typeface="Arial"/>
                <a:cs typeface="Arial"/>
              </a:rPr>
              <a:t>fichier module.xml  appelé descripteur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module </a:t>
            </a:r>
            <a:r>
              <a:rPr sz="2800" spc="-5" dirty="0">
                <a:latin typeface="Arial"/>
                <a:cs typeface="Arial"/>
              </a:rPr>
              <a:t>peut </a:t>
            </a:r>
            <a:r>
              <a:rPr sz="2800" dirty="0">
                <a:latin typeface="Arial"/>
                <a:cs typeface="Arial"/>
              </a:rPr>
              <a:t>dépendre </a:t>
            </a:r>
            <a:r>
              <a:rPr sz="2800" spc="-5" dirty="0">
                <a:latin typeface="Arial"/>
                <a:cs typeface="Arial"/>
              </a:rPr>
              <a:t>d’autres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  <a:p>
            <a:pPr marL="355600" marR="59563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Plusieurs versions d’un même module peut  </a:t>
            </a:r>
            <a:r>
              <a:rPr sz="2800" dirty="0">
                <a:latin typeface="Arial"/>
                <a:cs typeface="Arial"/>
              </a:rPr>
              <a:t>exister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440930" cy="1186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Notion de </a:t>
            </a:r>
            <a:r>
              <a:rPr sz="2800" dirty="0">
                <a:latin typeface="Arial"/>
                <a:cs typeface="Arial"/>
              </a:rPr>
              <a:t>Module Les modules sont installés  dans 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dirty="0">
                <a:latin typeface="Arial"/>
                <a:cs typeface="Arial"/>
              </a:rPr>
              <a:t> dossier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&lt;WILDFLY_HOME&gt;/modules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6525" y="2348864"/>
            <a:ext cx="2657475" cy="309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573" y="3140964"/>
            <a:ext cx="4924425" cy="1895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053" y="5589231"/>
            <a:ext cx="3528441" cy="953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611109" cy="4051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Notion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  <a:p>
            <a:pPr marL="355600" marR="254635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Les applications déployées dans </a:t>
            </a:r>
            <a:r>
              <a:rPr sz="2800" spc="-5" dirty="0">
                <a:latin typeface="Arial"/>
                <a:cs typeface="Arial"/>
              </a:rPr>
              <a:t>wilfdly </a:t>
            </a:r>
            <a:r>
              <a:rPr sz="2800" dirty="0">
                <a:latin typeface="Arial"/>
                <a:cs typeface="Arial"/>
              </a:rPr>
              <a:t>sont  aussi traitées </a:t>
            </a:r>
            <a:r>
              <a:rPr sz="2800" spc="-5" dirty="0">
                <a:latin typeface="Arial"/>
                <a:cs typeface="Arial"/>
              </a:rPr>
              <a:t>comme </a:t>
            </a:r>
            <a:r>
              <a:rPr sz="2800" dirty="0">
                <a:latin typeface="Arial"/>
                <a:cs typeface="Arial"/>
              </a:rPr>
              <a:t>des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war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est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module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ear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est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un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multi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modules</a:t>
            </a:r>
            <a:endParaRPr sz="24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"/>
              <a:tabLst>
                <a:tab pos="115633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défaut un sous module d’un ear (ejb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war)  peut accéder aux classes des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autres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sous  modules du même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ear</a:t>
            </a:r>
            <a:endParaRPr sz="2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Pour éviter ce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comportement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il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faut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les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isoler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7" y="5517235"/>
            <a:ext cx="6264656" cy="1080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3453"/>
            <a:ext cx="7463790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Extensions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00548B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Type spécial de module dont le cycle de vie est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géré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par </a:t>
            </a:r>
            <a:r>
              <a:rPr sz="2400" dirty="0">
                <a:latin typeface="Arial"/>
                <a:cs typeface="Arial"/>
              </a:rPr>
              <a:t>MSC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wildfly</a:t>
            </a:r>
            <a:endParaRPr sz="2400">
              <a:latin typeface="Arial"/>
              <a:cs typeface="Arial"/>
            </a:endParaRPr>
          </a:p>
          <a:p>
            <a:pPr marL="355600" marR="598170" indent="-343535">
              <a:lnSpc>
                <a:spcPct val="100000"/>
              </a:lnSpc>
              <a:spcBef>
                <a:spcPts val="1730"/>
              </a:spcBef>
              <a:buClr>
                <a:srgbClr val="00548B"/>
              </a:buClr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Les extensions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déclarées dans le fichier de  configuration standalone.xml ou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domain.xml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18" y="3933050"/>
            <a:ext cx="6840727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813675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Profile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subsystem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Profile </a:t>
            </a:r>
            <a:r>
              <a:rPr sz="2800" dirty="0">
                <a:latin typeface="Arial"/>
                <a:cs typeface="Arial"/>
              </a:rPr>
              <a:t>ensemble nommé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subsystem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Subsystem </a:t>
            </a:r>
            <a:r>
              <a:rPr sz="2800" spc="-5" dirty="0">
                <a:latin typeface="Arial"/>
                <a:cs typeface="Arial"/>
              </a:rPr>
              <a:t>: l’activation ou l’ajoute d’un </a:t>
            </a:r>
            <a:r>
              <a:rPr sz="2800" dirty="0">
                <a:latin typeface="Arial"/>
                <a:cs typeface="Arial"/>
              </a:rPr>
              <a:t>service  </a:t>
            </a:r>
            <a:r>
              <a:rPr sz="2800" spc="-5" dirty="0">
                <a:latin typeface="Arial"/>
                <a:cs typeface="Arial"/>
              </a:rPr>
              <a:t>au </a:t>
            </a:r>
            <a:r>
              <a:rPr sz="2800" dirty="0">
                <a:latin typeface="Arial"/>
                <a:cs typeface="Arial"/>
              </a:rPr>
              <a:t>moteur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wildfly</a:t>
            </a:r>
            <a:endParaRPr sz="2800">
              <a:latin typeface="Arial"/>
              <a:cs typeface="Arial"/>
            </a:endParaRPr>
          </a:p>
          <a:p>
            <a:pPr marL="355600" marR="51689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Service défini dans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module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déclaré </a:t>
            </a:r>
            <a:r>
              <a:rPr sz="2800" spc="-5" dirty="0">
                <a:latin typeface="Arial"/>
                <a:cs typeface="Arial"/>
              </a:rPr>
              <a:t>en  </a:t>
            </a:r>
            <a:r>
              <a:rPr sz="2800" dirty="0">
                <a:latin typeface="Arial"/>
                <a:cs typeface="Arial"/>
              </a:rPr>
              <a:t>tant que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Extension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589280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Path : nom logique d’un file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Les paths définis par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défaut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7095" y="2095880"/>
            <a:ext cx="5019675" cy="18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42236" y="3112007"/>
          <a:ext cx="6257925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2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jboss.home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Correspond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&lt;WILDFLY_HOME&gt;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user.home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de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l’utilisateur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courant de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travail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java.home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JDK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2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jboss.server.base.dir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racine d’un serveur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wildfly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9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jboss.server.data.dir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 stockage 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wildfly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pour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un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serveur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99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jboss.server.log.dir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logs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2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jboss.server.tmp.dir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</a:t>
                      </a:r>
                      <a:r>
                        <a:rPr sz="1100" spc="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temporaire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01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jboss.domain.servers.dir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Répertoire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où sont créé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les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espaces de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travail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8580" marR="79375">
                        <a:lnSpc>
                          <a:spcPts val="152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des serveurs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esclaves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(seulement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contrôleur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domaine)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1108963"/>
            <a:ext cx="6181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Introduction générale à </a:t>
            </a:r>
            <a:r>
              <a:rPr sz="3200" spc="-5" dirty="0">
                <a:solidFill>
                  <a:srgbClr val="000000"/>
                </a:solidFill>
              </a:rPr>
              <a:t>Java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EE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31594" y="1838706"/>
            <a:ext cx="622808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Principes fondamentaux de Java et Java  EE.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Architectures 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applications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Java</a:t>
            </a:r>
            <a:r>
              <a:rPr sz="2400" b="1" i="1" spc="-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EE.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serveurs d'applications Java</a:t>
            </a:r>
            <a:r>
              <a:rPr sz="2400" b="1" i="1" spc="2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EE.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8540" y="1471929"/>
            <a:ext cx="83229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Interfaces </a:t>
            </a:r>
            <a:r>
              <a:rPr sz="2800" spc="-5" dirty="0">
                <a:latin typeface="Arial"/>
                <a:cs typeface="Arial"/>
              </a:rPr>
              <a:t>: nom logique </a:t>
            </a:r>
            <a:r>
              <a:rPr sz="2800" dirty="0">
                <a:latin typeface="Arial"/>
                <a:cs typeface="Arial"/>
              </a:rPr>
              <a:t>pour </a:t>
            </a:r>
            <a:r>
              <a:rPr sz="2800" spc="-5" dirty="0">
                <a:latin typeface="Arial"/>
                <a:cs typeface="Arial"/>
              </a:rPr>
              <a:t>une </a:t>
            </a:r>
            <a:r>
              <a:rPr sz="2800" dirty="0">
                <a:latin typeface="Arial"/>
                <a:cs typeface="Arial"/>
              </a:rPr>
              <a:t>interface </a:t>
            </a:r>
            <a:r>
              <a:rPr sz="2800" spc="-5" dirty="0">
                <a:latin typeface="Arial"/>
                <a:cs typeface="Arial"/>
              </a:rPr>
              <a:t>réseau  </a:t>
            </a:r>
            <a:r>
              <a:rPr sz="2800" dirty="0">
                <a:latin typeface="Arial"/>
                <a:cs typeface="Arial"/>
              </a:rPr>
              <a:t>sur lequel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serveur </a:t>
            </a:r>
            <a:r>
              <a:rPr sz="2800" spc="-5" dirty="0">
                <a:latin typeface="Arial"/>
                <a:cs typeface="Arial"/>
              </a:rPr>
              <a:t>va</a:t>
            </a:r>
            <a:r>
              <a:rPr sz="2800" dirty="0">
                <a:latin typeface="Arial"/>
                <a:cs typeface="Arial"/>
              </a:rPr>
              <a:t> écouter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240" y="2628119"/>
            <a:ext cx="628015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  <a:tabLst>
                <a:tab pos="342265" algn="l"/>
              </a:tabLst>
            </a:pPr>
            <a:r>
              <a:rPr sz="2250" spc="-5" dirty="0">
                <a:solidFill>
                  <a:srgbClr val="00548B"/>
                </a:solidFill>
                <a:latin typeface="Wingdings"/>
                <a:cs typeface="Wingdings"/>
              </a:rPr>
              <a:t></a:t>
            </a:r>
            <a:r>
              <a:rPr sz="2250" spc="-5" dirty="0">
                <a:solidFill>
                  <a:srgbClr val="00548B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Utilisation </a:t>
            </a:r>
            <a:r>
              <a:rPr sz="2800" dirty="0">
                <a:latin typeface="Arial"/>
                <a:cs typeface="Arial"/>
              </a:rPr>
              <a:t>des expressions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BeanShell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64" y="6014935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4">
                <a:moveTo>
                  <a:pt x="0" y="0"/>
                </a:moveTo>
                <a:lnTo>
                  <a:pt x="0" y="6037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23919" y="6014935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4">
                <a:moveTo>
                  <a:pt x="0" y="0"/>
                </a:moveTo>
                <a:lnTo>
                  <a:pt x="0" y="60375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214" y="6014935"/>
            <a:ext cx="3253104" cy="12700"/>
          </a:xfrm>
          <a:custGeom>
            <a:avLst/>
            <a:gdLst/>
            <a:ahLst/>
            <a:cxnLst/>
            <a:rect l="l" t="t" r="r" b="b"/>
            <a:pathLst>
              <a:path w="3253104" h="12700">
                <a:moveTo>
                  <a:pt x="0" y="12699"/>
                </a:moveTo>
                <a:lnTo>
                  <a:pt x="3253054" y="12699"/>
                </a:lnTo>
                <a:lnTo>
                  <a:pt x="3253054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214" y="6599643"/>
            <a:ext cx="3253104" cy="0"/>
          </a:xfrm>
          <a:custGeom>
            <a:avLst/>
            <a:gdLst/>
            <a:ahLst/>
            <a:cxnLst/>
            <a:rect l="l" t="t" r="r" b="b"/>
            <a:pathLst>
              <a:path w="3253104">
                <a:moveTo>
                  <a:pt x="0" y="0"/>
                </a:moveTo>
                <a:lnTo>
                  <a:pt x="325305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914" y="6027635"/>
            <a:ext cx="3227705" cy="553085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./standalone.sh -b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0.0.0.0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62230">
              <a:lnSpc>
                <a:spcPts val="1315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./standalone.sh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-Djboss.bind.address=0.0.0.0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3496" y="6086944"/>
            <a:ext cx="0" cy="511809"/>
          </a:xfrm>
          <a:custGeom>
            <a:avLst/>
            <a:gdLst/>
            <a:ahLst/>
            <a:cxnLst/>
            <a:rect l="l" t="t" r="r" b="b"/>
            <a:pathLst>
              <a:path h="511809">
                <a:moveTo>
                  <a:pt x="0" y="0"/>
                </a:moveTo>
                <a:lnTo>
                  <a:pt x="0" y="5116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000" y="6086944"/>
            <a:ext cx="0" cy="549910"/>
          </a:xfrm>
          <a:custGeom>
            <a:avLst/>
            <a:gdLst/>
            <a:ahLst/>
            <a:cxnLst/>
            <a:rect l="l" t="t" r="r" b="b"/>
            <a:pathLst>
              <a:path h="549909">
                <a:moveTo>
                  <a:pt x="0" y="0"/>
                </a:moveTo>
                <a:lnTo>
                  <a:pt x="0" y="54979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7146" y="6086944"/>
            <a:ext cx="5046980" cy="12700"/>
          </a:xfrm>
          <a:custGeom>
            <a:avLst/>
            <a:gdLst/>
            <a:ahLst/>
            <a:cxnLst/>
            <a:rect l="l" t="t" r="r" b="b"/>
            <a:pathLst>
              <a:path w="5046980" h="12700">
                <a:moveTo>
                  <a:pt x="0" y="12700"/>
                </a:moveTo>
                <a:lnTo>
                  <a:pt x="5046852" y="12700"/>
                </a:lnTo>
                <a:lnTo>
                  <a:pt x="504685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7146" y="6598640"/>
            <a:ext cx="5046980" cy="38100"/>
          </a:xfrm>
          <a:custGeom>
            <a:avLst/>
            <a:gdLst/>
            <a:ahLst/>
            <a:cxnLst/>
            <a:rect l="l" t="t" r="r" b="b"/>
            <a:pathLst>
              <a:path w="5046980" h="38100">
                <a:moveTo>
                  <a:pt x="0" y="38100"/>
                </a:moveTo>
                <a:lnTo>
                  <a:pt x="5046852" y="38100"/>
                </a:lnTo>
                <a:lnTo>
                  <a:pt x="5046852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9846" y="6099644"/>
            <a:ext cx="5027930" cy="499109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ct val="10000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JAVA_OPTS="$JAVA_OPTS</a:t>
            </a:r>
            <a:r>
              <a:rPr sz="11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-Djboss.bind.address=0.0.0.0"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9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JAVA_OPTS="$JAVA_OPTS</a:t>
            </a:r>
            <a:r>
              <a:rPr sz="11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-Djboss.bind.address.management=0.0.0.0"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564" y="2420835"/>
            <a:ext cx="8208899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694182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Socket binding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socket binding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Ensemble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ports configurés </a:t>
            </a:r>
            <a:r>
              <a:rPr sz="2800" spc="-5" dirty="0">
                <a:latin typeface="Arial"/>
                <a:cs typeface="Arial"/>
              </a:rPr>
              <a:t>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nommés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40" y="2884151"/>
            <a:ext cx="428307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  <a:tabLst>
                <a:tab pos="342900" algn="l"/>
              </a:tabLst>
            </a:pPr>
            <a:r>
              <a:rPr sz="2250" spc="-5" dirty="0">
                <a:solidFill>
                  <a:srgbClr val="00548B"/>
                </a:solidFill>
                <a:latin typeface="Wingdings"/>
                <a:cs typeface="Wingdings"/>
              </a:rPr>
              <a:t></a:t>
            </a:r>
            <a:r>
              <a:rPr sz="2250" spc="-5" dirty="0">
                <a:solidFill>
                  <a:srgbClr val="00548B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Utilisé </a:t>
            </a:r>
            <a:r>
              <a:rPr sz="2800" dirty="0">
                <a:latin typeface="Arial"/>
                <a:cs typeface="Arial"/>
              </a:rPr>
              <a:t>par 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subsystems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573" y="2962236"/>
            <a:ext cx="8136890" cy="3563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5239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Port Offset (décalage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ports)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7" y="5006847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45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0441" y="5006847"/>
            <a:ext cx="0" cy="673735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45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277" y="5006847"/>
            <a:ext cx="6925945" cy="12700"/>
          </a:xfrm>
          <a:custGeom>
            <a:avLst/>
            <a:gdLst/>
            <a:ahLst/>
            <a:cxnLst/>
            <a:rect l="l" t="t" r="r" b="b"/>
            <a:pathLst>
              <a:path w="6925945" h="12700">
                <a:moveTo>
                  <a:pt x="0" y="12700"/>
                </a:moveTo>
                <a:lnTo>
                  <a:pt x="6925513" y="12700"/>
                </a:lnTo>
                <a:lnTo>
                  <a:pt x="692551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277" y="5661253"/>
            <a:ext cx="6925945" cy="0"/>
          </a:xfrm>
          <a:custGeom>
            <a:avLst/>
            <a:gdLst/>
            <a:ahLst/>
            <a:cxnLst/>
            <a:rect l="l" t="t" r="r" b="b"/>
            <a:pathLst>
              <a:path w="6925945">
                <a:moveTo>
                  <a:pt x="0" y="0"/>
                </a:moveTo>
                <a:lnTo>
                  <a:pt x="692551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977" y="5019547"/>
            <a:ext cx="6900545" cy="622935"/>
          </a:xfrm>
          <a:prstGeom prst="rect">
            <a:avLst/>
          </a:prstGeom>
          <a:solidFill>
            <a:srgbClr val="B1B1B1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32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#bin/standalone.conf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190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JAVA_OPTS="$JAVA_OPTS</a:t>
            </a:r>
            <a:r>
              <a:rPr sz="11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-Djboss.socket.binding.port-offset=0.0.0.0"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573" y="2341498"/>
            <a:ext cx="8208899" cy="173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372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Principe </a:t>
            </a:r>
            <a:r>
              <a:rPr sz="3200" dirty="0"/>
              <a:t>des</a:t>
            </a:r>
            <a:r>
              <a:rPr sz="3200" spc="-45" dirty="0"/>
              <a:t> </a:t>
            </a:r>
            <a:r>
              <a:rPr sz="3200" spc="-5" dirty="0"/>
              <a:t>configurations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77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TP </a:t>
            </a:r>
            <a:r>
              <a:rPr sz="2800" dirty="0">
                <a:latin typeface="Arial"/>
                <a:cs typeface="Arial"/>
              </a:rPr>
              <a:t>changer </a:t>
            </a:r>
            <a:r>
              <a:rPr sz="2800" spc="-5" dirty="0">
                <a:latin typeface="Arial"/>
                <a:cs typeface="Arial"/>
              </a:rPr>
              <a:t>les </a:t>
            </a:r>
            <a:r>
              <a:rPr sz="2800" dirty="0">
                <a:latin typeface="Arial"/>
                <a:cs typeface="Arial"/>
              </a:rPr>
              <a:t>port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serveur avec offset 100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1223"/>
            <a:ext cx="8181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Déploiement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d'applications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Java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EE (ear),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d'applications 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Web (war)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et de composants EJB</a:t>
            </a:r>
            <a:r>
              <a:rPr sz="2400" b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(jar)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37997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  <a:tab pos="1818639" algn="l"/>
              </a:tabLst>
            </a:pPr>
            <a:r>
              <a:rPr sz="2800" spc="-5" dirty="0">
                <a:latin typeface="Arial"/>
                <a:cs typeface="Arial"/>
              </a:rPr>
              <a:t>Cinq </a:t>
            </a:r>
            <a:r>
              <a:rPr sz="2800" dirty="0">
                <a:latin typeface="Arial"/>
                <a:cs typeface="Arial"/>
              </a:rPr>
              <a:t>types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fichiers sont deployables (ear,  </a:t>
            </a:r>
            <a:r>
              <a:rPr sz="2800" spc="-5" dirty="0">
                <a:latin typeface="Arial"/>
                <a:cs typeface="Arial"/>
              </a:rPr>
              <a:t>war,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jar,	xml, sar)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Ear : deux </a:t>
            </a:r>
            <a:r>
              <a:rPr sz="2800" dirty="0">
                <a:latin typeface="Arial"/>
                <a:cs typeface="Arial"/>
              </a:rPr>
              <a:t>descripteurs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deploiement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622" y="3140925"/>
            <a:ext cx="5976620" cy="3384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1223"/>
            <a:ext cx="8181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Déploiement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d'applications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Java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EE (ear),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d'applications 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Web (war)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et de composants EJB</a:t>
            </a:r>
            <a:r>
              <a:rPr sz="2400" b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(jar)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367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URL de </a:t>
            </a:r>
            <a:r>
              <a:rPr sz="2800" dirty="0">
                <a:latin typeface="Arial"/>
                <a:cs typeface="Arial"/>
              </a:rPr>
              <a:t>module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339160"/>
            <a:ext cx="7074534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Le fichier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application.xml existe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? =&gt; nom</a:t>
            </a:r>
            <a:r>
              <a:rPr sz="2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context-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  <a:p>
            <a:pPr marL="299085" marR="90170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 fichier jboss-web.xml existe ?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=&gt;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nom context- 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root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7622" y="2132838"/>
            <a:ext cx="4772025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1223"/>
            <a:ext cx="8181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Déploiement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d'applications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Java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EE (ear),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d'applications 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Web (war)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et de composants EJB</a:t>
            </a:r>
            <a:r>
              <a:rPr sz="2400" b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EEEEE"/>
                </a:solidFill>
                <a:latin typeface="Arial"/>
                <a:cs typeface="Arial"/>
              </a:rPr>
              <a:t>(jar)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646670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Déploiement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automatique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Désactivé par défaut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mode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explosé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Répertoire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déploiement par défaut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&lt;WI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DFLY_HOME&gt;</a:t>
            </a:r>
            <a:r>
              <a:rPr sz="2800" spc="-35" dirty="0">
                <a:latin typeface="Arial"/>
                <a:cs typeface="Arial"/>
              </a:rPr>
              <a:t>/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e/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ts</a:t>
            </a:r>
            <a:r>
              <a:rPr sz="2800" dirty="0">
                <a:latin typeface="Arial"/>
                <a:cs typeface="Arial"/>
              </a:rPr>
              <a:t>/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Config </a:t>
            </a:r>
            <a:r>
              <a:rPr sz="2800" dirty="0">
                <a:latin typeface="Arial"/>
                <a:cs typeface="Arial"/>
              </a:rPr>
              <a:t>par défaut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scanner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déploiement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4869179"/>
            <a:ext cx="8370824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37274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</a:t>
            </a:r>
            <a:r>
              <a:rPr dirty="0"/>
              <a:t>d'applications </a:t>
            </a:r>
            <a:r>
              <a:rPr spc="-5" dirty="0"/>
              <a:t>Java </a:t>
            </a:r>
            <a:r>
              <a:rPr dirty="0"/>
              <a:t>EE (ear), </a:t>
            </a:r>
            <a:r>
              <a:rPr spc="-5" dirty="0"/>
              <a:t>d'applications  </a:t>
            </a:r>
            <a:r>
              <a:rPr dirty="0"/>
              <a:t>Web (war) </a:t>
            </a:r>
            <a:r>
              <a:rPr spc="-5" dirty="0"/>
              <a:t>et de composants EJB</a:t>
            </a:r>
            <a:r>
              <a:rPr spc="-25" dirty="0"/>
              <a:t> </a:t>
            </a:r>
            <a:r>
              <a:rPr dirty="0"/>
              <a:t>(jar)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442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automatique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132799"/>
            <a:ext cx="8424926" cy="388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37274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</a:t>
            </a:r>
            <a:r>
              <a:rPr dirty="0"/>
              <a:t>d'applications </a:t>
            </a:r>
            <a:r>
              <a:rPr spc="-5" dirty="0"/>
              <a:t>Java </a:t>
            </a:r>
            <a:r>
              <a:rPr dirty="0"/>
              <a:t>EE (ear), </a:t>
            </a:r>
            <a:r>
              <a:rPr spc="-5" dirty="0"/>
              <a:t>d'applications  </a:t>
            </a:r>
            <a:r>
              <a:rPr dirty="0"/>
              <a:t>Web (war) </a:t>
            </a:r>
            <a:r>
              <a:rPr spc="-5" dirty="0"/>
              <a:t>et de composants EJB</a:t>
            </a:r>
            <a:r>
              <a:rPr spc="-25" dirty="0"/>
              <a:t> </a:t>
            </a:r>
            <a:r>
              <a:rPr dirty="0"/>
              <a:t>(jar)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442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automatique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2301875"/>
          <a:ext cx="8020050" cy="3510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86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3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STRING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Nom du scanner,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valeur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par défaut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default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221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STRING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79375">
                        <a:lnSpc>
                          <a:spcPct val="109000"/>
                        </a:lnSpc>
                        <a:spcBef>
                          <a:spcPts val="24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 dossier à scanner. Path absolu ou relatif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à 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relative-to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relative-to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STRING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relatif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scan-enabled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BOOLEAN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Si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scan est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activé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73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scan-interval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La période de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scanne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34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auto-deploy-zipped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BOOLEAN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41630">
                        <a:lnSpc>
                          <a:spcPct val="10900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Si true le fichier 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zip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seront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déployé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sans  fichier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marqueur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22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auto-deploy-exploded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BOOLEAN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48615">
                        <a:lnSpc>
                          <a:spcPct val="10900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Si true le déploiement explosé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fera  automatiquement sans fichier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marqueur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18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deployment-timeout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LONG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27965">
                        <a:lnSpc>
                          <a:spcPct val="109000"/>
                        </a:lnSpc>
                        <a:spcBef>
                          <a:spcPts val="2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 timeout du déploiement. Par défaut 60  secondes.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37274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</a:t>
            </a:r>
            <a:r>
              <a:rPr dirty="0"/>
              <a:t>d'applications </a:t>
            </a:r>
            <a:r>
              <a:rPr spc="-5" dirty="0"/>
              <a:t>Java </a:t>
            </a:r>
            <a:r>
              <a:rPr dirty="0"/>
              <a:t>EE (ear), </a:t>
            </a:r>
            <a:r>
              <a:rPr spc="-5" dirty="0"/>
              <a:t>d'applications  </a:t>
            </a:r>
            <a:r>
              <a:rPr dirty="0"/>
              <a:t>Web (war) </a:t>
            </a:r>
            <a:r>
              <a:rPr spc="-5" dirty="0"/>
              <a:t>et de composants EJB</a:t>
            </a:r>
            <a:r>
              <a:rPr spc="-25" dirty="0"/>
              <a:t> </a:t>
            </a:r>
            <a:r>
              <a:rPr dirty="0"/>
              <a:t>(jar)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5955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Fichiers marqueurs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déploiement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445" y="1988858"/>
            <a:ext cx="7620000" cy="4634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73977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Principes </a:t>
            </a:r>
            <a:r>
              <a:rPr sz="3200" spc="-5" dirty="0"/>
              <a:t>fondamentaux </a:t>
            </a:r>
            <a:r>
              <a:rPr sz="3200" dirty="0"/>
              <a:t>de </a:t>
            </a:r>
            <a:r>
              <a:rPr sz="3200" spc="-5" dirty="0"/>
              <a:t>Java </a:t>
            </a:r>
            <a:r>
              <a:rPr sz="3200" dirty="0"/>
              <a:t>et</a:t>
            </a:r>
            <a:r>
              <a:rPr sz="3200" spc="-140" dirty="0"/>
              <a:t> </a:t>
            </a:r>
            <a:r>
              <a:rPr sz="3200" dirty="0"/>
              <a:t>de  </a:t>
            </a:r>
            <a:r>
              <a:rPr sz="3200" spc="-5" dirty="0"/>
              <a:t>Java</a:t>
            </a:r>
            <a:r>
              <a:rPr sz="3200" spc="-15" dirty="0"/>
              <a:t> </a:t>
            </a:r>
            <a:r>
              <a:rPr sz="3200" dirty="0"/>
              <a:t>EE.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57780" y="1746504"/>
            <a:ext cx="5257165" cy="408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815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 module</a:t>
            </a:r>
            <a:r>
              <a:rPr dirty="0"/>
              <a:t> </a:t>
            </a:r>
            <a:r>
              <a:rPr spc="-5" dirty="0"/>
              <a:t>partagés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48982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Déclaration des dépendances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explicites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META-INF/jboss-deployment-structure.xml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Ou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WEB-INF/jboss-deployment-structure.xml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569407"/>
            <a:ext cx="3982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META-INF/manifest.mf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591" y="3254692"/>
            <a:ext cx="6552692" cy="2383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3763" y="6216446"/>
            <a:ext cx="5524499" cy="2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815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 module</a:t>
            </a:r>
            <a:r>
              <a:rPr dirty="0"/>
              <a:t> </a:t>
            </a:r>
            <a:r>
              <a:rPr spc="-5" dirty="0"/>
              <a:t>partagés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84220"/>
            <a:ext cx="5463540" cy="32245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Dépendances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automatiques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Sans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déclaration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dans</a:t>
            </a:r>
            <a:r>
              <a:rPr sz="2400" spc="-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l’application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implicites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Modules Java</a:t>
            </a:r>
            <a:r>
              <a:rPr sz="24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Modules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globaux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Déclaré dans un</a:t>
            </a:r>
            <a:r>
              <a:rPr sz="24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subsystem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1670" y="4666950"/>
            <a:ext cx="4608449" cy="2076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815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 module</a:t>
            </a:r>
            <a:r>
              <a:rPr dirty="0"/>
              <a:t> </a:t>
            </a:r>
            <a:r>
              <a:rPr spc="-5" dirty="0"/>
              <a:t>partagés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84220"/>
            <a:ext cx="7691755" cy="42735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chargement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classes se </a:t>
            </a:r>
            <a:r>
              <a:rPr sz="2800" spc="-5" dirty="0">
                <a:latin typeface="Arial"/>
                <a:cs typeface="Arial"/>
              </a:rPr>
              <a:t>fait par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ordre</a:t>
            </a:r>
            <a:endParaRPr sz="28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Modules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automatique</a:t>
            </a:r>
            <a:endParaRPr sz="24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Module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implicites</a:t>
            </a:r>
            <a:endParaRPr sz="2400">
              <a:latin typeface="Arial"/>
              <a:cs typeface="Arial"/>
            </a:endParaRPr>
          </a:p>
          <a:p>
            <a:pPr marL="1010919" lvl="1" indent="-59817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AutoNum type="arabicPeriod"/>
              <a:tabLst>
                <a:tab pos="1010919" algn="l"/>
                <a:tab pos="101155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Modules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globaux</a:t>
            </a:r>
            <a:endParaRPr sz="24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Modules du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jboss-deployment-structure.xml</a:t>
            </a:r>
            <a:r>
              <a:rPr sz="2400" spc="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et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manifest</a:t>
            </a:r>
            <a:endParaRPr sz="2400">
              <a:latin typeface="Arial"/>
              <a:cs typeface="Arial"/>
            </a:endParaRPr>
          </a:p>
          <a:p>
            <a:pPr marL="927100" marR="251460" lvl="1" indent="-513715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AutoNum type="arabicPeriod" startAt="5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Ressources locales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WEB-INF/classes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et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WEB- 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INF/lib</a:t>
            </a:r>
            <a:endParaRPr sz="2400">
              <a:latin typeface="Arial"/>
              <a:cs typeface="Arial"/>
            </a:endParaRPr>
          </a:p>
          <a:p>
            <a:pPr marL="927100" marR="5080" lvl="1" indent="-513715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AutoNum type="arabicPeriod" startAt="5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Les dépendance vers les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autres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sous applications  d’un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même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ear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430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 Driver JDBC</a:t>
            </a:r>
            <a:r>
              <a:rPr spc="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682498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Trouver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driver compatible </a:t>
            </a:r>
            <a:r>
              <a:rPr sz="2800" spc="-5" dirty="0">
                <a:latin typeface="Arial"/>
                <a:cs typeface="Arial"/>
              </a:rPr>
              <a:t>JDBC-4 </a:t>
            </a:r>
            <a:r>
              <a:rPr sz="2800" dirty="0">
                <a:latin typeface="Arial"/>
                <a:cs typeface="Arial"/>
              </a:rPr>
              <a:t>(ex.  derby.jar)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Création d’un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module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873" y="3140964"/>
            <a:ext cx="4819650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582" y="3383851"/>
            <a:ext cx="2343150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430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 Driver JDBC</a:t>
            </a:r>
            <a:r>
              <a:rPr spc="20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5596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Déclaration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driver dans</a:t>
            </a:r>
            <a:r>
              <a:rPr sz="2800" spc="-5" dirty="0">
                <a:latin typeface="Arial"/>
                <a:cs typeface="Arial"/>
              </a:rPr>
              <a:t> wildfly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25" y="2366898"/>
            <a:ext cx="7753350" cy="2124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240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</a:t>
            </a:r>
            <a:r>
              <a:rPr spc="-10" dirty="0"/>
              <a:t> </a:t>
            </a:r>
            <a:r>
              <a:rPr spc="-5" dirty="0"/>
              <a:t>DataSources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490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Déclaration </a:t>
            </a:r>
            <a:r>
              <a:rPr sz="2800" spc="-5" dirty="0">
                <a:latin typeface="Arial"/>
                <a:cs typeface="Arial"/>
              </a:rPr>
              <a:t>de la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datasource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060841"/>
            <a:ext cx="8062722" cy="3743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240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</a:t>
            </a:r>
            <a:r>
              <a:rPr spc="-10" dirty="0"/>
              <a:t> </a:t>
            </a:r>
            <a:r>
              <a:rPr spc="-5" dirty="0"/>
              <a:t>DataSources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4270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Console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d’administration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060790"/>
            <a:ext cx="8460486" cy="4248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24053"/>
            <a:ext cx="4240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Déploiement de</a:t>
            </a:r>
            <a:r>
              <a:rPr spc="-10" dirty="0"/>
              <a:t> </a:t>
            </a:r>
            <a:r>
              <a:rPr spc="-5" dirty="0"/>
              <a:t>DataSources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822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10" dirty="0">
                <a:latin typeface="Arial"/>
                <a:cs typeface="Arial"/>
              </a:rPr>
              <a:t>TP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3085" y="1244600"/>
            <a:ext cx="6704965" cy="409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Description </a:t>
            </a:r>
            <a:r>
              <a:rPr sz="2400" b="1" spc="-5" dirty="0">
                <a:latin typeface="Arial"/>
                <a:cs typeface="Arial"/>
              </a:rPr>
              <a:t>des </a:t>
            </a:r>
            <a:r>
              <a:rPr sz="2400" b="1" dirty="0">
                <a:latin typeface="Arial"/>
                <a:cs typeface="Arial"/>
              </a:rPr>
              <a:t>modes autonome </a:t>
            </a:r>
            <a:r>
              <a:rPr sz="2400" b="1" spc="-5" dirty="0">
                <a:latin typeface="Arial"/>
                <a:cs typeface="Arial"/>
              </a:rPr>
              <a:t>et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  <a:p>
            <a:pPr marL="363855" marR="1085215" indent="-342900">
              <a:lnSpc>
                <a:spcPct val="110000"/>
              </a:lnSpc>
              <a:spcBef>
                <a:spcPts val="1795"/>
              </a:spcBef>
              <a:buClr>
                <a:srgbClr val="00548B"/>
              </a:buClr>
              <a:buFont typeface="Wingdings"/>
              <a:buChar char=""/>
              <a:tabLst>
                <a:tab pos="36449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Description des modes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autonome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et  domaine</a:t>
            </a:r>
            <a:endParaRPr sz="2400">
              <a:latin typeface="Arial"/>
              <a:cs typeface="Arial"/>
            </a:endParaRPr>
          </a:p>
          <a:p>
            <a:pPr marL="363855" marR="508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6449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configurations autonomes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(default, full, 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ha,</a:t>
            </a:r>
            <a:r>
              <a:rPr sz="2400" b="1" i="1" spc="-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full-ha)</a:t>
            </a:r>
            <a:endParaRPr sz="2400">
              <a:latin typeface="Arial"/>
              <a:cs typeface="Arial"/>
            </a:endParaRPr>
          </a:p>
          <a:p>
            <a:pPr marL="363855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Font typeface="Wingdings"/>
              <a:buChar char=""/>
              <a:tabLst>
                <a:tab pos="36449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outils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de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configuration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: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console</a:t>
            </a:r>
            <a:r>
              <a:rPr sz="2400" b="1" i="1" spc="-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Web,</a:t>
            </a:r>
            <a:endParaRPr sz="2400">
              <a:latin typeface="Arial"/>
              <a:cs typeface="Arial"/>
            </a:endParaRPr>
          </a:p>
          <a:p>
            <a:pPr marL="363855">
              <a:lnSpc>
                <a:spcPct val="100000"/>
              </a:lnSpc>
              <a:spcBef>
                <a:spcPts val="290"/>
              </a:spcBef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jboss-cli</a:t>
            </a:r>
            <a:endParaRPr sz="2400">
              <a:latin typeface="Arial"/>
              <a:cs typeface="Arial"/>
            </a:endParaRPr>
          </a:p>
          <a:p>
            <a:pPr marL="363855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64490" algn="l"/>
              </a:tabLst>
            </a:pPr>
            <a:r>
              <a:rPr sz="2400" b="1" i="1" spc="-10" dirty="0">
                <a:solidFill>
                  <a:srgbClr val="808080"/>
                </a:solidFill>
                <a:latin typeface="Arial"/>
                <a:cs typeface="Arial"/>
              </a:rPr>
              <a:t>Modes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 déploiement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: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autonome,</a:t>
            </a:r>
            <a:r>
              <a:rPr sz="2400" b="1" i="1" spc="3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partiel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34822"/>
            <a:ext cx="6947534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Description des modes </a:t>
            </a:r>
            <a:r>
              <a:rPr sz="2400" b="1" i="1" dirty="0">
                <a:solidFill>
                  <a:srgbClr val="EEEEEE"/>
                </a:solidFill>
                <a:latin typeface="Arial"/>
                <a:cs typeface="Arial"/>
              </a:rPr>
              <a:t>autonome </a:t>
            </a: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et</a:t>
            </a:r>
            <a:r>
              <a:rPr sz="2400" b="1" i="1" spc="-1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501650" indent="-344170">
              <a:lnSpc>
                <a:spcPct val="100000"/>
              </a:lnSpc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spc="-5" dirty="0">
                <a:latin typeface="Arial"/>
                <a:cs typeface="Arial"/>
              </a:rPr>
              <a:t>Deux </a:t>
            </a:r>
            <a:r>
              <a:rPr sz="2800" dirty="0">
                <a:latin typeface="Arial"/>
                <a:cs typeface="Arial"/>
              </a:rPr>
              <a:t>modes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902335" algn="l"/>
                <a:tab pos="902969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Mode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 autonome(standalone)</a:t>
            </a:r>
            <a:endParaRPr sz="2400">
              <a:latin typeface="Arial"/>
              <a:cs typeface="Arial"/>
            </a:endParaRPr>
          </a:p>
          <a:p>
            <a:pPr marL="1301750" marR="5080" lvl="2" indent="-228600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Chaque serveur a sa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propre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configuration  (standalone.xml)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console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d’admin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par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Une seule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JVM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par instance de</a:t>
            </a:r>
            <a:r>
              <a:rPr sz="2400" spc="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902335" algn="l"/>
                <a:tab pos="902969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domaine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(domain)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Configuration partagée entre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1301750">
              <a:lnSpc>
                <a:spcPct val="100000"/>
              </a:lnSpc>
              <a:tabLst>
                <a:tab pos="313436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(domain.xml	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host.xml)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Contrôle centralisé (plusieurs</a:t>
            </a:r>
            <a:r>
              <a:rPr sz="2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serveurs)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contrôleur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par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73977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Principes </a:t>
            </a:r>
            <a:r>
              <a:rPr sz="3200" spc="-5" dirty="0"/>
              <a:t>fondamentaux </a:t>
            </a:r>
            <a:r>
              <a:rPr sz="3200" dirty="0"/>
              <a:t>de </a:t>
            </a:r>
            <a:r>
              <a:rPr sz="3200" spc="-5" dirty="0"/>
              <a:t>Java </a:t>
            </a:r>
            <a:r>
              <a:rPr sz="3200" dirty="0"/>
              <a:t>et</a:t>
            </a:r>
            <a:r>
              <a:rPr sz="3200" spc="-140" dirty="0"/>
              <a:t> </a:t>
            </a:r>
            <a:r>
              <a:rPr sz="3200" dirty="0"/>
              <a:t>de  </a:t>
            </a:r>
            <a:r>
              <a:rPr sz="3200" spc="-5" dirty="0"/>
              <a:t>Java</a:t>
            </a:r>
            <a:r>
              <a:rPr sz="3200" spc="-15" dirty="0"/>
              <a:t> </a:t>
            </a:r>
            <a:r>
              <a:rPr sz="3200" dirty="0"/>
              <a:t>EE.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5436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(Java Standard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Edition)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627" y="1628736"/>
            <a:ext cx="7272782" cy="417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234822"/>
            <a:ext cx="660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Description des modes </a:t>
            </a:r>
            <a:r>
              <a:rPr i="1" dirty="0">
                <a:latin typeface="Arial"/>
                <a:cs typeface="Arial"/>
              </a:rPr>
              <a:t>autonome </a:t>
            </a:r>
            <a:r>
              <a:rPr i="1" spc="-5" dirty="0">
                <a:latin typeface="Arial"/>
                <a:cs typeface="Arial"/>
              </a:rPr>
              <a:t>et domaine</a:t>
            </a:r>
          </a:p>
        </p:txBody>
      </p:sp>
      <p:sp>
        <p:nvSpPr>
          <p:cNvPr id="3" name="object 3"/>
          <p:cNvSpPr/>
          <p:nvPr/>
        </p:nvSpPr>
        <p:spPr>
          <a:xfrm>
            <a:off x="916736" y="1484833"/>
            <a:ext cx="7620000" cy="511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234822"/>
            <a:ext cx="6947534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Description des modes </a:t>
            </a:r>
            <a:r>
              <a:rPr sz="2400" b="1" i="1" dirty="0">
                <a:solidFill>
                  <a:srgbClr val="EEEEEE"/>
                </a:solidFill>
                <a:latin typeface="Arial"/>
                <a:cs typeface="Arial"/>
              </a:rPr>
              <a:t>autonome </a:t>
            </a: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et</a:t>
            </a:r>
            <a:r>
              <a:rPr sz="2400" b="1" i="1" spc="-1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EEEEEE"/>
                </a:solidFill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501650" indent="-344170">
              <a:lnSpc>
                <a:spcPct val="100000"/>
              </a:lnSpc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spc="-5" dirty="0">
                <a:latin typeface="Arial"/>
                <a:cs typeface="Arial"/>
              </a:rPr>
              <a:t>Deux </a:t>
            </a:r>
            <a:r>
              <a:rPr sz="2800" dirty="0">
                <a:latin typeface="Arial"/>
                <a:cs typeface="Arial"/>
              </a:rPr>
              <a:t>modes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902335" algn="l"/>
                <a:tab pos="902969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Mode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 autonome(standalone)</a:t>
            </a:r>
            <a:endParaRPr sz="2400">
              <a:latin typeface="Arial"/>
              <a:cs typeface="Arial"/>
            </a:endParaRPr>
          </a:p>
          <a:p>
            <a:pPr marL="1301750" marR="5080" lvl="2" indent="-228600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Chaque serveur a sa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propre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configuration  (standalone.xml)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console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d’admin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par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Une seule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JVM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par instance de</a:t>
            </a:r>
            <a:r>
              <a:rPr sz="2400" spc="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"/>
              <a:tabLst>
                <a:tab pos="902335" algn="l"/>
                <a:tab pos="902969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Mode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domaine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(domain)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Configuration partagée entre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1301750">
              <a:lnSpc>
                <a:spcPct val="100000"/>
              </a:lnSpc>
              <a:tabLst>
                <a:tab pos="313436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(domain.xml	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+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host.xml)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75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Contrôle centralisé (plusieurs</a:t>
            </a:r>
            <a:r>
              <a:rPr sz="2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serveurs)</a:t>
            </a:r>
            <a:endParaRPr sz="2400">
              <a:latin typeface="Arial"/>
              <a:cs typeface="Arial"/>
            </a:endParaRPr>
          </a:p>
          <a:p>
            <a:pPr marL="1301750" lvl="2" indent="-229235">
              <a:lnSpc>
                <a:spcPct val="100000"/>
              </a:lnSpc>
              <a:spcBef>
                <a:spcPts val="580"/>
              </a:spcBef>
              <a:buClr>
                <a:srgbClr val="B1B1B1"/>
              </a:buClr>
              <a:buSzPct val="79166"/>
              <a:buFont typeface="Wingdings"/>
              <a:buChar char=""/>
              <a:tabLst>
                <a:tab pos="13023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contrôleur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par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17703"/>
            <a:ext cx="7713345" cy="59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Les configurations</a:t>
            </a:r>
            <a:r>
              <a:rPr sz="2400" b="1" spc="-30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autonomes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501650" indent="-344170">
              <a:lnSpc>
                <a:spcPct val="100000"/>
              </a:lnSpc>
              <a:spcBef>
                <a:spcPts val="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Fichiers de config par défaut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dans</a:t>
            </a:r>
            <a:endParaRPr sz="28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&lt;WILDFLY_HOME&gt;/standalone/configuration</a:t>
            </a:r>
            <a:endParaRPr sz="2800">
              <a:latin typeface="Arial"/>
              <a:cs typeface="Arial"/>
            </a:endParaRPr>
          </a:p>
          <a:p>
            <a:pPr marL="501650" marR="26924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spc="-5" dirty="0">
                <a:latin typeface="Arial"/>
                <a:cs typeface="Arial"/>
              </a:rPr>
              <a:t>Fichier de </a:t>
            </a:r>
            <a:r>
              <a:rPr sz="2800" dirty="0">
                <a:latin typeface="Arial"/>
                <a:cs typeface="Arial"/>
              </a:rPr>
              <a:t>configuration standalone.xml (par  défaut) </a:t>
            </a:r>
            <a:r>
              <a:rPr sz="2800" spc="-5" dirty="0">
                <a:latin typeface="Arial"/>
                <a:cs typeface="Arial"/>
              </a:rPr>
              <a:t>et un </a:t>
            </a:r>
            <a:r>
              <a:rPr sz="2800" dirty="0">
                <a:latin typeface="Arial"/>
                <a:cs typeface="Arial"/>
              </a:rPr>
              <a:t>seul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profile</a:t>
            </a:r>
            <a:endParaRPr sz="2800">
              <a:latin typeface="Arial"/>
              <a:cs typeface="Arial"/>
            </a:endParaRPr>
          </a:p>
          <a:p>
            <a:pPr marL="501650" indent="-34417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Plusieurs fichiers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config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existent</a:t>
            </a:r>
            <a:endParaRPr sz="28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9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902969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(default) :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Standalone.xml</a:t>
            </a:r>
            <a:endParaRPr sz="24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902969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full)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Standalone-full.xml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</a:t>
            </a:r>
            <a:r>
              <a:rPr sz="24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default+IIOP-openjdk</a:t>
            </a:r>
            <a:endParaRPr sz="24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902969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(ha)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standalone-ha.xml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default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+</a:t>
            </a:r>
            <a:r>
              <a:rPr sz="2400" spc="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mod_cluster</a:t>
            </a:r>
            <a:endParaRPr sz="2400">
              <a:latin typeface="Arial"/>
              <a:cs typeface="Arial"/>
            </a:endParaRPr>
          </a:p>
          <a:p>
            <a:pPr marL="90233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902969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(full-ha)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standalone-full-ha.xml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=</a:t>
            </a:r>
            <a:r>
              <a:rPr sz="2400" spc="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default+full+ha</a:t>
            </a:r>
            <a:endParaRPr sz="2400">
              <a:latin typeface="Arial"/>
              <a:cs typeface="Arial"/>
            </a:endParaRPr>
          </a:p>
          <a:p>
            <a:pPr marL="501650" indent="-344170">
              <a:lnSpc>
                <a:spcPct val="100000"/>
              </a:lnSpc>
              <a:spcBef>
                <a:spcPts val="200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Lancer </a:t>
            </a:r>
            <a:r>
              <a:rPr sz="2800" spc="-5" dirty="0">
                <a:latin typeface="Arial"/>
                <a:cs typeface="Arial"/>
              </a:rPr>
              <a:t>wildfly </a:t>
            </a:r>
            <a:r>
              <a:rPr sz="2800" dirty="0">
                <a:latin typeface="Arial"/>
                <a:cs typeface="Arial"/>
              </a:rPr>
              <a:t>avec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81425" y="6294030"/>
            <a:ext cx="4812919" cy="372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436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</a:t>
            </a:r>
            <a:r>
              <a:rPr sz="3200" spc="-5" dirty="0"/>
              <a:t>configurations</a:t>
            </a:r>
            <a:r>
              <a:rPr sz="3200" spc="-11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471929"/>
            <a:ext cx="7757159" cy="444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0045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Un et un </a:t>
            </a:r>
            <a:r>
              <a:rPr sz="2800" dirty="0">
                <a:latin typeface="Arial"/>
                <a:cs typeface="Arial"/>
              </a:rPr>
              <a:t>seul contrôleur domaine (possibilité  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failedover)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process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Gère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la config du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domaine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(domain.xml)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Assiste les host controller dans la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gestions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des</a:t>
            </a:r>
            <a:r>
              <a:rPr sz="24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0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Plusieurs hosts (machine)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cluster </a:t>
            </a:r>
            <a:r>
              <a:rPr sz="2800" spc="-5" dirty="0">
                <a:latin typeface="Arial"/>
                <a:cs typeface="Arial"/>
              </a:rPr>
              <a:t>ou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pas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Au </a:t>
            </a:r>
            <a:r>
              <a:rPr sz="2800" dirty="0">
                <a:latin typeface="Arial"/>
                <a:cs typeface="Arial"/>
              </a:rPr>
              <a:t>moins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host controller par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Un process java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HostController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Gère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 fichier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host.xml et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les</a:t>
            </a:r>
            <a:r>
              <a:rPr sz="2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436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</a:t>
            </a:r>
            <a:r>
              <a:rPr sz="3200" spc="-5" dirty="0"/>
              <a:t>configurations</a:t>
            </a:r>
            <a:r>
              <a:rPr sz="3200" spc="-11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83564" y="1196809"/>
            <a:ext cx="7704835" cy="540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417703"/>
            <a:ext cx="8182609" cy="390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Les configurations</a:t>
            </a:r>
            <a:r>
              <a:rPr sz="2400" b="1" spc="-25" dirty="0">
                <a:solidFill>
                  <a:srgbClr val="EEEEE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EEEEEE"/>
                </a:solidFill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501650" indent="-344170">
              <a:lnSpc>
                <a:spcPct val="100000"/>
              </a:lnSpc>
              <a:spcBef>
                <a:spcPts val="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Fichiers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config par défaut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dans</a:t>
            </a:r>
            <a:endParaRPr sz="28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&lt;WILDFLY_HOME&gt;/domain/configuration</a:t>
            </a:r>
            <a:endParaRPr sz="2800">
              <a:latin typeface="Arial"/>
              <a:cs typeface="Arial"/>
            </a:endParaRPr>
          </a:p>
          <a:p>
            <a:pPr marL="501650" marR="5080" indent="-343535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spc="-5" dirty="0">
                <a:latin typeface="Arial"/>
                <a:cs typeface="Arial"/>
              </a:rPr>
              <a:t>Fichier de </a:t>
            </a:r>
            <a:r>
              <a:rPr sz="2800" dirty="0">
                <a:latin typeface="Arial"/>
                <a:cs typeface="Arial"/>
              </a:rPr>
              <a:t>configuration domain.xml (par défaut),  </a:t>
            </a:r>
            <a:r>
              <a:rPr sz="2800" spc="-5" dirty="0">
                <a:latin typeface="Arial"/>
                <a:cs typeface="Arial"/>
              </a:rPr>
              <a:t>du </a:t>
            </a:r>
            <a:r>
              <a:rPr sz="2800" dirty="0">
                <a:latin typeface="Arial"/>
                <a:cs typeface="Arial"/>
              </a:rPr>
              <a:t>contrôleur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domaine </a:t>
            </a:r>
            <a:r>
              <a:rPr sz="2800" spc="-5" dirty="0">
                <a:latin typeface="Arial"/>
                <a:cs typeface="Arial"/>
              </a:rPr>
              <a:t>et </a:t>
            </a:r>
            <a:r>
              <a:rPr sz="2800" dirty="0">
                <a:latin typeface="Arial"/>
                <a:cs typeface="Arial"/>
              </a:rPr>
              <a:t>plusieurs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profiles</a:t>
            </a:r>
            <a:endParaRPr sz="2800">
              <a:latin typeface="Arial"/>
              <a:cs typeface="Arial"/>
            </a:endParaRPr>
          </a:p>
          <a:p>
            <a:pPr marL="501650" marR="62865" indent="-34353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501650" algn="l"/>
                <a:tab pos="502284" algn="l"/>
              </a:tabLst>
            </a:pPr>
            <a:r>
              <a:rPr sz="2800" dirty="0">
                <a:latin typeface="Arial"/>
                <a:cs typeface="Arial"/>
              </a:rPr>
              <a:t>Chaque domaine est divisé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groupes logiques 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serveurs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1865" y="3861041"/>
            <a:ext cx="4933950" cy="2838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17703"/>
            <a:ext cx="40881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configurations</a:t>
            </a:r>
            <a:r>
              <a:rPr spc="-10" dirty="0"/>
              <a:t> </a:t>
            </a:r>
            <a:r>
              <a:rPr spc="-5" dirty="0"/>
              <a:t>domaine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20799"/>
            <a:ext cx="7358380" cy="175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Fichiers de config host.xml </a:t>
            </a:r>
            <a:r>
              <a:rPr sz="2800" spc="-5" dirty="0">
                <a:latin typeface="Arial"/>
                <a:cs typeface="Arial"/>
              </a:rPr>
              <a:t>sur </a:t>
            </a:r>
            <a:r>
              <a:rPr sz="2800" dirty="0">
                <a:latin typeface="Arial"/>
                <a:cs typeface="Arial"/>
              </a:rPr>
              <a:t>contrôleur </a:t>
            </a:r>
            <a:r>
              <a:rPr sz="2800" spc="-5" dirty="0">
                <a:latin typeface="Arial"/>
                <a:cs typeface="Arial"/>
              </a:rPr>
              <a:t>de  </a:t>
            </a:r>
            <a:r>
              <a:rPr sz="2800" dirty="0">
                <a:latin typeface="Arial"/>
                <a:cs typeface="Arial"/>
              </a:rPr>
              <a:t>domaine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Doit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être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présent sur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contrôleur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</a:t>
            </a:r>
            <a:r>
              <a:rPr sz="24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92B1D1"/>
              </a:buClr>
              <a:buSzPct val="79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Election du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contrôleur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</a:t>
            </a:r>
            <a:r>
              <a:rPr sz="2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domaine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5748" y="3489325"/>
            <a:ext cx="4480179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17703"/>
            <a:ext cx="40881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configurations</a:t>
            </a:r>
            <a:r>
              <a:rPr spc="-10" dirty="0"/>
              <a:t> </a:t>
            </a:r>
            <a:r>
              <a:rPr spc="-5" dirty="0"/>
              <a:t>domaine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20799"/>
            <a:ext cx="5952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Fichiers de config host.xml </a:t>
            </a:r>
            <a:r>
              <a:rPr sz="2800" spc="-5" dirty="0">
                <a:latin typeface="Arial"/>
                <a:cs typeface="Arial"/>
              </a:rPr>
              <a:t>sur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2308237"/>
            <a:ext cx="8208899" cy="385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17703"/>
            <a:ext cx="40881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Les configurations</a:t>
            </a:r>
            <a:r>
              <a:rPr spc="-10" dirty="0"/>
              <a:t> </a:t>
            </a:r>
            <a:r>
              <a:rPr spc="-5" dirty="0"/>
              <a:t>domaine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268" y="1167129"/>
            <a:ext cx="5134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80357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Config domain.xml et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host.xml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390" y="1700809"/>
            <a:ext cx="7962900" cy="4867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176021"/>
            <a:ext cx="5436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</a:t>
            </a:r>
            <a:r>
              <a:rPr sz="3200" spc="-5" dirty="0"/>
              <a:t>configurations</a:t>
            </a:r>
            <a:r>
              <a:rPr sz="3200" spc="-110" dirty="0"/>
              <a:t> </a:t>
            </a:r>
            <a:r>
              <a:rPr sz="3200" dirty="0"/>
              <a:t>domaine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1555" y="1052783"/>
            <a:ext cx="8424926" cy="568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73977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Principes </a:t>
            </a:r>
            <a:r>
              <a:rPr sz="3200" spc="-5" dirty="0"/>
              <a:t>fondamentaux </a:t>
            </a:r>
            <a:r>
              <a:rPr sz="3200" dirty="0"/>
              <a:t>de </a:t>
            </a:r>
            <a:r>
              <a:rPr sz="3200" spc="-5" dirty="0"/>
              <a:t>Java </a:t>
            </a:r>
            <a:r>
              <a:rPr sz="3200" dirty="0"/>
              <a:t>et</a:t>
            </a:r>
            <a:r>
              <a:rPr sz="3200" spc="-140" dirty="0"/>
              <a:t> </a:t>
            </a:r>
            <a:r>
              <a:rPr sz="3200" dirty="0"/>
              <a:t>de  </a:t>
            </a:r>
            <a:r>
              <a:rPr sz="3200" spc="-5" dirty="0"/>
              <a:t>Java</a:t>
            </a:r>
            <a:r>
              <a:rPr sz="3200" spc="-15" dirty="0"/>
              <a:t> </a:t>
            </a:r>
            <a:r>
              <a:rPr sz="3200" dirty="0"/>
              <a:t>EE.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13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EE </a:t>
            </a:r>
            <a:r>
              <a:rPr sz="2800" dirty="0">
                <a:latin typeface="Arial"/>
                <a:cs typeface="Arial"/>
              </a:rPr>
              <a:t>(Java Platform, Enterprise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Edition)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2060905"/>
            <a:ext cx="7992872" cy="460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799330" cy="18059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Trois </a:t>
            </a:r>
            <a:r>
              <a:rPr sz="2800" spc="-5" dirty="0">
                <a:latin typeface="Arial"/>
                <a:cs typeface="Arial"/>
              </a:rPr>
              <a:t>outils de </a:t>
            </a:r>
            <a:r>
              <a:rPr sz="2800" dirty="0">
                <a:latin typeface="Arial"/>
                <a:cs typeface="Arial"/>
              </a:rPr>
              <a:t>configuration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CLI (Command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Line</a:t>
            </a:r>
            <a:r>
              <a:rPr sz="2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CLI en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mode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graphique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r>
              <a:rPr sz="24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460615" cy="35623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JBOSS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Outil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recommandé pour opération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d’administration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Toutes opérations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 gestion du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serveur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Plusieurs modes</a:t>
            </a:r>
            <a:r>
              <a:rPr sz="2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d’utilisation</a:t>
            </a:r>
            <a:endParaRPr sz="2400">
              <a:latin typeface="Arial"/>
              <a:cs typeface="Arial"/>
            </a:endParaRPr>
          </a:p>
          <a:p>
            <a:pPr marL="1078865" lvl="2" indent="-266700">
              <a:lnSpc>
                <a:spcPct val="100000"/>
              </a:lnSpc>
              <a:spcBef>
                <a:spcPts val="95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9500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Opérations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atomiques</a:t>
            </a:r>
            <a:endParaRPr sz="2400">
              <a:latin typeface="Arial"/>
              <a:cs typeface="Arial"/>
            </a:endParaRPr>
          </a:p>
          <a:p>
            <a:pPr marL="1078230" lvl="2" indent="-266065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886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Opérations</a:t>
            </a:r>
            <a:r>
              <a:rPr sz="2400" spc="-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répétives</a:t>
            </a:r>
            <a:endParaRPr sz="2400">
              <a:latin typeface="Arial"/>
              <a:cs typeface="Arial"/>
            </a:endParaRPr>
          </a:p>
          <a:p>
            <a:pPr marL="1078230" lvl="2" indent="-266065">
              <a:lnSpc>
                <a:spcPct val="100000"/>
              </a:lnSpc>
              <a:spcBef>
                <a:spcPts val="95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886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Mode Batch</a:t>
            </a:r>
            <a:endParaRPr sz="2400">
              <a:latin typeface="Arial"/>
              <a:cs typeface="Arial"/>
            </a:endParaRPr>
          </a:p>
          <a:p>
            <a:pPr marL="1078865" lvl="2" indent="-266700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9500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Mode fichier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3143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Connexion </a:t>
            </a:r>
            <a:r>
              <a:rPr sz="2800" spc="-5" dirty="0">
                <a:latin typeface="Arial"/>
                <a:cs typeface="Arial"/>
              </a:rPr>
              <a:t>au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97428"/>
            <a:ext cx="7185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Connexion </a:t>
            </a:r>
            <a:r>
              <a:rPr sz="2800" spc="-5" dirty="0">
                <a:latin typeface="Arial"/>
                <a:cs typeface="Arial"/>
              </a:rPr>
              <a:t>au </a:t>
            </a:r>
            <a:r>
              <a:rPr sz="2800" dirty="0">
                <a:latin typeface="Arial"/>
                <a:cs typeface="Arial"/>
              </a:rPr>
              <a:t>serveur </a:t>
            </a:r>
            <a:r>
              <a:rPr sz="2800" spc="-5" dirty="0">
                <a:latin typeface="Arial"/>
                <a:cs typeface="Arial"/>
              </a:rPr>
              <a:t>wildfly </a:t>
            </a:r>
            <a:r>
              <a:rPr sz="2800" dirty="0">
                <a:latin typeface="Arial"/>
                <a:cs typeface="Arial"/>
              </a:rPr>
              <a:t>local (doit être  démarré)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673344"/>
            <a:ext cx="7305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configuration par défaut </a:t>
            </a:r>
            <a:r>
              <a:rPr sz="2800" spc="-5" dirty="0">
                <a:latin typeface="Arial"/>
                <a:cs typeface="Arial"/>
              </a:rPr>
              <a:t>de la </a:t>
            </a:r>
            <a:r>
              <a:rPr sz="2800" dirty="0">
                <a:latin typeface="Arial"/>
                <a:cs typeface="Arial"/>
              </a:rPr>
              <a:t>console est  dans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&lt;WILDFLY_HOME&gt;/bin/jboss-cli.xml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555" y="1770760"/>
            <a:ext cx="7992872" cy="1428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142" y="4221086"/>
            <a:ext cx="7972298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460615" cy="40747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Utilisation </a:t>
            </a:r>
            <a:r>
              <a:rPr sz="2800" spc="-5" dirty="0">
                <a:latin typeface="Arial"/>
                <a:cs typeface="Arial"/>
              </a:rPr>
              <a:t>du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Outil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recommandé pour opération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d’administration</a:t>
            </a:r>
            <a:endParaRPr sz="2400">
              <a:latin typeface="Arial"/>
              <a:cs typeface="Arial"/>
            </a:endParaRPr>
          </a:p>
          <a:p>
            <a:pPr marL="12700" marR="1155700">
              <a:lnSpc>
                <a:spcPct val="100000"/>
              </a:lnSpc>
              <a:spcBef>
                <a:spcPts val="19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«TAB»pour la </a:t>
            </a:r>
            <a:r>
              <a:rPr sz="2800" dirty="0">
                <a:latin typeface="Arial"/>
                <a:cs typeface="Arial"/>
              </a:rPr>
              <a:t>liste des commandes </a:t>
            </a:r>
            <a:r>
              <a:rPr sz="2800" spc="-5" dirty="0">
                <a:latin typeface="Arial"/>
                <a:cs typeface="Arial"/>
              </a:rPr>
              <a:t>et  </a:t>
            </a:r>
            <a:r>
              <a:rPr sz="2800" dirty="0">
                <a:latin typeface="Arial"/>
                <a:cs typeface="Arial"/>
              </a:rPr>
              <a:t>ressources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«/» pour naviguer dans un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context</a:t>
            </a:r>
            <a:endParaRPr sz="2800">
              <a:latin typeface="Arial"/>
              <a:cs typeface="Arial"/>
            </a:endParaRPr>
          </a:p>
          <a:p>
            <a:pPr marL="12700" marR="3110865">
              <a:lnSpc>
                <a:spcPts val="5380"/>
              </a:lnSpc>
              <a:spcBef>
                <a:spcPts val="509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«:» </a:t>
            </a:r>
            <a:r>
              <a:rPr sz="2800" dirty="0">
                <a:latin typeface="Arial"/>
                <a:cs typeface="Arial"/>
              </a:rPr>
              <a:t>appéler une opération  sur une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resource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1865" y="4437079"/>
            <a:ext cx="5438775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355917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Opérations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basiques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Version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1049" y="2348864"/>
            <a:ext cx="7128764" cy="2423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399020" cy="39281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Opérations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basiques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@cd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@pwd</a:t>
            </a:r>
            <a:endParaRPr sz="2400">
              <a:latin typeface="Arial"/>
              <a:cs typeface="Arial"/>
            </a:endParaRPr>
          </a:p>
          <a:p>
            <a:pPr marL="413384" marR="5080" lvl="1">
              <a:lnSpc>
                <a:spcPts val="2880"/>
              </a:lnSpc>
              <a:spcBef>
                <a:spcPts val="59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@reload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(relance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 la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JVM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sans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changement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de 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PID)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2B1D1"/>
              </a:buClr>
              <a:buFont typeface="Wingdings"/>
              <a:buChar char=""/>
            </a:pPr>
            <a:endParaRPr sz="3050">
              <a:latin typeface="Times New Roman"/>
              <a:cs typeface="Times New Roman"/>
            </a:endParaRPr>
          </a:p>
          <a:p>
            <a:pPr marL="679450" lvl="1" indent="-266700">
              <a:lnSpc>
                <a:spcPct val="100000"/>
              </a:lnSpc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@shutdown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–restart=true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(change le</a:t>
            </a:r>
            <a:r>
              <a:rPr sz="2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PID)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@deploy</a:t>
            </a:r>
            <a:r>
              <a:rPr sz="24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jboss-helloworld.war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2B1D1"/>
                </a:solidFill>
                <a:latin typeface="Wingdings"/>
                <a:cs typeface="Wingdings"/>
              </a:rPr>
              <a:t>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9766" y="1628787"/>
            <a:ext cx="5760592" cy="8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6489" y="3068954"/>
            <a:ext cx="4699889" cy="698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6770370" cy="43916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CLI Mode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Batch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@batch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2B1D1"/>
                </a:solidFill>
                <a:latin typeface="Wingdings"/>
                <a:cs typeface="Wingdings"/>
              </a:rPr>
              <a:t>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@run-batch</a:t>
            </a:r>
            <a:endParaRPr sz="24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19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Mode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scripting</a:t>
            </a:r>
            <a:endParaRPr sz="2800">
              <a:latin typeface="Arial"/>
              <a:cs typeface="Arial"/>
            </a:endParaRPr>
          </a:p>
          <a:p>
            <a:pPr marL="413384" marR="372110" lvl="1">
              <a:lnSpc>
                <a:spcPts val="2880"/>
              </a:lnSpc>
              <a:spcBef>
                <a:spcPts val="69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jboss-cli.bat –connect –-command=":read-  attribute(name=server-state)«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0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Mode </a:t>
            </a:r>
            <a:r>
              <a:rPr sz="2800" dirty="0">
                <a:latin typeface="Arial"/>
                <a:cs typeface="Arial"/>
              </a:rPr>
              <a:t>non connecté (embed-server --std-  out=echo)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546" y="5552304"/>
            <a:ext cx="8496935" cy="1189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50379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CLI Mode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graphique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Outil graphique </a:t>
            </a:r>
            <a:r>
              <a:rPr sz="2800" spc="-5" dirty="0">
                <a:latin typeface="Arial"/>
                <a:cs typeface="Arial"/>
              </a:rPr>
              <a:t>pour les </a:t>
            </a:r>
            <a:r>
              <a:rPr sz="2800" dirty="0">
                <a:latin typeface="Arial"/>
                <a:cs typeface="Arial"/>
              </a:rPr>
              <a:t>opération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d’admin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603" y="2401570"/>
            <a:ext cx="6595872" cy="360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591" y="2795866"/>
            <a:ext cx="7632827" cy="3729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5213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Les outils de</a:t>
            </a:r>
            <a:r>
              <a:rPr sz="3200" spc="-150" dirty="0"/>
              <a:t> </a:t>
            </a:r>
            <a:r>
              <a:rPr sz="3200" dirty="0"/>
              <a:t>configuration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470979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Console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http:/localhost:9990/console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050" y="2492895"/>
            <a:ext cx="681990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Modes </a:t>
            </a:r>
            <a:r>
              <a:rPr sz="3200" dirty="0"/>
              <a:t>de</a:t>
            </a:r>
            <a:r>
              <a:rPr sz="3200" spc="-75" dirty="0"/>
              <a:t> </a:t>
            </a:r>
            <a:r>
              <a:rPr sz="3200" spc="-5" dirty="0"/>
              <a:t>déploiement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355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par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97428"/>
            <a:ext cx="3419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Log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deploiement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778195"/>
            <a:ext cx="636460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266065">
              <a:lnSpc>
                <a:spcPts val="1595"/>
              </a:lnSpc>
              <a:buClr>
                <a:srgbClr val="00548B"/>
              </a:buClr>
              <a:buSzPct val="245454"/>
              <a:buFont typeface="Wingdings"/>
              <a:buChar char=""/>
              <a:tabLst>
                <a:tab pos="278765" algn="l"/>
              </a:tabLst>
            </a:pPr>
            <a:r>
              <a:rPr sz="1100" dirty="0">
                <a:latin typeface="Arial"/>
                <a:cs typeface="Arial"/>
              </a:rPr>
              <a:t>WFLYDR0001: </a:t>
            </a:r>
            <a:r>
              <a:rPr sz="1100" spc="-5" dirty="0">
                <a:latin typeface="Arial"/>
                <a:cs typeface="Arial"/>
              </a:rPr>
              <a:t>Content added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location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100" spc="-5" dirty="0">
                <a:latin typeface="Arial"/>
                <a:cs typeface="Arial"/>
              </a:rPr>
              <a:t>&lt;WILDFLY_HOME&gt;\standalone\data\content\0e\5bc4664080ff39878f8d75cbd71e8e100e44c3\content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1700783"/>
            <a:ext cx="8136890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573" y="3789045"/>
            <a:ext cx="7848854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0"/>
            <a:ext cx="73977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Principes </a:t>
            </a:r>
            <a:r>
              <a:rPr sz="3200" spc="-5" dirty="0"/>
              <a:t>fondamentaux </a:t>
            </a:r>
            <a:r>
              <a:rPr sz="3200" dirty="0"/>
              <a:t>de </a:t>
            </a:r>
            <a:r>
              <a:rPr sz="3200" spc="-5" dirty="0"/>
              <a:t>Java </a:t>
            </a:r>
            <a:r>
              <a:rPr sz="3200" dirty="0"/>
              <a:t>et</a:t>
            </a:r>
            <a:r>
              <a:rPr sz="3200" spc="-140" dirty="0"/>
              <a:t> </a:t>
            </a:r>
            <a:r>
              <a:rPr sz="3200" dirty="0"/>
              <a:t>de  </a:t>
            </a:r>
            <a:r>
              <a:rPr sz="3200" spc="-5" dirty="0"/>
              <a:t>Java</a:t>
            </a:r>
            <a:r>
              <a:rPr sz="3200" spc="-15" dirty="0"/>
              <a:t> </a:t>
            </a:r>
            <a:r>
              <a:rPr sz="3200" dirty="0"/>
              <a:t>EE.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7136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EE </a:t>
            </a:r>
            <a:r>
              <a:rPr sz="2800" dirty="0">
                <a:latin typeface="Arial"/>
                <a:cs typeface="Arial"/>
              </a:rPr>
              <a:t>(Java Platform, Enterprise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Edition)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591" y="1657311"/>
            <a:ext cx="7744079" cy="4580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Modes </a:t>
            </a:r>
            <a:r>
              <a:rPr sz="3200" dirty="0"/>
              <a:t>de</a:t>
            </a:r>
            <a:r>
              <a:rPr sz="3200" spc="-75" dirty="0"/>
              <a:t> </a:t>
            </a:r>
            <a:r>
              <a:rPr sz="3200" spc="-5" dirty="0"/>
              <a:t>déploiement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658749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par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Dans </a:t>
            </a:r>
            <a:r>
              <a:rPr sz="2800" spc="-5" dirty="0">
                <a:latin typeface="Arial"/>
                <a:cs typeface="Arial"/>
              </a:rPr>
              <a:t>le </a:t>
            </a:r>
            <a:r>
              <a:rPr sz="2800" dirty="0">
                <a:latin typeface="Arial"/>
                <a:cs typeface="Arial"/>
              </a:rPr>
              <a:t>fichier de config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standalone.xml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563313"/>
            <a:ext cx="258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Un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ym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573" y="2204847"/>
            <a:ext cx="7704835" cy="1248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787" y="3645039"/>
            <a:ext cx="7848854" cy="86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787" y="5157190"/>
            <a:ext cx="7848854" cy="10081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Modes </a:t>
            </a:r>
            <a:r>
              <a:rPr sz="3200" dirty="0"/>
              <a:t>de</a:t>
            </a:r>
            <a:r>
              <a:rPr sz="3200" spc="-75" dirty="0"/>
              <a:t> </a:t>
            </a:r>
            <a:r>
              <a:rPr sz="3200" spc="-5" dirty="0"/>
              <a:t>déploiement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6426835" cy="1283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partiel par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CLI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ts val="332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Pour replacer le </a:t>
            </a: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fichier index.html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de</a:t>
            </a:r>
            <a:r>
              <a:rPr sz="2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77777"/>
                </a:solidFill>
                <a:latin typeface="Arial"/>
                <a:cs typeface="Arial"/>
              </a:rPr>
              <a:t>notre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ts val="2840"/>
              </a:lnSpc>
            </a:pPr>
            <a:r>
              <a:rPr sz="2400" spc="-5" dirty="0">
                <a:solidFill>
                  <a:srgbClr val="777777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564" y="2924175"/>
            <a:ext cx="8136890" cy="1728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Modes </a:t>
            </a:r>
            <a:r>
              <a:rPr sz="3200" dirty="0"/>
              <a:t>de</a:t>
            </a:r>
            <a:r>
              <a:rPr sz="3200" spc="-75" dirty="0"/>
              <a:t> </a:t>
            </a:r>
            <a:r>
              <a:rPr sz="3200" spc="-5" dirty="0"/>
              <a:t>déploiement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498538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par console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278130" indent="-266065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u="heavy" dirty="0">
                <a:solidFill>
                  <a:srgbClr val="6080B8"/>
                </a:solidFill>
                <a:uFill>
                  <a:solidFill>
                    <a:srgbClr val="6080B8"/>
                  </a:solidFill>
                </a:uFill>
                <a:latin typeface="Arial"/>
                <a:cs typeface="Arial"/>
              </a:rPr>
              <a:t>http://localhost:8080/console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618" y="2348877"/>
            <a:ext cx="6667500" cy="414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440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Modes </a:t>
            </a:r>
            <a:r>
              <a:rPr sz="3200" dirty="0"/>
              <a:t>de</a:t>
            </a:r>
            <a:r>
              <a:rPr sz="3200" spc="-75" dirty="0"/>
              <a:t> </a:t>
            </a:r>
            <a:r>
              <a:rPr sz="3200" spc="-5" dirty="0"/>
              <a:t>déploiement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4985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spc="-5" dirty="0">
                <a:latin typeface="Arial"/>
                <a:cs typeface="Arial"/>
              </a:rPr>
              <a:t>Déploiement </a:t>
            </a:r>
            <a:r>
              <a:rPr sz="2800" dirty="0">
                <a:latin typeface="Arial"/>
                <a:cs typeface="Arial"/>
              </a:rPr>
              <a:t>par console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573" y="1844801"/>
            <a:ext cx="4320539" cy="2664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2090" y="2243924"/>
            <a:ext cx="3705225" cy="363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6000" y="4617161"/>
            <a:ext cx="4210050" cy="2016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6265" y="3000375"/>
            <a:ext cx="885825" cy="390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9171" y="5311013"/>
            <a:ext cx="457200" cy="276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3085" y="1108963"/>
            <a:ext cx="3187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Suivi du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serveur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31594" y="1875282"/>
            <a:ext cx="6423660" cy="328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outils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d'inspection</a:t>
            </a:r>
            <a:r>
              <a:rPr sz="2400" b="1" i="1" spc="-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intégrés.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Outils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</a:t>
            </a:r>
            <a:r>
              <a:rPr sz="2400" b="1" i="1" spc="-5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supervision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Paramétrage 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logs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d'accès</a:t>
            </a:r>
            <a:r>
              <a:rPr sz="2400" b="1" i="1" spc="15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Web.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Exploitation des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logs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du</a:t>
            </a:r>
            <a:r>
              <a:rPr sz="2400" b="1" i="1" spc="-5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serveur.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10000"/>
              </a:lnSpc>
              <a:spcBef>
                <a:spcPts val="1730"/>
              </a:spcBef>
              <a:buClr>
                <a:srgbClr val="00548B"/>
              </a:buClr>
              <a:buFont typeface="Wingdings"/>
              <a:buChar char=""/>
              <a:tabLst>
                <a:tab pos="355600" algn="l"/>
              </a:tabLst>
            </a:pP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Intégration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de </a:t>
            </a:r>
            <a:r>
              <a:rPr sz="2400" b="1" i="1" dirty="0">
                <a:solidFill>
                  <a:srgbClr val="808080"/>
                </a:solidFill>
                <a:latin typeface="Arial"/>
                <a:cs typeface="Arial"/>
              </a:rPr>
              <a:t>logs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applicatifs avec</a:t>
            </a:r>
            <a:r>
              <a:rPr sz="2400" b="1" i="1" spc="-7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8080"/>
                </a:solidFill>
                <a:latin typeface="Arial"/>
                <a:cs typeface="Arial"/>
              </a:rPr>
              <a:t>Log4J  et SLF4J.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132070" cy="224536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Les </a:t>
            </a:r>
            <a:r>
              <a:rPr sz="2800" i="1" spc="-5" dirty="0">
                <a:latin typeface="Arial"/>
                <a:cs typeface="Arial"/>
              </a:rPr>
              <a:t>outils </a:t>
            </a:r>
            <a:r>
              <a:rPr sz="2800" i="1" dirty="0">
                <a:latin typeface="Arial"/>
                <a:cs typeface="Arial"/>
              </a:rPr>
              <a:t>d'inspection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intégrés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Jboss-cli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API</a:t>
            </a:r>
            <a:r>
              <a:rPr sz="2400" i="1" spc="-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r>
              <a:rPr sz="2400" i="1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Outils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JDK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339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Suivi avec</a:t>
            </a:r>
            <a:r>
              <a:rPr sz="2800" i="1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Jboss-cli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80484"/>
            <a:ext cx="757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Suivi par </a:t>
            </a:r>
            <a:r>
              <a:rPr sz="2800" i="1" spc="-5" dirty="0">
                <a:latin typeface="Arial"/>
                <a:cs typeface="Arial"/>
              </a:rPr>
              <a:t>API REST </a:t>
            </a:r>
            <a:r>
              <a:rPr sz="2800" i="1" dirty="0">
                <a:latin typeface="Arial"/>
                <a:cs typeface="Arial"/>
              </a:rPr>
              <a:t>(requête/réponse </a:t>
            </a:r>
            <a:r>
              <a:rPr sz="2800" i="1" spc="-5" dirty="0">
                <a:latin typeface="Arial"/>
                <a:cs typeface="Arial"/>
              </a:rPr>
              <a:t>en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json)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591" y="1950211"/>
            <a:ext cx="7776844" cy="191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9591" y="4365078"/>
            <a:ext cx="7776844" cy="21602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13207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Les </a:t>
            </a:r>
            <a:r>
              <a:rPr sz="2800" i="1" spc="-5" dirty="0">
                <a:latin typeface="Arial"/>
                <a:cs typeface="Arial"/>
              </a:rPr>
              <a:t>outils </a:t>
            </a:r>
            <a:r>
              <a:rPr sz="2800" i="1" dirty="0">
                <a:latin typeface="Arial"/>
                <a:cs typeface="Arial"/>
              </a:rPr>
              <a:t>d'inspection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intégrés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Suivi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par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r>
              <a:rPr sz="2400" i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356" y="2965633"/>
            <a:ext cx="2031364" cy="127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75"/>
              </a:lnSpc>
            </a:pPr>
            <a:r>
              <a:rPr sz="2800" spc="-5" dirty="0">
                <a:solidFill>
                  <a:srgbClr val="92B1D1"/>
                </a:solidFill>
                <a:latin typeface="Wingdings"/>
                <a:cs typeface="Wingdings"/>
              </a:rPr>
              <a:t>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r>
              <a:rPr sz="2400" i="1" spc="-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B1D1"/>
                </a:solidFill>
                <a:latin typeface="Wingdings"/>
                <a:cs typeface="Wingdings"/>
              </a:rPr>
              <a:t>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API</a:t>
            </a:r>
            <a:r>
              <a:rPr sz="2400" i="1" spc="-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REST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B1D1"/>
                </a:solidFill>
                <a:latin typeface="Wingdings"/>
                <a:cs typeface="Wingdings"/>
              </a:rPr>
              <a:t>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Outils</a:t>
            </a:r>
            <a:r>
              <a:rPr sz="2400" i="1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JDK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6914" y="2086101"/>
            <a:ext cx="6972300" cy="321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757795" cy="13569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Les </a:t>
            </a:r>
            <a:r>
              <a:rPr sz="2800" i="1" spc="-5" dirty="0">
                <a:latin typeface="Arial"/>
                <a:cs typeface="Arial"/>
              </a:rPr>
              <a:t>outils </a:t>
            </a:r>
            <a:r>
              <a:rPr sz="2800" i="1" dirty="0">
                <a:latin typeface="Arial"/>
                <a:cs typeface="Arial"/>
              </a:rPr>
              <a:t>d'inspection intégrés </a:t>
            </a:r>
            <a:r>
              <a:rPr sz="2800" i="1" spc="-5" dirty="0">
                <a:latin typeface="Arial"/>
                <a:cs typeface="Arial"/>
              </a:rPr>
              <a:t>à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wildfly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Suivi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par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outils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JDK :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jconsole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(connexion</a:t>
            </a:r>
            <a:r>
              <a:rPr sz="2400" i="1" spc="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distante)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0"/>
              </a:spcBef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Commande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&lt;WILDFLY_HOME&gt;/bin/jconsole.sh</a:t>
            </a:r>
            <a:r>
              <a:rPr sz="2400" i="1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(.bat)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4009" y="2641231"/>
            <a:ext cx="4248150" cy="3990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237" y="3379191"/>
            <a:ext cx="3505200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441" y="2519933"/>
            <a:ext cx="3867150" cy="8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132070" cy="18059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Les </a:t>
            </a:r>
            <a:r>
              <a:rPr sz="2800" i="1" spc="-5" dirty="0">
                <a:latin typeface="Arial"/>
                <a:cs typeface="Arial"/>
              </a:rPr>
              <a:t>outils </a:t>
            </a:r>
            <a:r>
              <a:rPr sz="2800" i="1" dirty="0">
                <a:latin typeface="Arial"/>
                <a:cs typeface="Arial"/>
              </a:rPr>
              <a:t>d'inspection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intégrés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Visualvm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du</a:t>
            </a:r>
            <a:r>
              <a:rPr sz="2400" i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JDK</a:t>
            </a:r>
            <a:endParaRPr sz="2400">
              <a:latin typeface="Arial"/>
              <a:cs typeface="Arial"/>
            </a:endParaRPr>
          </a:p>
          <a:p>
            <a:pPr marL="1078230" lvl="2" indent="-266065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886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Profiling,</a:t>
            </a:r>
            <a:r>
              <a:rPr sz="2400" i="1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monitoring</a:t>
            </a:r>
            <a:endParaRPr sz="2400">
              <a:latin typeface="Arial"/>
              <a:cs typeface="Arial"/>
            </a:endParaRPr>
          </a:p>
          <a:p>
            <a:pPr marL="1078230" lvl="2" indent="-266065">
              <a:lnSpc>
                <a:spcPct val="100000"/>
              </a:lnSpc>
              <a:spcBef>
                <a:spcPts val="95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886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Acces local et</a:t>
            </a:r>
            <a:r>
              <a:rPr sz="2400" i="1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distant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37185"/>
            <a:ext cx="7602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Architectures des applications </a:t>
            </a:r>
            <a:r>
              <a:rPr sz="3200" spc="-5" dirty="0"/>
              <a:t>Java</a:t>
            </a:r>
            <a:r>
              <a:rPr sz="3200" spc="-195" dirty="0"/>
              <a:t> </a:t>
            </a:r>
            <a:r>
              <a:rPr sz="3200" spc="-5" dirty="0"/>
              <a:t>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6101588"/>
            <a:ext cx="46907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Tirée de </a:t>
            </a:r>
            <a:r>
              <a:rPr sz="1100" spc="-5" dirty="0">
                <a:latin typeface="Arial"/>
                <a:cs typeface="Arial"/>
              </a:rPr>
              <a:t>la </a:t>
            </a:r>
            <a:r>
              <a:rPr sz="1100" dirty="0">
                <a:latin typeface="Arial"/>
                <a:cs typeface="Arial"/>
              </a:rPr>
              <a:t>documentation </a:t>
            </a:r>
            <a:r>
              <a:rPr sz="1100" spc="-5" dirty="0">
                <a:latin typeface="Arial"/>
                <a:cs typeface="Arial"/>
              </a:rPr>
              <a:t>officielle java </a:t>
            </a:r>
            <a:r>
              <a:rPr sz="1100" dirty="0">
                <a:latin typeface="Arial"/>
                <a:cs typeface="Arial"/>
              </a:rPr>
              <a:t>EE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  <a:hlinkClick r:id="rId2"/>
              </a:rPr>
              <a:t>http://docs.oracle.com/javaee)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1124800"/>
            <a:ext cx="8064881" cy="475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5902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Paramétrage des </a:t>
            </a:r>
            <a:r>
              <a:rPr sz="2800" i="1" spc="-5" dirty="0">
                <a:latin typeface="Arial"/>
                <a:cs typeface="Arial"/>
              </a:rPr>
              <a:t>logs </a:t>
            </a:r>
            <a:r>
              <a:rPr sz="2800" i="1" dirty="0">
                <a:latin typeface="Arial"/>
                <a:cs typeface="Arial"/>
              </a:rPr>
              <a:t>d'accès</a:t>
            </a:r>
            <a:r>
              <a:rPr sz="2800" i="1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1988820"/>
            <a:ext cx="8136890" cy="2448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0350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JbossLogMgr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j.u.Logging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7664" y="1628863"/>
            <a:ext cx="5484749" cy="49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7900670" cy="33426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Configuration dans</a:t>
            </a:r>
            <a:r>
              <a:rPr sz="2400" i="1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urn:jboss:domain:logging:3.0</a:t>
            </a:r>
            <a:endParaRPr sz="24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0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Sorties par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défaut</a:t>
            </a:r>
            <a:endParaRPr sz="2400">
              <a:latin typeface="Arial"/>
              <a:cs typeface="Arial"/>
            </a:endParaRPr>
          </a:p>
          <a:p>
            <a:pPr marL="1078230" lvl="2" indent="-266065">
              <a:lnSpc>
                <a:spcPct val="100000"/>
              </a:lnSpc>
              <a:spcBef>
                <a:spcPts val="95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886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log/server.log</a:t>
            </a:r>
            <a:endParaRPr sz="2400">
              <a:latin typeface="Arial"/>
              <a:cs typeface="Arial"/>
            </a:endParaRPr>
          </a:p>
          <a:p>
            <a:pPr marL="1078865" lvl="2" indent="-266700">
              <a:lnSpc>
                <a:spcPct val="100000"/>
              </a:lnSpc>
              <a:spcBef>
                <a:spcPts val="95"/>
              </a:spcBef>
              <a:buClr>
                <a:srgbClr val="B1B1B1"/>
              </a:buClr>
              <a:buSzPct val="112500"/>
              <a:buFont typeface="Wingdings"/>
              <a:buChar char=""/>
              <a:tabLst>
                <a:tab pos="1079500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92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Pour </a:t>
            </a:r>
            <a:r>
              <a:rPr sz="2800" i="1" spc="-5" dirty="0">
                <a:latin typeface="Arial"/>
                <a:cs typeface="Arial"/>
              </a:rPr>
              <a:t>changer le </a:t>
            </a:r>
            <a:r>
              <a:rPr sz="2800" i="1" dirty="0">
                <a:latin typeface="Arial"/>
                <a:cs typeface="Arial"/>
              </a:rPr>
              <a:t>répertoire </a:t>
            </a:r>
            <a:r>
              <a:rPr sz="2800" i="1" spc="-5" dirty="0">
                <a:latin typeface="Arial"/>
                <a:cs typeface="Arial"/>
              </a:rPr>
              <a:t>d’écriture des </a:t>
            </a:r>
            <a:r>
              <a:rPr sz="2800" i="1" dirty="0">
                <a:latin typeface="Arial"/>
                <a:cs typeface="Arial"/>
              </a:rPr>
              <a:t>fichiers  </a:t>
            </a:r>
            <a:r>
              <a:rPr sz="2800" i="1" spc="-5" dirty="0">
                <a:latin typeface="Arial"/>
                <a:cs typeface="Arial"/>
              </a:rPr>
              <a:t>de </a:t>
            </a:r>
            <a:r>
              <a:rPr sz="2800" i="1" dirty="0">
                <a:latin typeface="Arial"/>
                <a:cs typeface="Arial"/>
              </a:rPr>
              <a:t>log </a:t>
            </a:r>
            <a:r>
              <a:rPr sz="2800" i="1" spc="-5" dirty="0">
                <a:latin typeface="Arial"/>
                <a:cs typeface="Arial"/>
              </a:rPr>
              <a:t>:</a:t>
            </a:r>
            <a:r>
              <a:rPr sz="2800" i="1" dirty="0">
                <a:latin typeface="Arial"/>
                <a:cs typeface="Arial"/>
              </a:rPr>
              <a:t> -Djboss.server.log.dir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48842"/>
            <a:ext cx="3241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Fichiers </a:t>
            </a:r>
            <a:r>
              <a:rPr sz="2800" i="1" spc="-5" dirty="0">
                <a:latin typeface="Arial"/>
                <a:cs typeface="Arial"/>
              </a:rPr>
              <a:t>par</a:t>
            </a:r>
            <a:r>
              <a:rPr sz="2800" i="1" spc="-6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défaut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538359"/>
            <a:ext cx="7279640" cy="92836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Niveau </a:t>
            </a:r>
            <a:r>
              <a:rPr sz="2800" i="1" spc="-5" dirty="0">
                <a:latin typeface="Arial"/>
                <a:cs typeface="Arial"/>
              </a:rPr>
              <a:t>de </a:t>
            </a:r>
            <a:r>
              <a:rPr sz="2800" i="1" dirty="0">
                <a:latin typeface="Arial"/>
                <a:cs typeface="Arial"/>
              </a:rPr>
              <a:t>log (utilisable par </a:t>
            </a:r>
            <a:r>
              <a:rPr sz="2800" i="1" spc="-5" dirty="0">
                <a:latin typeface="Arial"/>
                <a:cs typeface="Arial"/>
              </a:rPr>
              <a:t>le</a:t>
            </a:r>
            <a:r>
              <a:rPr sz="2800" i="1" spc="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développeur)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TRACE, DEBUG,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INFO,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WARN,</a:t>
            </a:r>
            <a:r>
              <a:rPr sz="2400" i="1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ERROR,FATAL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1838451"/>
          <a:ext cx="8020050" cy="2490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0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Fichier de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7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Controller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./domain/log/host-controller.log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Controller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./domain/log/process-controller.log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"Server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One"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./domain/servers/server-one/log/server.log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"Server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Two"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./domain/servers/server-two/log/server.log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7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"Server</a:t>
                      </a:r>
                      <a:r>
                        <a:rPr sz="1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Three"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./domain/servers/server-three/log/server.log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035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Sortie de</a:t>
            </a:r>
            <a:r>
              <a:rPr sz="2400" i="1" spc="-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console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412" y="2443226"/>
            <a:ext cx="7518019" cy="2569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035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Fichiers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rotatifs par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 taille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2348864"/>
            <a:ext cx="7632827" cy="216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2406" y="1195845"/>
            <a:ext cx="5340985" cy="92836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5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</a:t>
            </a:r>
            <a:r>
              <a:rPr sz="2800" i="1" spc="-5" dirty="0">
                <a:latin typeface="Arial"/>
                <a:cs typeface="Arial"/>
              </a:rPr>
              <a:t>des </a:t>
            </a:r>
            <a:r>
              <a:rPr sz="2800" i="1" dirty="0">
                <a:latin typeface="Arial"/>
                <a:cs typeface="Arial"/>
              </a:rPr>
              <a:t>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8815" lvl="1" indent="-266065">
              <a:lnSpc>
                <a:spcPct val="100000"/>
              </a:lnSpc>
              <a:spcBef>
                <a:spcPts val="190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79450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Fichiers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rotatifs</a:t>
            </a:r>
            <a:r>
              <a:rPr sz="2400" i="1" spc="-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périodique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594" y="2204847"/>
            <a:ext cx="6408674" cy="1872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5340350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i="1" dirty="0">
                <a:latin typeface="Arial"/>
                <a:cs typeface="Arial"/>
              </a:rPr>
              <a:t>Exploitation des logs </a:t>
            </a:r>
            <a:r>
              <a:rPr sz="2800" i="1" spc="-5" dirty="0">
                <a:latin typeface="Arial"/>
                <a:cs typeface="Arial"/>
              </a:rPr>
              <a:t>du</a:t>
            </a:r>
            <a:r>
              <a:rPr sz="2800" i="1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serveur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Log</a:t>
            </a:r>
            <a:r>
              <a:rPr sz="2400" i="1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Asynchrone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613" y="2276855"/>
            <a:ext cx="5472557" cy="2448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90664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Intégration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logs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applicatifs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dirty="0">
                <a:solidFill>
                  <a:srgbClr val="777777"/>
                </a:solidFill>
                <a:latin typeface="Arial"/>
                <a:cs typeface="Arial"/>
              </a:rPr>
              <a:t>Log4J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100076"/>
            <a:ext cx="3183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Suivi </a:t>
            </a:r>
            <a:r>
              <a:rPr sz="3200" dirty="0"/>
              <a:t>du</a:t>
            </a:r>
            <a:r>
              <a:rPr sz="3200" spc="-75" dirty="0"/>
              <a:t> </a:t>
            </a:r>
            <a:r>
              <a:rPr sz="3200" spc="-5" dirty="0"/>
              <a:t>serveur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123794"/>
            <a:ext cx="490664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290"/>
              </a:spcBef>
              <a:buClr>
                <a:srgbClr val="00548B"/>
              </a:buClr>
              <a:buSzPct val="96428"/>
              <a:buFont typeface="Wingdings"/>
              <a:buChar char=""/>
              <a:tabLst>
                <a:tab pos="278765" algn="l"/>
              </a:tabLst>
            </a:pPr>
            <a:r>
              <a:rPr sz="2800" dirty="0">
                <a:latin typeface="Arial"/>
                <a:cs typeface="Arial"/>
              </a:rPr>
              <a:t>Intégration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logs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applicatifs</a:t>
            </a:r>
            <a:endParaRPr sz="2800">
              <a:latin typeface="Arial"/>
              <a:cs typeface="Arial"/>
            </a:endParaRPr>
          </a:p>
          <a:p>
            <a:pPr marL="679450" lvl="1" indent="-266700">
              <a:lnSpc>
                <a:spcPct val="100000"/>
              </a:lnSpc>
              <a:spcBef>
                <a:spcPts val="195"/>
              </a:spcBef>
              <a:buClr>
                <a:srgbClr val="92B1D1"/>
              </a:buClr>
              <a:buSzPct val="112500"/>
              <a:buFont typeface="Wingdings"/>
              <a:buChar char=""/>
              <a:tabLst>
                <a:tab pos="680085" algn="l"/>
              </a:tabLst>
            </a:pPr>
            <a:r>
              <a:rPr sz="2400" i="1" spc="-5" dirty="0">
                <a:solidFill>
                  <a:srgbClr val="777777"/>
                </a:solidFill>
                <a:latin typeface="Arial"/>
                <a:cs typeface="Arial"/>
              </a:rPr>
              <a:t>SLF4J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3733</Words>
  <Application>Microsoft Macintosh PowerPoint</Application>
  <PresentationFormat>Affichage à l'écran (4:3)</PresentationFormat>
  <Paragraphs>666</Paragraphs>
  <Slides>119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119</vt:i4>
      </vt:variant>
    </vt:vector>
  </HeadingPairs>
  <TitlesOfParts>
    <vt:vector size="124" baseType="lpstr">
      <vt:lpstr>Arial</vt:lpstr>
      <vt:lpstr>Calibri</vt:lpstr>
      <vt:lpstr>Times New Roman</vt:lpstr>
      <vt:lpstr>Wingdings</vt:lpstr>
      <vt:lpstr>Office Theme</vt:lpstr>
      <vt:lpstr>Administration Wildfly</vt:lpstr>
      <vt:lpstr>Objectifs pédagogiques</vt:lpstr>
      <vt:lpstr>Plan du cours</vt:lpstr>
      <vt:lpstr>Introduction générale à Java EE</vt:lpstr>
      <vt:lpstr>Principes fondamentaux de Java et de  Java EE.</vt:lpstr>
      <vt:lpstr>Principes fondamentaux de Java et de  Java EE.</vt:lpstr>
      <vt:lpstr>Principes fondamentaux de Java et de  Java EE.</vt:lpstr>
      <vt:lpstr>Principes fondamentaux de Java et de  Java EE.</vt:lpstr>
      <vt:lpstr>Architectures des applications Java EE</vt:lpstr>
      <vt:lpstr>Architectures des applications Java EE</vt:lpstr>
      <vt:lpstr>Les serveurs d'applications</vt:lpstr>
      <vt:lpstr>Introduction à Jboss EAP et WildFly</vt:lpstr>
      <vt:lpstr>Principes de l'Open Source</vt:lpstr>
      <vt:lpstr>L'Open Source professionnel avec  RedHat</vt:lpstr>
      <vt:lpstr>JBoss EAP vs WildFly, serveurs certifiés  Java EE 7</vt:lpstr>
      <vt:lpstr>JBoss EAP vs WildFly, serveurs certifiés  Java EE 7</vt:lpstr>
      <vt:lpstr>JBoss EAP vs WildFly, serveurs certifiés  Java EE 7</vt:lpstr>
      <vt:lpstr>L'architecture de WildFly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  <vt:lpstr>Bases de l'administration  JBoss/WildFly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Principe des configurations</vt:lpstr>
      <vt:lpstr>Présentation PowerPoint</vt:lpstr>
      <vt:lpstr>Présentation PowerPoint</vt:lpstr>
      <vt:lpstr>Présentation PowerPoint</vt:lpstr>
      <vt:lpstr>Déploiement d'applications Java EE (ear), d'applications  Web (war) et de composants EJB (jar)</vt:lpstr>
      <vt:lpstr>Déploiement d'applications Java EE (ear), d'applications  Web (war) et de composants EJB (jar)</vt:lpstr>
      <vt:lpstr>Déploiement d'applications Java EE (ear), d'applications  Web (war) et de composants EJB (jar)</vt:lpstr>
      <vt:lpstr>Déploiement de module partagés</vt:lpstr>
      <vt:lpstr>Déploiement de module partagés</vt:lpstr>
      <vt:lpstr>Déploiement de module partagés</vt:lpstr>
      <vt:lpstr>Déploiement de Driver JDBC 4</vt:lpstr>
      <vt:lpstr>Déploiement de Driver JDBC 4</vt:lpstr>
      <vt:lpstr>Déploiement de DataSources</vt:lpstr>
      <vt:lpstr>Déploiement de DataSources</vt:lpstr>
      <vt:lpstr>Déploiement de DataSources</vt:lpstr>
      <vt:lpstr>Présentation PowerPoint</vt:lpstr>
      <vt:lpstr>Présentation PowerPoint</vt:lpstr>
      <vt:lpstr>Description des modes autonome et domaine</vt:lpstr>
      <vt:lpstr>Présentation PowerPoint</vt:lpstr>
      <vt:lpstr>Présentation PowerPoint</vt:lpstr>
      <vt:lpstr>Les configurations domaine</vt:lpstr>
      <vt:lpstr>Les configurations domaine</vt:lpstr>
      <vt:lpstr>Présentation PowerPoint</vt:lpstr>
      <vt:lpstr>Les configurations domaine</vt:lpstr>
      <vt:lpstr>Les configurations domaine</vt:lpstr>
      <vt:lpstr>Les configurations domaine</vt:lpstr>
      <vt:lpstr>Les configurations domaine</vt:lpstr>
      <vt:lpstr>Les outils de configuration</vt:lpstr>
      <vt:lpstr>Les outils de configuration</vt:lpstr>
      <vt:lpstr>Les outils de configuration</vt:lpstr>
      <vt:lpstr>Les outils de configuration</vt:lpstr>
      <vt:lpstr>Les outils de configuration</vt:lpstr>
      <vt:lpstr>Les outils de configuration</vt:lpstr>
      <vt:lpstr>Les outils de configuration</vt:lpstr>
      <vt:lpstr>Les outils de configuration</vt:lpstr>
      <vt:lpstr>Les outils de configuration</vt:lpstr>
      <vt:lpstr>Modes de déploiement</vt:lpstr>
      <vt:lpstr>Modes de déploiement</vt:lpstr>
      <vt:lpstr>Modes de déploiement</vt:lpstr>
      <vt:lpstr>Modes de déploiement</vt:lpstr>
      <vt:lpstr>Modes de déploiement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Suivi du serveur</vt:lpstr>
      <vt:lpstr>Administration d'un domaine</vt:lpstr>
      <vt:lpstr>Administration d'un domaine</vt:lpstr>
      <vt:lpstr>Administration d'un domaine</vt:lpstr>
      <vt:lpstr>Administration d'un domaine</vt:lpstr>
      <vt:lpstr>Administration d'un domaine</vt:lpstr>
      <vt:lpstr>Administration d'un domaine</vt:lpstr>
      <vt:lpstr>Administration d'un domaine</vt:lpstr>
      <vt:lpstr>Administration d'un domaine</vt:lpstr>
      <vt:lpstr>Optimisation des performances</vt:lpstr>
      <vt:lpstr>Réglage VM Hotspot</vt:lpstr>
      <vt:lpstr>Réglage VM Hotspot</vt:lpstr>
      <vt:lpstr>Réglage VM Hotspot</vt:lpstr>
      <vt:lpstr>Réglage VM Hotspot</vt:lpstr>
      <vt:lpstr>Réglage VM Hotspot</vt:lpstr>
      <vt:lpstr>Réglage VM Hotspot</vt:lpstr>
      <vt:lpstr>Réglage VM Hotspot</vt:lpstr>
      <vt:lpstr>Sécurité</vt:lpstr>
      <vt:lpstr>Sécurité</vt:lpstr>
      <vt:lpstr>Introduction à Jboss EAP et WildFly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</dc:creator>
  <cp:lastModifiedBy>Jimmy LE TOUCHE</cp:lastModifiedBy>
  <cp:revision>1</cp:revision>
  <dcterms:created xsi:type="dcterms:W3CDTF">2019-10-29T11:30:45Z</dcterms:created>
  <dcterms:modified xsi:type="dcterms:W3CDTF">2019-10-29T11:32:41Z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2019-10-29T00:00:00Z</vt:filetime>
  </property>
</Properties>
</file>