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F39C83-2D23-4CBC-BA81-96A45229DCF0}">
  <a:tblStyle styleId="{51F39C83-2D23-4CBC-BA81-96A45229DC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54c985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54c985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54c9858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54c9858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3117" l="0" r="0" t="5110"/>
          <a:stretch/>
        </p:blipFill>
        <p:spPr>
          <a:xfrm>
            <a:off x="0" y="0"/>
            <a:ext cx="9144000" cy="32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60663"/>
          <a:stretch/>
        </p:blipFill>
        <p:spPr>
          <a:xfrm>
            <a:off x="0" y="3270099"/>
            <a:ext cx="9143999" cy="187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030">
              <a:off x="2575779" y="1300318"/>
              <a:ext cx="3661045" cy="1279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Les Exigences </a:t>
              </a:r>
              <a:endPara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30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Non Fonctionnelles</a:t>
              </a:r>
              <a:endPara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112">
              <a:off x="2513234" y="2556448"/>
              <a:ext cx="2649322" cy="6384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999999"/>
                  </a:solidFill>
                  <a:latin typeface="Lato"/>
                  <a:ea typeface="Lato"/>
                  <a:cs typeface="Lato"/>
                  <a:sym typeface="Lato"/>
                </a:rPr>
                <a:t>Posez-vous les bonnes questions!</a:t>
              </a:r>
              <a:endParaRPr sz="12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29194">
            <a:off x="3138125" y="3695913"/>
            <a:ext cx="3136023" cy="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-5400000">
            <a:off x="2088675" y="-1445775"/>
            <a:ext cx="4955100" cy="81126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952500" y="2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{51F39C83-2D23-4CBC-BA81-96A45229DCF0}</a:tableStyleId>
              </a:tblPr>
              <a:tblGrid>
                <a:gridCol w="1912400"/>
                <a:gridCol w="5326600"/>
              </a:tblGrid>
              <a:tr h="25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Type d'ENF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Exemple de questions à se poser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5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Contraintes pesant sur le système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 est le prix maximum de la solution à développer?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Quelles sont les ressources humaines et matérielles imposées?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Conformité du système à un environnement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Quelles sont les normes réglementaires?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Quelles sont les normes documentaires?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Est-ce que la solution devra être développée dans le cadre de licences déjà acquises par le client?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Maintenabilité du système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Comment devra-t-on tracer les erreurs?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Le système permettra-t-il des mises à jour? 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Est-ce que le système initial doit pouvoir être étendu ou modifié dans le futur?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De quelle manière le système cible sera-t-il supporté, par exemple en cas d'implantation géographique complexe?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Doit-on prévoir une testabilité du système?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Performance du système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 est la charge à prévoir, en termes de nombre d'utilisateurs ou de transactions?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Portabilité du système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Est-ce que le système doit être compatible avec diverses plateformes?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Est-ce que le nouveau système doit pouvoir être implémenté dans des conditions particulières (par exemple, facilité de remplacement d’autres systèmes en place, au risque de faire perdre beaucoup d'argent au client)?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Est-ce que le système cible doit pouvoir être facilement installé ou désinstallé tout au long de son cycle de vie?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4"/>
          <p:cNvSpPr/>
          <p:nvPr/>
        </p:nvSpPr>
        <p:spPr>
          <a:xfrm>
            <a:off x="698300" y="249125"/>
            <a:ext cx="433200" cy="4185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1 / 2</a:t>
            </a:r>
            <a:endParaRPr b="1" sz="9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988" y="4762037"/>
            <a:ext cx="3136024" cy="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0"/>
            <a:ext cx="9144000" cy="2569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-5400000">
            <a:off x="2088675" y="-1445775"/>
            <a:ext cx="4955100" cy="81126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52500" y="27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{51F39C83-2D23-4CBC-BA81-96A45229DCF0}</a:tableStyleId>
              </a:tblPr>
              <a:tblGrid>
                <a:gridCol w="1912400"/>
                <a:gridCol w="5326600"/>
              </a:tblGrid>
              <a:tr h="25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Type d'ENF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lt1"/>
                          </a:solidFill>
                        </a:rPr>
                        <a:t>Exemple de questions à se poser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Fiabilité du système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 capacité à gérer les erreurs doit avoir le système?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 est la densité acceptable des défauts de qualité?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Quelles sont les contraintes métier pesant sur la capacité du système à être remis en état rapidement?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 est la capacité attendue du système à résister aux cyber-attaques?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Sécurité du système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Comment doit s'effectuer le traçage des mises à jour des données dans le système?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Comment gérer la confidentialité?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Comment le système doit-il prendre en charge l’intégrité des données?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Comment le système cible doit il pouvoir gérer la protection des données personnelles?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1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Utilisation du système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Quelle doit être la facilité d’utilisation - par exemple, limitation à maximum 3 clics pour finaliser la transaction?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Le système doit-il rendre l’application attractive à une certaine audience (prise en compte des facteurs émotionnels)?,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Le système doit-il être certifié à une technologie particulière?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Le système doit-il respecter les exigences d’un pays (par exemple, en matière d'informations transmises aux douanes etc)?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➢"/>
                      </a:pPr>
                      <a:r>
                        <a:rPr lang="fr" sz="1000"/>
                        <a:t>Doit-on prévoir la réutilisabilité de certains composants?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5"/>
          <p:cNvSpPr/>
          <p:nvPr/>
        </p:nvSpPr>
        <p:spPr>
          <a:xfrm>
            <a:off x="698300" y="249125"/>
            <a:ext cx="433200" cy="4185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/>
              <a:t>2</a:t>
            </a:r>
            <a:r>
              <a:rPr b="1" lang="fr" sz="900"/>
              <a:t> / 2</a:t>
            </a:r>
            <a:endParaRPr b="1" sz="9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3988" y="4762037"/>
            <a:ext cx="3136024" cy="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