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4"/>
  </p:normalViewPr>
  <p:slideViewPr>
    <p:cSldViewPr snapToGrid="0" snapToObjects="1">
      <p:cViewPr>
        <p:scale>
          <a:sx n="111" d="100"/>
          <a:sy n="111" d="100"/>
        </p:scale>
        <p:origin x="63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3" descr="Pastel color gradient">
            <a:extLst>
              <a:ext uri="{FF2B5EF4-FFF2-40B4-BE49-F238E27FC236}">
                <a16:creationId xmlns:a16="http://schemas.microsoft.com/office/drawing/2014/main" id="{A824668E-4BE8-4917-92D1-06096981A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88023-0037-6140-8E11-8E1ACBB5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645769" cy="2918133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Group 054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A392-8D23-AD45-8240-3BA11ED8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9196754" cy="204327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* Li-An Wu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* Ray Huang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* Tony Lin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* Steven Kan</a:t>
            </a:r>
          </a:p>
        </p:txBody>
      </p:sp>
    </p:spTree>
    <p:extLst>
      <p:ext uri="{BB962C8B-B14F-4D97-AF65-F5344CB8AC3E}">
        <p14:creationId xmlns:p14="http://schemas.microsoft.com/office/powerpoint/2010/main" val="203668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GDP Boxplot &amp; statistics </a:t>
            </a:r>
          </a:p>
          <a:p>
            <a:r>
              <a:rPr lang="en-US" dirty="0"/>
              <a:t>GDP:</a:t>
            </a:r>
          </a:p>
          <a:p>
            <a:pPr lvl="1"/>
            <a:r>
              <a:rPr lang="en-US" dirty="0"/>
              <a:t>Mean: 13,416 </a:t>
            </a:r>
          </a:p>
          <a:p>
            <a:pPr lvl="1"/>
            <a:r>
              <a:rPr lang="en-US" dirty="0"/>
              <a:t>Median: 4,791</a:t>
            </a:r>
          </a:p>
          <a:p>
            <a:pPr lvl="1"/>
            <a:r>
              <a:rPr lang="en-US" dirty="0"/>
              <a:t>Max: 108,527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percentile: 16,301</a:t>
            </a:r>
          </a:p>
          <a:p>
            <a:pPr lvl="1"/>
            <a:r>
              <a:rPr lang="en-US" dirty="0"/>
              <a:t>Since majority of GDP per capita lies highly clustering within 0 to 16,301, so we decide to split the countries into developed and developing based on it.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53A9AFC-8E53-E747-9092-EC615C0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07" y="1253394"/>
            <a:ext cx="4900247" cy="34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47446"/>
            <a:ext cx="11274612" cy="45977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the outlier(Yemen - highest death rate countries)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Rate from developing countries</a:t>
            </a:r>
          </a:p>
          <a:p>
            <a:pPr lvl="1"/>
            <a:r>
              <a:rPr lang="en-US" dirty="0"/>
              <a:t>Mean: 2.08%</a:t>
            </a:r>
          </a:p>
          <a:p>
            <a:pPr lvl="1"/>
            <a:r>
              <a:rPr lang="en-US" dirty="0"/>
              <a:t>Median: 1.70%</a:t>
            </a:r>
          </a:p>
          <a:p>
            <a:pPr lvl="1"/>
            <a:r>
              <a:rPr lang="en-US" dirty="0"/>
              <a:t>Max: 8.70%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Death Rate from developed countries</a:t>
            </a:r>
          </a:p>
          <a:p>
            <a:pPr lvl="1"/>
            <a:r>
              <a:rPr lang="en-US" dirty="0"/>
              <a:t>Mean: 1.65%</a:t>
            </a:r>
          </a:p>
          <a:p>
            <a:pPr lvl="1"/>
            <a:r>
              <a:rPr lang="en-US" dirty="0"/>
              <a:t>Median: 1.73%</a:t>
            </a:r>
          </a:p>
          <a:p>
            <a:pPr lvl="1"/>
            <a:r>
              <a:rPr lang="en-US" dirty="0"/>
              <a:t>Max: 3.59%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EFE4AA-F1A7-6C4A-B9E8-5E62B0A2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20" y="4446152"/>
            <a:ext cx="3402364" cy="229461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266D4A-F558-A743-B8DF-86E4FD21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420" y="1935277"/>
            <a:ext cx="3277082" cy="22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3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– 3 - 2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47446"/>
            <a:ext cx="11274612" cy="4597767"/>
          </a:xfrm>
        </p:spPr>
        <p:txBody>
          <a:bodyPr>
            <a:normAutofit/>
          </a:bodyPr>
          <a:lstStyle/>
          <a:p>
            <a:r>
              <a:rPr lang="en-US" dirty="0"/>
              <a:t>Death per 100k developing:</a:t>
            </a:r>
          </a:p>
          <a:p>
            <a:pPr lvl="1"/>
            <a:r>
              <a:rPr lang="en-US" dirty="0"/>
              <a:t>R^2 = 0.205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per 100k developed:</a:t>
            </a:r>
          </a:p>
          <a:p>
            <a:pPr lvl="1"/>
            <a:r>
              <a:rPr lang="en-US" dirty="0"/>
              <a:t>R^2 = 0.00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GDP has no correlation with Death Rate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1106E5-FF68-2E40-8AC2-16A3337A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24" y="1252417"/>
            <a:ext cx="3233476" cy="277348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6BF29F9-B956-904F-AFC2-87ED410D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46" y="4025901"/>
            <a:ext cx="3346938" cy="30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Infection Rate from developing countries</a:t>
            </a:r>
          </a:p>
          <a:p>
            <a:pPr lvl="1"/>
            <a:r>
              <a:rPr lang="en-US" dirty="0"/>
              <a:t>Mean: 1,459</a:t>
            </a:r>
          </a:p>
          <a:p>
            <a:pPr lvl="1"/>
            <a:r>
              <a:rPr lang="en-US" dirty="0"/>
              <a:t>Median: 571</a:t>
            </a:r>
          </a:p>
          <a:p>
            <a:pPr lvl="1"/>
            <a:r>
              <a:rPr lang="en-US" dirty="0"/>
              <a:t>Max:10,737</a:t>
            </a:r>
          </a:p>
          <a:p>
            <a:pPr lvl="1"/>
            <a:endParaRPr lang="en-US" dirty="0"/>
          </a:p>
          <a:p>
            <a:r>
              <a:rPr lang="en-US" dirty="0"/>
              <a:t>Infection Rate from developed countries</a:t>
            </a:r>
          </a:p>
          <a:p>
            <a:pPr lvl="1"/>
            <a:r>
              <a:rPr lang="en-US" dirty="0"/>
              <a:t>Mean: 4,088</a:t>
            </a:r>
          </a:p>
          <a:p>
            <a:pPr lvl="1"/>
            <a:r>
              <a:rPr lang="en-US" dirty="0"/>
              <a:t>Median: 4,110</a:t>
            </a:r>
          </a:p>
          <a:p>
            <a:pPr lvl="1"/>
            <a:r>
              <a:rPr lang="en-US" dirty="0"/>
              <a:t>Max:10,017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5D4-090E-D040-8F91-8882ABA31971}"/>
              </a:ext>
            </a:extLst>
          </p:cNvPr>
          <p:cNvSpPr txBox="1"/>
          <p:nvPr/>
        </p:nvSpPr>
        <p:spPr>
          <a:xfrm>
            <a:off x="562709" y="1453662"/>
            <a:ext cx="59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Infection Rate = Total Cases per 100k Population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34C223-74EE-C949-AB56-B3FCA8E7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30" y="1949450"/>
            <a:ext cx="3251458" cy="205750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9299FA-39E4-6B48-A86A-70B0E217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30" y="4342204"/>
            <a:ext cx="2850967" cy="18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– 4 - 2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4" y="1547446"/>
            <a:ext cx="11369891" cy="47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Infection rate developing:</a:t>
            </a:r>
          </a:p>
          <a:p>
            <a:pPr lvl="1"/>
            <a:r>
              <a:rPr lang="en-US" dirty="0"/>
              <a:t>R^2 = 0.221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Infection rate developed:</a:t>
            </a:r>
          </a:p>
          <a:p>
            <a:pPr lvl="1"/>
            <a:r>
              <a:rPr lang="en-US" dirty="0"/>
              <a:t>R^2 = 0.004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GDP has no correlation with Infection Rate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FCB0E88-5DE8-8342-939B-515480F5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99" y="1272695"/>
            <a:ext cx="3522039" cy="289663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A59CFC-748E-D24A-8353-72E88ED2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26" y="4295396"/>
            <a:ext cx="3135896" cy="26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Recovery Rate from developing countries</a:t>
            </a:r>
          </a:p>
          <a:p>
            <a:pPr lvl="1"/>
            <a:r>
              <a:rPr lang="en-US" dirty="0"/>
              <a:t>Mean: 83.47%</a:t>
            </a:r>
          </a:p>
          <a:p>
            <a:pPr lvl="1"/>
            <a:r>
              <a:rPr lang="en-US" dirty="0"/>
              <a:t>Median: 88.04%</a:t>
            </a:r>
          </a:p>
          <a:p>
            <a:pPr lvl="1"/>
            <a:r>
              <a:rPr lang="en-US" dirty="0"/>
              <a:t>Max: 100%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Recovery Rate from developed countries</a:t>
            </a:r>
          </a:p>
          <a:p>
            <a:pPr lvl="1"/>
            <a:r>
              <a:rPr lang="en-US" dirty="0"/>
              <a:t>Mean: 81.00%</a:t>
            </a:r>
          </a:p>
          <a:p>
            <a:pPr lvl="1"/>
            <a:r>
              <a:rPr lang="en-US" dirty="0"/>
              <a:t>Median: 90.49%</a:t>
            </a:r>
          </a:p>
          <a:p>
            <a:pPr lvl="1"/>
            <a:r>
              <a:rPr lang="en-US" dirty="0"/>
              <a:t>Max: 99.63%</a:t>
            </a:r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131883-D8D0-2F47-914E-46D0904F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57" y="1496952"/>
            <a:ext cx="3758349" cy="236636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AF3DB8-E6F9-5C46-A181-6544CCC8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7" y="4115950"/>
            <a:ext cx="3758349" cy="24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Results(EDA) – 5 - 2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4" y="1547446"/>
            <a:ext cx="11369891" cy="4759569"/>
          </a:xfrm>
        </p:spPr>
        <p:txBody>
          <a:bodyPr>
            <a:normAutofit/>
          </a:bodyPr>
          <a:lstStyle/>
          <a:p>
            <a:r>
              <a:rPr lang="en-US" dirty="0"/>
              <a:t>Recovery rate developing:</a:t>
            </a:r>
          </a:p>
          <a:p>
            <a:pPr lvl="1"/>
            <a:r>
              <a:rPr lang="en-US" dirty="0"/>
              <a:t>R^2 = 0.008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Recovery rate developed:</a:t>
            </a:r>
          </a:p>
          <a:p>
            <a:pPr lvl="1"/>
            <a:r>
              <a:rPr lang="en-US" dirty="0"/>
              <a:t>R^2 = 0.016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GDP has no correlation with Recovery Rate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6DCF7D4-EF0E-E74E-B12B-8A8AF28E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663" y="1245707"/>
            <a:ext cx="2990930" cy="268152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AA6B20A-ABA9-7F4F-A1E0-EA5EAF3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4" y="4040662"/>
            <a:ext cx="3340100" cy="29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4CF-956D-9746-8EF9-86D29E5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E755-0339-B745-BBB7-927BBD28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initial hypothesis that GDP of a country will have correlations between death/infected/recovered rate from COVID-19 </a:t>
            </a:r>
            <a:r>
              <a:rPr lang="en-US" dirty="0">
                <a:solidFill>
                  <a:srgbClr val="FF0000"/>
                </a:solidFill>
              </a:rPr>
              <a:t>is not supported</a:t>
            </a:r>
            <a:r>
              <a:rPr lang="en-US" dirty="0"/>
              <a:t> by the use of linear regressions and measuring of central tendency. </a:t>
            </a:r>
          </a:p>
          <a:p>
            <a:pPr lvl="1"/>
            <a:r>
              <a:rPr lang="en-US" dirty="0"/>
              <a:t>But we discovered that developed countries has higher infection rate( 4,110 cases per 100k population) than developing countries(1,459cases per 100k population) </a:t>
            </a:r>
          </a:p>
          <a:p>
            <a:pPr lvl="2"/>
            <a:r>
              <a:rPr lang="en-US" dirty="0"/>
              <a:t>1. Biased Data from IMF or </a:t>
            </a:r>
            <a:r>
              <a:rPr lang="en-US" dirty="0" err="1"/>
              <a:t>worldometer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2. Do people in developing countries have stronger public awareness toward the  danger of COVID-19 than those in developed country?   </a:t>
            </a:r>
          </a:p>
        </p:txBody>
      </p:sp>
    </p:spTree>
    <p:extLst>
      <p:ext uri="{BB962C8B-B14F-4D97-AF65-F5344CB8AC3E}">
        <p14:creationId xmlns:p14="http://schemas.microsoft.com/office/powerpoint/2010/main" val="36591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December 2019, COVID-19 was first discovered in Wuhan, China.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DA1EC817-8A3B-7744-A980-982E86FA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2535633"/>
            <a:ext cx="7333532" cy="4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the GDP or poverty rate of a country affect its death/infected/recovered rate of the COVID-19?</a:t>
            </a:r>
          </a:p>
          <a:p>
            <a:r>
              <a:rPr lang="en-US" dirty="0"/>
              <a:t> - Is there any negative correlation between the economic status and mortality rate of COVID-19?</a:t>
            </a:r>
          </a:p>
          <a:p>
            <a:r>
              <a:rPr lang="en-US" dirty="0"/>
              <a:t> - Is there any negative correlation between the economic status and infection rate of COVID-19?</a:t>
            </a:r>
          </a:p>
          <a:p>
            <a:r>
              <a:rPr lang="en-US" dirty="0"/>
              <a:t> - Is there any positive correlation between the economic status and recovered rate of COVID-19?</a:t>
            </a:r>
          </a:p>
        </p:txBody>
      </p:sp>
    </p:spTree>
    <p:extLst>
      <p:ext uri="{BB962C8B-B14F-4D97-AF65-F5344CB8AC3E}">
        <p14:creationId xmlns:p14="http://schemas.microsoft.com/office/powerpoint/2010/main" val="16918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Countries  = lower death/infected rate?</a:t>
            </a:r>
          </a:p>
          <a:p>
            <a:pPr marL="0" indent="0">
              <a:buNone/>
            </a:pPr>
            <a:r>
              <a:rPr lang="en-US" dirty="0"/>
              <a:t>			= higher recovery rate?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Poor Countries  = higher death/infected rate?</a:t>
            </a:r>
          </a:p>
          <a:p>
            <a:pPr marL="0" indent="0">
              <a:buNone/>
            </a:pPr>
            <a:r>
              <a:rPr lang="en-US" dirty="0"/>
              <a:t>			 = lower recovery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3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from IMF(International Monetary Fund)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COVID-19 Data from </a:t>
            </a:r>
            <a:r>
              <a:rPr lang="en-US" dirty="0" err="1"/>
              <a:t>worldometer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E39608-6CFD-9347-8C54-6A71F652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9" y="2493761"/>
            <a:ext cx="3329353" cy="1728702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4D6F80BB-498F-BE42-8F1D-5226EA5E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56" y="3546231"/>
            <a:ext cx="2178993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6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107CFA9-8940-0749-AE72-8A5E8687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738" y="3613666"/>
            <a:ext cx="10430363" cy="24006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483AE-3E51-4F48-B00B-03D8A558A2B2}"/>
              </a:ext>
            </a:extLst>
          </p:cNvPr>
          <p:cNvSpPr/>
          <p:nvPr/>
        </p:nvSpPr>
        <p:spPr>
          <a:xfrm>
            <a:off x="212509" y="1506657"/>
            <a:ext cx="34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IMF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64502-FD4B-534C-AD75-89A0F10221DF}"/>
              </a:ext>
            </a:extLst>
          </p:cNvPr>
          <p:cNvSpPr txBox="1"/>
          <p:nvPr/>
        </p:nvSpPr>
        <p:spPr>
          <a:xfrm>
            <a:off x="0" y="3244334"/>
            <a:ext cx="34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worldometer</a:t>
            </a:r>
            <a:r>
              <a:rPr lang="en-US" dirty="0"/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4D9676-9780-404D-9E62-923D4B1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87" y="1365172"/>
            <a:ext cx="4698998" cy="17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099625"/>
          </a:xfrm>
        </p:spPr>
        <p:txBody>
          <a:bodyPr/>
          <a:lstStyle/>
          <a:p>
            <a:r>
              <a:rPr lang="en-US" dirty="0"/>
              <a:t>Data Wrangling(Cleaning)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29508"/>
            <a:ext cx="11274612" cy="4515705"/>
          </a:xfrm>
        </p:spPr>
        <p:txBody>
          <a:bodyPr/>
          <a:lstStyle/>
          <a:p>
            <a:r>
              <a:rPr lang="en-US" dirty="0"/>
              <a:t>Merge the corresponding countries name</a:t>
            </a:r>
          </a:p>
          <a:p>
            <a:r>
              <a:rPr lang="en-US" dirty="0"/>
              <a:t>Add extra columns for EDA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387495-00D0-4943-8490-4FEEC2EF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2808166"/>
            <a:ext cx="10051073" cy="26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8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Wrangling(Cleaning)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8B06A5-452E-9547-93BE-67D160E3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3" y="1949450"/>
            <a:ext cx="8655757" cy="31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B679-E42D-314D-AE07-85D0D543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Analysis &amp; Results(EDA)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907-1219-3A46-8C70-106B6D9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Histogram (Right Skew)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0EEA062-7971-8F4E-BEA7-39C6F140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2" y="2773408"/>
            <a:ext cx="5512790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840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599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AvenirNext LT Pro Medium</vt:lpstr>
      <vt:lpstr>Arial</vt:lpstr>
      <vt:lpstr>Avenir Next LT Pro</vt:lpstr>
      <vt:lpstr>Sabon Next LT</vt:lpstr>
      <vt:lpstr>DappledVTI</vt:lpstr>
      <vt:lpstr>Group 054 </vt:lpstr>
      <vt:lpstr>Background </vt:lpstr>
      <vt:lpstr>Research Question</vt:lpstr>
      <vt:lpstr>Hypothesis</vt:lpstr>
      <vt:lpstr>Dataset</vt:lpstr>
      <vt:lpstr>Data Cleaning</vt:lpstr>
      <vt:lpstr>Data Wrangling(Cleaning)</vt:lpstr>
      <vt:lpstr>Data Wrangling(Cleaning) cont.</vt:lpstr>
      <vt:lpstr>Data Analysis &amp; Results(EDA) - 1</vt:lpstr>
      <vt:lpstr>Data Analysis &amp; Results(EDA) - 2</vt:lpstr>
      <vt:lpstr>Data Analysis &amp; Results(EDA) - 3</vt:lpstr>
      <vt:lpstr>Data Analysis &amp; Results(EDA) – 3 - 2</vt:lpstr>
      <vt:lpstr>Data Analysis &amp; Results(EDA) - 4</vt:lpstr>
      <vt:lpstr>Data Analysis &amp; Results(EDA) – 4 - 2</vt:lpstr>
      <vt:lpstr>Data Analysis &amp; Results(EDA) - 5</vt:lpstr>
      <vt:lpstr>Data Analysis &amp; Results(EDA) – 5 - 2</vt:lpstr>
      <vt:lpstr>Conclusion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054</dc:title>
  <dc:creator>Steven Kan</dc:creator>
  <cp:lastModifiedBy>Steven Kan</cp:lastModifiedBy>
  <cp:revision>29</cp:revision>
  <dcterms:created xsi:type="dcterms:W3CDTF">2021-03-17T12:43:47Z</dcterms:created>
  <dcterms:modified xsi:type="dcterms:W3CDTF">2021-03-17T15:29:45Z</dcterms:modified>
</cp:coreProperties>
</file>