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List6" loCatId="list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Delivering on demand computing services over the internet.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‘Pay-as-you-go’.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Manage Files and Storage in a Cost Efficient manner.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1F827248-E519-48FD-BBE3-78FA5EEFB4B2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9EA8C5CC-CCA2-4313-AA06-3A4BEED3EAF4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AC94009A-9CC1-4BB5-B5DC-FC024A817F9A}" type="pres">
      <dgm:prSet presAssocID="{5B62599A-5C9B-48E7-896E-EA782AC60C8B}" presName="sibTrans" presStyleCnt="0"/>
      <dgm:spPr/>
    </dgm:pt>
    <dgm:pt modelId="{030D3D3B-191C-45CF-AC64-CABB77CF9838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9EAE0179-2DB1-4171-8822-4E14BB7B2BD1}" type="pres">
      <dgm:prSet presAssocID="{9646853A-8964-4519-A5B1-0B7D18B2983D}" presName="sibTrans" presStyleCnt="0"/>
      <dgm:spPr/>
    </dgm:pt>
    <dgm:pt modelId="{A81D0ECC-905E-44BA-9D19-F74A60CD1A00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0FDCF1A-F989-45AD-BD77-4E0F8524323B}" type="presOf" srcId="{1C383F32-22E8-4F62-A3E0-BDC3D5F48992}" destId="{A81D0ECC-905E-44BA-9D19-F74A60CD1A00}" srcOrd="0" destOrd="0" presId="urn:microsoft.com/office/officeart/2005/8/layout/hList6"/>
    <dgm:cxn modelId="{93AE4433-AA4E-4A40-887D-C4B9926DDC0D}" type="presOf" srcId="{40FC4FFE-8987-4A26-B7F4-8A516F18ADAE}" destId="{9EA8C5CC-CCA2-4313-AA06-3A4BEED3EAF4}" srcOrd="0" destOrd="0" presId="urn:microsoft.com/office/officeart/2005/8/layout/hList6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273B0BF-CC0B-41D8-87B3-85CC4257444C}" type="presOf" srcId="{49225C73-1633-42F1-AB3B-7CB183E5F8B8}" destId="{030D3D3B-191C-45CF-AC64-CABB77CF9838}" srcOrd="0" destOrd="0" presId="urn:microsoft.com/office/officeart/2005/8/layout/hList6"/>
    <dgm:cxn modelId="{9836AEFF-1798-4F73-82BB-8C2744B77040}" type="presOf" srcId="{01A66772-F185-4D58-B8BB-E9370D7A7A2B}" destId="{1F827248-E519-48FD-BBE3-78FA5EEFB4B2}" srcOrd="0" destOrd="0" presId="urn:microsoft.com/office/officeart/2005/8/layout/hList6"/>
    <dgm:cxn modelId="{593FB54A-7F2A-4D3E-99B4-430989B1C4C0}" type="presParOf" srcId="{1F827248-E519-48FD-BBE3-78FA5EEFB4B2}" destId="{9EA8C5CC-CCA2-4313-AA06-3A4BEED3EAF4}" srcOrd="0" destOrd="0" presId="urn:microsoft.com/office/officeart/2005/8/layout/hList6"/>
    <dgm:cxn modelId="{D376D070-6411-4E48-AC0A-71D8EA96AAA9}" type="presParOf" srcId="{1F827248-E519-48FD-BBE3-78FA5EEFB4B2}" destId="{AC94009A-9CC1-4BB5-B5DC-FC024A817F9A}" srcOrd="1" destOrd="0" presId="urn:microsoft.com/office/officeart/2005/8/layout/hList6"/>
    <dgm:cxn modelId="{57326D86-1DBC-489D-9351-75C57A9C1A62}" type="presParOf" srcId="{1F827248-E519-48FD-BBE3-78FA5EEFB4B2}" destId="{030D3D3B-191C-45CF-AC64-CABB77CF9838}" srcOrd="2" destOrd="0" presId="urn:microsoft.com/office/officeart/2005/8/layout/hList6"/>
    <dgm:cxn modelId="{3734D3A7-DB3C-4D1E-857F-E0B7CF268582}" type="presParOf" srcId="{1F827248-E519-48FD-BBE3-78FA5EEFB4B2}" destId="{9EAE0179-2DB1-4171-8822-4E14BB7B2BD1}" srcOrd="3" destOrd="0" presId="urn:microsoft.com/office/officeart/2005/8/layout/hList6"/>
    <dgm:cxn modelId="{13570677-8F74-40AB-833A-462428BEC849}" type="presParOf" srcId="{1F827248-E519-48FD-BBE3-78FA5EEFB4B2}" destId="{A81D0ECC-905E-44BA-9D19-F74A60CD1A0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C5CC-CCA2-4313-AA06-3A4BEED3EAF4}">
      <dsp:nvSpPr>
        <dsp:cNvPr id="0" name=""/>
        <dsp:cNvSpPr/>
      </dsp:nvSpPr>
      <dsp:spPr>
        <a:xfrm rot="16200000">
          <a:off x="-265396" y="266624"/>
          <a:ext cx="3725612" cy="3192363"/>
        </a:xfrm>
        <a:prstGeom prst="flowChartManualOperation">
          <a:avLst/>
        </a:prstGeom>
        <a:gradFill rotWithShape="1">
          <a:gsLst>
            <a:gs pos="0">
              <a:schemeClr val="accent2">
                <a:tint val="60000"/>
                <a:satMod val="105000"/>
                <a:lumMod val="105000"/>
              </a:schemeClr>
            </a:gs>
            <a:gs pos="100000">
              <a:schemeClr val="accent2">
                <a:tint val="65000"/>
                <a:satMod val="100000"/>
                <a:lumMod val="100000"/>
              </a:schemeClr>
            </a:gs>
            <a:gs pos="100000">
              <a:schemeClr val="accent2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96850" tIns="0" rIns="197786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Delivering on demand computing services over the internet. </a:t>
          </a:r>
        </a:p>
      </dsp:txBody>
      <dsp:txXfrm rot="5400000">
        <a:off x="1229" y="745121"/>
        <a:ext cx="3192363" cy="2235368"/>
      </dsp:txXfrm>
    </dsp:sp>
    <dsp:sp modelId="{030D3D3B-191C-45CF-AC64-CABB77CF9838}">
      <dsp:nvSpPr>
        <dsp:cNvPr id="0" name=""/>
        <dsp:cNvSpPr/>
      </dsp:nvSpPr>
      <dsp:spPr>
        <a:xfrm rot="16200000">
          <a:off x="3166393" y="266624"/>
          <a:ext cx="3725612" cy="3192363"/>
        </a:xfrm>
        <a:prstGeom prst="flowChartManualOperati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96850" tIns="0" rIns="197786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‘Pay-as-you-go’.</a:t>
          </a:r>
        </a:p>
      </dsp:txBody>
      <dsp:txXfrm rot="5400000">
        <a:off x="3433018" y="745121"/>
        <a:ext cx="3192363" cy="2235368"/>
      </dsp:txXfrm>
    </dsp:sp>
    <dsp:sp modelId="{A81D0ECC-905E-44BA-9D19-F74A60CD1A00}">
      <dsp:nvSpPr>
        <dsp:cNvPr id="0" name=""/>
        <dsp:cNvSpPr/>
      </dsp:nvSpPr>
      <dsp:spPr>
        <a:xfrm rot="16200000">
          <a:off x="6598184" y="266624"/>
          <a:ext cx="3725612" cy="3192363"/>
        </a:xfrm>
        <a:prstGeom prst="flowChartManualOperation">
          <a:avLst/>
        </a:prstGeom>
        <a:gradFill rotWithShape="1">
          <a:gsLst>
            <a:gs pos="0">
              <a:schemeClr val="accent5">
                <a:satMod val="100000"/>
                <a:lumMod val="100000"/>
              </a:schemeClr>
            </a:gs>
            <a:gs pos="50000">
              <a:schemeClr val="accent5">
                <a:shade val="99000"/>
                <a:satMod val="105000"/>
                <a:lumMod val="100000"/>
              </a:schemeClr>
            </a:gs>
            <a:gs pos="100000">
              <a:schemeClr val="accent5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96850" tIns="0" rIns="197786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Manage Files and Storage in a Cost Efficient manner.</a:t>
          </a:r>
        </a:p>
      </dsp:txBody>
      <dsp:txXfrm rot="5400000">
        <a:off x="6864809" y="745121"/>
        <a:ext cx="3192363" cy="223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WhAT ACTUALLY IS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 fontScale="550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Santosh Kumar</a:t>
            </a:r>
          </a:p>
          <a:p>
            <a:pPr algn="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Firstman</a:t>
            </a:r>
            <a:r>
              <a:rPr lang="en-US" dirty="0">
                <a:solidFill>
                  <a:schemeClr val="tx1"/>
                </a:solidFill>
              </a:rPr>
              <a:t> Tech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Vizag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F45A-F5AC-4682-9EB2-8C5249C9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21B7-7714-4C5A-BAED-F113C0357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Deployment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18154-4FE5-4ED7-B84E-E22D38CEE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Service Model</a:t>
            </a:r>
          </a:p>
        </p:txBody>
      </p:sp>
    </p:spTree>
    <p:extLst>
      <p:ext uri="{BB962C8B-B14F-4D97-AF65-F5344CB8AC3E}">
        <p14:creationId xmlns:p14="http://schemas.microsoft.com/office/powerpoint/2010/main" val="334786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39E5-0DF3-4F4F-B9BE-964B9C5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Model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C1E7-5758-429A-AE5C-8707C229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422835" cy="3749040"/>
          </a:xfrm>
        </p:spPr>
        <p:txBody>
          <a:bodyPr>
            <a:normAutofit/>
          </a:bodyPr>
          <a:lstStyle/>
          <a:p>
            <a:r>
              <a:rPr lang="en-IN" dirty="0"/>
              <a:t>Public Cloud: Cloud infrastructures are available to the public over the internet.</a:t>
            </a:r>
          </a:p>
          <a:p>
            <a:r>
              <a:rPr lang="en-IN" dirty="0"/>
              <a:t>Owned and managed by Cloud Service Providers</a:t>
            </a:r>
          </a:p>
          <a:p>
            <a:endParaRPr lang="en-IN" dirty="0"/>
          </a:p>
          <a:p>
            <a:r>
              <a:rPr lang="en-IN" dirty="0"/>
              <a:t>Private Cloud: Cloud Infrastructure is exclusively operated by a single organization.</a:t>
            </a:r>
          </a:p>
          <a:p>
            <a:endParaRPr lang="en-IN" dirty="0"/>
          </a:p>
          <a:p>
            <a:r>
              <a:rPr lang="en-IN" dirty="0"/>
              <a:t>Hybrid Cloud: Combination of Public Cloud + Private Cloud.</a:t>
            </a:r>
          </a:p>
        </p:txBody>
      </p:sp>
    </p:spTree>
    <p:extLst>
      <p:ext uri="{BB962C8B-B14F-4D97-AF65-F5344CB8AC3E}">
        <p14:creationId xmlns:p14="http://schemas.microsoft.com/office/powerpoint/2010/main" val="127864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D6D7-3799-4BC4-ADB3-BFC8978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Models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C5AAE-4735-469D-99CC-84EC6F97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 Premises: Need to manage Application Data, Virtualization and Middle Ware.</a:t>
            </a:r>
          </a:p>
          <a:p>
            <a:endParaRPr lang="en-IN" dirty="0"/>
          </a:p>
          <a:p>
            <a:r>
              <a:rPr lang="en-IN" dirty="0"/>
              <a:t>IAAS: Infrastructure as a Service</a:t>
            </a:r>
          </a:p>
          <a:p>
            <a:r>
              <a:rPr lang="en-IN" dirty="0"/>
              <a:t>Users get access to basic computing infrastructure.</a:t>
            </a:r>
          </a:p>
          <a:p>
            <a:r>
              <a:rPr lang="en-IN" dirty="0"/>
              <a:t>Commonly used for storage or virtual machines.</a:t>
            </a:r>
          </a:p>
          <a:p>
            <a:r>
              <a:rPr lang="en-IN" dirty="0"/>
              <a:t>Uses maintain OS, Middle Ware, Application and Runtime.</a:t>
            </a:r>
          </a:p>
          <a:p>
            <a:endParaRPr lang="en-IN" dirty="0"/>
          </a:p>
          <a:p>
            <a:r>
              <a:rPr lang="en-IN" dirty="0"/>
              <a:t>PAAS: Platform as a Service</a:t>
            </a:r>
          </a:p>
          <a:p>
            <a:r>
              <a:rPr lang="en-IN" dirty="0"/>
              <a:t>Provides Cloud Platforms and Runtime Environments for developing, testing and managing applications.</a:t>
            </a:r>
          </a:p>
          <a:p>
            <a:r>
              <a:rPr lang="en-IN" dirty="0"/>
              <a:t>For software applications PAAS is widely used.</a:t>
            </a:r>
          </a:p>
          <a:p>
            <a:r>
              <a:rPr lang="en-IN" dirty="0"/>
              <a:t>Maintain only application and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8E96-26B1-4E96-8F85-1AED2C0A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IAAS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PAAS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58061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21A0-EC68-4CC2-B9E8-4AA54856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A5721-4AD6-4963-A8AA-F9D2571A6710}"/>
              </a:ext>
            </a:extLst>
          </p:cNvPr>
          <p:cNvSpPr txBox="1"/>
          <p:nvPr/>
        </p:nvSpPr>
        <p:spPr>
          <a:xfrm>
            <a:off x="3048000" y="324764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Software as a Service</a:t>
            </a:r>
          </a:p>
          <a:p>
            <a:r>
              <a:rPr lang="en-IN" dirty="0"/>
              <a:t>Involves hosting and managing your software applications.</a:t>
            </a:r>
          </a:p>
          <a:p>
            <a:r>
              <a:rPr lang="en-IN" dirty="0"/>
              <a:t>SW and HW requirements are satisfied by the vendors.</a:t>
            </a:r>
          </a:p>
          <a:p>
            <a:r>
              <a:rPr lang="en-IN" dirty="0"/>
              <a:t>With SAAS Cloud Service Providers will take care of every thing.</a:t>
            </a:r>
          </a:p>
        </p:txBody>
      </p:sp>
    </p:spTree>
    <p:extLst>
      <p:ext uri="{BB962C8B-B14F-4D97-AF65-F5344CB8AC3E}">
        <p14:creationId xmlns:p14="http://schemas.microsoft.com/office/powerpoint/2010/main" val="141926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CLOUD COMPUTING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30104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B564544-7708-4318-B5BE-49DE14C673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7B3E59-D652-4128-B3E7-FF170FF3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Want to Expand Business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2DF54-4C50-47E6-84D2-10E42D88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Problems for expansion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Team Size</a:t>
            </a:r>
          </a:p>
          <a:p>
            <a:pPr marL="342900" indent="-342900">
              <a:buAutoNum type="arabicPeriod"/>
            </a:pPr>
            <a:r>
              <a:rPr lang="en-IN" dirty="0"/>
              <a:t>Demand Unpredictability</a:t>
            </a:r>
          </a:p>
          <a:p>
            <a:pPr marL="342900" indent="-342900">
              <a:buAutoNum type="arabicPeriod"/>
            </a:pPr>
            <a:r>
              <a:rPr lang="en-IN" dirty="0"/>
              <a:t>Limited Resources</a:t>
            </a:r>
          </a:p>
        </p:txBody>
      </p:sp>
    </p:spTree>
    <p:extLst>
      <p:ext uri="{BB962C8B-B14F-4D97-AF65-F5344CB8AC3E}">
        <p14:creationId xmlns:p14="http://schemas.microsoft.com/office/powerpoint/2010/main" val="109772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448C-9099-41E6-B482-77AD6BB1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 to expand my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ACB5-2673-4830-8DA0-DD1651214E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On Premises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20BFD-2D2E-4E11-ACC6-43A882048C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24845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516E-7B50-4409-B82C-77916ADF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is best on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14A9B-29C1-468A-B1EE-55340AD12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 Premises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2247-AA9F-4EF4-8353-732573611C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Scalability </a:t>
            </a:r>
            <a:r>
              <a:rPr lang="en-IN" dirty="0">
                <a:sym typeface="Wingdings" panose="05000000000000000000" pitchFamily="2" charset="2"/>
              </a:rPr>
              <a:t> Pay more and lesser options</a:t>
            </a:r>
          </a:p>
          <a:p>
            <a:r>
              <a:rPr lang="en-IN" dirty="0"/>
              <a:t>Once scaled up, difficult to scale down.</a:t>
            </a:r>
          </a:p>
          <a:p>
            <a:r>
              <a:rPr lang="en-IN" dirty="0"/>
              <a:t>May lead to heavy losses in terms of infrastructure and maintenance.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C114-94FB-4F9A-B7A8-5638DA450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0E0AB-D689-46D1-86C8-1E3623A3BB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Scalability </a:t>
            </a:r>
            <a:r>
              <a:rPr lang="en-IN" dirty="0">
                <a:sym typeface="Wingdings" panose="05000000000000000000" pitchFamily="2" charset="2"/>
              </a:rPr>
              <a:t> Pay only for what you use.</a:t>
            </a:r>
          </a:p>
          <a:p>
            <a:r>
              <a:rPr lang="en-IN" dirty="0">
                <a:sym typeface="Wingdings" panose="05000000000000000000" pitchFamily="2" charset="2"/>
              </a:rPr>
              <a:t>Scaling up or down is your choice without any extra loss or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8EA8-4AAA-44A4-AD4B-C3E37ED1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is best on Server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A975-F983-44F2-9038-A91D4A14C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 Premises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891B-FBBA-4022-8CF4-4F18CA3282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Needs lot of space to set up servers.</a:t>
            </a:r>
          </a:p>
          <a:p>
            <a:r>
              <a:rPr lang="en-IN" dirty="0"/>
              <a:t>Power supply cost for servers.</a:t>
            </a:r>
          </a:p>
          <a:p>
            <a:r>
              <a:rPr lang="en-IN" dirty="0"/>
              <a:t>Maintenance cost.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4102C-9AAF-40E6-B4A8-54AB644F4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106A1-D307-4EE4-A14D-4515CD55C4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Cloud service providers offer you to manage and maintain the servers at moderate costs.</a:t>
            </a:r>
          </a:p>
          <a:p>
            <a:r>
              <a:rPr lang="en-IN" dirty="0"/>
              <a:t>Examples include AWS, Azure or Google Cloud.</a:t>
            </a:r>
          </a:p>
          <a:p>
            <a:r>
              <a:rPr lang="en-IN" dirty="0"/>
              <a:t>Saving money and space.</a:t>
            </a:r>
          </a:p>
        </p:txBody>
      </p:sp>
    </p:spTree>
    <p:extLst>
      <p:ext uri="{BB962C8B-B14F-4D97-AF65-F5344CB8AC3E}">
        <p14:creationId xmlns:p14="http://schemas.microsoft.com/office/powerpoint/2010/main" val="27117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B318-E068-4EF2-A4A9-8800AF6F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about Data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334B-AC42-4BEC-984E-FA79B0B6C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 Premises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6EAAD-9CDC-48CF-BCD9-C77AC984C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Complicated Security which involves both physical and traditional IT security measures.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49C00-3690-45F5-86BF-2CEDE2D4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4D00F-345A-4019-82AF-2BE559BA91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Provides better security.</a:t>
            </a:r>
          </a:p>
          <a:p>
            <a:r>
              <a:rPr lang="en-IN" dirty="0"/>
              <a:t>And also avoids having to constantly monitor security measures.</a:t>
            </a:r>
          </a:p>
        </p:txBody>
      </p:sp>
    </p:spTree>
    <p:extLst>
      <p:ext uri="{BB962C8B-B14F-4D97-AF65-F5344CB8AC3E}">
        <p14:creationId xmlns:p14="http://schemas.microsoft.com/office/powerpoint/2010/main" val="3688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16-D68E-4E87-8D9C-D7C5219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about Data loss and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698D-869A-4FA6-93BC-14B2B8A0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 Premises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297D3-7DA8-47E5-8D17-E6B03D5E5B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 case of any data loss occurs, the chance of data recovery is very small.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CCBA1-8782-4ED6-85F2-08B3B9919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316C-D43D-4AD6-A1D7-8A476519FA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Robust disaster recovery measures in place to ensure faster and easier and almost complete data recovery.	</a:t>
            </a:r>
          </a:p>
        </p:txBody>
      </p:sp>
    </p:spTree>
    <p:extLst>
      <p:ext uri="{BB962C8B-B14F-4D97-AF65-F5344CB8AC3E}">
        <p14:creationId xmlns:p14="http://schemas.microsoft.com/office/powerpoint/2010/main" val="229811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029-3783-44E0-BE5D-EE8F1502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 forget about the Maintenance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18CE-A2C5-468D-BA1E-B4D0BA8EE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 Premises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DEAF-D353-4385-A10F-77440A67C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Requires special team for hardware and software requirements.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0A170-2372-4B5C-B274-CCE9AD4F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77B9B-BCAA-4B47-B92A-A493C47D42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Cloud providers look after all the hardware and software requirements according to your business or cost efficiency.</a:t>
            </a:r>
          </a:p>
          <a:p>
            <a:r>
              <a:rPr lang="en-IN" dirty="0"/>
              <a:t>Reduces cost and resource allocations.</a:t>
            </a:r>
          </a:p>
        </p:txBody>
      </p:sp>
    </p:spTree>
    <p:extLst>
      <p:ext uri="{BB962C8B-B14F-4D97-AF65-F5344CB8AC3E}">
        <p14:creationId xmlns:p14="http://schemas.microsoft.com/office/powerpoint/2010/main" val="164439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{471D357D-AB74-456F-B49A-34B4ED4452BC}tf78438558_win32</Template>
  <TotalTime>3230</TotalTime>
  <Words>469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SavonVTI</vt:lpstr>
      <vt:lpstr>WhAT ACTUALLY IS CLOUD COMPUTING</vt:lpstr>
      <vt:lpstr>CLOUD COMPUTING </vt:lpstr>
      <vt:lpstr>Want to Expand Business</vt:lpstr>
      <vt:lpstr>Solutions to expand my business</vt:lpstr>
      <vt:lpstr>Which is best on Scalability</vt:lpstr>
      <vt:lpstr>Which is best on Server Storage</vt:lpstr>
      <vt:lpstr>What about Data Security</vt:lpstr>
      <vt:lpstr>What about Data loss and Recovery</vt:lpstr>
      <vt:lpstr>Don’t forget about the Maintenance</vt:lpstr>
      <vt:lpstr>Models of Cloud Computing</vt:lpstr>
      <vt:lpstr>Deployment Model Types</vt:lpstr>
      <vt:lpstr>Service Models </vt:lpstr>
      <vt:lpstr>SAAS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ACTUALLY IS CLOUD COMPUTING</dc:title>
  <dc:creator>V M C COLLEGE</dc:creator>
  <cp:lastModifiedBy>V M C COLLEGE</cp:lastModifiedBy>
  <cp:revision>9</cp:revision>
  <dcterms:created xsi:type="dcterms:W3CDTF">2021-04-02T06:51:44Z</dcterms:created>
  <dcterms:modified xsi:type="dcterms:W3CDTF">2021-04-04T12:41:58Z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