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9" r:id="rId4"/>
    <p:sldId id="261" r:id="rId6"/>
    <p:sldId id="266" r:id="rId7"/>
    <p:sldId id="264" r:id="rId8"/>
    <p:sldId id="275" r:id="rId9"/>
    <p:sldId id="276" r:id="rId10"/>
    <p:sldId id="273" r:id="rId11"/>
    <p:sldId id="277" r:id="rId12"/>
    <p:sldId id="279" r:id="rId13"/>
    <p:sldId id="278" r:id="rId14"/>
    <p:sldId id="267" r:id="rId15"/>
    <p:sldId id="268" r:id="rId16"/>
    <p:sldId id="281" r:id="rId17"/>
    <p:sldId id="288" r:id="rId18"/>
    <p:sldId id="289" r:id="rId19"/>
    <p:sldId id="290" r:id="rId20"/>
    <p:sldId id="292" r:id="rId21"/>
    <p:sldId id="291" r:id="rId22"/>
    <p:sldId id="294" r:id="rId23"/>
    <p:sldId id="295" r:id="rId24"/>
    <p:sldId id="296" r:id="rId25"/>
    <p:sldId id="297" r:id="rId26"/>
    <p:sldId id="298" r:id="rId27"/>
    <p:sldId id="299" r:id="rId28"/>
    <p:sldId id="300" r:id="rId29"/>
    <p:sldId id="301" r:id="rId30"/>
    <p:sldId id="302" r:id="rId31"/>
    <p:sldId id="303" r:id="rId32"/>
    <p:sldId id="304" r:id="rId33"/>
    <p:sldId id="308" r:id="rId34"/>
    <p:sldId id="309" r:id="rId35"/>
    <p:sldId id="310" r:id="rId36"/>
    <p:sldId id="311" r:id="rId37"/>
    <p:sldId id="321" r:id="rId38"/>
    <p:sldId id="313" r:id="rId39"/>
    <p:sldId id="314" r:id="rId40"/>
    <p:sldId id="315" r:id="rId41"/>
    <p:sldId id="316" r:id="rId42"/>
    <p:sldId id="317" r:id="rId43"/>
    <p:sldId id="318" r:id="rId44"/>
    <p:sldId id="319" r:id="rId45"/>
    <p:sldId id="320" r:id="rId46"/>
    <p:sldId id="272" r:id="rId47"/>
  </p:sldIdLst>
  <p:sldSz cx="12192000" cy="6858000"/>
  <p:notesSz cx="6858000" cy="9144000"/>
  <p:custDataLst>
    <p:tags r:id="rId5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A5A7"/>
    <a:srgbClr val="BC6165"/>
    <a:srgbClr val="9F1E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43" d="100"/>
          <a:sy n="43" d="100"/>
        </p:scale>
        <p:origin x="-141" y="795"/>
      </p:cViewPr>
      <p:guideLst>
        <p:guide orient="horz" pos="2208"/>
        <p:guide pos="3840"/>
      </p:guideLst>
    </p:cSldViewPr>
  </p:slideViewPr>
  <p:notesTextViewPr>
    <p:cViewPr>
      <p:scale>
        <a:sx n="1" d="1"/>
        <a:sy n="1" d="1"/>
      </p:scale>
      <p:origin x="0" y="0"/>
    </p:cViewPr>
  </p:notesTextViewPr>
  <p:gridSpacing cx="45000" cy="450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1" Type="http://schemas.openxmlformats.org/officeDocument/2006/relationships/tags" Target="tags/tag33.xml"/><Relationship Id="rId50" Type="http://schemas.openxmlformats.org/officeDocument/2006/relationships/tableStyles" Target="tableStyles.xml"/><Relationship Id="rId5" Type="http://schemas.openxmlformats.org/officeDocument/2006/relationships/notesMaster" Target="notesMasters/notesMaster1.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DA69EF-3A69-49E2-AFD7-2CED9AA62A8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E0E561-A834-4B80-9A0E-E549377384D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E0E561-A834-4B80-9A0E-E549377384D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E0E561-A834-4B80-9A0E-E549377384D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E0E561-A834-4B80-9A0E-E549377384D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E0E561-A834-4B80-9A0E-E549377384D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E0E561-A834-4B80-9A0E-E549377384D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E0E561-A834-4B80-9A0E-E549377384D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E0E561-A834-4B80-9A0E-E549377384D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E0E561-A834-4B80-9A0E-E549377384DC}"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E0E561-A834-4B80-9A0E-E549377384DC}"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E0E561-A834-4B80-9A0E-E549377384DC}"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E0E561-A834-4B80-9A0E-E549377384D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E0E561-A834-4B80-9A0E-E549377384DC}"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E0E561-A834-4B80-9A0E-E549377384DC}"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E0E561-A834-4B80-9A0E-E549377384DC}"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E0E561-A834-4B80-9A0E-E549377384DC}"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E0E561-A834-4B80-9A0E-E549377384DC}"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E0E561-A834-4B80-9A0E-E549377384DC}"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E0E561-A834-4B80-9A0E-E549377384DC}"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E0E561-A834-4B80-9A0E-E549377384DC}"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E0E561-A834-4B80-9A0E-E549377384DC}"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E0E561-A834-4B80-9A0E-E549377384DC}"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E0E561-A834-4B80-9A0E-E549377384D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E0E561-A834-4B80-9A0E-E549377384DC}"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E0E561-A834-4B80-9A0E-E549377384DC}"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E0E561-A834-4B80-9A0E-E549377384DC}"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E0E561-A834-4B80-9A0E-E549377384DC}"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E0E561-A834-4B80-9A0E-E549377384DC}"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E0E561-A834-4B80-9A0E-E549377384DC}"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E0E561-A834-4B80-9A0E-E549377384DC}"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E0E561-A834-4B80-9A0E-E549377384DC}"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E0E561-A834-4B80-9A0E-E549377384DC}"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E0E561-A834-4B80-9A0E-E549377384DC}"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E0E561-A834-4B80-9A0E-E549377384D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E0E561-A834-4B80-9A0E-E549377384DC}"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E0E561-A834-4B80-9A0E-E549377384DC}"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E0E561-A834-4B80-9A0E-E549377384DC}"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E0E561-A834-4B80-9A0E-E549377384DC}"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E0E561-A834-4B80-9A0E-E549377384D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E0E561-A834-4B80-9A0E-E549377384D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E0E561-A834-4B80-9A0E-E549377384D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E0E561-A834-4B80-9A0E-E549377384D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E0E561-A834-4B80-9A0E-E549377384D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E0E561-A834-4B80-9A0E-E549377384D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A9E8005-292F-462C-BC94-BBD8EE2186A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893B83-83F4-415B-AE5C-4D2698B5EBA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A9E8005-292F-462C-BC94-BBD8EE2186A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893B83-83F4-415B-AE5C-4D2698B5EBA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A9E8005-292F-462C-BC94-BBD8EE2186A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893B83-83F4-415B-AE5C-4D2698B5EBA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A9E8005-292F-462C-BC94-BBD8EE2186A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893B83-83F4-415B-AE5C-4D2698B5EBA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A9E8005-292F-462C-BC94-BBD8EE2186A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893B83-83F4-415B-AE5C-4D2698B5EBA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4A9E8005-292F-462C-BC94-BBD8EE2186A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893B83-83F4-415B-AE5C-4D2698B5EBA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4A9E8005-292F-462C-BC94-BBD8EE2186A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0893B83-83F4-415B-AE5C-4D2698B5EBA9}"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4A9E8005-292F-462C-BC94-BBD8EE2186A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0893B83-83F4-415B-AE5C-4D2698B5EBA9}"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A9E8005-292F-462C-BC94-BBD8EE2186A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893B83-83F4-415B-AE5C-4D2698B5EBA9}"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A9E8005-292F-462C-BC94-BBD8EE2186A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0893B83-83F4-415B-AE5C-4D2698B5EBA9}"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A9E8005-292F-462C-BC94-BBD8EE2186A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0893B83-83F4-415B-AE5C-4D2698B5EBA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A9E8005-292F-462C-BC94-BBD8EE2186A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893B83-83F4-415B-AE5C-4D2698B5EBA9}"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A9E8005-292F-462C-BC94-BBD8EE2186A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0893B83-83F4-415B-AE5C-4D2698B5EBA9}"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A9E8005-292F-462C-BC94-BBD8EE2186A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893B83-83F4-415B-AE5C-4D2698B5EBA9}"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A9E8005-292F-462C-BC94-BBD8EE2186A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893B83-83F4-415B-AE5C-4D2698B5EBA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4A9E8005-292F-462C-BC94-BBD8EE2186A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893B83-83F4-415B-AE5C-4D2698B5EBA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4A9E8005-292F-462C-BC94-BBD8EE2186A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0893B83-83F4-415B-AE5C-4D2698B5EBA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4A9E8005-292F-462C-BC94-BBD8EE2186A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0893B83-83F4-415B-AE5C-4D2698B5EBA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A9E8005-292F-462C-BC94-BBD8EE2186A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893B83-83F4-415B-AE5C-4D2698B5EBA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A9E8005-292F-462C-BC94-BBD8EE2186A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0893B83-83F4-415B-AE5C-4D2698B5EBA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A9E8005-292F-462C-BC94-BBD8EE2186A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0893B83-83F4-415B-AE5C-4D2698B5EBA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A9E8005-292F-462C-BC94-BBD8EE2186A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0893B83-83F4-415B-AE5C-4D2698B5EBA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9E8005-292F-462C-BC94-BBD8EE2186A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893B83-83F4-415B-AE5C-4D2698B5EBA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9E8005-292F-462C-BC94-BBD8EE2186A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893B83-83F4-415B-AE5C-4D2698B5EBA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1.xml"/><Relationship Id="rId7" Type="http://schemas.microsoft.com/office/2007/relationships/hdphoto" Target="../media/image7.wdp"/><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tags" Target="../tags/tag7.xml"/><Relationship Id="rId7" Type="http://schemas.openxmlformats.org/officeDocument/2006/relationships/image" Target="../media/image5.png"/><Relationship Id="rId6" Type="http://schemas.openxmlformats.org/officeDocument/2006/relationships/image" Target="../media/image4.png"/><Relationship Id="rId5" Type="http://schemas.microsoft.com/office/2007/relationships/hdphoto" Target="../media/image7.wdp"/><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1" Type="http://schemas.openxmlformats.org/officeDocument/2006/relationships/notesSlide" Target="../notesSlides/notesSlide10.xml"/><Relationship Id="rId10" Type="http://schemas.openxmlformats.org/officeDocument/2006/relationships/slideLayout" Target="../slideLayouts/slideLayout1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slideLayout" Target="../slideLayouts/slideLayout1.xml"/><Relationship Id="rId7" Type="http://schemas.openxmlformats.org/officeDocument/2006/relationships/image" Target="../media/image4.png"/><Relationship Id="rId6" Type="http://schemas.microsoft.com/office/2007/relationships/hdphoto" Target="../media/image7.wdp"/><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slideLayout" Target="../slideLayouts/slideLayout1.xml"/><Relationship Id="rId7" Type="http://schemas.openxmlformats.org/officeDocument/2006/relationships/image" Target="../media/image5.png"/><Relationship Id="rId6" Type="http://schemas.openxmlformats.org/officeDocument/2006/relationships/image" Target="../media/image4.png"/><Relationship Id="rId5" Type="http://schemas.microsoft.com/office/2007/relationships/hdphoto" Target="../media/image7.wdp"/><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tags" Target="../tags/tag8.xml"/><Relationship Id="rId7" Type="http://schemas.openxmlformats.org/officeDocument/2006/relationships/image" Target="../media/image5.png"/><Relationship Id="rId6" Type="http://schemas.openxmlformats.org/officeDocument/2006/relationships/image" Target="../media/image4.png"/><Relationship Id="rId5" Type="http://schemas.microsoft.com/office/2007/relationships/hdphoto" Target="../media/image7.wdp"/><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1" Type="http://schemas.openxmlformats.org/officeDocument/2006/relationships/notesSlide" Target="../notesSlides/notesSlide13.xml"/><Relationship Id="rId10" Type="http://schemas.openxmlformats.org/officeDocument/2006/relationships/slideLayout" Target="../slideLayouts/slideLayout12.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tags" Target="../tags/tag9.xml"/><Relationship Id="rId7" Type="http://schemas.openxmlformats.org/officeDocument/2006/relationships/image" Target="../media/image5.png"/><Relationship Id="rId6" Type="http://schemas.openxmlformats.org/officeDocument/2006/relationships/image" Target="../media/image4.png"/><Relationship Id="rId5" Type="http://schemas.microsoft.com/office/2007/relationships/hdphoto" Target="../media/image7.wdp"/><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1" Type="http://schemas.openxmlformats.org/officeDocument/2006/relationships/notesSlide" Target="../notesSlides/notesSlide14.xml"/><Relationship Id="rId10" Type="http://schemas.openxmlformats.org/officeDocument/2006/relationships/slideLayout" Target="../slideLayouts/slideLayout1.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tags" Target="../tags/tag10.xml"/><Relationship Id="rId7" Type="http://schemas.openxmlformats.org/officeDocument/2006/relationships/image" Target="../media/image5.png"/><Relationship Id="rId6" Type="http://schemas.openxmlformats.org/officeDocument/2006/relationships/image" Target="../media/image4.png"/><Relationship Id="rId5" Type="http://schemas.microsoft.com/office/2007/relationships/hdphoto" Target="../media/image7.wdp"/><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1" Type="http://schemas.openxmlformats.org/officeDocument/2006/relationships/notesSlide" Target="../notesSlides/notesSlide15.xml"/><Relationship Id="rId10" Type="http://schemas.openxmlformats.org/officeDocument/2006/relationships/slideLayout" Target="../slideLayouts/slideLayout1.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tags" Target="../tags/tag11.xml"/><Relationship Id="rId7" Type="http://schemas.openxmlformats.org/officeDocument/2006/relationships/image" Target="../media/image5.png"/><Relationship Id="rId6" Type="http://schemas.openxmlformats.org/officeDocument/2006/relationships/image" Target="../media/image4.png"/><Relationship Id="rId5" Type="http://schemas.microsoft.com/office/2007/relationships/hdphoto" Target="../media/image7.wdp"/><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1" Type="http://schemas.openxmlformats.org/officeDocument/2006/relationships/notesSlide" Target="../notesSlides/notesSlide16.xml"/><Relationship Id="rId10" Type="http://schemas.openxmlformats.org/officeDocument/2006/relationships/slideLayout" Target="../slideLayouts/slideLayout1.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tags" Target="../tags/tag12.xml"/><Relationship Id="rId7" Type="http://schemas.openxmlformats.org/officeDocument/2006/relationships/image" Target="../media/image5.png"/><Relationship Id="rId6" Type="http://schemas.openxmlformats.org/officeDocument/2006/relationships/image" Target="../media/image4.png"/><Relationship Id="rId5" Type="http://schemas.microsoft.com/office/2007/relationships/hdphoto" Target="../media/image7.wdp"/><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1" Type="http://schemas.openxmlformats.org/officeDocument/2006/relationships/notesSlide" Target="../notesSlides/notesSlide17.xml"/><Relationship Id="rId10" Type="http://schemas.openxmlformats.org/officeDocument/2006/relationships/slideLayout" Target="../slideLayouts/slideLayout1.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9" Type="http://schemas.openxmlformats.org/officeDocument/2006/relationships/notesSlide" Target="../notesSlides/notesSlide18.xml"/><Relationship Id="rId8" Type="http://schemas.openxmlformats.org/officeDocument/2006/relationships/slideLayout" Target="../slideLayouts/slideLayout1.xml"/><Relationship Id="rId7" Type="http://schemas.openxmlformats.org/officeDocument/2006/relationships/image" Target="../media/image5.png"/><Relationship Id="rId6" Type="http://schemas.openxmlformats.org/officeDocument/2006/relationships/image" Target="../media/image4.png"/><Relationship Id="rId5" Type="http://schemas.microsoft.com/office/2007/relationships/hdphoto" Target="../media/image7.wdp"/><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tags" Target="../tags/tag13.xml"/><Relationship Id="rId7" Type="http://schemas.openxmlformats.org/officeDocument/2006/relationships/image" Target="../media/image5.png"/><Relationship Id="rId6" Type="http://schemas.openxmlformats.org/officeDocument/2006/relationships/image" Target="../media/image4.png"/><Relationship Id="rId5" Type="http://schemas.microsoft.com/office/2007/relationships/hdphoto" Target="../media/image7.wdp"/><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1" Type="http://schemas.openxmlformats.org/officeDocument/2006/relationships/notesSlide" Target="../notesSlides/notesSlide19.xml"/><Relationship Id="rId10"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tags" Target="../tags/tag5.xml"/><Relationship Id="rId8" Type="http://schemas.openxmlformats.org/officeDocument/2006/relationships/tags" Target="../tags/tag4.xml"/><Relationship Id="rId7" Type="http://schemas.openxmlformats.org/officeDocument/2006/relationships/tags" Target="../tags/tag3.xml"/><Relationship Id="rId6" Type="http://schemas.openxmlformats.org/officeDocument/2006/relationships/image" Target="../media/image4.png"/><Relationship Id="rId5" Type="http://schemas.openxmlformats.org/officeDocument/2006/relationships/tags" Target="../tags/tag2.xml"/><Relationship Id="rId4" Type="http://schemas.openxmlformats.org/officeDocument/2006/relationships/image" Target="../media/image3.png"/><Relationship Id="rId3" Type="http://schemas.openxmlformats.org/officeDocument/2006/relationships/tags" Target="../tags/tag1.xml"/><Relationship Id="rId2" Type="http://schemas.microsoft.com/office/2007/relationships/hdphoto" Target="../media/image2.wdp"/><Relationship Id="rId14" Type="http://schemas.openxmlformats.org/officeDocument/2006/relationships/notesSlide" Target="../notesSlides/notesSlide2.xml"/><Relationship Id="rId13" Type="http://schemas.openxmlformats.org/officeDocument/2006/relationships/slideLayout" Target="../slideLayouts/slideLayout1.xml"/><Relationship Id="rId12" Type="http://schemas.microsoft.com/office/2007/relationships/hdphoto" Target="../media/image7.wdp"/><Relationship Id="rId11" Type="http://schemas.openxmlformats.org/officeDocument/2006/relationships/image" Target="../media/image6.png"/><Relationship Id="rId10" Type="http://schemas.openxmlformats.org/officeDocument/2006/relationships/image" Target="../media/image5.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9" Type="http://schemas.openxmlformats.org/officeDocument/2006/relationships/notesSlide" Target="../notesSlides/notesSlide20.xml"/><Relationship Id="rId8" Type="http://schemas.openxmlformats.org/officeDocument/2006/relationships/slideLayout" Target="../slideLayouts/slideLayout1.xml"/><Relationship Id="rId7" Type="http://schemas.openxmlformats.org/officeDocument/2006/relationships/image" Target="../media/image5.png"/><Relationship Id="rId6" Type="http://schemas.openxmlformats.org/officeDocument/2006/relationships/image" Target="../media/image4.png"/><Relationship Id="rId5" Type="http://schemas.microsoft.com/office/2007/relationships/hdphoto" Target="../media/image7.wdp"/><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9" Type="http://schemas.openxmlformats.org/officeDocument/2006/relationships/image" Target="../media/image16.png"/><Relationship Id="rId8" Type="http://schemas.openxmlformats.org/officeDocument/2006/relationships/tags" Target="../tags/tag14.xml"/><Relationship Id="rId7" Type="http://schemas.openxmlformats.org/officeDocument/2006/relationships/image" Target="../media/image5.png"/><Relationship Id="rId6" Type="http://schemas.openxmlformats.org/officeDocument/2006/relationships/image" Target="../media/image4.png"/><Relationship Id="rId5" Type="http://schemas.microsoft.com/office/2007/relationships/hdphoto" Target="../media/image7.wdp"/><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1" Type="http://schemas.openxmlformats.org/officeDocument/2006/relationships/notesSlide" Target="../notesSlides/notesSlide21.xml"/><Relationship Id="rId10" Type="http://schemas.openxmlformats.org/officeDocument/2006/relationships/slideLayout" Target="../slideLayouts/slideLayout1.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9" Type="http://schemas.openxmlformats.org/officeDocument/2006/relationships/notesSlide" Target="../notesSlides/notesSlide22.xml"/><Relationship Id="rId8" Type="http://schemas.openxmlformats.org/officeDocument/2006/relationships/slideLayout" Target="../slideLayouts/slideLayout1.xml"/><Relationship Id="rId7" Type="http://schemas.openxmlformats.org/officeDocument/2006/relationships/image" Target="../media/image5.png"/><Relationship Id="rId6" Type="http://schemas.openxmlformats.org/officeDocument/2006/relationships/image" Target="../media/image4.png"/><Relationship Id="rId5" Type="http://schemas.microsoft.com/office/2007/relationships/hdphoto" Target="../media/image7.wdp"/><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9" Type="http://schemas.openxmlformats.org/officeDocument/2006/relationships/notesSlide" Target="../notesSlides/notesSlide23.xml"/><Relationship Id="rId8" Type="http://schemas.openxmlformats.org/officeDocument/2006/relationships/slideLayout" Target="../slideLayouts/slideLayout1.xml"/><Relationship Id="rId7" Type="http://schemas.openxmlformats.org/officeDocument/2006/relationships/image" Target="../media/image5.png"/><Relationship Id="rId6" Type="http://schemas.openxmlformats.org/officeDocument/2006/relationships/image" Target="../media/image4.png"/><Relationship Id="rId5" Type="http://schemas.microsoft.com/office/2007/relationships/hdphoto" Target="../media/image7.wdp"/><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tags" Target="../tags/tag15.xml"/><Relationship Id="rId7" Type="http://schemas.openxmlformats.org/officeDocument/2006/relationships/image" Target="../media/image5.png"/><Relationship Id="rId6" Type="http://schemas.openxmlformats.org/officeDocument/2006/relationships/image" Target="../media/image4.png"/><Relationship Id="rId5" Type="http://schemas.microsoft.com/office/2007/relationships/hdphoto" Target="../media/image7.wdp"/><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1" Type="http://schemas.openxmlformats.org/officeDocument/2006/relationships/notesSlide" Target="../notesSlides/notesSlide24.xml"/><Relationship Id="rId10" Type="http://schemas.openxmlformats.org/officeDocument/2006/relationships/slideLayout" Target="../slideLayouts/slideLayout1.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9" Type="http://schemas.openxmlformats.org/officeDocument/2006/relationships/image" Target="../media/image18.png"/><Relationship Id="rId8" Type="http://schemas.openxmlformats.org/officeDocument/2006/relationships/tags" Target="../tags/tag16.xml"/><Relationship Id="rId7" Type="http://schemas.openxmlformats.org/officeDocument/2006/relationships/image" Target="../media/image5.png"/><Relationship Id="rId6" Type="http://schemas.openxmlformats.org/officeDocument/2006/relationships/image" Target="../media/image4.png"/><Relationship Id="rId5" Type="http://schemas.microsoft.com/office/2007/relationships/hdphoto" Target="../media/image7.wdp"/><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1" Type="http://schemas.openxmlformats.org/officeDocument/2006/relationships/notesSlide" Target="../notesSlides/notesSlide25.xml"/><Relationship Id="rId10" Type="http://schemas.openxmlformats.org/officeDocument/2006/relationships/slideLayout" Target="../slideLayouts/slideLayout1.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tags" Target="../tags/tag17.xml"/><Relationship Id="rId7" Type="http://schemas.openxmlformats.org/officeDocument/2006/relationships/image" Target="../media/image5.png"/><Relationship Id="rId6" Type="http://schemas.openxmlformats.org/officeDocument/2006/relationships/image" Target="../media/image4.png"/><Relationship Id="rId5" Type="http://schemas.microsoft.com/office/2007/relationships/hdphoto" Target="../media/image7.wdp"/><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1" Type="http://schemas.openxmlformats.org/officeDocument/2006/relationships/notesSlide" Target="../notesSlides/notesSlide26.xml"/><Relationship Id="rId10" Type="http://schemas.openxmlformats.org/officeDocument/2006/relationships/slideLayout" Target="../slideLayouts/slideLayout1.x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tags" Target="../tags/tag18.xml"/><Relationship Id="rId7" Type="http://schemas.openxmlformats.org/officeDocument/2006/relationships/image" Target="../media/image5.png"/><Relationship Id="rId6" Type="http://schemas.openxmlformats.org/officeDocument/2006/relationships/image" Target="../media/image4.png"/><Relationship Id="rId5" Type="http://schemas.microsoft.com/office/2007/relationships/hdphoto" Target="../media/image7.wdp"/><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1" Type="http://schemas.openxmlformats.org/officeDocument/2006/relationships/notesSlide" Target="../notesSlides/notesSlide27.xml"/><Relationship Id="rId10" Type="http://schemas.openxmlformats.org/officeDocument/2006/relationships/slideLayout" Target="../slideLayouts/slideLayout1.xm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tags" Target="../tags/tag19.xml"/><Relationship Id="rId7" Type="http://schemas.openxmlformats.org/officeDocument/2006/relationships/image" Target="../media/image5.png"/><Relationship Id="rId6" Type="http://schemas.openxmlformats.org/officeDocument/2006/relationships/image" Target="../media/image4.png"/><Relationship Id="rId5" Type="http://schemas.microsoft.com/office/2007/relationships/hdphoto" Target="../media/image7.wdp"/><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3" Type="http://schemas.openxmlformats.org/officeDocument/2006/relationships/notesSlide" Target="../notesSlides/notesSlide28.xml"/><Relationship Id="rId12" Type="http://schemas.openxmlformats.org/officeDocument/2006/relationships/slideLayout" Target="../slideLayouts/slideLayout1.xml"/><Relationship Id="rId11" Type="http://schemas.openxmlformats.org/officeDocument/2006/relationships/image" Target="../media/image22.png"/><Relationship Id="rId10" Type="http://schemas.openxmlformats.org/officeDocument/2006/relationships/tags" Target="../tags/tag20.xml"/><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9" Type="http://schemas.openxmlformats.org/officeDocument/2006/relationships/image" Target="../media/image23.png"/><Relationship Id="rId8" Type="http://schemas.openxmlformats.org/officeDocument/2006/relationships/tags" Target="../tags/tag21.xml"/><Relationship Id="rId7" Type="http://schemas.openxmlformats.org/officeDocument/2006/relationships/image" Target="../media/image5.png"/><Relationship Id="rId6" Type="http://schemas.openxmlformats.org/officeDocument/2006/relationships/image" Target="../media/image4.png"/><Relationship Id="rId5" Type="http://schemas.microsoft.com/office/2007/relationships/hdphoto" Target="../media/image7.wdp"/><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1" Type="http://schemas.openxmlformats.org/officeDocument/2006/relationships/notesSlide" Target="../notesSlides/notesSlide29.xml"/><Relationship Id="rId10"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1.xml"/><Relationship Id="rId7" Type="http://schemas.microsoft.com/office/2007/relationships/hdphoto" Target="../media/image7.wdp"/><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9" Type="http://schemas.openxmlformats.org/officeDocument/2006/relationships/image" Target="../media/image24.png"/><Relationship Id="rId8" Type="http://schemas.openxmlformats.org/officeDocument/2006/relationships/tags" Target="../tags/tag22.xml"/><Relationship Id="rId7" Type="http://schemas.openxmlformats.org/officeDocument/2006/relationships/image" Target="../media/image5.png"/><Relationship Id="rId6" Type="http://schemas.openxmlformats.org/officeDocument/2006/relationships/image" Target="../media/image4.png"/><Relationship Id="rId5" Type="http://schemas.microsoft.com/office/2007/relationships/hdphoto" Target="../media/image7.wdp"/><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1" Type="http://schemas.openxmlformats.org/officeDocument/2006/relationships/notesSlide" Target="../notesSlides/notesSlide30.xml"/><Relationship Id="rId10" Type="http://schemas.openxmlformats.org/officeDocument/2006/relationships/slideLayout" Target="../slideLayouts/slideLayout1.xml"/><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9" Type="http://schemas.openxmlformats.org/officeDocument/2006/relationships/image" Target="../media/image25.png"/><Relationship Id="rId8" Type="http://schemas.openxmlformats.org/officeDocument/2006/relationships/tags" Target="../tags/tag23.xml"/><Relationship Id="rId7" Type="http://schemas.openxmlformats.org/officeDocument/2006/relationships/image" Target="../media/image5.png"/><Relationship Id="rId6" Type="http://schemas.openxmlformats.org/officeDocument/2006/relationships/image" Target="../media/image4.png"/><Relationship Id="rId5" Type="http://schemas.microsoft.com/office/2007/relationships/hdphoto" Target="../media/image7.wdp"/><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1" Type="http://schemas.openxmlformats.org/officeDocument/2006/relationships/notesSlide" Target="../notesSlides/notesSlide31.xml"/><Relationship Id="rId10" Type="http://schemas.openxmlformats.org/officeDocument/2006/relationships/slideLayout" Target="../slideLayouts/slideLayout1.xml"/><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9" Type="http://schemas.openxmlformats.org/officeDocument/2006/relationships/image" Target="../media/image26.png"/><Relationship Id="rId8" Type="http://schemas.openxmlformats.org/officeDocument/2006/relationships/tags" Target="../tags/tag24.xml"/><Relationship Id="rId7" Type="http://schemas.openxmlformats.org/officeDocument/2006/relationships/image" Target="../media/image5.png"/><Relationship Id="rId6" Type="http://schemas.openxmlformats.org/officeDocument/2006/relationships/image" Target="../media/image4.png"/><Relationship Id="rId5" Type="http://schemas.microsoft.com/office/2007/relationships/hdphoto" Target="../media/image7.wdp"/><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1" Type="http://schemas.openxmlformats.org/officeDocument/2006/relationships/notesSlide" Target="../notesSlides/notesSlide32.xml"/><Relationship Id="rId10" Type="http://schemas.openxmlformats.org/officeDocument/2006/relationships/slideLayout" Target="../slideLayouts/slideLayout1.xml"/><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9" Type="http://schemas.openxmlformats.org/officeDocument/2006/relationships/image" Target="../media/image27.png"/><Relationship Id="rId8" Type="http://schemas.openxmlformats.org/officeDocument/2006/relationships/tags" Target="../tags/tag25.xml"/><Relationship Id="rId7" Type="http://schemas.openxmlformats.org/officeDocument/2006/relationships/image" Target="../media/image5.png"/><Relationship Id="rId6" Type="http://schemas.openxmlformats.org/officeDocument/2006/relationships/image" Target="../media/image4.png"/><Relationship Id="rId5" Type="http://schemas.microsoft.com/office/2007/relationships/hdphoto" Target="../media/image7.wdp"/><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1" Type="http://schemas.openxmlformats.org/officeDocument/2006/relationships/notesSlide" Target="../notesSlides/notesSlide33.xml"/><Relationship Id="rId10" Type="http://schemas.openxmlformats.org/officeDocument/2006/relationships/slideLayout" Target="../slideLayouts/slideLayout1.xml"/><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9" Type="http://schemas.openxmlformats.org/officeDocument/2006/relationships/image" Target="../media/image28.png"/><Relationship Id="rId8" Type="http://schemas.openxmlformats.org/officeDocument/2006/relationships/tags" Target="../tags/tag26.xml"/><Relationship Id="rId7" Type="http://schemas.openxmlformats.org/officeDocument/2006/relationships/image" Target="../media/image5.png"/><Relationship Id="rId6" Type="http://schemas.openxmlformats.org/officeDocument/2006/relationships/image" Target="../media/image4.png"/><Relationship Id="rId5" Type="http://schemas.microsoft.com/office/2007/relationships/hdphoto" Target="../media/image7.wdp"/><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1" Type="http://schemas.openxmlformats.org/officeDocument/2006/relationships/notesSlide" Target="../notesSlides/notesSlide34.xml"/><Relationship Id="rId10" Type="http://schemas.openxmlformats.org/officeDocument/2006/relationships/slideLayout" Target="../slideLayouts/slideLayout1.xml"/><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9" Type="http://schemas.openxmlformats.org/officeDocument/2006/relationships/notesSlide" Target="../notesSlides/notesSlide35.xml"/><Relationship Id="rId8" Type="http://schemas.openxmlformats.org/officeDocument/2006/relationships/slideLayout" Target="../slideLayouts/slideLayout1.xml"/><Relationship Id="rId7" Type="http://schemas.openxmlformats.org/officeDocument/2006/relationships/image" Target="../media/image5.png"/><Relationship Id="rId6" Type="http://schemas.openxmlformats.org/officeDocument/2006/relationships/image" Target="../media/image4.png"/><Relationship Id="rId5" Type="http://schemas.microsoft.com/office/2007/relationships/hdphoto" Target="../media/image7.wdp"/><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9" Type="http://schemas.openxmlformats.org/officeDocument/2006/relationships/notesSlide" Target="../notesSlides/notesSlide36.xml"/><Relationship Id="rId8" Type="http://schemas.openxmlformats.org/officeDocument/2006/relationships/slideLayout" Target="../slideLayouts/slideLayout1.xml"/><Relationship Id="rId7" Type="http://schemas.openxmlformats.org/officeDocument/2006/relationships/image" Target="../media/image5.png"/><Relationship Id="rId6" Type="http://schemas.openxmlformats.org/officeDocument/2006/relationships/image" Target="../media/image4.png"/><Relationship Id="rId5" Type="http://schemas.microsoft.com/office/2007/relationships/hdphoto" Target="../media/image7.wdp"/><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9" Type="http://schemas.openxmlformats.org/officeDocument/2006/relationships/image" Target="../media/image29.png"/><Relationship Id="rId8" Type="http://schemas.openxmlformats.org/officeDocument/2006/relationships/tags" Target="../tags/tag27.xml"/><Relationship Id="rId7" Type="http://schemas.openxmlformats.org/officeDocument/2006/relationships/image" Target="../media/image5.png"/><Relationship Id="rId6" Type="http://schemas.openxmlformats.org/officeDocument/2006/relationships/image" Target="../media/image4.png"/><Relationship Id="rId5" Type="http://schemas.microsoft.com/office/2007/relationships/hdphoto" Target="../media/image7.wdp"/><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1" Type="http://schemas.openxmlformats.org/officeDocument/2006/relationships/notesSlide" Target="../notesSlides/notesSlide37.xml"/><Relationship Id="rId10" Type="http://schemas.openxmlformats.org/officeDocument/2006/relationships/slideLayout" Target="../slideLayouts/slideLayout1.xml"/><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9" Type="http://schemas.openxmlformats.org/officeDocument/2006/relationships/image" Target="../media/image30.png"/><Relationship Id="rId8" Type="http://schemas.openxmlformats.org/officeDocument/2006/relationships/tags" Target="../tags/tag28.xml"/><Relationship Id="rId7" Type="http://schemas.openxmlformats.org/officeDocument/2006/relationships/image" Target="../media/image5.png"/><Relationship Id="rId6" Type="http://schemas.openxmlformats.org/officeDocument/2006/relationships/image" Target="../media/image4.png"/><Relationship Id="rId5" Type="http://schemas.microsoft.com/office/2007/relationships/hdphoto" Target="../media/image7.wdp"/><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1" Type="http://schemas.openxmlformats.org/officeDocument/2006/relationships/notesSlide" Target="../notesSlides/notesSlide38.xml"/><Relationship Id="rId10" Type="http://schemas.openxmlformats.org/officeDocument/2006/relationships/slideLayout" Target="../slideLayouts/slideLayout1.xml"/><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9" Type="http://schemas.openxmlformats.org/officeDocument/2006/relationships/image" Target="../media/image31.png"/><Relationship Id="rId8" Type="http://schemas.openxmlformats.org/officeDocument/2006/relationships/tags" Target="../tags/tag29.xml"/><Relationship Id="rId7" Type="http://schemas.openxmlformats.org/officeDocument/2006/relationships/image" Target="../media/image5.png"/><Relationship Id="rId6" Type="http://schemas.openxmlformats.org/officeDocument/2006/relationships/image" Target="../media/image4.png"/><Relationship Id="rId5" Type="http://schemas.microsoft.com/office/2007/relationships/hdphoto" Target="../media/image7.wdp"/><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1" Type="http://schemas.openxmlformats.org/officeDocument/2006/relationships/notesSlide" Target="../notesSlides/notesSlide39.xml"/><Relationship Id="rId10"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1.xml"/><Relationship Id="rId7" Type="http://schemas.openxmlformats.org/officeDocument/2006/relationships/image" Target="../media/image5.png"/><Relationship Id="rId6" Type="http://schemas.openxmlformats.org/officeDocument/2006/relationships/image" Target="../media/image4.png"/><Relationship Id="rId5" Type="http://schemas.microsoft.com/office/2007/relationships/hdphoto" Target="../media/image7.wdp"/><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9" Type="http://schemas.openxmlformats.org/officeDocument/2006/relationships/image" Target="../media/image32.png"/><Relationship Id="rId8" Type="http://schemas.openxmlformats.org/officeDocument/2006/relationships/tags" Target="../tags/tag30.xml"/><Relationship Id="rId7" Type="http://schemas.openxmlformats.org/officeDocument/2006/relationships/image" Target="../media/image5.png"/><Relationship Id="rId6" Type="http://schemas.openxmlformats.org/officeDocument/2006/relationships/image" Target="../media/image4.png"/><Relationship Id="rId5" Type="http://schemas.microsoft.com/office/2007/relationships/hdphoto" Target="../media/image7.wdp"/><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1" Type="http://schemas.openxmlformats.org/officeDocument/2006/relationships/notesSlide" Target="../notesSlides/notesSlide40.xml"/><Relationship Id="rId10" Type="http://schemas.openxmlformats.org/officeDocument/2006/relationships/slideLayout" Target="../slideLayouts/slideLayout1.xml"/><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9" Type="http://schemas.openxmlformats.org/officeDocument/2006/relationships/image" Target="../media/image33.png"/><Relationship Id="rId8" Type="http://schemas.openxmlformats.org/officeDocument/2006/relationships/tags" Target="../tags/tag31.xml"/><Relationship Id="rId7" Type="http://schemas.openxmlformats.org/officeDocument/2006/relationships/image" Target="../media/image5.png"/><Relationship Id="rId6" Type="http://schemas.openxmlformats.org/officeDocument/2006/relationships/image" Target="../media/image4.png"/><Relationship Id="rId5" Type="http://schemas.microsoft.com/office/2007/relationships/hdphoto" Target="../media/image7.wdp"/><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1" Type="http://schemas.openxmlformats.org/officeDocument/2006/relationships/notesSlide" Target="../notesSlides/notesSlide41.xml"/><Relationship Id="rId10" Type="http://schemas.openxmlformats.org/officeDocument/2006/relationships/slideLayout" Target="../slideLayouts/slideLayout1.xml"/><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9" Type="http://schemas.openxmlformats.org/officeDocument/2006/relationships/image" Target="../media/image34.png"/><Relationship Id="rId8" Type="http://schemas.openxmlformats.org/officeDocument/2006/relationships/tags" Target="../tags/tag32.xml"/><Relationship Id="rId7" Type="http://schemas.openxmlformats.org/officeDocument/2006/relationships/image" Target="../media/image5.png"/><Relationship Id="rId6" Type="http://schemas.openxmlformats.org/officeDocument/2006/relationships/image" Target="../media/image4.png"/><Relationship Id="rId5" Type="http://schemas.microsoft.com/office/2007/relationships/hdphoto" Target="../media/image7.wdp"/><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1" Type="http://schemas.openxmlformats.org/officeDocument/2006/relationships/notesSlide" Target="../notesSlides/notesSlide42.xml"/><Relationship Id="rId10" Type="http://schemas.openxmlformats.org/officeDocument/2006/relationships/slideLayout" Target="../slideLayouts/slideLayout1.xml"/><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9" Type="http://schemas.openxmlformats.org/officeDocument/2006/relationships/notesSlide" Target="../notesSlides/notesSlide43.xml"/><Relationship Id="rId8" Type="http://schemas.openxmlformats.org/officeDocument/2006/relationships/slideLayout" Target="../slideLayouts/slideLayout1.xml"/><Relationship Id="rId7" Type="http://schemas.microsoft.com/office/2007/relationships/hdphoto" Target="../media/image7.wdp"/><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3.png"/><Relationship Id="rId3" Type="http://schemas.openxmlformats.org/officeDocument/2006/relationships/image" Target="../media/image4.png"/><Relationship Id="rId2" Type="http://schemas.microsoft.com/office/2007/relationships/hdphoto" Target="../media/image2.wdp"/><Relationship Id="rId1" Type="http://schemas.openxmlformats.org/officeDocument/2006/relationships/image" Target="../media/image35.png"/></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hyperlink" Target="https://zh.wikipedia.org/zh-hans/%E5%8F%AF%E4%BF%A1%E5%9F%B7%E8%A1%8C%E7%92%B0%E5%A2%83" TargetMode="External"/><Relationship Id="rId7" Type="http://schemas.openxmlformats.org/officeDocument/2006/relationships/image" Target="../media/image5.png"/><Relationship Id="rId6" Type="http://schemas.openxmlformats.org/officeDocument/2006/relationships/image" Target="../media/image4.png"/><Relationship Id="rId5" Type="http://schemas.microsoft.com/office/2007/relationships/hdphoto" Target="../media/image7.wdp"/><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0" Type="http://schemas.openxmlformats.org/officeDocument/2006/relationships/notesSlide" Target="../notesSlides/notesSlide5.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hyperlink" Target="https://zhuanlan.zhihu.com/p/401632688" TargetMode="External"/><Relationship Id="rId7" Type="http://schemas.openxmlformats.org/officeDocument/2006/relationships/image" Target="../media/image5.png"/><Relationship Id="rId6" Type="http://schemas.openxmlformats.org/officeDocument/2006/relationships/image" Target="../media/image4.png"/><Relationship Id="rId5" Type="http://schemas.microsoft.com/office/2007/relationships/hdphoto" Target="../media/image7.wdp"/><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2" Type="http://schemas.openxmlformats.org/officeDocument/2006/relationships/notesSlide" Target="../notesSlides/notesSlide6.xml"/><Relationship Id="rId11" Type="http://schemas.openxmlformats.org/officeDocument/2006/relationships/slideLayout" Target="../slideLayouts/slideLayout12.xml"/><Relationship Id="rId10" Type="http://schemas.openxmlformats.org/officeDocument/2006/relationships/image" Target="../media/image9.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2.xml"/><Relationship Id="rId7" Type="http://schemas.openxmlformats.org/officeDocument/2006/relationships/image" Target="../media/image5.png"/><Relationship Id="rId6" Type="http://schemas.openxmlformats.org/officeDocument/2006/relationships/image" Target="../media/image4.png"/><Relationship Id="rId5" Type="http://schemas.microsoft.com/office/2007/relationships/hdphoto" Target="../media/image7.wdp"/><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12.xml"/><Relationship Id="rId7" Type="http://schemas.openxmlformats.org/officeDocument/2006/relationships/image" Target="../media/image5.png"/><Relationship Id="rId6" Type="http://schemas.openxmlformats.org/officeDocument/2006/relationships/image" Target="../media/image4.png"/><Relationship Id="rId5" Type="http://schemas.microsoft.com/office/2007/relationships/hdphoto" Target="../media/image7.wdp"/><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12.xml"/><Relationship Id="rId6" Type="http://schemas.openxmlformats.org/officeDocument/2006/relationships/image" Target="../media/image5.png"/><Relationship Id="rId5" Type="http://schemas.microsoft.com/office/2007/relationships/hdphoto" Target="../media/image7.wdp"/><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rotWithShape="1">
          <a:blip r:embed="rId1">
            <a:lum bright="70000" contrast="-70000"/>
            <a:extLst>
              <a:ext uri="{BEBA8EAE-BF5A-486C-A8C5-ECC9F3942E4B}">
                <a14:imgProps xmlns:a14="http://schemas.microsoft.com/office/drawing/2010/main">
                  <a14:imgLayer r:embed="rId2">
                    <a14:imgEffect>
                      <a14:artisticPhotocopy trans="62000" detail="10"/>
                    </a14:imgEffect>
                  </a14:imgLayer>
                </a14:imgProps>
              </a:ext>
              <a:ext uri="{28A0092B-C50C-407E-A947-70E740481C1C}">
                <a14:useLocalDpi xmlns:a14="http://schemas.microsoft.com/office/drawing/2010/main" val="0"/>
              </a:ext>
            </a:extLst>
          </a:blip>
          <a:srcRect l="21291" t="25054" r="28586" b="36165"/>
          <a:stretch>
            <a:fillRect/>
          </a:stretch>
        </p:blipFill>
        <p:spPr>
          <a:xfrm>
            <a:off x="4181472" y="5038725"/>
            <a:ext cx="3767141" cy="3886200"/>
          </a:xfrm>
          <a:prstGeom prst="rect">
            <a:avLst/>
          </a:prstGeom>
        </p:spPr>
      </p:pic>
      <p:sp>
        <p:nvSpPr>
          <p:cNvPr id="5" name="文本框 4"/>
          <p:cNvSpPr txBox="1"/>
          <p:nvPr/>
        </p:nvSpPr>
        <p:spPr>
          <a:xfrm>
            <a:off x="4699000" y="1871345"/>
            <a:ext cx="3218815" cy="606425"/>
          </a:xfrm>
          <a:prstGeom prst="rect">
            <a:avLst/>
          </a:prstGeom>
          <a:noFill/>
        </p:spPr>
        <p:txBody>
          <a:bodyPr wrap="square" rtlCol="0">
            <a:noAutofit/>
          </a:bodyPr>
          <a:lstStyle/>
          <a:p>
            <a:r>
              <a:rPr lang="zh-CN" altLang="en-US" sz="5400" b="1" dirty="0">
                <a:latin typeface="华文楷体" panose="02010600040101010101" charset="-122"/>
                <a:ea typeface="华文楷体" panose="02010600040101010101" charset="-122"/>
              </a:rPr>
              <a:t>进度汇报</a:t>
            </a:r>
            <a:endParaRPr lang="zh-CN" altLang="en-US" sz="5400" b="1" dirty="0">
              <a:latin typeface="华文楷体" panose="02010600040101010101" charset="-122"/>
              <a:ea typeface="华文楷体" panose="02010600040101010101" charset="-122"/>
            </a:endParaRPr>
          </a:p>
        </p:txBody>
      </p:sp>
      <p:pic>
        <p:nvPicPr>
          <p:cNvPr id="8" name="图片 7"/>
          <p:cNvPicPr>
            <a:picLocks noChangeAspect="1"/>
          </p:cNvPicPr>
          <p:nvPr/>
        </p:nvPicPr>
        <p:blipFill>
          <a:blip r:embed="rId3"/>
          <a:stretch>
            <a:fillRect/>
          </a:stretch>
        </p:blipFill>
        <p:spPr>
          <a:xfrm>
            <a:off x="0" y="6457950"/>
            <a:ext cx="4699000" cy="400050"/>
          </a:xfrm>
          <a:prstGeom prst="rect">
            <a:avLst/>
          </a:prstGeom>
        </p:spPr>
      </p:pic>
      <p:pic>
        <p:nvPicPr>
          <p:cNvPr id="9" name="图片 8"/>
          <p:cNvPicPr>
            <a:picLocks noChangeAspect="1"/>
          </p:cNvPicPr>
          <p:nvPr/>
        </p:nvPicPr>
        <p:blipFill>
          <a:blip r:embed="rId3"/>
          <a:stretch>
            <a:fillRect/>
          </a:stretch>
        </p:blipFill>
        <p:spPr>
          <a:xfrm>
            <a:off x="7492999" y="6457950"/>
            <a:ext cx="4699000" cy="400050"/>
          </a:xfrm>
          <a:prstGeom prst="rect">
            <a:avLst/>
          </a:prstGeom>
        </p:spPr>
      </p:pic>
      <p:pic>
        <p:nvPicPr>
          <p:cNvPr id="27" name="图片 26"/>
          <p:cNvPicPr>
            <a:picLocks noChangeAspect="1"/>
          </p:cNvPicPr>
          <p:nvPr/>
        </p:nvPicPr>
        <p:blipFill rotWithShape="1">
          <a:blip r:embed="rId4">
            <a:extLst>
              <a:ext uri="{28A0092B-C50C-407E-A947-70E740481C1C}">
                <a14:useLocalDpi xmlns:a14="http://schemas.microsoft.com/office/drawing/2010/main" val="0"/>
              </a:ext>
            </a:extLst>
          </a:blip>
          <a:srcRect t="34707" r="-945" b="31476"/>
          <a:stretch>
            <a:fillRect/>
          </a:stretch>
        </p:blipFill>
        <p:spPr>
          <a:xfrm>
            <a:off x="4706935" y="5825470"/>
            <a:ext cx="2816225" cy="1257955"/>
          </a:xfrm>
          <a:prstGeom prst="rect">
            <a:avLst/>
          </a:prstGeom>
          <a:effectLst/>
        </p:spPr>
      </p:pic>
      <p:pic>
        <p:nvPicPr>
          <p:cNvPr id="11" name="图片 10"/>
          <p:cNvPicPr>
            <a:picLocks noChangeAspect="1"/>
          </p:cNvPicPr>
          <p:nvPr/>
        </p:nvPicPr>
        <p:blipFill>
          <a:blip r:embed="rId3"/>
          <a:stretch>
            <a:fillRect/>
          </a:stretch>
        </p:blipFill>
        <p:spPr>
          <a:xfrm>
            <a:off x="0" y="0"/>
            <a:ext cx="12192000" cy="311150"/>
          </a:xfrm>
          <a:prstGeom prst="rect">
            <a:avLst/>
          </a:prstGeom>
        </p:spPr>
      </p:pic>
      <p:pic>
        <p:nvPicPr>
          <p:cNvPr id="13" name="图片 12"/>
          <p:cNvPicPr>
            <a:picLocks noChangeAspect="1"/>
          </p:cNvPicPr>
          <p:nvPr/>
        </p:nvPicPr>
        <p:blipFill>
          <a:blip r:embed="rId3"/>
          <a:stretch>
            <a:fillRect/>
          </a:stretch>
        </p:blipFill>
        <p:spPr>
          <a:xfrm>
            <a:off x="4699000" y="6786563"/>
            <a:ext cx="2793999" cy="71437"/>
          </a:xfrm>
          <a:prstGeom prst="rect">
            <a:avLst/>
          </a:prstGeom>
        </p:spPr>
      </p:pic>
      <p:pic>
        <p:nvPicPr>
          <p:cNvPr id="3" name="图片 2"/>
          <p:cNvPicPr>
            <a:picLocks noChangeAspect="1"/>
          </p:cNvPicPr>
          <p:nvPr/>
        </p:nvPicPr>
        <p:blipFill rotWithShape="1">
          <a:blip r:embed="rId5">
            <a:extLst>
              <a:ext uri="{28A0092B-C50C-407E-A947-70E740481C1C}">
                <a14:useLocalDpi xmlns:a14="http://schemas.microsoft.com/office/drawing/2010/main" val="0"/>
              </a:ext>
            </a:extLst>
          </a:blip>
          <a:srcRect t="45162" b="43657"/>
          <a:stretch>
            <a:fillRect/>
          </a:stretch>
        </p:blipFill>
        <p:spPr>
          <a:xfrm>
            <a:off x="4410075" y="-109308"/>
            <a:ext cx="3371850" cy="502657"/>
          </a:xfrm>
          <a:prstGeom prst="rect">
            <a:avLst/>
          </a:prstGeom>
        </p:spPr>
      </p:pic>
      <p:sp>
        <p:nvSpPr>
          <p:cNvPr id="7" name="文本框 6"/>
          <p:cNvSpPr txBox="1"/>
          <p:nvPr/>
        </p:nvSpPr>
        <p:spPr>
          <a:xfrm>
            <a:off x="7619999" y="6477744"/>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sp>
        <p:nvSpPr>
          <p:cNvPr id="20" name="文本框 19"/>
          <p:cNvSpPr txBox="1"/>
          <p:nvPr/>
        </p:nvSpPr>
        <p:spPr>
          <a:xfrm>
            <a:off x="220660" y="6480125"/>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sp>
        <p:nvSpPr>
          <p:cNvPr id="26" name="文本框 25"/>
          <p:cNvSpPr txBox="1"/>
          <p:nvPr/>
        </p:nvSpPr>
        <p:spPr>
          <a:xfrm>
            <a:off x="5274945" y="3848100"/>
            <a:ext cx="1613535" cy="607060"/>
          </a:xfrm>
          <a:prstGeom prst="rect">
            <a:avLst/>
          </a:prstGeom>
          <a:noFill/>
        </p:spPr>
        <p:txBody>
          <a:bodyPr wrap="square" rtlCol="0">
            <a:noAutofit/>
          </a:bodyPr>
          <a:lstStyle/>
          <a:p>
            <a:r>
              <a:rPr lang="zh-CN" altLang="en-US" sz="3600" b="1" dirty="0">
                <a:latin typeface="华文楷体" panose="02010600040101010101" charset="-122"/>
                <a:ea typeface="华文楷体" panose="02010600040101010101" charset="-122"/>
              </a:rPr>
              <a:t>李佳勇</a:t>
            </a:r>
            <a:endParaRPr lang="zh-CN" altLang="en-US" sz="3600" b="1" dirty="0">
              <a:latin typeface="华文楷体" panose="02010600040101010101" charset="-122"/>
              <a:ea typeface="华文楷体" panose="02010600040101010101" charset="-122"/>
            </a:endParaRPr>
          </a:p>
        </p:txBody>
      </p:sp>
      <p:sp>
        <p:nvSpPr>
          <p:cNvPr id="29" name="文本框 28"/>
          <p:cNvSpPr txBox="1"/>
          <p:nvPr/>
        </p:nvSpPr>
        <p:spPr>
          <a:xfrm>
            <a:off x="5154384" y="4578304"/>
            <a:ext cx="2260601" cy="583565"/>
          </a:xfrm>
          <a:prstGeom prst="rect">
            <a:avLst/>
          </a:prstGeom>
          <a:noFill/>
        </p:spPr>
        <p:txBody>
          <a:bodyPr wrap="square" rtlCol="0">
            <a:spAutoFit/>
          </a:bodyPr>
          <a:lstStyle/>
          <a:p>
            <a:r>
              <a:rPr lang="en-US" altLang="zh-CN" sz="3200" b="1" dirty="0">
                <a:latin typeface="Times New Roman" panose="02020603050405020304" pitchFamily="18" charset="0"/>
                <a:ea typeface="华文中宋" panose="02010600040101010101" pitchFamily="2" charset="-122"/>
                <a:cs typeface="Times New Roman" panose="02020603050405020304" pitchFamily="18" charset="0"/>
              </a:rPr>
              <a:t>2023.9.17</a:t>
            </a:r>
            <a:endParaRPr lang="zh-CN" altLang="en-US" sz="3200" b="1" dirty="0">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9" name="文本框 18"/>
          <p:cNvSpPr txBox="1"/>
          <p:nvPr/>
        </p:nvSpPr>
        <p:spPr>
          <a:xfrm>
            <a:off x="-2070102" y="2780566"/>
            <a:ext cx="2933701" cy="1446550"/>
          </a:xfrm>
          <a:prstGeom prst="rect">
            <a:avLst/>
          </a:prstGeom>
          <a:noFill/>
        </p:spPr>
        <p:txBody>
          <a:bodyPr wrap="square" rtlCol="0">
            <a:spAutoFit/>
          </a:bodyPr>
          <a:lstStyle/>
          <a:p>
            <a:r>
              <a:rPr lang="zh-CN" altLang="en-US" sz="4400" dirty="0">
                <a:solidFill>
                  <a:srgbClr val="9F1E23"/>
                </a:solidFill>
                <a:latin typeface="思源黑体 CN Bold" panose="020B0800000000000000" pitchFamily="34" charset="-122"/>
                <a:ea typeface="思源黑体 CN Bold" panose="020B0800000000000000" pitchFamily="34" charset="-122"/>
              </a:rPr>
              <a:t>目</a:t>
            </a:r>
            <a:endParaRPr lang="en-US" altLang="zh-CN" sz="4400" dirty="0">
              <a:solidFill>
                <a:srgbClr val="9F1E23"/>
              </a:solidFill>
              <a:latin typeface="思源黑体 CN Bold" panose="020B0800000000000000" pitchFamily="34" charset="-122"/>
              <a:ea typeface="思源黑体 CN Bold" panose="020B0800000000000000" pitchFamily="34" charset="-122"/>
            </a:endParaRPr>
          </a:p>
          <a:p>
            <a:r>
              <a:rPr lang="zh-CN" altLang="en-US" sz="4400" dirty="0">
                <a:solidFill>
                  <a:srgbClr val="9F1E23"/>
                </a:solidFill>
                <a:latin typeface="思源黑体 CN Bold" panose="020B0800000000000000" pitchFamily="34" charset="-122"/>
                <a:ea typeface="思源黑体 CN Bold" panose="020B0800000000000000" pitchFamily="34" charset="-122"/>
              </a:rPr>
              <a:t>录</a:t>
            </a:r>
            <a:endParaRPr lang="zh-CN" altLang="en-US" sz="4400" dirty="0">
              <a:solidFill>
                <a:srgbClr val="9F1E23"/>
              </a:solidFill>
              <a:latin typeface="思源黑体 CN Bold" panose="020B0800000000000000" pitchFamily="34" charset="-122"/>
              <a:ea typeface="思源黑体 CN Bold" panose="020B0800000000000000" pitchFamily="34" charset="-122"/>
            </a:endParaRPr>
          </a:p>
        </p:txBody>
      </p:sp>
      <p:pic>
        <p:nvPicPr>
          <p:cNvPr id="10" name="图片 9"/>
          <p:cNvPicPr>
            <a:picLocks noChangeAspect="1"/>
          </p:cNvPicPr>
          <p:nvPr/>
        </p:nvPicPr>
        <p:blipFill rotWithShape="1">
          <a:blip r:embed="rId6">
            <a:duotone>
              <a:prstClr val="black"/>
              <a:schemeClr val="tx2">
                <a:tint val="45000"/>
                <a:satMod val="400000"/>
              </a:schemeClr>
            </a:duotone>
            <a:extLst>
              <a:ext uri="{BEBA8EAE-BF5A-486C-A8C5-ECC9F3942E4B}">
                <a14:imgProps xmlns:a14="http://schemas.microsoft.com/office/drawing/2010/main">
                  <a14:imgLayer r:embed="rId7">
                    <a14:imgEffect>
                      <a14:artisticPhotocopy trans="30000" detail="10"/>
                    </a14:imgEffect>
                  </a14:imgLayer>
                </a14:imgProps>
              </a:ext>
              <a:ext uri="{28A0092B-C50C-407E-A947-70E740481C1C}">
                <a14:useLocalDpi xmlns:a14="http://schemas.microsoft.com/office/drawing/2010/main" val="0"/>
              </a:ext>
            </a:extLst>
          </a:blip>
          <a:srcRect l="21573" t="25006" r="29054" b="36373"/>
          <a:stretch>
            <a:fillRect/>
          </a:stretch>
        </p:blipFill>
        <p:spPr>
          <a:xfrm>
            <a:off x="-3835400" y="1466850"/>
            <a:ext cx="3726088" cy="38862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rotWithShape="1">
          <a:blip r:embed="rId1">
            <a:lum bright="70000" contrast="-70000"/>
            <a:extLst>
              <a:ext uri="{BEBA8EAE-BF5A-486C-A8C5-ECC9F3942E4B}">
                <a14:imgProps xmlns:a14="http://schemas.microsoft.com/office/drawing/2010/main">
                  <a14:imgLayer r:embed="rId2">
                    <a14:imgEffect>
                      <a14:artisticPhotocopy trans="62000" detail="10"/>
                    </a14:imgEffect>
                  </a14:imgLayer>
                </a14:imgProps>
              </a:ext>
              <a:ext uri="{28A0092B-C50C-407E-A947-70E740481C1C}">
                <a14:useLocalDpi xmlns:a14="http://schemas.microsoft.com/office/drawing/2010/main" val="0"/>
              </a:ext>
            </a:extLst>
          </a:blip>
          <a:srcRect l="21090" t="24930" r="28578" b="35961"/>
          <a:stretch>
            <a:fillRect/>
          </a:stretch>
        </p:blipFill>
        <p:spPr>
          <a:xfrm>
            <a:off x="4208555" y="5123870"/>
            <a:ext cx="3782824" cy="3919109"/>
          </a:xfrm>
          <a:prstGeom prst="rect">
            <a:avLst/>
          </a:prstGeom>
        </p:spPr>
      </p:pic>
      <p:pic>
        <p:nvPicPr>
          <p:cNvPr id="21" name="图片 20"/>
          <p:cNvPicPr>
            <a:picLocks noChangeAspect="1"/>
          </p:cNvPicPr>
          <p:nvPr/>
        </p:nvPicPr>
        <p:blipFill>
          <a:blip r:embed="rId3"/>
          <a:stretch>
            <a:fillRect/>
          </a:stretch>
        </p:blipFill>
        <p:spPr>
          <a:xfrm>
            <a:off x="0" y="-1"/>
            <a:ext cx="12192000" cy="553865"/>
          </a:xfrm>
          <a:prstGeom prst="rect">
            <a:avLst/>
          </a:prstGeom>
        </p:spPr>
      </p:pic>
      <p:pic>
        <p:nvPicPr>
          <p:cNvPr id="25" name="图片 24"/>
          <p:cNvPicPr>
            <a:picLocks noChangeAspect="1"/>
          </p:cNvPicPr>
          <p:nvPr/>
        </p:nvPicPr>
        <p:blipFill rotWithShape="1">
          <a:blip r:embed="rId4">
            <a:extLst>
              <a:ext uri="{BEBA8EAE-BF5A-486C-A8C5-ECC9F3942E4B}">
                <a14:imgProps xmlns:a14="http://schemas.microsoft.com/office/drawing/2010/main">
                  <a14:imgLayer r:embed="rId5">
                    <a14:imgEffect>
                      <a14:artisticPhotocopy trans="59000" detail="10"/>
                    </a14:imgEffect>
                  </a14:imgLayer>
                </a14:imgProps>
              </a:ext>
              <a:ext uri="{28A0092B-C50C-407E-A947-70E740481C1C}">
                <a14:useLocalDpi xmlns:a14="http://schemas.microsoft.com/office/drawing/2010/main" val="0"/>
              </a:ext>
            </a:extLst>
          </a:blip>
          <a:srcRect l="21222" t="24263" r="27229" b="31678"/>
          <a:stretch>
            <a:fillRect/>
          </a:stretch>
        </p:blipFill>
        <p:spPr>
          <a:xfrm rot="7839735">
            <a:off x="-1483626" y="-1142126"/>
            <a:ext cx="2831237" cy="3226500"/>
          </a:xfrm>
          <a:prstGeom prst="rect">
            <a:avLst/>
          </a:prstGeom>
        </p:spPr>
      </p:pic>
      <p:pic>
        <p:nvPicPr>
          <p:cNvPr id="8" name="图片 7"/>
          <p:cNvPicPr>
            <a:picLocks noChangeAspect="1"/>
          </p:cNvPicPr>
          <p:nvPr/>
        </p:nvPicPr>
        <p:blipFill>
          <a:blip r:embed="rId3"/>
          <a:stretch>
            <a:fillRect/>
          </a:stretch>
        </p:blipFill>
        <p:spPr>
          <a:xfrm>
            <a:off x="0" y="6457950"/>
            <a:ext cx="4699000" cy="400050"/>
          </a:xfrm>
          <a:prstGeom prst="rect">
            <a:avLst/>
          </a:prstGeom>
        </p:spPr>
      </p:pic>
      <p:pic>
        <p:nvPicPr>
          <p:cNvPr id="9" name="图片 8"/>
          <p:cNvPicPr>
            <a:picLocks noChangeAspect="1"/>
          </p:cNvPicPr>
          <p:nvPr/>
        </p:nvPicPr>
        <p:blipFill>
          <a:blip r:embed="rId3"/>
          <a:stretch>
            <a:fillRect/>
          </a:stretch>
        </p:blipFill>
        <p:spPr>
          <a:xfrm>
            <a:off x="7492999" y="6457950"/>
            <a:ext cx="4699000" cy="400050"/>
          </a:xfrm>
          <a:prstGeom prst="rect">
            <a:avLst/>
          </a:prstGeom>
        </p:spPr>
      </p:pic>
      <p:pic>
        <p:nvPicPr>
          <p:cNvPr id="27" name="图片 26"/>
          <p:cNvPicPr>
            <a:picLocks noChangeAspect="1"/>
          </p:cNvPicPr>
          <p:nvPr/>
        </p:nvPicPr>
        <p:blipFill rotWithShape="1">
          <a:blip r:embed="rId6">
            <a:extLst>
              <a:ext uri="{28A0092B-C50C-407E-A947-70E740481C1C}">
                <a14:useLocalDpi xmlns:a14="http://schemas.microsoft.com/office/drawing/2010/main" val="0"/>
              </a:ext>
            </a:extLst>
          </a:blip>
          <a:srcRect t="34707" r="-945" b="31476"/>
          <a:stretch>
            <a:fillRect/>
          </a:stretch>
        </p:blipFill>
        <p:spPr>
          <a:xfrm>
            <a:off x="4706935" y="5825470"/>
            <a:ext cx="2816225" cy="1257955"/>
          </a:xfrm>
          <a:prstGeom prst="rect">
            <a:avLst/>
          </a:prstGeom>
          <a:effectLst/>
        </p:spPr>
      </p:pic>
      <p:pic>
        <p:nvPicPr>
          <p:cNvPr id="13" name="图片 12"/>
          <p:cNvPicPr>
            <a:picLocks noChangeAspect="1"/>
          </p:cNvPicPr>
          <p:nvPr/>
        </p:nvPicPr>
        <p:blipFill>
          <a:blip r:embed="rId3"/>
          <a:stretch>
            <a:fillRect/>
          </a:stretch>
        </p:blipFill>
        <p:spPr>
          <a:xfrm>
            <a:off x="4699000" y="6786563"/>
            <a:ext cx="2793999" cy="71437"/>
          </a:xfrm>
          <a:prstGeom prst="rect">
            <a:avLst/>
          </a:prstGeom>
        </p:spPr>
      </p:pic>
      <p:sp>
        <p:nvSpPr>
          <p:cNvPr id="7" name="文本框 6"/>
          <p:cNvSpPr txBox="1"/>
          <p:nvPr/>
        </p:nvSpPr>
        <p:spPr>
          <a:xfrm>
            <a:off x="7619999" y="6477744"/>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sp>
        <p:nvSpPr>
          <p:cNvPr id="20" name="文本框 19"/>
          <p:cNvSpPr txBox="1"/>
          <p:nvPr/>
        </p:nvSpPr>
        <p:spPr>
          <a:xfrm>
            <a:off x="220660" y="6480125"/>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pic>
        <p:nvPicPr>
          <p:cNvPr id="22" name="图片 21"/>
          <p:cNvPicPr>
            <a:picLocks noChangeAspect="1"/>
          </p:cNvPicPr>
          <p:nvPr/>
        </p:nvPicPr>
        <p:blipFill rotWithShape="1">
          <a:blip r:embed="rId7">
            <a:extLst>
              <a:ext uri="{28A0092B-C50C-407E-A947-70E740481C1C}">
                <a14:useLocalDpi xmlns:a14="http://schemas.microsoft.com/office/drawing/2010/main" val="0"/>
              </a:ext>
            </a:extLst>
          </a:blip>
          <a:srcRect t="45162" b="43657"/>
          <a:stretch>
            <a:fillRect/>
          </a:stretch>
        </p:blipFill>
        <p:spPr>
          <a:xfrm>
            <a:off x="8942612" y="12009"/>
            <a:ext cx="3371850" cy="502657"/>
          </a:xfrm>
          <a:prstGeom prst="rect">
            <a:avLst/>
          </a:prstGeom>
        </p:spPr>
      </p:pic>
      <p:sp>
        <p:nvSpPr>
          <p:cNvPr id="5" name="文本框 4"/>
          <p:cNvSpPr txBox="1"/>
          <p:nvPr/>
        </p:nvSpPr>
        <p:spPr>
          <a:xfrm>
            <a:off x="0" y="-77012"/>
            <a:ext cx="4098267" cy="706755"/>
          </a:xfrm>
          <a:prstGeom prst="rect">
            <a:avLst/>
          </a:prstGeom>
          <a:noFill/>
        </p:spPr>
        <p:txBody>
          <a:bodyPr wrap="square" rtlCol="0">
            <a:spAutoFit/>
          </a:bodyPr>
          <a:lstStyle/>
          <a:p>
            <a:r>
              <a:rPr lang="zh-CN" altLang="en-US" sz="4000" dirty="0">
                <a:solidFill>
                  <a:schemeClr val="bg1"/>
                </a:solidFill>
                <a:latin typeface="华文行楷" panose="02010800040101010101" charset="-122"/>
                <a:ea typeface="华文行楷" panose="02010800040101010101" charset="-122"/>
              </a:rPr>
              <a:t>近期工作</a:t>
            </a:r>
            <a:endParaRPr lang="zh-CN" altLang="en-US" sz="4000" dirty="0">
              <a:solidFill>
                <a:schemeClr val="bg1"/>
              </a:solidFill>
              <a:latin typeface="华文行楷" panose="02010800040101010101" charset="-122"/>
              <a:ea typeface="华文行楷" panose="02010800040101010101" charset="-122"/>
            </a:endParaRPr>
          </a:p>
        </p:txBody>
      </p:sp>
      <p:sp>
        <p:nvSpPr>
          <p:cNvPr id="2" name="文本框 1"/>
          <p:cNvSpPr txBox="1"/>
          <p:nvPr/>
        </p:nvSpPr>
        <p:spPr>
          <a:xfrm>
            <a:off x="16783" y="529116"/>
            <a:ext cx="1304016" cy="76944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4400" dirty="0">
                <a:latin typeface="思源黑体 CN Bold" panose="020B0800000000000000" pitchFamily="34" charset="-122"/>
                <a:ea typeface="思源黑体 CN Bold" panose="020B0800000000000000" pitchFamily="34" charset="-122"/>
              </a:rPr>
              <a:t>01</a:t>
            </a:r>
            <a:endParaRPr lang="zh-CN" altLang="en-US" sz="4400" dirty="0">
              <a:latin typeface="思源黑体 CN Bold" panose="020B0800000000000000" pitchFamily="34" charset="-122"/>
              <a:ea typeface="思源黑体 CN Bold" panose="020B0800000000000000" pitchFamily="34" charset="-122"/>
            </a:endParaRPr>
          </a:p>
        </p:txBody>
      </p:sp>
      <p:sp>
        <p:nvSpPr>
          <p:cNvPr id="28" name="文本框 27"/>
          <p:cNvSpPr txBox="1"/>
          <p:nvPr/>
        </p:nvSpPr>
        <p:spPr>
          <a:xfrm>
            <a:off x="685165" y="765175"/>
            <a:ext cx="11343640" cy="4924425"/>
          </a:xfrm>
          <a:prstGeom prst="rect">
            <a:avLst/>
          </a:prstGeom>
          <a:noFill/>
        </p:spPr>
        <p:txBody>
          <a:bodyPr wrap="square" rtlCol="0">
            <a:noAutofit/>
          </a:bodyPr>
          <a:lstStyle/>
          <a:p>
            <a:pPr indent="0">
              <a:lnSpc>
                <a:spcPct val="150000"/>
              </a:lnSpc>
              <a:buFont typeface="Arial" panose="020B0604020202020204" pitchFamily="34" charset="0"/>
              <a:buNone/>
            </a:pPr>
            <a:r>
              <a:rPr lang="zh-CN" altLang="en-US" sz="3200" b="1" dirty="0">
                <a:latin typeface="华文楷体" panose="02010600040101010101" charset="-122"/>
                <a:ea typeface="华文楷体" panose="02010600040101010101" charset="-122"/>
                <a:cs typeface="华文楷体" panose="02010600040101010101" charset="-122"/>
              </a:rPr>
              <a:t>零知识证明</a:t>
            </a:r>
            <a:endParaRPr lang="zh-CN" altLang="en-US" sz="3200" b="1" dirty="0">
              <a:latin typeface="华文楷体" panose="02010600040101010101" charset="-122"/>
              <a:ea typeface="华文楷体" panose="02010600040101010101" charset="-122"/>
              <a:cs typeface="华文楷体" panose="02010600040101010101" charset="-122"/>
            </a:endParaRPr>
          </a:p>
          <a:p>
            <a:pPr marL="342900" indent="-342900">
              <a:lnSpc>
                <a:spcPct val="150000"/>
              </a:lnSpc>
              <a:buSzPct val="50000"/>
              <a:buFont typeface="Wingdings" panose="05000000000000000000" charset="0"/>
              <a:buChar char="l"/>
            </a:pPr>
            <a:r>
              <a:rPr lang="zh-CN" altLang="en-US" sz="2400" dirty="0">
                <a:latin typeface="华文楷体" panose="02010600040101010101" charset="-122"/>
                <a:ea typeface="华文楷体" panose="02010600040101010101" charset="-122"/>
                <a:cs typeface="华文楷体" panose="02010600040101010101" charset="-122"/>
                <a:sym typeface="+mn-ea"/>
              </a:rPr>
              <a:t>《</a:t>
            </a:r>
            <a:r>
              <a:rPr lang="en-US" altLang="zh-CN" sz="2400" dirty="0">
                <a:latin typeface="华文楷体" panose="02010600040101010101" charset="-122"/>
                <a:ea typeface="华文楷体" panose="02010600040101010101" charset="-122"/>
                <a:cs typeface="华文楷体" panose="02010600040101010101" charset="-122"/>
                <a:sym typeface="+mn-ea"/>
              </a:rPr>
              <a:t> </a:t>
            </a:r>
            <a:r>
              <a:rPr lang="zh-CN" altLang="en-US" sz="2400" b="1" dirty="0">
                <a:latin typeface="Times New Roman" panose="02020603050405020304" pitchFamily="18" charset="0"/>
                <a:ea typeface="华文楷体" panose="02010600040101010101" charset="-122"/>
                <a:cs typeface="Times New Roman" panose="02020603050405020304" pitchFamily="18" charset="0"/>
                <a:sym typeface="+mn-ea"/>
              </a:rPr>
              <a:t>cuZK: Accelerating Zero-Knowledge Proof with</a:t>
            </a:r>
            <a:r>
              <a:rPr lang="en-US" altLang="zh-CN" sz="2400" b="1" dirty="0">
                <a:latin typeface="Times New Roman" panose="02020603050405020304" pitchFamily="18" charset="0"/>
                <a:ea typeface="华文楷体" panose="02010600040101010101" charset="-122"/>
                <a:cs typeface="Times New Roman" panose="02020603050405020304" pitchFamily="18" charset="0"/>
                <a:sym typeface="+mn-ea"/>
              </a:rPr>
              <a:t> </a:t>
            </a:r>
            <a:r>
              <a:rPr lang="zh-CN" altLang="en-US" sz="2400" b="1" dirty="0">
                <a:latin typeface="Times New Roman" panose="02020603050405020304" pitchFamily="18" charset="0"/>
                <a:ea typeface="华文楷体" panose="02010600040101010101" charset="-122"/>
                <a:cs typeface="Times New Roman" panose="02020603050405020304" pitchFamily="18" charset="0"/>
                <a:sym typeface="+mn-ea"/>
              </a:rPr>
              <a:t>A Faster Parallel Multi-Scalar Multiplication</a:t>
            </a:r>
            <a:r>
              <a:rPr lang="en-US" altLang="zh-CN" sz="2400" b="1" dirty="0">
                <a:latin typeface="Times New Roman" panose="02020603050405020304" pitchFamily="18" charset="0"/>
                <a:ea typeface="华文楷体" panose="02010600040101010101" charset="-122"/>
                <a:cs typeface="Times New Roman" panose="02020603050405020304" pitchFamily="18" charset="0"/>
                <a:sym typeface="+mn-ea"/>
              </a:rPr>
              <a:t> </a:t>
            </a:r>
            <a:r>
              <a:rPr lang="zh-CN" altLang="en-US" sz="2400" b="1" dirty="0">
                <a:latin typeface="Times New Roman" panose="02020603050405020304" pitchFamily="18" charset="0"/>
                <a:ea typeface="华文楷体" panose="02010600040101010101" charset="-122"/>
                <a:cs typeface="Times New Roman" panose="02020603050405020304" pitchFamily="18" charset="0"/>
                <a:sym typeface="+mn-ea"/>
              </a:rPr>
              <a:t>Algorithm on GPUs</a:t>
            </a:r>
            <a:r>
              <a:rPr lang="en-US" altLang="zh-CN" sz="2400" dirty="0">
                <a:latin typeface="华文楷体" panose="02010600040101010101" charset="-122"/>
                <a:ea typeface="华文楷体" panose="02010600040101010101" charset="-122"/>
                <a:cs typeface="华文楷体" panose="02010600040101010101" charset="-122"/>
                <a:sym typeface="+mn-ea"/>
              </a:rPr>
              <a:t> </a:t>
            </a:r>
            <a:r>
              <a:rPr lang="zh-CN" altLang="en-US" sz="2400" dirty="0">
                <a:latin typeface="华文楷体" panose="02010600040101010101" charset="-122"/>
                <a:ea typeface="华文楷体" panose="02010600040101010101" charset="-122"/>
                <a:cs typeface="华文楷体" panose="02010600040101010101" charset="-122"/>
                <a:sym typeface="+mn-ea"/>
              </a:rPr>
              <a:t>》</a:t>
            </a:r>
            <a:endParaRPr lang="zh-CN" altLang="en-US" sz="2400" dirty="0">
              <a:latin typeface="华文楷体" panose="02010600040101010101" charset="-122"/>
              <a:ea typeface="华文楷体" panose="02010600040101010101" charset="-122"/>
              <a:cs typeface="华文楷体" panose="02010600040101010101" charset="-122"/>
            </a:endParaRPr>
          </a:p>
          <a:p>
            <a:pPr marL="1257300" lvl="2" indent="-342900">
              <a:lnSpc>
                <a:spcPct val="150000"/>
              </a:lnSpc>
              <a:buSzPct val="50000"/>
              <a:buFont typeface="Wingdings" panose="05000000000000000000" charset="0"/>
              <a:buChar char="l"/>
            </a:pPr>
            <a:r>
              <a:rPr lang="zh-CN" altLang="en-US" sz="2400" b="1" dirty="0">
                <a:latin typeface="华文楷体" panose="02010600040101010101" charset="-122"/>
                <a:ea typeface="华文楷体" panose="02010600040101010101" charset="-122"/>
                <a:cs typeface="华文楷体" panose="02010600040101010101" charset="-122"/>
              </a:rPr>
              <a:t>这篇</a:t>
            </a:r>
            <a:r>
              <a:rPr lang="zh-CN" altLang="en-US" sz="2400" b="1" dirty="0">
                <a:latin typeface="华文楷体" panose="02010600040101010101" charset="-122"/>
                <a:ea typeface="华文楷体" panose="02010600040101010101" charset="-122"/>
                <a:cs typeface="华文楷体" panose="02010600040101010101" charset="-122"/>
              </a:rPr>
              <a:t>论文提供了一个 zkSNARK 协议的 GPU 实现。</a:t>
            </a:r>
            <a:endParaRPr lang="zh-CN" altLang="en-US" sz="2400" b="1" dirty="0">
              <a:latin typeface="华文楷体" panose="02010600040101010101" charset="-122"/>
              <a:ea typeface="华文楷体" panose="02010600040101010101" charset="-122"/>
              <a:cs typeface="华文楷体" panose="02010600040101010101" charset="-122"/>
            </a:endParaRPr>
          </a:p>
          <a:p>
            <a:pPr marL="1714500" lvl="3" indent="-342900">
              <a:lnSpc>
                <a:spcPct val="100000"/>
              </a:lnSpc>
              <a:buSzPct val="50000"/>
              <a:buFont typeface="Wingdings" panose="05000000000000000000" charset="0"/>
              <a:buChar char="l"/>
            </a:pPr>
            <a:r>
              <a:rPr lang="zh-CN" altLang="en-US" sz="2400" b="1" dirty="0">
                <a:latin typeface="华文楷体" panose="02010600040101010101" charset="-122"/>
                <a:ea typeface="华文楷体" panose="02010600040101010101" charset="-122"/>
                <a:cs typeface="华文楷体" panose="02010600040101010101" charset="-122"/>
              </a:rPr>
              <a:t>目前，最先进的</a:t>
            </a:r>
            <a:r>
              <a:rPr lang="en-US" altLang="zh-CN" sz="2400" b="1" dirty="0">
                <a:latin typeface="华文楷体" panose="02010600040101010101" charset="-122"/>
                <a:ea typeface="华文楷体" panose="02010600040101010101" charset="-122"/>
                <a:cs typeface="华文楷体" panose="02010600040101010101" charset="-122"/>
              </a:rPr>
              <a:t> </a:t>
            </a:r>
            <a:r>
              <a:rPr lang="zh-CN" altLang="en-US" sz="2400" b="1" dirty="0">
                <a:latin typeface="华文楷体" panose="02010600040101010101" charset="-122"/>
                <a:ea typeface="华文楷体" panose="02010600040101010101" charset="-122"/>
                <a:cs typeface="华文楷体" panose="02010600040101010101" charset="-122"/>
              </a:rPr>
              <a:t>zkSNARK 在其证明生成步骤上有很高的开销。</a:t>
            </a:r>
            <a:endParaRPr lang="zh-CN" altLang="en-US" sz="2400" b="1" dirty="0">
              <a:latin typeface="华文楷体" panose="02010600040101010101" charset="-122"/>
              <a:ea typeface="华文楷体" panose="02010600040101010101" charset="-122"/>
              <a:cs typeface="华文楷体" panose="02010600040101010101" charset="-122"/>
            </a:endParaRPr>
          </a:p>
          <a:p>
            <a:pPr marL="1714500" lvl="3" indent="-342900">
              <a:lnSpc>
                <a:spcPct val="100000"/>
              </a:lnSpc>
              <a:buSzPct val="50000"/>
              <a:buFont typeface="Wingdings" panose="05000000000000000000" charset="0"/>
              <a:buChar char="l"/>
            </a:pPr>
            <a:r>
              <a:rPr lang="zh-CN" altLang="en-US" sz="2400" b="1" dirty="0">
                <a:latin typeface="华文楷体" panose="02010600040101010101" charset="-122"/>
                <a:ea typeface="华文楷体" panose="02010600040101010101" charset="-122"/>
                <a:cs typeface="华文楷体" panose="02010600040101010101" charset="-122"/>
              </a:rPr>
              <a:t>矩阵向量乘法</a:t>
            </a:r>
            <a:r>
              <a:rPr lang="en-US" altLang="zh-CN" sz="2400" b="1" dirty="0">
                <a:latin typeface="华文楷体" panose="02010600040101010101" charset="-122"/>
                <a:ea typeface="华文楷体" panose="02010600040101010101" charset="-122"/>
                <a:cs typeface="华文楷体" panose="02010600040101010101" charset="-122"/>
              </a:rPr>
              <a:t> </a:t>
            </a:r>
            <a:r>
              <a:rPr lang="zh-CN" altLang="en-US" sz="2400" b="1" dirty="0">
                <a:latin typeface="华文楷体" panose="02010600040101010101" charset="-122"/>
                <a:ea typeface="华文楷体" panose="02010600040101010101" charset="-122"/>
                <a:cs typeface="华文楷体" panose="02010600040101010101" charset="-122"/>
              </a:rPr>
              <a:t>MUL 、数论变换</a:t>
            </a:r>
            <a:r>
              <a:rPr lang="en-US" altLang="zh-CN" sz="2400" b="1" dirty="0">
                <a:latin typeface="华文楷体" panose="02010600040101010101" charset="-122"/>
                <a:ea typeface="华文楷体" panose="02010600040101010101" charset="-122"/>
                <a:cs typeface="华文楷体" panose="02010600040101010101" charset="-122"/>
              </a:rPr>
              <a:t> </a:t>
            </a:r>
            <a:r>
              <a:rPr lang="zh-CN" altLang="en-US" sz="2400" b="1" dirty="0">
                <a:latin typeface="华文楷体" panose="02010600040101010101" charset="-122"/>
                <a:ea typeface="华文楷体" panose="02010600040101010101" charset="-122"/>
                <a:cs typeface="华文楷体" panose="02010600040101010101" charset="-122"/>
              </a:rPr>
              <a:t>NTT 、多标量乘法</a:t>
            </a:r>
            <a:r>
              <a:rPr lang="en-US" altLang="zh-CN" sz="2400" b="1" dirty="0">
                <a:latin typeface="华文楷体" panose="02010600040101010101" charset="-122"/>
                <a:ea typeface="华文楷体" panose="02010600040101010101" charset="-122"/>
                <a:cs typeface="华文楷体" panose="02010600040101010101" charset="-122"/>
              </a:rPr>
              <a:t> </a:t>
            </a:r>
            <a:r>
              <a:rPr lang="zh-CN" altLang="en-US" sz="2400" b="1" dirty="0">
                <a:latin typeface="华文楷体" panose="02010600040101010101" charset="-122"/>
                <a:ea typeface="华文楷体" panose="02010600040101010101" charset="-122"/>
                <a:cs typeface="华文楷体" panose="02010600040101010101" charset="-122"/>
              </a:rPr>
              <a:t>MS</a:t>
            </a:r>
            <a:r>
              <a:rPr lang="en-US" altLang="zh-CN" sz="2400" b="1" dirty="0">
                <a:latin typeface="华文楷体" panose="02010600040101010101" charset="-122"/>
                <a:ea typeface="华文楷体" panose="02010600040101010101" charset="-122"/>
                <a:cs typeface="华文楷体" panose="02010600040101010101" charset="-122"/>
              </a:rPr>
              <a:t>M</a:t>
            </a:r>
            <a:r>
              <a:rPr lang="zh-CN" altLang="en-US" sz="2400" b="1" dirty="0">
                <a:latin typeface="华文楷体" panose="02010600040101010101" charset="-122"/>
                <a:ea typeface="华文楷体" panose="02010600040101010101" charset="-122"/>
                <a:cs typeface="华文楷体" panose="02010600040101010101" charset="-122"/>
              </a:rPr>
              <a:t> 和 GPU-CPU 数据传输</a:t>
            </a:r>
            <a:endParaRPr lang="zh-CN" altLang="en-US" sz="2400" b="1" dirty="0">
              <a:latin typeface="华文楷体" panose="02010600040101010101" charset="-122"/>
              <a:ea typeface="华文楷体" panose="02010600040101010101" charset="-122"/>
              <a:cs typeface="华文楷体" panose="02010600040101010101" charset="-122"/>
            </a:endParaRPr>
          </a:p>
          <a:p>
            <a:pPr marL="1714500" lvl="3" indent="-342900">
              <a:lnSpc>
                <a:spcPct val="100000"/>
              </a:lnSpc>
              <a:buSzPct val="50000"/>
              <a:buFont typeface="Wingdings" panose="05000000000000000000" charset="0"/>
              <a:buChar char="l"/>
            </a:pPr>
            <a:r>
              <a:rPr lang="zh-CN" altLang="en-US" sz="2400" b="1" dirty="0">
                <a:latin typeface="华文楷体" panose="02010600040101010101" charset="-122"/>
                <a:ea typeface="华文楷体" panose="02010600040101010101" charset="-122"/>
                <a:cs typeface="华文楷体" panose="02010600040101010101" charset="-122"/>
              </a:rPr>
              <a:t>将</a:t>
            </a:r>
            <a:r>
              <a:rPr lang="en-US" altLang="zh-CN" sz="2400" b="1" dirty="0">
                <a:latin typeface="华文楷体" panose="02010600040101010101" charset="-122"/>
                <a:ea typeface="华文楷体" panose="02010600040101010101" charset="-122"/>
                <a:cs typeface="华文楷体" panose="02010600040101010101" charset="-122"/>
              </a:rPr>
              <a:t> </a:t>
            </a:r>
            <a:r>
              <a:rPr lang="zh-CN" altLang="en-US" sz="2400" b="1" dirty="0">
                <a:latin typeface="华文楷体" panose="02010600040101010101" charset="-122"/>
                <a:ea typeface="华文楷体" panose="02010600040101010101" charset="-122"/>
                <a:cs typeface="华文楷体" panose="02010600040101010101" charset="-122"/>
              </a:rPr>
              <a:t>MSM 的元素存储在一个稀疏矩阵，利用稀疏矩阵的处理方法并行化</a:t>
            </a:r>
            <a:r>
              <a:rPr lang="en-US" altLang="zh-CN" sz="2400" b="1" dirty="0">
                <a:latin typeface="华文楷体" panose="02010600040101010101" charset="-122"/>
                <a:ea typeface="华文楷体" panose="02010600040101010101" charset="-122"/>
                <a:cs typeface="华文楷体" panose="02010600040101010101" charset="-122"/>
              </a:rPr>
              <a:t> MSM </a:t>
            </a:r>
            <a:r>
              <a:rPr lang="zh-CN" altLang="en-US" sz="2400" b="1" dirty="0">
                <a:latin typeface="华文楷体" panose="02010600040101010101" charset="-122"/>
                <a:ea typeface="华文楷体" panose="02010600040101010101" charset="-122"/>
                <a:cs typeface="华文楷体" panose="02010600040101010101" charset="-122"/>
              </a:rPr>
              <a:t>算法（</a:t>
            </a:r>
            <a:r>
              <a:rPr lang="en-US" altLang="zh-CN" sz="2400" b="1" dirty="0">
                <a:latin typeface="华文楷体" panose="02010600040101010101" charset="-122"/>
                <a:ea typeface="华文楷体" panose="02010600040101010101" charset="-122"/>
                <a:cs typeface="华文楷体" panose="02010600040101010101" charset="-122"/>
              </a:rPr>
              <a:t>MUL </a:t>
            </a:r>
            <a:r>
              <a:rPr lang="zh-CN" altLang="en-US" sz="2400" b="1" dirty="0">
                <a:latin typeface="华文楷体" panose="02010600040101010101" charset="-122"/>
                <a:ea typeface="华文楷体" panose="02010600040101010101" charset="-122"/>
                <a:cs typeface="华文楷体" panose="02010600040101010101" charset="-122"/>
              </a:rPr>
              <a:t>类似，也是利用稀疏矩阵存储。</a:t>
            </a:r>
            <a:r>
              <a:rPr lang="en-US" altLang="zh-CN" sz="2400" b="1" dirty="0">
                <a:latin typeface="华文楷体" panose="02010600040101010101" charset="-122"/>
                <a:ea typeface="华文楷体" panose="02010600040101010101" charset="-122"/>
                <a:cs typeface="华文楷体" panose="02010600040101010101" charset="-122"/>
              </a:rPr>
              <a:t>NTT </a:t>
            </a:r>
            <a:r>
              <a:rPr lang="zh-CN" altLang="en-US" sz="2400" b="1" dirty="0">
                <a:latin typeface="华文楷体" panose="02010600040101010101" charset="-122"/>
                <a:ea typeface="华文楷体" panose="02010600040101010101" charset="-122"/>
                <a:cs typeface="华文楷体" panose="02010600040101010101" charset="-122"/>
              </a:rPr>
              <a:t>采用现成的</a:t>
            </a:r>
            <a:r>
              <a:rPr lang="en-US" altLang="zh-CN" sz="2400" b="1" dirty="0">
                <a:latin typeface="华文楷体" panose="02010600040101010101" charset="-122"/>
                <a:ea typeface="华文楷体" panose="02010600040101010101" charset="-122"/>
                <a:cs typeface="华文楷体" panose="02010600040101010101" charset="-122"/>
              </a:rPr>
              <a:t>)</a:t>
            </a:r>
            <a:endParaRPr lang="en-US" altLang="zh-CN" sz="2400" b="1" dirty="0">
              <a:latin typeface="华文楷体" panose="02010600040101010101" charset="-122"/>
              <a:ea typeface="华文楷体" panose="02010600040101010101" charset="-122"/>
              <a:cs typeface="华文楷体" panose="02010600040101010101" charset="-122"/>
            </a:endParaRPr>
          </a:p>
          <a:p>
            <a:pPr marL="1714500" lvl="3" indent="-342900">
              <a:lnSpc>
                <a:spcPct val="100000"/>
              </a:lnSpc>
              <a:buSzPct val="50000"/>
              <a:buFont typeface="Wingdings" panose="05000000000000000000" charset="0"/>
              <a:buChar char="l"/>
            </a:pPr>
            <a:r>
              <a:rPr lang="zh-CN" altLang="en-US" sz="2400" b="1" dirty="0">
                <a:latin typeface="华文楷体" panose="02010600040101010101" charset="-122"/>
                <a:ea typeface="华文楷体" panose="02010600040101010101" charset="-122"/>
                <a:cs typeface="华文楷体" panose="02010600040101010101" charset="-122"/>
              </a:rPr>
              <a:t>多流技术将数据传输和设备计算重叠，减少了CPU - GPU数据传输</a:t>
            </a:r>
            <a:r>
              <a:rPr lang="zh-CN" altLang="en-US" sz="2400" b="1" dirty="0">
                <a:latin typeface="华文楷体" panose="02010600040101010101" charset="-122"/>
                <a:ea typeface="华文楷体" panose="02010600040101010101" charset="-122"/>
                <a:cs typeface="华文楷体" panose="02010600040101010101" charset="-122"/>
              </a:rPr>
              <a:t>消耗</a:t>
            </a:r>
            <a:endParaRPr lang="zh-CN" altLang="en-US" sz="2400" b="1" dirty="0">
              <a:latin typeface="华文楷体" panose="02010600040101010101" charset="-122"/>
              <a:ea typeface="华文楷体" panose="02010600040101010101" charset="-122"/>
              <a:cs typeface="华文楷体" panose="02010600040101010101" charset="-122"/>
            </a:endParaRPr>
          </a:p>
          <a:p>
            <a:pPr marL="1714500" lvl="3" indent="-342900">
              <a:lnSpc>
                <a:spcPct val="150000"/>
              </a:lnSpc>
              <a:buSzPct val="50000"/>
              <a:buFont typeface="Wingdings" panose="05000000000000000000" charset="0"/>
              <a:buChar char="l"/>
            </a:pPr>
            <a:endParaRPr lang="zh-CN" altLang="en-US" sz="2400" b="1" dirty="0">
              <a:latin typeface="华文楷体" panose="02010600040101010101" charset="-122"/>
              <a:ea typeface="华文楷体" panose="02010600040101010101" charset="-122"/>
              <a:cs typeface="华文楷体" panose="02010600040101010101" charset="-122"/>
            </a:endParaRPr>
          </a:p>
        </p:txBody>
      </p:sp>
      <p:pic>
        <p:nvPicPr>
          <p:cNvPr id="3" name="图片 2"/>
          <p:cNvPicPr>
            <a:picLocks noChangeAspect="1"/>
          </p:cNvPicPr>
          <p:nvPr>
            <p:custDataLst>
              <p:tags r:id="rId8"/>
            </p:custDataLst>
          </p:nvPr>
        </p:nvPicPr>
        <p:blipFill>
          <a:blip r:embed="rId9"/>
          <a:stretch>
            <a:fillRect/>
          </a:stretch>
        </p:blipFill>
        <p:spPr>
          <a:xfrm>
            <a:off x="4208780" y="5356860"/>
            <a:ext cx="4121150" cy="150114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rotWithShape="1">
          <a:blip r:embed="rId1">
            <a:lum bright="70000" contrast="-70000"/>
            <a:extLst>
              <a:ext uri="{BEBA8EAE-BF5A-486C-A8C5-ECC9F3942E4B}">
                <a14:imgProps xmlns:a14="http://schemas.microsoft.com/office/drawing/2010/main">
                  <a14:imgLayer r:embed="rId2">
                    <a14:imgEffect>
                      <a14:artisticPhotocopy trans="62000" detail="10"/>
                    </a14:imgEffect>
                  </a14:imgLayer>
                </a14:imgProps>
              </a:ext>
              <a:ext uri="{28A0092B-C50C-407E-A947-70E740481C1C}">
                <a14:useLocalDpi xmlns:a14="http://schemas.microsoft.com/office/drawing/2010/main" val="0"/>
              </a:ext>
            </a:extLst>
          </a:blip>
          <a:srcRect l="21090" t="24930" r="28578" b="35961"/>
          <a:stretch>
            <a:fillRect/>
          </a:stretch>
        </p:blipFill>
        <p:spPr>
          <a:xfrm rot="5400000">
            <a:off x="4054783" y="6778934"/>
            <a:ext cx="3782824" cy="3919109"/>
          </a:xfrm>
          <a:prstGeom prst="rect">
            <a:avLst/>
          </a:prstGeom>
        </p:spPr>
      </p:pic>
      <p:sp>
        <p:nvSpPr>
          <p:cNvPr id="7" name="文本框 6"/>
          <p:cNvSpPr txBox="1"/>
          <p:nvPr/>
        </p:nvSpPr>
        <p:spPr>
          <a:xfrm>
            <a:off x="7619999" y="6477744"/>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pic>
        <p:nvPicPr>
          <p:cNvPr id="21" name="图片 20"/>
          <p:cNvPicPr>
            <a:picLocks noChangeAspect="1"/>
          </p:cNvPicPr>
          <p:nvPr/>
        </p:nvPicPr>
        <p:blipFill>
          <a:blip r:embed="rId3"/>
          <a:stretch>
            <a:fillRect/>
          </a:stretch>
        </p:blipFill>
        <p:spPr>
          <a:xfrm>
            <a:off x="0" y="-1"/>
            <a:ext cx="12192000" cy="3429001"/>
          </a:xfrm>
          <a:prstGeom prst="rect">
            <a:avLst/>
          </a:prstGeom>
        </p:spPr>
      </p:pic>
      <p:pic>
        <p:nvPicPr>
          <p:cNvPr id="22" name="图片 21"/>
          <p:cNvPicPr>
            <a:picLocks noChangeAspect="1"/>
          </p:cNvPicPr>
          <p:nvPr/>
        </p:nvPicPr>
        <p:blipFill rotWithShape="1">
          <a:blip r:embed="rId4">
            <a:extLst>
              <a:ext uri="{28A0092B-C50C-407E-A947-70E740481C1C}">
                <a14:useLocalDpi xmlns:a14="http://schemas.microsoft.com/office/drawing/2010/main" val="0"/>
              </a:ext>
            </a:extLst>
          </a:blip>
          <a:srcRect t="45162" b="43657"/>
          <a:stretch>
            <a:fillRect/>
          </a:stretch>
        </p:blipFill>
        <p:spPr>
          <a:xfrm>
            <a:off x="4410074" y="-21707"/>
            <a:ext cx="3371850" cy="502657"/>
          </a:xfrm>
          <a:prstGeom prst="rect">
            <a:avLst/>
          </a:prstGeom>
        </p:spPr>
      </p:pic>
      <p:sp>
        <p:nvSpPr>
          <p:cNvPr id="5" name="文本框 4"/>
          <p:cNvSpPr txBox="1"/>
          <p:nvPr/>
        </p:nvSpPr>
        <p:spPr>
          <a:xfrm>
            <a:off x="1717650" y="958694"/>
            <a:ext cx="4098267" cy="706755"/>
          </a:xfrm>
          <a:prstGeom prst="rect">
            <a:avLst/>
          </a:prstGeom>
          <a:noFill/>
        </p:spPr>
        <p:txBody>
          <a:bodyPr wrap="square" rtlCol="0">
            <a:spAutoFit/>
          </a:bodyPr>
          <a:lstStyle/>
          <a:p>
            <a:r>
              <a:rPr lang="zh-CN" altLang="en-US" sz="4000" b="1" dirty="0">
                <a:solidFill>
                  <a:schemeClr val="bg1"/>
                </a:solidFill>
                <a:latin typeface="华文楷体" panose="02010600040101010101" charset="-122"/>
                <a:ea typeface="华文楷体" panose="02010600040101010101" charset="-122"/>
              </a:rPr>
              <a:t>论文概述</a:t>
            </a:r>
            <a:endParaRPr lang="zh-CN" altLang="en-US" sz="4000" b="1" dirty="0">
              <a:solidFill>
                <a:schemeClr val="bg1"/>
              </a:solidFill>
              <a:latin typeface="华文楷体" panose="02010600040101010101" charset="-122"/>
              <a:ea typeface="华文楷体" panose="02010600040101010101" charset="-122"/>
            </a:endParaRPr>
          </a:p>
        </p:txBody>
      </p:sp>
      <p:pic>
        <p:nvPicPr>
          <p:cNvPr id="23" name="图片 22"/>
          <p:cNvPicPr>
            <a:picLocks noChangeAspect="1"/>
          </p:cNvPicPr>
          <p:nvPr/>
        </p:nvPicPr>
        <p:blipFill rotWithShape="1">
          <a:blip r:embed="rId5">
            <a:extLst>
              <a:ext uri="{BEBA8EAE-BF5A-486C-A8C5-ECC9F3942E4B}">
                <a14:imgProps xmlns:a14="http://schemas.microsoft.com/office/drawing/2010/main">
                  <a14:imgLayer r:embed="rId6">
                    <a14:imgEffect>
                      <a14:artisticPhotocopy trans="30000" detail="10"/>
                    </a14:imgEffect>
                  </a14:imgLayer>
                </a14:imgProps>
              </a:ext>
              <a:ext uri="{28A0092B-C50C-407E-A947-70E740481C1C}">
                <a14:useLocalDpi xmlns:a14="http://schemas.microsoft.com/office/drawing/2010/main" val="0"/>
              </a:ext>
            </a:extLst>
          </a:blip>
          <a:srcRect l="21222" t="24263" r="27229" b="31678"/>
          <a:stretch>
            <a:fillRect/>
          </a:stretch>
        </p:blipFill>
        <p:spPr>
          <a:xfrm rot="5400000">
            <a:off x="-2387590" y="1430368"/>
            <a:ext cx="3571142" cy="4069701"/>
          </a:xfrm>
          <a:prstGeom prst="rect">
            <a:avLst/>
          </a:prstGeom>
        </p:spPr>
      </p:pic>
      <p:sp>
        <p:nvSpPr>
          <p:cNvPr id="28" name="文本框 27"/>
          <p:cNvSpPr txBox="1"/>
          <p:nvPr/>
        </p:nvSpPr>
        <p:spPr>
          <a:xfrm>
            <a:off x="0" y="3080497"/>
            <a:ext cx="1304016" cy="76944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4400" dirty="0">
                <a:solidFill>
                  <a:schemeClr val="bg1"/>
                </a:solidFill>
                <a:latin typeface="思源黑体 CN Bold" panose="020B0800000000000000" pitchFamily="34" charset="-122"/>
                <a:ea typeface="思源黑体 CN Bold" panose="020B0800000000000000" pitchFamily="34" charset="-122"/>
              </a:rPr>
              <a:t>02</a:t>
            </a:r>
            <a:endParaRPr lang="zh-CN" altLang="en-US" sz="4400" dirty="0">
              <a:solidFill>
                <a:schemeClr val="bg1"/>
              </a:solidFill>
              <a:latin typeface="思源黑体 CN Bold" panose="020B0800000000000000" pitchFamily="34" charset="-122"/>
              <a:ea typeface="思源黑体 CN Bold" panose="020B0800000000000000" pitchFamily="34" charset="-122"/>
            </a:endParaRPr>
          </a:p>
        </p:txBody>
      </p:sp>
      <p:pic>
        <p:nvPicPr>
          <p:cNvPr id="37" name="图片 36"/>
          <p:cNvPicPr>
            <a:picLocks noChangeAspect="1"/>
          </p:cNvPicPr>
          <p:nvPr/>
        </p:nvPicPr>
        <p:blipFill>
          <a:blip r:embed="rId3"/>
          <a:stretch>
            <a:fillRect/>
          </a:stretch>
        </p:blipFill>
        <p:spPr>
          <a:xfrm>
            <a:off x="0" y="6584176"/>
            <a:ext cx="4699000" cy="273823"/>
          </a:xfrm>
          <a:prstGeom prst="rect">
            <a:avLst/>
          </a:prstGeom>
        </p:spPr>
      </p:pic>
      <p:pic>
        <p:nvPicPr>
          <p:cNvPr id="38" name="图片 37"/>
          <p:cNvPicPr>
            <a:picLocks noChangeAspect="1"/>
          </p:cNvPicPr>
          <p:nvPr/>
        </p:nvPicPr>
        <p:blipFill>
          <a:blip r:embed="rId3"/>
          <a:stretch>
            <a:fillRect/>
          </a:stretch>
        </p:blipFill>
        <p:spPr>
          <a:xfrm>
            <a:off x="7492999" y="6584176"/>
            <a:ext cx="4699000" cy="273824"/>
          </a:xfrm>
          <a:prstGeom prst="rect">
            <a:avLst/>
          </a:prstGeom>
        </p:spPr>
      </p:pic>
      <p:pic>
        <p:nvPicPr>
          <p:cNvPr id="39" name="图片 38"/>
          <p:cNvPicPr>
            <a:picLocks noChangeAspect="1"/>
          </p:cNvPicPr>
          <p:nvPr/>
        </p:nvPicPr>
        <p:blipFill rotWithShape="1">
          <a:blip r:embed="rId7">
            <a:extLst>
              <a:ext uri="{28A0092B-C50C-407E-A947-70E740481C1C}">
                <a14:useLocalDpi xmlns:a14="http://schemas.microsoft.com/office/drawing/2010/main" val="0"/>
              </a:ext>
            </a:extLst>
          </a:blip>
          <a:srcRect t="55103" r="-945" b="31476"/>
          <a:stretch>
            <a:fillRect/>
          </a:stretch>
        </p:blipFill>
        <p:spPr>
          <a:xfrm>
            <a:off x="4706935" y="6584176"/>
            <a:ext cx="2816225" cy="499249"/>
          </a:xfrm>
          <a:prstGeom prst="rect">
            <a:avLst/>
          </a:prstGeom>
          <a:effectLst/>
        </p:spPr>
      </p:pic>
      <p:pic>
        <p:nvPicPr>
          <p:cNvPr id="40" name="图片 39"/>
          <p:cNvPicPr>
            <a:picLocks noChangeAspect="1"/>
          </p:cNvPicPr>
          <p:nvPr/>
        </p:nvPicPr>
        <p:blipFill>
          <a:blip r:embed="rId3"/>
          <a:stretch>
            <a:fillRect/>
          </a:stretch>
        </p:blipFill>
        <p:spPr>
          <a:xfrm>
            <a:off x="4699000" y="6786563"/>
            <a:ext cx="2793999" cy="71437"/>
          </a:xfrm>
          <a:prstGeom prst="rect">
            <a:avLst/>
          </a:prstGeom>
        </p:spPr>
      </p:pic>
      <p:sp>
        <p:nvSpPr>
          <p:cNvPr id="41" name="文本框 40"/>
          <p:cNvSpPr txBox="1"/>
          <p:nvPr/>
        </p:nvSpPr>
        <p:spPr>
          <a:xfrm>
            <a:off x="7712870" y="6584177"/>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sp>
        <p:nvSpPr>
          <p:cNvPr id="42" name="文本框 41"/>
          <p:cNvSpPr txBox="1"/>
          <p:nvPr/>
        </p:nvSpPr>
        <p:spPr>
          <a:xfrm>
            <a:off x="30161" y="6586021"/>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rotWithShape="1">
          <a:blip r:embed="rId1">
            <a:lum bright="70000" contrast="-70000"/>
            <a:extLst>
              <a:ext uri="{BEBA8EAE-BF5A-486C-A8C5-ECC9F3942E4B}">
                <a14:imgProps xmlns:a14="http://schemas.microsoft.com/office/drawing/2010/main">
                  <a14:imgLayer r:embed="rId2">
                    <a14:imgEffect>
                      <a14:artisticPhotocopy trans="62000" detail="10"/>
                    </a14:imgEffect>
                  </a14:imgLayer>
                </a14:imgProps>
              </a:ext>
              <a:ext uri="{28A0092B-C50C-407E-A947-70E740481C1C}">
                <a14:useLocalDpi xmlns:a14="http://schemas.microsoft.com/office/drawing/2010/main" val="0"/>
              </a:ext>
            </a:extLst>
          </a:blip>
          <a:srcRect l="21090" t="24930" r="28578" b="35961"/>
          <a:stretch>
            <a:fillRect/>
          </a:stretch>
        </p:blipFill>
        <p:spPr>
          <a:xfrm>
            <a:off x="4208555" y="5123870"/>
            <a:ext cx="3782824" cy="3919109"/>
          </a:xfrm>
          <a:prstGeom prst="rect">
            <a:avLst/>
          </a:prstGeom>
        </p:spPr>
      </p:pic>
      <p:pic>
        <p:nvPicPr>
          <p:cNvPr id="21" name="图片 20"/>
          <p:cNvPicPr>
            <a:picLocks noChangeAspect="1"/>
          </p:cNvPicPr>
          <p:nvPr/>
        </p:nvPicPr>
        <p:blipFill>
          <a:blip r:embed="rId3"/>
          <a:stretch>
            <a:fillRect/>
          </a:stretch>
        </p:blipFill>
        <p:spPr>
          <a:xfrm>
            <a:off x="0" y="-1"/>
            <a:ext cx="12192000" cy="553865"/>
          </a:xfrm>
          <a:prstGeom prst="rect">
            <a:avLst/>
          </a:prstGeom>
        </p:spPr>
      </p:pic>
      <p:pic>
        <p:nvPicPr>
          <p:cNvPr id="25" name="图片 24"/>
          <p:cNvPicPr>
            <a:picLocks noChangeAspect="1"/>
          </p:cNvPicPr>
          <p:nvPr/>
        </p:nvPicPr>
        <p:blipFill rotWithShape="1">
          <a:blip r:embed="rId4">
            <a:extLst>
              <a:ext uri="{BEBA8EAE-BF5A-486C-A8C5-ECC9F3942E4B}">
                <a14:imgProps xmlns:a14="http://schemas.microsoft.com/office/drawing/2010/main">
                  <a14:imgLayer r:embed="rId5">
                    <a14:imgEffect>
                      <a14:artisticPhotocopy trans="59000" detail="10"/>
                    </a14:imgEffect>
                  </a14:imgLayer>
                </a14:imgProps>
              </a:ext>
              <a:ext uri="{28A0092B-C50C-407E-A947-70E740481C1C}">
                <a14:useLocalDpi xmlns:a14="http://schemas.microsoft.com/office/drawing/2010/main" val="0"/>
              </a:ext>
            </a:extLst>
          </a:blip>
          <a:srcRect l="21222" t="24263" r="27229" b="31678"/>
          <a:stretch>
            <a:fillRect/>
          </a:stretch>
        </p:blipFill>
        <p:spPr>
          <a:xfrm rot="7839735">
            <a:off x="-1483626" y="-1142126"/>
            <a:ext cx="2831237" cy="3226500"/>
          </a:xfrm>
          <a:prstGeom prst="rect">
            <a:avLst/>
          </a:prstGeom>
        </p:spPr>
      </p:pic>
      <p:pic>
        <p:nvPicPr>
          <p:cNvPr id="8" name="图片 7"/>
          <p:cNvPicPr>
            <a:picLocks noChangeAspect="1"/>
          </p:cNvPicPr>
          <p:nvPr/>
        </p:nvPicPr>
        <p:blipFill>
          <a:blip r:embed="rId3"/>
          <a:stretch>
            <a:fillRect/>
          </a:stretch>
        </p:blipFill>
        <p:spPr>
          <a:xfrm>
            <a:off x="0" y="6457950"/>
            <a:ext cx="4699000" cy="400050"/>
          </a:xfrm>
          <a:prstGeom prst="rect">
            <a:avLst/>
          </a:prstGeom>
        </p:spPr>
      </p:pic>
      <p:pic>
        <p:nvPicPr>
          <p:cNvPr id="9" name="图片 8"/>
          <p:cNvPicPr>
            <a:picLocks noChangeAspect="1"/>
          </p:cNvPicPr>
          <p:nvPr/>
        </p:nvPicPr>
        <p:blipFill>
          <a:blip r:embed="rId3"/>
          <a:stretch>
            <a:fillRect/>
          </a:stretch>
        </p:blipFill>
        <p:spPr>
          <a:xfrm>
            <a:off x="7492999" y="6457950"/>
            <a:ext cx="4699000" cy="400050"/>
          </a:xfrm>
          <a:prstGeom prst="rect">
            <a:avLst/>
          </a:prstGeom>
        </p:spPr>
      </p:pic>
      <p:pic>
        <p:nvPicPr>
          <p:cNvPr id="27" name="图片 26"/>
          <p:cNvPicPr>
            <a:picLocks noChangeAspect="1"/>
          </p:cNvPicPr>
          <p:nvPr/>
        </p:nvPicPr>
        <p:blipFill rotWithShape="1">
          <a:blip r:embed="rId6">
            <a:extLst>
              <a:ext uri="{28A0092B-C50C-407E-A947-70E740481C1C}">
                <a14:useLocalDpi xmlns:a14="http://schemas.microsoft.com/office/drawing/2010/main" val="0"/>
              </a:ext>
            </a:extLst>
          </a:blip>
          <a:srcRect t="34707" r="-945" b="31476"/>
          <a:stretch>
            <a:fillRect/>
          </a:stretch>
        </p:blipFill>
        <p:spPr>
          <a:xfrm>
            <a:off x="4706935" y="5825470"/>
            <a:ext cx="2816225" cy="1257955"/>
          </a:xfrm>
          <a:prstGeom prst="rect">
            <a:avLst/>
          </a:prstGeom>
          <a:effectLst/>
        </p:spPr>
      </p:pic>
      <p:pic>
        <p:nvPicPr>
          <p:cNvPr id="13" name="图片 12"/>
          <p:cNvPicPr>
            <a:picLocks noChangeAspect="1"/>
          </p:cNvPicPr>
          <p:nvPr/>
        </p:nvPicPr>
        <p:blipFill>
          <a:blip r:embed="rId3"/>
          <a:stretch>
            <a:fillRect/>
          </a:stretch>
        </p:blipFill>
        <p:spPr>
          <a:xfrm>
            <a:off x="4699000" y="6786563"/>
            <a:ext cx="2793999" cy="71437"/>
          </a:xfrm>
          <a:prstGeom prst="rect">
            <a:avLst/>
          </a:prstGeom>
        </p:spPr>
      </p:pic>
      <p:sp>
        <p:nvSpPr>
          <p:cNvPr id="7" name="文本框 6"/>
          <p:cNvSpPr txBox="1"/>
          <p:nvPr/>
        </p:nvSpPr>
        <p:spPr>
          <a:xfrm>
            <a:off x="7619999" y="6477744"/>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sp>
        <p:nvSpPr>
          <p:cNvPr id="20" name="文本框 19"/>
          <p:cNvSpPr txBox="1"/>
          <p:nvPr/>
        </p:nvSpPr>
        <p:spPr>
          <a:xfrm>
            <a:off x="220660" y="6480125"/>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pic>
        <p:nvPicPr>
          <p:cNvPr id="22" name="图片 21"/>
          <p:cNvPicPr>
            <a:picLocks noChangeAspect="1"/>
          </p:cNvPicPr>
          <p:nvPr/>
        </p:nvPicPr>
        <p:blipFill rotWithShape="1">
          <a:blip r:embed="rId7">
            <a:extLst>
              <a:ext uri="{28A0092B-C50C-407E-A947-70E740481C1C}">
                <a14:useLocalDpi xmlns:a14="http://schemas.microsoft.com/office/drawing/2010/main" val="0"/>
              </a:ext>
            </a:extLst>
          </a:blip>
          <a:srcRect t="45162" b="43657"/>
          <a:stretch>
            <a:fillRect/>
          </a:stretch>
        </p:blipFill>
        <p:spPr>
          <a:xfrm>
            <a:off x="8942612" y="12009"/>
            <a:ext cx="3371850" cy="502657"/>
          </a:xfrm>
          <a:prstGeom prst="rect">
            <a:avLst/>
          </a:prstGeom>
        </p:spPr>
      </p:pic>
      <p:sp>
        <p:nvSpPr>
          <p:cNvPr id="5" name="文本框 4"/>
          <p:cNvSpPr txBox="1"/>
          <p:nvPr/>
        </p:nvSpPr>
        <p:spPr>
          <a:xfrm>
            <a:off x="0" y="-77012"/>
            <a:ext cx="4098267" cy="706755"/>
          </a:xfrm>
          <a:prstGeom prst="rect">
            <a:avLst/>
          </a:prstGeom>
          <a:noFill/>
        </p:spPr>
        <p:txBody>
          <a:bodyPr wrap="square" rtlCol="0">
            <a:spAutoFit/>
          </a:bodyPr>
          <a:lstStyle/>
          <a:p>
            <a:r>
              <a:rPr lang="zh-CN" altLang="en-US" sz="4000" dirty="0">
                <a:solidFill>
                  <a:schemeClr val="bg1"/>
                </a:solidFill>
                <a:latin typeface="华文行楷" panose="02010800040101010101" charset="-122"/>
                <a:ea typeface="华文行楷" panose="02010800040101010101" charset="-122"/>
              </a:rPr>
              <a:t>论文概述</a:t>
            </a:r>
            <a:endParaRPr lang="zh-CN" altLang="en-US" sz="4000" dirty="0">
              <a:solidFill>
                <a:schemeClr val="bg1"/>
              </a:solidFill>
              <a:latin typeface="华文行楷" panose="02010800040101010101" charset="-122"/>
              <a:ea typeface="华文行楷" panose="02010800040101010101" charset="-122"/>
            </a:endParaRPr>
          </a:p>
        </p:txBody>
      </p:sp>
      <p:sp>
        <p:nvSpPr>
          <p:cNvPr id="2" name="文本框 1"/>
          <p:cNvSpPr txBox="1"/>
          <p:nvPr/>
        </p:nvSpPr>
        <p:spPr>
          <a:xfrm>
            <a:off x="16783" y="529116"/>
            <a:ext cx="1304016" cy="76944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4400" dirty="0">
                <a:latin typeface="思源黑体 CN Bold" panose="020B0800000000000000" pitchFamily="34" charset="-122"/>
                <a:ea typeface="思源黑体 CN Bold" panose="020B0800000000000000" pitchFamily="34" charset="-122"/>
              </a:rPr>
              <a:t>02</a:t>
            </a:r>
            <a:endParaRPr lang="zh-CN" altLang="en-US" sz="4400" dirty="0">
              <a:latin typeface="思源黑体 CN Bold" panose="020B0800000000000000" pitchFamily="34" charset="-122"/>
              <a:ea typeface="思源黑体 CN Bold" panose="020B0800000000000000" pitchFamily="34" charset="-122"/>
            </a:endParaRPr>
          </a:p>
        </p:txBody>
      </p:sp>
      <p:sp>
        <p:nvSpPr>
          <p:cNvPr id="3" name="文本框 2"/>
          <p:cNvSpPr txBox="1"/>
          <p:nvPr/>
        </p:nvSpPr>
        <p:spPr>
          <a:xfrm>
            <a:off x="2078355" y="764540"/>
            <a:ext cx="9286875" cy="777875"/>
          </a:xfrm>
          <a:prstGeom prst="rect">
            <a:avLst/>
          </a:prstGeom>
          <a:noFill/>
        </p:spPr>
        <p:txBody>
          <a:bodyPr wrap="square" rtlCol="0" anchor="t">
            <a:noAutofit/>
          </a:bodyPr>
          <a:p>
            <a:r>
              <a:rPr lang="zh-CN" altLang="en-US" sz="2000" b="1">
                <a:latin typeface="Times New Roman" panose="02020603050405020304" pitchFamily="18" charset="0"/>
                <a:ea typeface="华文楷体" panose="02010600040101010101" charset="-122"/>
                <a:cs typeface="Times New Roman" panose="02020603050405020304" pitchFamily="18" charset="0"/>
              </a:rPr>
              <a:t>《A Survey of Secure Computation Using Trusted Execution Environments》</a:t>
            </a:r>
            <a:endParaRPr lang="zh-CN" altLang="en-US" sz="2000" b="1">
              <a:latin typeface="Times New Roman" panose="02020603050405020304" pitchFamily="18" charset="0"/>
              <a:ea typeface="华文楷体" panose="02010600040101010101" charset="-122"/>
              <a:cs typeface="Times New Roman" panose="02020603050405020304" pitchFamily="18" charset="0"/>
            </a:endParaRPr>
          </a:p>
        </p:txBody>
      </p:sp>
      <p:sp>
        <p:nvSpPr>
          <p:cNvPr id="4" name="文本框 3"/>
          <p:cNvSpPr txBox="1"/>
          <p:nvPr/>
        </p:nvSpPr>
        <p:spPr>
          <a:xfrm>
            <a:off x="654685" y="1792605"/>
            <a:ext cx="11054080" cy="4106545"/>
          </a:xfrm>
          <a:prstGeom prst="rect">
            <a:avLst/>
          </a:prstGeom>
          <a:noFill/>
        </p:spPr>
        <p:txBody>
          <a:bodyPr wrap="square" rtlCol="0">
            <a:noAutofit/>
          </a:bodyPr>
          <a:p>
            <a:pPr indent="457200">
              <a:lnSpc>
                <a:spcPct val="100000"/>
              </a:lnSpc>
            </a:pPr>
            <a:r>
              <a:rPr lang="zh-CN" altLang="en-US" sz="2400" b="1">
                <a:latin typeface="华文楷体" panose="02010600040101010101" charset="-122"/>
                <a:ea typeface="华文楷体" panose="02010600040101010101" charset="-122"/>
              </a:rPr>
              <a:t>为了消除部署和维护高性能计算基础设施的负担和成本，现在许多组织都求助于云服务。尽管如此，在这种外部计算模型下，云服务器可能会为自己的利益提取有价值的或敏感的信息，这可能会损害数据所有者的利益。此外，在涉及多个数据源的计算任务中，保护每个数据所有者的利益也是一个必要的要求。 </a:t>
            </a:r>
            <a:endParaRPr lang="zh-CN" altLang="en-US" sz="2400" b="1">
              <a:latin typeface="华文楷体" panose="02010600040101010101" charset="-122"/>
              <a:ea typeface="华文楷体" panose="02010600040101010101" charset="-122"/>
            </a:endParaRPr>
          </a:p>
          <a:p>
            <a:pPr indent="457200">
              <a:lnSpc>
                <a:spcPct val="100000"/>
              </a:lnSpc>
            </a:pPr>
            <a:r>
              <a:rPr lang="zh-CN" altLang="en-US" sz="2400" b="1">
                <a:latin typeface="华文楷体" panose="02010600040101010101" charset="-122"/>
                <a:ea typeface="华文楷体" panose="02010600040101010101" charset="-122"/>
              </a:rPr>
              <a:t>在过去的40年里，许多密码原语和协议被提出来解决安全计算问题。如同态加密（HE）、秘密共享（SS）等等。</a:t>
            </a:r>
            <a:r>
              <a:rPr lang="zh-CN" altLang="en-US" sz="2400" b="1">
                <a:latin typeface="华文楷体" panose="02010600040101010101" charset="-122"/>
                <a:ea typeface="华文楷体" panose="02010600040101010101" charset="-122"/>
              </a:rPr>
              <a:t>但是由于上述加密方法具有强信任假设或广泛的计算和通信开销，特别是在处理复杂的计算任务或大型数据集时，它们仍未被广泛采用。</a:t>
            </a:r>
            <a:endParaRPr lang="zh-CN" altLang="en-US" sz="2400" b="1">
              <a:latin typeface="华文楷体" panose="02010600040101010101" charset="-122"/>
              <a:ea typeface="华文楷体" panose="02010600040101010101" charset="-122"/>
            </a:endParaRPr>
          </a:p>
          <a:p>
            <a:pPr indent="457200">
              <a:lnSpc>
                <a:spcPct val="100000"/>
              </a:lnSpc>
            </a:pPr>
            <a:r>
              <a:rPr lang="zh-CN" altLang="en-US" sz="2400" b="1">
                <a:solidFill>
                  <a:srgbClr val="C00000"/>
                </a:solidFill>
                <a:latin typeface="华文楷体" panose="02010600040101010101" charset="-122"/>
                <a:ea typeface="华文楷体" panose="02010600040101010101" charset="-122"/>
              </a:rPr>
              <a:t>多亏了可信的硬件，基于</a:t>
            </a:r>
            <a:r>
              <a:rPr lang="en-US" altLang="zh-CN" sz="2400" b="1">
                <a:solidFill>
                  <a:srgbClr val="C00000"/>
                </a:solidFill>
                <a:latin typeface="华文楷体" panose="02010600040101010101" charset="-122"/>
                <a:ea typeface="华文楷体" panose="02010600040101010101" charset="-122"/>
              </a:rPr>
              <a:t> TEE </a:t>
            </a:r>
            <a:r>
              <a:rPr lang="zh-CN" altLang="en-US" sz="2400" b="1">
                <a:solidFill>
                  <a:srgbClr val="C00000"/>
                </a:solidFill>
                <a:latin typeface="华文楷体" panose="02010600040101010101" charset="-122"/>
                <a:ea typeface="华文楷体" panose="02010600040101010101" charset="-122"/>
              </a:rPr>
              <a:t>的安全的计算协议被证明比传统的基于加密的方法更有效，同时提供了机密性和完整性的保证。</a:t>
            </a:r>
            <a:endParaRPr lang="zh-CN" altLang="en-US" sz="2400" b="1">
              <a:solidFill>
                <a:srgbClr val="C00000"/>
              </a:solidFill>
              <a:latin typeface="华文楷体" panose="02010600040101010101" charset="-122"/>
              <a:ea typeface="华文楷体" panose="02010600040101010101" charset="-122"/>
            </a:endParaRPr>
          </a:p>
          <a:p>
            <a:pPr indent="457200">
              <a:lnSpc>
                <a:spcPct val="100000"/>
              </a:lnSpc>
            </a:pPr>
            <a:r>
              <a:rPr lang="zh-CN" altLang="en-US" sz="2400" b="1">
                <a:solidFill>
                  <a:srgbClr val="C00000"/>
                </a:solidFill>
                <a:latin typeface="华文楷体" panose="02010600040101010101" charset="-122"/>
                <a:ea typeface="华文楷体" panose="02010600040101010101" charset="-122"/>
              </a:rPr>
              <a:t>也正是在这种背景下，这篇文章回顾和比较了最先进的基于</a:t>
            </a:r>
            <a:r>
              <a:rPr lang="en-US" altLang="zh-CN" sz="2400" b="1">
                <a:solidFill>
                  <a:srgbClr val="C00000"/>
                </a:solidFill>
                <a:latin typeface="华文楷体" panose="02010600040101010101" charset="-122"/>
                <a:ea typeface="华文楷体" panose="02010600040101010101" charset="-122"/>
              </a:rPr>
              <a:t> TEE </a:t>
            </a:r>
            <a:r>
              <a:rPr lang="zh-CN" altLang="en-US" sz="2400" b="1">
                <a:solidFill>
                  <a:srgbClr val="C00000"/>
                </a:solidFill>
                <a:latin typeface="华文楷体" panose="02010600040101010101" charset="-122"/>
                <a:ea typeface="华文楷体" panose="02010600040101010101" charset="-122"/>
              </a:rPr>
              <a:t>的安全计算协议，并讨论了剩余的挑战、开放的问题和未来的研究方向。</a:t>
            </a:r>
            <a:endParaRPr lang="zh-CN" altLang="en-US" sz="2400" b="1">
              <a:solidFill>
                <a:srgbClr val="C00000"/>
              </a:solidFill>
              <a:latin typeface="华文楷体" panose="02010600040101010101" charset="-122"/>
              <a:ea typeface="华文楷体" panose="02010600040101010101" charset="-122"/>
            </a:endParaRPr>
          </a:p>
        </p:txBody>
      </p:sp>
      <p:sp>
        <p:nvSpPr>
          <p:cNvPr id="6" name="文本框 5"/>
          <p:cNvSpPr txBox="1"/>
          <p:nvPr/>
        </p:nvSpPr>
        <p:spPr>
          <a:xfrm>
            <a:off x="714375" y="1298575"/>
            <a:ext cx="6096000" cy="583565"/>
          </a:xfrm>
          <a:prstGeom prst="rect">
            <a:avLst/>
          </a:prstGeom>
          <a:noFill/>
        </p:spPr>
        <p:txBody>
          <a:bodyPr wrap="square" rtlCol="0" anchor="t">
            <a:spAutoFit/>
          </a:bodyPr>
          <a:p>
            <a:pPr>
              <a:lnSpc>
                <a:spcPct val="100000"/>
              </a:lnSpc>
            </a:pPr>
            <a:r>
              <a:rPr lang="zh-CN" altLang="en-US" sz="3200" b="1">
                <a:solidFill>
                  <a:srgbClr val="C00000"/>
                </a:solidFill>
                <a:latin typeface="华文楷体" panose="02010600040101010101" charset="-122"/>
                <a:ea typeface="华文楷体" panose="02010600040101010101" charset="-122"/>
                <a:sym typeface="+mn-ea"/>
              </a:rPr>
              <a:t>安全计算背景</a:t>
            </a:r>
            <a:endParaRPr lang="zh-CN" altLang="en-US" sz="3200" b="1">
              <a:solidFill>
                <a:srgbClr val="C00000"/>
              </a:solidFill>
              <a:latin typeface="华文楷体" panose="02010600040101010101" charset="-122"/>
              <a:ea typeface="华文楷体" panose="02010600040101010101" charset="-122"/>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rotWithShape="1">
          <a:blip r:embed="rId1">
            <a:lum bright="70000" contrast="-70000"/>
            <a:extLst>
              <a:ext uri="{BEBA8EAE-BF5A-486C-A8C5-ECC9F3942E4B}">
                <a14:imgProps xmlns:a14="http://schemas.microsoft.com/office/drawing/2010/main">
                  <a14:imgLayer r:embed="rId2">
                    <a14:imgEffect>
                      <a14:artisticPhotocopy trans="62000" detail="10"/>
                    </a14:imgEffect>
                  </a14:imgLayer>
                </a14:imgProps>
              </a:ext>
              <a:ext uri="{28A0092B-C50C-407E-A947-70E740481C1C}">
                <a14:useLocalDpi xmlns:a14="http://schemas.microsoft.com/office/drawing/2010/main" val="0"/>
              </a:ext>
            </a:extLst>
          </a:blip>
          <a:srcRect l="21090" t="24930" r="28578" b="35961"/>
          <a:stretch>
            <a:fillRect/>
          </a:stretch>
        </p:blipFill>
        <p:spPr>
          <a:xfrm>
            <a:off x="4208555" y="5123870"/>
            <a:ext cx="3782824" cy="3919109"/>
          </a:xfrm>
          <a:prstGeom prst="rect">
            <a:avLst/>
          </a:prstGeom>
        </p:spPr>
      </p:pic>
      <p:pic>
        <p:nvPicPr>
          <p:cNvPr id="21" name="图片 20"/>
          <p:cNvPicPr>
            <a:picLocks noChangeAspect="1"/>
          </p:cNvPicPr>
          <p:nvPr/>
        </p:nvPicPr>
        <p:blipFill>
          <a:blip r:embed="rId3"/>
          <a:stretch>
            <a:fillRect/>
          </a:stretch>
        </p:blipFill>
        <p:spPr>
          <a:xfrm>
            <a:off x="0" y="-1"/>
            <a:ext cx="12192000" cy="553865"/>
          </a:xfrm>
          <a:prstGeom prst="rect">
            <a:avLst/>
          </a:prstGeom>
        </p:spPr>
      </p:pic>
      <p:pic>
        <p:nvPicPr>
          <p:cNvPr id="25" name="图片 24"/>
          <p:cNvPicPr>
            <a:picLocks noChangeAspect="1"/>
          </p:cNvPicPr>
          <p:nvPr/>
        </p:nvPicPr>
        <p:blipFill rotWithShape="1">
          <a:blip r:embed="rId4">
            <a:extLst>
              <a:ext uri="{BEBA8EAE-BF5A-486C-A8C5-ECC9F3942E4B}">
                <a14:imgProps xmlns:a14="http://schemas.microsoft.com/office/drawing/2010/main">
                  <a14:imgLayer r:embed="rId5">
                    <a14:imgEffect>
                      <a14:artisticPhotocopy trans="59000" detail="10"/>
                    </a14:imgEffect>
                  </a14:imgLayer>
                </a14:imgProps>
              </a:ext>
              <a:ext uri="{28A0092B-C50C-407E-A947-70E740481C1C}">
                <a14:useLocalDpi xmlns:a14="http://schemas.microsoft.com/office/drawing/2010/main" val="0"/>
              </a:ext>
            </a:extLst>
          </a:blip>
          <a:srcRect l="21222" t="24263" r="27229" b="31678"/>
          <a:stretch>
            <a:fillRect/>
          </a:stretch>
        </p:blipFill>
        <p:spPr>
          <a:xfrm rot="7839735">
            <a:off x="-1483626" y="-1142126"/>
            <a:ext cx="2831237" cy="3226500"/>
          </a:xfrm>
          <a:prstGeom prst="rect">
            <a:avLst/>
          </a:prstGeom>
        </p:spPr>
      </p:pic>
      <p:pic>
        <p:nvPicPr>
          <p:cNvPr id="8" name="图片 7"/>
          <p:cNvPicPr>
            <a:picLocks noChangeAspect="1"/>
          </p:cNvPicPr>
          <p:nvPr/>
        </p:nvPicPr>
        <p:blipFill>
          <a:blip r:embed="rId3"/>
          <a:stretch>
            <a:fillRect/>
          </a:stretch>
        </p:blipFill>
        <p:spPr>
          <a:xfrm>
            <a:off x="0" y="6457950"/>
            <a:ext cx="4699000" cy="400050"/>
          </a:xfrm>
          <a:prstGeom prst="rect">
            <a:avLst/>
          </a:prstGeom>
        </p:spPr>
      </p:pic>
      <p:pic>
        <p:nvPicPr>
          <p:cNvPr id="9" name="图片 8"/>
          <p:cNvPicPr>
            <a:picLocks noChangeAspect="1"/>
          </p:cNvPicPr>
          <p:nvPr/>
        </p:nvPicPr>
        <p:blipFill>
          <a:blip r:embed="rId3"/>
          <a:stretch>
            <a:fillRect/>
          </a:stretch>
        </p:blipFill>
        <p:spPr>
          <a:xfrm>
            <a:off x="7492999" y="6457950"/>
            <a:ext cx="4699000" cy="400050"/>
          </a:xfrm>
          <a:prstGeom prst="rect">
            <a:avLst/>
          </a:prstGeom>
        </p:spPr>
      </p:pic>
      <p:pic>
        <p:nvPicPr>
          <p:cNvPr id="27" name="图片 26"/>
          <p:cNvPicPr>
            <a:picLocks noChangeAspect="1"/>
          </p:cNvPicPr>
          <p:nvPr/>
        </p:nvPicPr>
        <p:blipFill rotWithShape="1">
          <a:blip r:embed="rId6">
            <a:extLst>
              <a:ext uri="{28A0092B-C50C-407E-A947-70E740481C1C}">
                <a14:useLocalDpi xmlns:a14="http://schemas.microsoft.com/office/drawing/2010/main" val="0"/>
              </a:ext>
            </a:extLst>
          </a:blip>
          <a:srcRect t="34707" r="-945" b="31476"/>
          <a:stretch>
            <a:fillRect/>
          </a:stretch>
        </p:blipFill>
        <p:spPr>
          <a:xfrm>
            <a:off x="4706935" y="5825470"/>
            <a:ext cx="2816225" cy="1257955"/>
          </a:xfrm>
          <a:prstGeom prst="rect">
            <a:avLst/>
          </a:prstGeom>
          <a:effectLst/>
        </p:spPr>
      </p:pic>
      <p:pic>
        <p:nvPicPr>
          <p:cNvPr id="13" name="图片 12"/>
          <p:cNvPicPr>
            <a:picLocks noChangeAspect="1"/>
          </p:cNvPicPr>
          <p:nvPr/>
        </p:nvPicPr>
        <p:blipFill>
          <a:blip r:embed="rId3"/>
          <a:stretch>
            <a:fillRect/>
          </a:stretch>
        </p:blipFill>
        <p:spPr>
          <a:xfrm>
            <a:off x="4699000" y="6786563"/>
            <a:ext cx="2793999" cy="71437"/>
          </a:xfrm>
          <a:prstGeom prst="rect">
            <a:avLst/>
          </a:prstGeom>
        </p:spPr>
      </p:pic>
      <p:sp>
        <p:nvSpPr>
          <p:cNvPr id="7" name="文本框 6"/>
          <p:cNvSpPr txBox="1"/>
          <p:nvPr/>
        </p:nvSpPr>
        <p:spPr>
          <a:xfrm>
            <a:off x="7619999" y="6477744"/>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sp>
        <p:nvSpPr>
          <p:cNvPr id="20" name="文本框 19"/>
          <p:cNvSpPr txBox="1"/>
          <p:nvPr/>
        </p:nvSpPr>
        <p:spPr>
          <a:xfrm>
            <a:off x="220660" y="6480125"/>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pic>
        <p:nvPicPr>
          <p:cNvPr id="22" name="图片 21"/>
          <p:cNvPicPr>
            <a:picLocks noChangeAspect="1"/>
          </p:cNvPicPr>
          <p:nvPr/>
        </p:nvPicPr>
        <p:blipFill rotWithShape="1">
          <a:blip r:embed="rId7">
            <a:extLst>
              <a:ext uri="{28A0092B-C50C-407E-A947-70E740481C1C}">
                <a14:useLocalDpi xmlns:a14="http://schemas.microsoft.com/office/drawing/2010/main" val="0"/>
              </a:ext>
            </a:extLst>
          </a:blip>
          <a:srcRect t="45162" b="43657"/>
          <a:stretch>
            <a:fillRect/>
          </a:stretch>
        </p:blipFill>
        <p:spPr>
          <a:xfrm>
            <a:off x="8942612" y="12009"/>
            <a:ext cx="3371850" cy="502657"/>
          </a:xfrm>
          <a:prstGeom prst="rect">
            <a:avLst/>
          </a:prstGeom>
        </p:spPr>
      </p:pic>
      <p:sp>
        <p:nvSpPr>
          <p:cNvPr id="5" name="文本框 4"/>
          <p:cNvSpPr txBox="1"/>
          <p:nvPr/>
        </p:nvSpPr>
        <p:spPr>
          <a:xfrm>
            <a:off x="0" y="-77012"/>
            <a:ext cx="4098267" cy="706755"/>
          </a:xfrm>
          <a:prstGeom prst="rect">
            <a:avLst/>
          </a:prstGeom>
          <a:noFill/>
        </p:spPr>
        <p:txBody>
          <a:bodyPr wrap="square" rtlCol="0">
            <a:spAutoFit/>
          </a:bodyPr>
          <a:lstStyle/>
          <a:p>
            <a:r>
              <a:rPr lang="zh-CN" altLang="en-US" sz="4000" dirty="0">
                <a:solidFill>
                  <a:schemeClr val="bg1"/>
                </a:solidFill>
                <a:latin typeface="华文行楷" panose="02010800040101010101" charset="-122"/>
                <a:ea typeface="华文行楷" panose="02010800040101010101" charset="-122"/>
              </a:rPr>
              <a:t>论文概述</a:t>
            </a:r>
            <a:endParaRPr lang="zh-CN" altLang="en-US" sz="4000" dirty="0">
              <a:solidFill>
                <a:schemeClr val="bg1"/>
              </a:solidFill>
              <a:latin typeface="华文行楷" panose="02010800040101010101" charset="-122"/>
              <a:ea typeface="华文行楷" panose="02010800040101010101" charset="-122"/>
            </a:endParaRPr>
          </a:p>
        </p:txBody>
      </p:sp>
      <p:sp>
        <p:nvSpPr>
          <p:cNvPr id="2" name="文本框 1"/>
          <p:cNvSpPr txBox="1"/>
          <p:nvPr/>
        </p:nvSpPr>
        <p:spPr>
          <a:xfrm>
            <a:off x="16783" y="529116"/>
            <a:ext cx="1304016" cy="76944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4400" dirty="0">
                <a:latin typeface="思源黑体 CN Bold" panose="020B0800000000000000" pitchFamily="34" charset="-122"/>
                <a:ea typeface="思源黑体 CN Bold" panose="020B0800000000000000" pitchFamily="34" charset="-122"/>
              </a:rPr>
              <a:t>02</a:t>
            </a:r>
            <a:endParaRPr lang="zh-CN" altLang="en-US" sz="4400" dirty="0">
              <a:latin typeface="思源黑体 CN Bold" panose="020B0800000000000000" pitchFamily="34" charset="-122"/>
              <a:ea typeface="思源黑体 CN Bold" panose="020B0800000000000000" pitchFamily="34" charset="-122"/>
            </a:endParaRPr>
          </a:p>
        </p:txBody>
      </p:sp>
      <p:sp>
        <p:nvSpPr>
          <p:cNvPr id="3" name="文本框 2"/>
          <p:cNvSpPr txBox="1"/>
          <p:nvPr/>
        </p:nvSpPr>
        <p:spPr>
          <a:xfrm>
            <a:off x="2078355" y="764540"/>
            <a:ext cx="9286875" cy="777875"/>
          </a:xfrm>
          <a:prstGeom prst="rect">
            <a:avLst/>
          </a:prstGeom>
          <a:noFill/>
        </p:spPr>
        <p:txBody>
          <a:bodyPr wrap="square" rtlCol="0" anchor="t">
            <a:noAutofit/>
          </a:bodyPr>
          <a:p>
            <a:r>
              <a:rPr lang="zh-CN" altLang="en-US" sz="2000" b="1">
                <a:latin typeface="Times New Roman" panose="02020603050405020304" pitchFamily="18" charset="0"/>
                <a:ea typeface="华文楷体" panose="02010600040101010101" charset="-122"/>
                <a:cs typeface="Times New Roman" panose="02020603050405020304" pitchFamily="18" charset="0"/>
              </a:rPr>
              <a:t>《A Survey of Secure Computation Using Trusted Execution Environments》</a:t>
            </a:r>
            <a:endParaRPr lang="zh-CN" altLang="en-US" sz="2000" b="1">
              <a:latin typeface="Times New Roman" panose="02020603050405020304" pitchFamily="18" charset="0"/>
              <a:ea typeface="华文楷体" panose="02010600040101010101" charset="-122"/>
              <a:cs typeface="Times New Roman" panose="02020603050405020304" pitchFamily="18" charset="0"/>
            </a:endParaRPr>
          </a:p>
        </p:txBody>
      </p:sp>
      <p:sp>
        <p:nvSpPr>
          <p:cNvPr id="4" name="文本框 3"/>
          <p:cNvSpPr txBox="1"/>
          <p:nvPr/>
        </p:nvSpPr>
        <p:spPr>
          <a:xfrm>
            <a:off x="654685" y="1792605"/>
            <a:ext cx="11054080" cy="4106545"/>
          </a:xfrm>
          <a:prstGeom prst="rect">
            <a:avLst/>
          </a:prstGeom>
          <a:noFill/>
        </p:spPr>
        <p:txBody>
          <a:bodyPr wrap="square" rtlCol="0">
            <a:noAutofit/>
          </a:bodyPr>
          <a:p>
            <a:pPr indent="457200">
              <a:lnSpc>
                <a:spcPct val="100000"/>
              </a:lnSpc>
            </a:pPr>
            <a:endParaRPr lang="zh-CN" altLang="en-US" sz="2400" b="1">
              <a:solidFill>
                <a:srgbClr val="C00000"/>
              </a:solidFill>
              <a:latin typeface="华文楷体" panose="02010600040101010101" charset="-122"/>
              <a:ea typeface="华文楷体" panose="02010600040101010101" charset="-122"/>
            </a:endParaRPr>
          </a:p>
          <a:p>
            <a:pPr indent="457200">
              <a:lnSpc>
                <a:spcPct val="100000"/>
              </a:lnSpc>
            </a:pPr>
            <a:r>
              <a:rPr lang="zh-CN" altLang="en-US" sz="2400" b="1">
                <a:solidFill>
                  <a:srgbClr val="C00000"/>
                </a:solidFill>
                <a:latin typeface="华文楷体" panose="02010600040101010101" charset="-122"/>
                <a:ea typeface="华文楷体" panose="02010600040101010101" charset="-122"/>
              </a:rPr>
              <a:t>分类：</a:t>
            </a:r>
            <a:r>
              <a:rPr lang="en-US" altLang="zh-CN" sz="2400" b="1">
                <a:solidFill>
                  <a:srgbClr val="C00000"/>
                </a:solidFill>
                <a:latin typeface="华文楷体" panose="02010600040101010101" charset="-122"/>
                <a:ea typeface="华文楷体" panose="02010600040101010101" charset="-122"/>
              </a:rPr>
              <a:t> </a:t>
            </a:r>
            <a:r>
              <a:rPr lang="zh-CN" altLang="en-US" sz="2400" b="1">
                <a:solidFill>
                  <a:schemeClr val="tx1"/>
                </a:solidFill>
                <a:latin typeface="华文楷体" panose="02010600040101010101" charset="-122"/>
                <a:ea typeface="华文楷体" panose="02010600040101010101" charset="-122"/>
              </a:rPr>
              <a:t>基于计算框架，将基于 TEE 的安全计算协议分为：</a:t>
            </a:r>
            <a:endParaRPr lang="zh-CN" altLang="en-US" sz="2400" b="1">
              <a:solidFill>
                <a:schemeClr val="tx1"/>
              </a:solidFill>
              <a:latin typeface="华文楷体" panose="02010600040101010101" charset="-122"/>
              <a:ea typeface="华文楷体" panose="02010600040101010101" charset="-122"/>
            </a:endParaRPr>
          </a:p>
          <a:p>
            <a:pPr marL="457200" lvl="1" indent="457200">
              <a:lnSpc>
                <a:spcPct val="100000"/>
              </a:lnSpc>
            </a:pPr>
            <a:endParaRPr lang="zh-CN" altLang="en-US" sz="2400" b="1">
              <a:solidFill>
                <a:schemeClr val="tx1"/>
              </a:solidFill>
              <a:latin typeface="华文楷体" panose="02010600040101010101" charset="-122"/>
              <a:ea typeface="华文楷体" panose="02010600040101010101" charset="-122"/>
            </a:endParaRPr>
          </a:p>
          <a:p>
            <a:pPr marL="800100" lvl="1" indent="-342900">
              <a:lnSpc>
                <a:spcPct val="100000"/>
              </a:lnSpc>
              <a:buSzPct val="50000"/>
              <a:buFont typeface="Wingdings" panose="05000000000000000000" charset="0"/>
              <a:buChar char="l"/>
            </a:pPr>
            <a:r>
              <a:rPr lang="zh-CN" altLang="en-US" sz="2400" b="1">
                <a:solidFill>
                  <a:srgbClr val="C00000"/>
                </a:solidFill>
                <a:latin typeface="华文楷体" panose="02010600040101010101" charset="-122"/>
                <a:ea typeface="华文楷体" panose="02010600040101010101" charset="-122"/>
              </a:rPr>
              <a:t>安全的外包计算（SOC）</a:t>
            </a:r>
            <a:r>
              <a:rPr lang="zh-CN" altLang="en-US" sz="2400" b="1">
                <a:solidFill>
                  <a:schemeClr val="tx1"/>
                </a:solidFill>
                <a:latin typeface="华文楷体" panose="02010600040101010101" charset="-122"/>
                <a:ea typeface="华文楷体" panose="02010600040101010101" charset="-122"/>
              </a:rPr>
              <a:t>。其中数据所有者将加密的数据外包给单个云服务器。随后，经授权的数据用户将与云服务器运行 SOC 协议，以实现所需的计算任务。在实践中，单个云是一个不受信任的实体，它可能表现为被动/半诚实的攻击者或主动/恶意的攻击者。</a:t>
            </a:r>
            <a:endParaRPr lang="zh-CN" altLang="en-US" sz="2400" b="1">
              <a:solidFill>
                <a:schemeClr val="tx1"/>
              </a:solidFill>
              <a:latin typeface="华文楷体" panose="02010600040101010101" charset="-122"/>
              <a:ea typeface="华文楷体" panose="02010600040101010101" charset="-122"/>
            </a:endParaRPr>
          </a:p>
        </p:txBody>
      </p:sp>
      <p:sp>
        <p:nvSpPr>
          <p:cNvPr id="6" name="文本框 5"/>
          <p:cNvSpPr txBox="1"/>
          <p:nvPr/>
        </p:nvSpPr>
        <p:spPr>
          <a:xfrm>
            <a:off x="714375" y="1298575"/>
            <a:ext cx="6096000" cy="583565"/>
          </a:xfrm>
          <a:prstGeom prst="rect">
            <a:avLst/>
          </a:prstGeom>
          <a:noFill/>
        </p:spPr>
        <p:txBody>
          <a:bodyPr wrap="square" rtlCol="0" anchor="t">
            <a:spAutoFit/>
          </a:bodyPr>
          <a:p>
            <a:pPr>
              <a:lnSpc>
                <a:spcPct val="100000"/>
              </a:lnSpc>
            </a:pPr>
            <a:r>
              <a:rPr lang="zh-CN" altLang="en-US" sz="3200" b="1">
                <a:solidFill>
                  <a:srgbClr val="C00000"/>
                </a:solidFill>
                <a:latin typeface="华文楷体" panose="02010600040101010101" charset="-122"/>
                <a:ea typeface="华文楷体" panose="02010600040101010101" charset="-122"/>
                <a:sym typeface="+mn-ea"/>
              </a:rPr>
              <a:t>分类和评估标准</a:t>
            </a:r>
            <a:endParaRPr lang="zh-CN" altLang="en-US" sz="3200" b="1">
              <a:solidFill>
                <a:srgbClr val="C00000"/>
              </a:solidFill>
              <a:latin typeface="华文楷体" panose="02010600040101010101" charset="-122"/>
              <a:ea typeface="华文楷体" panose="02010600040101010101" charset="-122"/>
              <a:sym typeface="+mn-ea"/>
            </a:endParaRPr>
          </a:p>
        </p:txBody>
      </p:sp>
      <p:pic>
        <p:nvPicPr>
          <p:cNvPr id="10" name="图片 9"/>
          <p:cNvPicPr>
            <a:picLocks noChangeAspect="1"/>
          </p:cNvPicPr>
          <p:nvPr>
            <p:custDataLst>
              <p:tags r:id="rId8"/>
            </p:custDataLst>
          </p:nvPr>
        </p:nvPicPr>
        <p:blipFill>
          <a:blip r:embed="rId9"/>
          <a:stretch>
            <a:fillRect/>
          </a:stretch>
        </p:blipFill>
        <p:spPr>
          <a:xfrm>
            <a:off x="3398520" y="4564380"/>
            <a:ext cx="5076825" cy="12001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rotWithShape="1">
          <a:blip r:embed="rId1">
            <a:lum bright="70000" contrast="-70000"/>
            <a:extLst>
              <a:ext uri="{BEBA8EAE-BF5A-486C-A8C5-ECC9F3942E4B}">
                <a14:imgProps xmlns:a14="http://schemas.microsoft.com/office/drawing/2010/main">
                  <a14:imgLayer r:embed="rId2">
                    <a14:imgEffect>
                      <a14:artisticPhotocopy trans="62000" detail="10"/>
                    </a14:imgEffect>
                  </a14:imgLayer>
                </a14:imgProps>
              </a:ext>
              <a:ext uri="{28A0092B-C50C-407E-A947-70E740481C1C}">
                <a14:useLocalDpi xmlns:a14="http://schemas.microsoft.com/office/drawing/2010/main" val="0"/>
              </a:ext>
            </a:extLst>
          </a:blip>
          <a:srcRect l="21090" t="24930" r="28578" b="35961"/>
          <a:stretch>
            <a:fillRect/>
          </a:stretch>
        </p:blipFill>
        <p:spPr>
          <a:xfrm>
            <a:off x="4208555" y="5123870"/>
            <a:ext cx="3782824" cy="3919109"/>
          </a:xfrm>
          <a:prstGeom prst="rect">
            <a:avLst/>
          </a:prstGeom>
        </p:spPr>
      </p:pic>
      <p:pic>
        <p:nvPicPr>
          <p:cNvPr id="21" name="图片 20"/>
          <p:cNvPicPr>
            <a:picLocks noChangeAspect="1"/>
          </p:cNvPicPr>
          <p:nvPr/>
        </p:nvPicPr>
        <p:blipFill>
          <a:blip r:embed="rId3"/>
          <a:stretch>
            <a:fillRect/>
          </a:stretch>
        </p:blipFill>
        <p:spPr>
          <a:xfrm>
            <a:off x="0" y="-1"/>
            <a:ext cx="12192000" cy="553865"/>
          </a:xfrm>
          <a:prstGeom prst="rect">
            <a:avLst/>
          </a:prstGeom>
        </p:spPr>
      </p:pic>
      <p:pic>
        <p:nvPicPr>
          <p:cNvPr id="25" name="图片 24"/>
          <p:cNvPicPr>
            <a:picLocks noChangeAspect="1"/>
          </p:cNvPicPr>
          <p:nvPr/>
        </p:nvPicPr>
        <p:blipFill rotWithShape="1">
          <a:blip r:embed="rId4">
            <a:extLst>
              <a:ext uri="{BEBA8EAE-BF5A-486C-A8C5-ECC9F3942E4B}">
                <a14:imgProps xmlns:a14="http://schemas.microsoft.com/office/drawing/2010/main">
                  <a14:imgLayer r:embed="rId5">
                    <a14:imgEffect>
                      <a14:artisticPhotocopy trans="59000" detail="10"/>
                    </a14:imgEffect>
                  </a14:imgLayer>
                </a14:imgProps>
              </a:ext>
              <a:ext uri="{28A0092B-C50C-407E-A947-70E740481C1C}">
                <a14:useLocalDpi xmlns:a14="http://schemas.microsoft.com/office/drawing/2010/main" val="0"/>
              </a:ext>
            </a:extLst>
          </a:blip>
          <a:srcRect l="21222" t="24263" r="27229" b="31678"/>
          <a:stretch>
            <a:fillRect/>
          </a:stretch>
        </p:blipFill>
        <p:spPr>
          <a:xfrm rot="7839735">
            <a:off x="-1483626" y="-1142126"/>
            <a:ext cx="2831237" cy="3226500"/>
          </a:xfrm>
          <a:prstGeom prst="rect">
            <a:avLst/>
          </a:prstGeom>
        </p:spPr>
      </p:pic>
      <p:pic>
        <p:nvPicPr>
          <p:cNvPr id="8" name="图片 7"/>
          <p:cNvPicPr>
            <a:picLocks noChangeAspect="1"/>
          </p:cNvPicPr>
          <p:nvPr/>
        </p:nvPicPr>
        <p:blipFill>
          <a:blip r:embed="rId3"/>
          <a:stretch>
            <a:fillRect/>
          </a:stretch>
        </p:blipFill>
        <p:spPr>
          <a:xfrm>
            <a:off x="0" y="6457950"/>
            <a:ext cx="4699000" cy="400050"/>
          </a:xfrm>
          <a:prstGeom prst="rect">
            <a:avLst/>
          </a:prstGeom>
        </p:spPr>
      </p:pic>
      <p:pic>
        <p:nvPicPr>
          <p:cNvPr id="9" name="图片 8"/>
          <p:cNvPicPr>
            <a:picLocks noChangeAspect="1"/>
          </p:cNvPicPr>
          <p:nvPr/>
        </p:nvPicPr>
        <p:blipFill>
          <a:blip r:embed="rId3"/>
          <a:stretch>
            <a:fillRect/>
          </a:stretch>
        </p:blipFill>
        <p:spPr>
          <a:xfrm>
            <a:off x="7492999" y="6457950"/>
            <a:ext cx="4699000" cy="400050"/>
          </a:xfrm>
          <a:prstGeom prst="rect">
            <a:avLst/>
          </a:prstGeom>
        </p:spPr>
      </p:pic>
      <p:pic>
        <p:nvPicPr>
          <p:cNvPr id="27" name="图片 26"/>
          <p:cNvPicPr>
            <a:picLocks noChangeAspect="1"/>
          </p:cNvPicPr>
          <p:nvPr/>
        </p:nvPicPr>
        <p:blipFill rotWithShape="1">
          <a:blip r:embed="rId6">
            <a:extLst>
              <a:ext uri="{28A0092B-C50C-407E-A947-70E740481C1C}">
                <a14:useLocalDpi xmlns:a14="http://schemas.microsoft.com/office/drawing/2010/main" val="0"/>
              </a:ext>
            </a:extLst>
          </a:blip>
          <a:srcRect t="34707" r="-945" b="31476"/>
          <a:stretch>
            <a:fillRect/>
          </a:stretch>
        </p:blipFill>
        <p:spPr>
          <a:xfrm>
            <a:off x="4706935" y="5825470"/>
            <a:ext cx="2816225" cy="1257955"/>
          </a:xfrm>
          <a:prstGeom prst="rect">
            <a:avLst/>
          </a:prstGeom>
          <a:effectLst/>
        </p:spPr>
      </p:pic>
      <p:pic>
        <p:nvPicPr>
          <p:cNvPr id="13" name="图片 12"/>
          <p:cNvPicPr>
            <a:picLocks noChangeAspect="1"/>
          </p:cNvPicPr>
          <p:nvPr/>
        </p:nvPicPr>
        <p:blipFill>
          <a:blip r:embed="rId3"/>
          <a:stretch>
            <a:fillRect/>
          </a:stretch>
        </p:blipFill>
        <p:spPr>
          <a:xfrm>
            <a:off x="4699000" y="6786563"/>
            <a:ext cx="2793999" cy="71437"/>
          </a:xfrm>
          <a:prstGeom prst="rect">
            <a:avLst/>
          </a:prstGeom>
        </p:spPr>
      </p:pic>
      <p:sp>
        <p:nvSpPr>
          <p:cNvPr id="7" name="文本框 6"/>
          <p:cNvSpPr txBox="1"/>
          <p:nvPr/>
        </p:nvSpPr>
        <p:spPr>
          <a:xfrm>
            <a:off x="7619999" y="6477744"/>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sp>
        <p:nvSpPr>
          <p:cNvPr id="20" name="文本框 19"/>
          <p:cNvSpPr txBox="1"/>
          <p:nvPr/>
        </p:nvSpPr>
        <p:spPr>
          <a:xfrm>
            <a:off x="220660" y="6480125"/>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pic>
        <p:nvPicPr>
          <p:cNvPr id="22" name="图片 21"/>
          <p:cNvPicPr>
            <a:picLocks noChangeAspect="1"/>
          </p:cNvPicPr>
          <p:nvPr/>
        </p:nvPicPr>
        <p:blipFill rotWithShape="1">
          <a:blip r:embed="rId7">
            <a:extLst>
              <a:ext uri="{28A0092B-C50C-407E-A947-70E740481C1C}">
                <a14:useLocalDpi xmlns:a14="http://schemas.microsoft.com/office/drawing/2010/main" val="0"/>
              </a:ext>
            </a:extLst>
          </a:blip>
          <a:srcRect t="45162" b="43657"/>
          <a:stretch>
            <a:fillRect/>
          </a:stretch>
        </p:blipFill>
        <p:spPr>
          <a:xfrm>
            <a:off x="8942612" y="12009"/>
            <a:ext cx="3371850" cy="502657"/>
          </a:xfrm>
          <a:prstGeom prst="rect">
            <a:avLst/>
          </a:prstGeom>
        </p:spPr>
      </p:pic>
      <p:sp>
        <p:nvSpPr>
          <p:cNvPr id="5" name="文本框 4"/>
          <p:cNvSpPr txBox="1"/>
          <p:nvPr/>
        </p:nvSpPr>
        <p:spPr>
          <a:xfrm>
            <a:off x="0" y="-77012"/>
            <a:ext cx="4098267" cy="706755"/>
          </a:xfrm>
          <a:prstGeom prst="rect">
            <a:avLst/>
          </a:prstGeom>
          <a:noFill/>
        </p:spPr>
        <p:txBody>
          <a:bodyPr wrap="square" rtlCol="0">
            <a:spAutoFit/>
          </a:bodyPr>
          <a:lstStyle/>
          <a:p>
            <a:r>
              <a:rPr lang="zh-CN" altLang="en-US" sz="4000" dirty="0">
                <a:solidFill>
                  <a:schemeClr val="bg1"/>
                </a:solidFill>
                <a:latin typeface="华文行楷" panose="02010800040101010101" charset="-122"/>
                <a:ea typeface="华文行楷" panose="02010800040101010101" charset="-122"/>
              </a:rPr>
              <a:t>论文概述</a:t>
            </a:r>
            <a:endParaRPr lang="zh-CN" altLang="en-US" sz="4000" dirty="0">
              <a:solidFill>
                <a:schemeClr val="bg1"/>
              </a:solidFill>
              <a:latin typeface="华文行楷" panose="02010800040101010101" charset="-122"/>
              <a:ea typeface="华文行楷" panose="02010800040101010101" charset="-122"/>
            </a:endParaRPr>
          </a:p>
        </p:txBody>
      </p:sp>
      <p:sp>
        <p:nvSpPr>
          <p:cNvPr id="2" name="文本框 1"/>
          <p:cNvSpPr txBox="1"/>
          <p:nvPr/>
        </p:nvSpPr>
        <p:spPr>
          <a:xfrm>
            <a:off x="16783" y="529116"/>
            <a:ext cx="1304016" cy="76944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4400" dirty="0">
                <a:latin typeface="思源黑体 CN Bold" panose="020B0800000000000000" pitchFamily="34" charset="-122"/>
                <a:ea typeface="思源黑体 CN Bold" panose="020B0800000000000000" pitchFamily="34" charset="-122"/>
              </a:rPr>
              <a:t>02</a:t>
            </a:r>
            <a:endParaRPr lang="zh-CN" altLang="en-US" sz="4400" dirty="0">
              <a:latin typeface="思源黑体 CN Bold" panose="020B0800000000000000" pitchFamily="34" charset="-122"/>
              <a:ea typeface="思源黑体 CN Bold" panose="020B0800000000000000" pitchFamily="34" charset="-122"/>
            </a:endParaRPr>
          </a:p>
        </p:txBody>
      </p:sp>
      <p:sp>
        <p:nvSpPr>
          <p:cNvPr id="3" name="文本框 2"/>
          <p:cNvSpPr txBox="1"/>
          <p:nvPr/>
        </p:nvSpPr>
        <p:spPr>
          <a:xfrm>
            <a:off x="2078355" y="764540"/>
            <a:ext cx="9286875" cy="777875"/>
          </a:xfrm>
          <a:prstGeom prst="rect">
            <a:avLst/>
          </a:prstGeom>
          <a:noFill/>
        </p:spPr>
        <p:txBody>
          <a:bodyPr wrap="square" rtlCol="0" anchor="t">
            <a:noAutofit/>
          </a:bodyPr>
          <a:p>
            <a:r>
              <a:rPr lang="zh-CN" altLang="en-US" sz="2000" b="1">
                <a:latin typeface="Times New Roman" panose="02020603050405020304" pitchFamily="18" charset="0"/>
                <a:ea typeface="华文楷体" panose="02010600040101010101" charset="-122"/>
                <a:cs typeface="Times New Roman" panose="02020603050405020304" pitchFamily="18" charset="0"/>
              </a:rPr>
              <a:t>《A Survey of Secure Computation Using Trusted Execution Environments》</a:t>
            </a:r>
            <a:endParaRPr lang="zh-CN" altLang="en-US" sz="2000" b="1">
              <a:latin typeface="Times New Roman" panose="02020603050405020304" pitchFamily="18" charset="0"/>
              <a:ea typeface="华文楷体" panose="02010600040101010101" charset="-122"/>
              <a:cs typeface="Times New Roman" panose="02020603050405020304" pitchFamily="18" charset="0"/>
            </a:endParaRPr>
          </a:p>
        </p:txBody>
      </p:sp>
      <p:sp>
        <p:nvSpPr>
          <p:cNvPr id="4" name="文本框 3"/>
          <p:cNvSpPr txBox="1"/>
          <p:nvPr/>
        </p:nvSpPr>
        <p:spPr>
          <a:xfrm>
            <a:off x="654685" y="1792605"/>
            <a:ext cx="11054080" cy="4106545"/>
          </a:xfrm>
          <a:prstGeom prst="rect">
            <a:avLst/>
          </a:prstGeom>
          <a:noFill/>
        </p:spPr>
        <p:txBody>
          <a:bodyPr wrap="square" rtlCol="0">
            <a:noAutofit/>
          </a:bodyPr>
          <a:p>
            <a:pPr indent="457200">
              <a:lnSpc>
                <a:spcPct val="100000"/>
              </a:lnSpc>
            </a:pPr>
            <a:endParaRPr lang="zh-CN" altLang="en-US" sz="2400" b="1">
              <a:solidFill>
                <a:srgbClr val="C00000"/>
              </a:solidFill>
              <a:latin typeface="华文楷体" panose="02010600040101010101" charset="-122"/>
              <a:ea typeface="华文楷体" panose="02010600040101010101" charset="-122"/>
            </a:endParaRPr>
          </a:p>
          <a:p>
            <a:pPr indent="457200">
              <a:lnSpc>
                <a:spcPct val="100000"/>
              </a:lnSpc>
            </a:pPr>
            <a:r>
              <a:rPr lang="zh-CN" altLang="en-US" sz="2400" b="1">
                <a:solidFill>
                  <a:srgbClr val="C00000"/>
                </a:solidFill>
                <a:latin typeface="华文楷体" panose="02010600040101010101" charset="-122"/>
                <a:ea typeface="华文楷体" panose="02010600040101010101" charset="-122"/>
              </a:rPr>
              <a:t>分类：</a:t>
            </a:r>
            <a:r>
              <a:rPr lang="en-US" altLang="zh-CN" sz="2400" b="1">
                <a:solidFill>
                  <a:srgbClr val="C00000"/>
                </a:solidFill>
                <a:latin typeface="华文楷体" panose="02010600040101010101" charset="-122"/>
                <a:ea typeface="华文楷体" panose="02010600040101010101" charset="-122"/>
              </a:rPr>
              <a:t> </a:t>
            </a:r>
            <a:r>
              <a:rPr lang="zh-CN" altLang="en-US" sz="2400" b="1">
                <a:solidFill>
                  <a:schemeClr val="tx1"/>
                </a:solidFill>
                <a:latin typeface="华文楷体" panose="02010600040101010101" charset="-122"/>
                <a:ea typeface="华文楷体" panose="02010600040101010101" charset="-122"/>
              </a:rPr>
              <a:t>基于计算框架，将基于 TEE 的安全计算协议分为：</a:t>
            </a:r>
            <a:endParaRPr lang="zh-CN" altLang="en-US" sz="2400" b="1">
              <a:solidFill>
                <a:schemeClr val="tx1"/>
              </a:solidFill>
              <a:latin typeface="华文楷体" panose="02010600040101010101" charset="-122"/>
              <a:ea typeface="华文楷体" panose="02010600040101010101" charset="-122"/>
            </a:endParaRPr>
          </a:p>
          <a:p>
            <a:pPr marL="457200" lvl="1" indent="457200">
              <a:lnSpc>
                <a:spcPct val="100000"/>
              </a:lnSpc>
            </a:pPr>
            <a:endParaRPr lang="zh-CN" altLang="en-US" sz="2400" b="1">
              <a:solidFill>
                <a:srgbClr val="C00000"/>
              </a:solidFill>
              <a:latin typeface="华文楷体" panose="02010600040101010101" charset="-122"/>
              <a:ea typeface="华文楷体" panose="02010600040101010101" charset="-122"/>
            </a:endParaRPr>
          </a:p>
          <a:p>
            <a:pPr marL="800100" lvl="1" indent="-342900">
              <a:lnSpc>
                <a:spcPct val="100000"/>
              </a:lnSpc>
              <a:buSzPct val="50000"/>
              <a:buFont typeface="Wingdings" panose="05000000000000000000" charset="0"/>
              <a:buChar char="l"/>
            </a:pPr>
            <a:r>
              <a:rPr lang="zh-CN" altLang="en-US" sz="2400" b="1">
                <a:solidFill>
                  <a:srgbClr val="C00000"/>
                </a:solidFill>
                <a:latin typeface="华文楷体" panose="02010600040101010101" charset="-122"/>
                <a:ea typeface="华文楷体" panose="02010600040101010101" charset="-122"/>
              </a:rPr>
              <a:t>安全的分布式计算（SDC）</a:t>
            </a:r>
            <a:r>
              <a:rPr lang="zh-CN" altLang="en-US" sz="2400" b="1">
                <a:solidFill>
                  <a:schemeClr val="tx1"/>
                </a:solidFill>
                <a:latin typeface="华文楷体" panose="02010600040101010101" charset="-122"/>
                <a:ea typeface="华文楷体" panose="02010600040101010101" charset="-122"/>
              </a:rPr>
              <a:t>。其中加密的数据外包给多台服务器。具体来说，一个主节点负责协调计算任务，而几个从节点以分布式的方式执行计算。SDC 协议在经授权的数据用户和这些服务器节点之间运行。具体来说，每个从节点计算一个中间结果，主节点用最终输出响应数据用户，最终输出由中间结果重建。主节点和从节点可能是半诚实的或恶意的。与 SOC 相比，服务器之间的交互和 SDC 中的中间结果向攻击者暴露了一个更大的攻击表面。</a:t>
            </a:r>
            <a:endParaRPr lang="zh-CN" altLang="en-US" sz="2400" b="1">
              <a:solidFill>
                <a:schemeClr val="tx1"/>
              </a:solidFill>
              <a:latin typeface="华文楷体" panose="02010600040101010101" charset="-122"/>
              <a:ea typeface="华文楷体" panose="02010600040101010101" charset="-122"/>
            </a:endParaRPr>
          </a:p>
          <a:p>
            <a:pPr marL="800100" lvl="1" indent="-342900">
              <a:lnSpc>
                <a:spcPct val="100000"/>
              </a:lnSpc>
              <a:buSzPct val="50000"/>
              <a:buFont typeface="Wingdings" panose="05000000000000000000" charset="0"/>
              <a:buChar char="l"/>
            </a:pPr>
            <a:endParaRPr lang="zh-CN" altLang="en-US" sz="2400" b="1">
              <a:solidFill>
                <a:schemeClr val="tx1"/>
              </a:solidFill>
              <a:latin typeface="华文楷体" panose="02010600040101010101" charset="-122"/>
              <a:ea typeface="华文楷体" panose="02010600040101010101" charset="-122"/>
            </a:endParaRPr>
          </a:p>
        </p:txBody>
      </p:sp>
      <p:sp>
        <p:nvSpPr>
          <p:cNvPr id="6" name="文本框 5"/>
          <p:cNvSpPr txBox="1"/>
          <p:nvPr/>
        </p:nvSpPr>
        <p:spPr>
          <a:xfrm>
            <a:off x="714375" y="1298575"/>
            <a:ext cx="6096000" cy="583565"/>
          </a:xfrm>
          <a:prstGeom prst="rect">
            <a:avLst/>
          </a:prstGeom>
          <a:noFill/>
        </p:spPr>
        <p:txBody>
          <a:bodyPr wrap="square" rtlCol="0" anchor="t">
            <a:spAutoFit/>
          </a:bodyPr>
          <a:p>
            <a:pPr>
              <a:lnSpc>
                <a:spcPct val="100000"/>
              </a:lnSpc>
            </a:pPr>
            <a:r>
              <a:rPr lang="zh-CN" altLang="en-US" sz="3200" b="1">
                <a:solidFill>
                  <a:srgbClr val="C00000"/>
                </a:solidFill>
                <a:latin typeface="华文楷体" panose="02010600040101010101" charset="-122"/>
                <a:ea typeface="华文楷体" panose="02010600040101010101" charset="-122"/>
                <a:sym typeface="+mn-ea"/>
              </a:rPr>
              <a:t>分类和评估标准</a:t>
            </a:r>
            <a:endParaRPr lang="zh-CN" altLang="en-US" sz="3200" b="1">
              <a:solidFill>
                <a:srgbClr val="C00000"/>
              </a:solidFill>
              <a:latin typeface="华文楷体" panose="02010600040101010101" charset="-122"/>
              <a:ea typeface="华文楷体" panose="02010600040101010101" charset="-122"/>
              <a:sym typeface="+mn-ea"/>
            </a:endParaRPr>
          </a:p>
        </p:txBody>
      </p:sp>
      <p:pic>
        <p:nvPicPr>
          <p:cNvPr id="11" name="图片 10"/>
          <p:cNvPicPr>
            <a:picLocks noChangeAspect="1"/>
          </p:cNvPicPr>
          <p:nvPr>
            <p:custDataLst>
              <p:tags r:id="rId8"/>
            </p:custDataLst>
          </p:nvPr>
        </p:nvPicPr>
        <p:blipFill>
          <a:blip r:embed="rId9"/>
          <a:stretch>
            <a:fillRect/>
          </a:stretch>
        </p:blipFill>
        <p:spPr>
          <a:xfrm>
            <a:off x="4471670" y="5210810"/>
            <a:ext cx="3148330" cy="15113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rotWithShape="1">
          <a:blip r:embed="rId1">
            <a:lum bright="70000" contrast="-70000"/>
            <a:extLst>
              <a:ext uri="{BEBA8EAE-BF5A-486C-A8C5-ECC9F3942E4B}">
                <a14:imgProps xmlns:a14="http://schemas.microsoft.com/office/drawing/2010/main">
                  <a14:imgLayer r:embed="rId2">
                    <a14:imgEffect>
                      <a14:artisticPhotocopy trans="62000" detail="10"/>
                    </a14:imgEffect>
                  </a14:imgLayer>
                </a14:imgProps>
              </a:ext>
              <a:ext uri="{28A0092B-C50C-407E-A947-70E740481C1C}">
                <a14:useLocalDpi xmlns:a14="http://schemas.microsoft.com/office/drawing/2010/main" val="0"/>
              </a:ext>
            </a:extLst>
          </a:blip>
          <a:srcRect l="21090" t="24930" r="28578" b="35961"/>
          <a:stretch>
            <a:fillRect/>
          </a:stretch>
        </p:blipFill>
        <p:spPr>
          <a:xfrm>
            <a:off x="4208555" y="5123870"/>
            <a:ext cx="3782824" cy="3919109"/>
          </a:xfrm>
          <a:prstGeom prst="rect">
            <a:avLst/>
          </a:prstGeom>
        </p:spPr>
      </p:pic>
      <p:pic>
        <p:nvPicPr>
          <p:cNvPr id="21" name="图片 20"/>
          <p:cNvPicPr>
            <a:picLocks noChangeAspect="1"/>
          </p:cNvPicPr>
          <p:nvPr/>
        </p:nvPicPr>
        <p:blipFill>
          <a:blip r:embed="rId3"/>
          <a:stretch>
            <a:fillRect/>
          </a:stretch>
        </p:blipFill>
        <p:spPr>
          <a:xfrm>
            <a:off x="0" y="-1"/>
            <a:ext cx="12192000" cy="553865"/>
          </a:xfrm>
          <a:prstGeom prst="rect">
            <a:avLst/>
          </a:prstGeom>
        </p:spPr>
      </p:pic>
      <p:pic>
        <p:nvPicPr>
          <p:cNvPr id="25" name="图片 24"/>
          <p:cNvPicPr>
            <a:picLocks noChangeAspect="1"/>
          </p:cNvPicPr>
          <p:nvPr/>
        </p:nvPicPr>
        <p:blipFill rotWithShape="1">
          <a:blip r:embed="rId4">
            <a:extLst>
              <a:ext uri="{BEBA8EAE-BF5A-486C-A8C5-ECC9F3942E4B}">
                <a14:imgProps xmlns:a14="http://schemas.microsoft.com/office/drawing/2010/main">
                  <a14:imgLayer r:embed="rId5">
                    <a14:imgEffect>
                      <a14:artisticPhotocopy trans="59000" detail="10"/>
                    </a14:imgEffect>
                  </a14:imgLayer>
                </a14:imgProps>
              </a:ext>
              <a:ext uri="{28A0092B-C50C-407E-A947-70E740481C1C}">
                <a14:useLocalDpi xmlns:a14="http://schemas.microsoft.com/office/drawing/2010/main" val="0"/>
              </a:ext>
            </a:extLst>
          </a:blip>
          <a:srcRect l="21222" t="24263" r="27229" b="31678"/>
          <a:stretch>
            <a:fillRect/>
          </a:stretch>
        </p:blipFill>
        <p:spPr>
          <a:xfrm rot="7839735">
            <a:off x="-1483626" y="-1142126"/>
            <a:ext cx="2831237" cy="3226500"/>
          </a:xfrm>
          <a:prstGeom prst="rect">
            <a:avLst/>
          </a:prstGeom>
        </p:spPr>
      </p:pic>
      <p:pic>
        <p:nvPicPr>
          <p:cNvPr id="8" name="图片 7"/>
          <p:cNvPicPr>
            <a:picLocks noChangeAspect="1"/>
          </p:cNvPicPr>
          <p:nvPr/>
        </p:nvPicPr>
        <p:blipFill>
          <a:blip r:embed="rId3"/>
          <a:stretch>
            <a:fillRect/>
          </a:stretch>
        </p:blipFill>
        <p:spPr>
          <a:xfrm>
            <a:off x="0" y="6457950"/>
            <a:ext cx="4699000" cy="400050"/>
          </a:xfrm>
          <a:prstGeom prst="rect">
            <a:avLst/>
          </a:prstGeom>
        </p:spPr>
      </p:pic>
      <p:pic>
        <p:nvPicPr>
          <p:cNvPr id="9" name="图片 8"/>
          <p:cNvPicPr>
            <a:picLocks noChangeAspect="1"/>
          </p:cNvPicPr>
          <p:nvPr/>
        </p:nvPicPr>
        <p:blipFill>
          <a:blip r:embed="rId3"/>
          <a:stretch>
            <a:fillRect/>
          </a:stretch>
        </p:blipFill>
        <p:spPr>
          <a:xfrm>
            <a:off x="7492999" y="6457950"/>
            <a:ext cx="4699000" cy="400050"/>
          </a:xfrm>
          <a:prstGeom prst="rect">
            <a:avLst/>
          </a:prstGeom>
        </p:spPr>
      </p:pic>
      <p:pic>
        <p:nvPicPr>
          <p:cNvPr id="27" name="图片 26"/>
          <p:cNvPicPr>
            <a:picLocks noChangeAspect="1"/>
          </p:cNvPicPr>
          <p:nvPr/>
        </p:nvPicPr>
        <p:blipFill rotWithShape="1">
          <a:blip r:embed="rId6">
            <a:extLst>
              <a:ext uri="{28A0092B-C50C-407E-A947-70E740481C1C}">
                <a14:useLocalDpi xmlns:a14="http://schemas.microsoft.com/office/drawing/2010/main" val="0"/>
              </a:ext>
            </a:extLst>
          </a:blip>
          <a:srcRect t="34707" r="-945" b="31476"/>
          <a:stretch>
            <a:fillRect/>
          </a:stretch>
        </p:blipFill>
        <p:spPr>
          <a:xfrm>
            <a:off x="4706935" y="5825470"/>
            <a:ext cx="2816225" cy="1257955"/>
          </a:xfrm>
          <a:prstGeom prst="rect">
            <a:avLst/>
          </a:prstGeom>
          <a:effectLst/>
        </p:spPr>
      </p:pic>
      <p:pic>
        <p:nvPicPr>
          <p:cNvPr id="13" name="图片 12"/>
          <p:cNvPicPr>
            <a:picLocks noChangeAspect="1"/>
          </p:cNvPicPr>
          <p:nvPr/>
        </p:nvPicPr>
        <p:blipFill>
          <a:blip r:embed="rId3"/>
          <a:stretch>
            <a:fillRect/>
          </a:stretch>
        </p:blipFill>
        <p:spPr>
          <a:xfrm>
            <a:off x="4699000" y="6786563"/>
            <a:ext cx="2793999" cy="71437"/>
          </a:xfrm>
          <a:prstGeom prst="rect">
            <a:avLst/>
          </a:prstGeom>
        </p:spPr>
      </p:pic>
      <p:sp>
        <p:nvSpPr>
          <p:cNvPr id="7" name="文本框 6"/>
          <p:cNvSpPr txBox="1"/>
          <p:nvPr/>
        </p:nvSpPr>
        <p:spPr>
          <a:xfrm>
            <a:off x="7619999" y="6477744"/>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sp>
        <p:nvSpPr>
          <p:cNvPr id="20" name="文本框 19"/>
          <p:cNvSpPr txBox="1"/>
          <p:nvPr/>
        </p:nvSpPr>
        <p:spPr>
          <a:xfrm>
            <a:off x="220660" y="6480125"/>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pic>
        <p:nvPicPr>
          <p:cNvPr id="22" name="图片 21"/>
          <p:cNvPicPr>
            <a:picLocks noChangeAspect="1"/>
          </p:cNvPicPr>
          <p:nvPr/>
        </p:nvPicPr>
        <p:blipFill rotWithShape="1">
          <a:blip r:embed="rId7">
            <a:extLst>
              <a:ext uri="{28A0092B-C50C-407E-A947-70E740481C1C}">
                <a14:useLocalDpi xmlns:a14="http://schemas.microsoft.com/office/drawing/2010/main" val="0"/>
              </a:ext>
            </a:extLst>
          </a:blip>
          <a:srcRect t="45162" b="43657"/>
          <a:stretch>
            <a:fillRect/>
          </a:stretch>
        </p:blipFill>
        <p:spPr>
          <a:xfrm>
            <a:off x="8942612" y="12009"/>
            <a:ext cx="3371850" cy="502657"/>
          </a:xfrm>
          <a:prstGeom prst="rect">
            <a:avLst/>
          </a:prstGeom>
        </p:spPr>
      </p:pic>
      <p:sp>
        <p:nvSpPr>
          <p:cNvPr id="5" name="文本框 4"/>
          <p:cNvSpPr txBox="1"/>
          <p:nvPr/>
        </p:nvSpPr>
        <p:spPr>
          <a:xfrm>
            <a:off x="0" y="-77012"/>
            <a:ext cx="4098267" cy="706755"/>
          </a:xfrm>
          <a:prstGeom prst="rect">
            <a:avLst/>
          </a:prstGeom>
          <a:noFill/>
        </p:spPr>
        <p:txBody>
          <a:bodyPr wrap="square" rtlCol="0">
            <a:spAutoFit/>
          </a:bodyPr>
          <a:lstStyle/>
          <a:p>
            <a:r>
              <a:rPr lang="zh-CN" altLang="en-US" sz="4000" dirty="0">
                <a:solidFill>
                  <a:schemeClr val="bg1"/>
                </a:solidFill>
                <a:latin typeface="华文行楷" panose="02010800040101010101" charset="-122"/>
                <a:ea typeface="华文行楷" panose="02010800040101010101" charset="-122"/>
              </a:rPr>
              <a:t>论文概述</a:t>
            </a:r>
            <a:endParaRPr lang="zh-CN" altLang="en-US" sz="4000" dirty="0">
              <a:solidFill>
                <a:schemeClr val="bg1"/>
              </a:solidFill>
              <a:latin typeface="华文行楷" panose="02010800040101010101" charset="-122"/>
              <a:ea typeface="华文行楷" panose="02010800040101010101" charset="-122"/>
            </a:endParaRPr>
          </a:p>
        </p:txBody>
      </p:sp>
      <p:sp>
        <p:nvSpPr>
          <p:cNvPr id="2" name="文本框 1"/>
          <p:cNvSpPr txBox="1"/>
          <p:nvPr/>
        </p:nvSpPr>
        <p:spPr>
          <a:xfrm>
            <a:off x="16783" y="529116"/>
            <a:ext cx="1304016" cy="76944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4400" dirty="0">
                <a:latin typeface="思源黑体 CN Bold" panose="020B0800000000000000" pitchFamily="34" charset="-122"/>
                <a:ea typeface="思源黑体 CN Bold" panose="020B0800000000000000" pitchFamily="34" charset="-122"/>
              </a:rPr>
              <a:t>02</a:t>
            </a:r>
            <a:endParaRPr lang="zh-CN" altLang="en-US" sz="4400" dirty="0">
              <a:latin typeface="思源黑体 CN Bold" panose="020B0800000000000000" pitchFamily="34" charset="-122"/>
              <a:ea typeface="思源黑体 CN Bold" panose="020B0800000000000000" pitchFamily="34" charset="-122"/>
            </a:endParaRPr>
          </a:p>
        </p:txBody>
      </p:sp>
      <p:sp>
        <p:nvSpPr>
          <p:cNvPr id="3" name="文本框 2"/>
          <p:cNvSpPr txBox="1"/>
          <p:nvPr/>
        </p:nvSpPr>
        <p:spPr>
          <a:xfrm>
            <a:off x="2078355" y="764540"/>
            <a:ext cx="9286875" cy="777875"/>
          </a:xfrm>
          <a:prstGeom prst="rect">
            <a:avLst/>
          </a:prstGeom>
          <a:noFill/>
        </p:spPr>
        <p:txBody>
          <a:bodyPr wrap="square" rtlCol="0" anchor="t">
            <a:noAutofit/>
          </a:bodyPr>
          <a:p>
            <a:r>
              <a:rPr lang="zh-CN" altLang="en-US" sz="2000" b="1">
                <a:latin typeface="Times New Roman" panose="02020603050405020304" pitchFamily="18" charset="0"/>
                <a:ea typeface="华文楷体" panose="02010600040101010101" charset="-122"/>
                <a:cs typeface="Times New Roman" panose="02020603050405020304" pitchFamily="18" charset="0"/>
              </a:rPr>
              <a:t>《A Survey of Secure Computation Using Trusted Execution Environments》</a:t>
            </a:r>
            <a:endParaRPr lang="zh-CN" altLang="en-US" sz="2000" b="1">
              <a:latin typeface="Times New Roman" panose="02020603050405020304" pitchFamily="18" charset="0"/>
              <a:ea typeface="华文楷体" panose="02010600040101010101" charset="-122"/>
              <a:cs typeface="Times New Roman" panose="02020603050405020304" pitchFamily="18" charset="0"/>
            </a:endParaRPr>
          </a:p>
        </p:txBody>
      </p:sp>
      <p:sp>
        <p:nvSpPr>
          <p:cNvPr id="4" name="文本框 3"/>
          <p:cNvSpPr txBox="1"/>
          <p:nvPr/>
        </p:nvSpPr>
        <p:spPr>
          <a:xfrm>
            <a:off x="654685" y="1792605"/>
            <a:ext cx="11054080" cy="4106545"/>
          </a:xfrm>
          <a:prstGeom prst="rect">
            <a:avLst/>
          </a:prstGeom>
          <a:noFill/>
        </p:spPr>
        <p:txBody>
          <a:bodyPr wrap="square" rtlCol="0">
            <a:noAutofit/>
          </a:bodyPr>
          <a:p>
            <a:pPr indent="457200">
              <a:lnSpc>
                <a:spcPct val="100000"/>
              </a:lnSpc>
            </a:pPr>
            <a:endParaRPr lang="zh-CN" altLang="en-US" sz="2400" b="1">
              <a:solidFill>
                <a:srgbClr val="C00000"/>
              </a:solidFill>
              <a:latin typeface="华文楷体" panose="02010600040101010101" charset="-122"/>
              <a:ea typeface="华文楷体" panose="02010600040101010101" charset="-122"/>
            </a:endParaRPr>
          </a:p>
          <a:p>
            <a:pPr indent="457200">
              <a:lnSpc>
                <a:spcPct val="100000"/>
              </a:lnSpc>
            </a:pPr>
            <a:r>
              <a:rPr lang="zh-CN" altLang="en-US" sz="2400" b="1">
                <a:solidFill>
                  <a:srgbClr val="C00000"/>
                </a:solidFill>
                <a:latin typeface="华文楷体" panose="02010600040101010101" charset="-122"/>
                <a:ea typeface="华文楷体" panose="02010600040101010101" charset="-122"/>
              </a:rPr>
              <a:t>分类：</a:t>
            </a:r>
            <a:r>
              <a:rPr lang="en-US" altLang="zh-CN" sz="2400" b="1">
                <a:solidFill>
                  <a:srgbClr val="C00000"/>
                </a:solidFill>
                <a:latin typeface="华文楷体" panose="02010600040101010101" charset="-122"/>
                <a:ea typeface="华文楷体" panose="02010600040101010101" charset="-122"/>
              </a:rPr>
              <a:t> </a:t>
            </a:r>
            <a:r>
              <a:rPr lang="zh-CN" altLang="en-US" sz="2400" b="1">
                <a:solidFill>
                  <a:schemeClr val="tx1"/>
                </a:solidFill>
                <a:latin typeface="华文楷体" panose="02010600040101010101" charset="-122"/>
                <a:ea typeface="华文楷体" panose="02010600040101010101" charset="-122"/>
              </a:rPr>
              <a:t>基于计算框架，将基于 TEE 的安全计算协议分为：</a:t>
            </a:r>
            <a:endParaRPr lang="zh-CN" altLang="en-US" sz="2400" b="1">
              <a:solidFill>
                <a:schemeClr val="tx1"/>
              </a:solidFill>
              <a:latin typeface="华文楷体" panose="02010600040101010101" charset="-122"/>
              <a:ea typeface="华文楷体" panose="02010600040101010101" charset="-122"/>
            </a:endParaRPr>
          </a:p>
          <a:p>
            <a:pPr marL="457200" lvl="1" indent="457200">
              <a:lnSpc>
                <a:spcPct val="100000"/>
              </a:lnSpc>
            </a:pPr>
            <a:endParaRPr lang="zh-CN" altLang="en-US" sz="2400" b="1">
              <a:solidFill>
                <a:srgbClr val="C00000"/>
              </a:solidFill>
              <a:latin typeface="华文楷体" panose="02010600040101010101" charset="-122"/>
              <a:ea typeface="华文楷体" panose="02010600040101010101" charset="-122"/>
            </a:endParaRPr>
          </a:p>
          <a:p>
            <a:pPr marL="800100" lvl="1" indent="-342900">
              <a:lnSpc>
                <a:spcPct val="100000"/>
              </a:lnSpc>
              <a:buSzPct val="50000"/>
              <a:buFont typeface="Wingdings" panose="05000000000000000000" charset="0"/>
              <a:buChar char="l"/>
            </a:pPr>
            <a:r>
              <a:rPr lang="zh-CN" altLang="en-US" sz="2400" b="1">
                <a:solidFill>
                  <a:srgbClr val="C00000"/>
                </a:solidFill>
                <a:latin typeface="华文楷体" panose="02010600040101010101" charset="-122"/>
                <a:ea typeface="华文楷体" panose="02010600040101010101" charset="-122"/>
              </a:rPr>
              <a:t>安全的多方计算（SMC）</a:t>
            </a:r>
            <a:r>
              <a:rPr lang="zh-CN" altLang="en-US" sz="2400" b="1">
                <a:latin typeface="华文楷体" panose="02010600040101010101" charset="-122"/>
                <a:ea typeface="华文楷体" panose="02010600040101010101" charset="-122"/>
              </a:rPr>
              <a:t>。其中数据所有者自己共同运行一个 SMC 协议，而不失去对其数据的控制。SMC 和SDC 的区别在于，SMC 不涉及一个主节点来协调计算任务。参与计算的数据所有者（也称为各方）彼此并不信任。具体来说，SMC 中的每一方都试图保护自己的敏感信息，免受其他可能半诚实甚至恶意行为（即通过破坏协议)。</a:t>
            </a:r>
            <a:endParaRPr lang="zh-CN" altLang="en-US" sz="2400" b="1">
              <a:latin typeface="华文楷体" panose="02010600040101010101" charset="-122"/>
              <a:ea typeface="华文楷体" panose="02010600040101010101" charset="-122"/>
            </a:endParaRPr>
          </a:p>
        </p:txBody>
      </p:sp>
      <p:sp>
        <p:nvSpPr>
          <p:cNvPr id="6" name="文本框 5"/>
          <p:cNvSpPr txBox="1"/>
          <p:nvPr/>
        </p:nvSpPr>
        <p:spPr>
          <a:xfrm>
            <a:off x="714375" y="1298575"/>
            <a:ext cx="6096000" cy="583565"/>
          </a:xfrm>
          <a:prstGeom prst="rect">
            <a:avLst/>
          </a:prstGeom>
          <a:noFill/>
        </p:spPr>
        <p:txBody>
          <a:bodyPr wrap="square" rtlCol="0" anchor="t">
            <a:spAutoFit/>
          </a:bodyPr>
          <a:p>
            <a:pPr>
              <a:lnSpc>
                <a:spcPct val="100000"/>
              </a:lnSpc>
            </a:pPr>
            <a:r>
              <a:rPr lang="zh-CN" altLang="en-US" sz="3200" b="1">
                <a:solidFill>
                  <a:srgbClr val="C00000"/>
                </a:solidFill>
                <a:latin typeface="华文楷体" panose="02010600040101010101" charset="-122"/>
                <a:ea typeface="华文楷体" panose="02010600040101010101" charset="-122"/>
                <a:sym typeface="+mn-ea"/>
              </a:rPr>
              <a:t>分类和评估标准</a:t>
            </a:r>
            <a:endParaRPr lang="zh-CN" altLang="en-US" sz="3200" b="1">
              <a:solidFill>
                <a:srgbClr val="C00000"/>
              </a:solidFill>
              <a:latin typeface="华文楷体" panose="02010600040101010101" charset="-122"/>
              <a:ea typeface="华文楷体" panose="02010600040101010101" charset="-122"/>
              <a:sym typeface="+mn-ea"/>
            </a:endParaRPr>
          </a:p>
        </p:txBody>
      </p:sp>
      <p:pic>
        <p:nvPicPr>
          <p:cNvPr id="10" name="图片 9"/>
          <p:cNvPicPr>
            <a:picLocks noChangeAspect="1"/>
          </p:cNvPicPr>
          <p:nvPr>
            <p:custDataLst>
              <p:tags r:id="rId8"/>
            </p:custDataLst>
          </p:nvPr>
        </p:nvPicPr>
        <p:blipFill>
          <a:blip r:embed="rId9"/>
          <a:stretch>
            <a:fillRect/>
          </a:stretch>
        </p:blipFill>
        <p:spPr>
          <a:xfrm>
            <a:off x="3651250" y="4870450"/>
            <a:ext cx="4927600" cy="19875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rotWithShape="1">
          <a:blip r:embed="rId1">
            <a:lum bright="70000" contrast="-70000"/>
            <a:extLst>
              <a:ext uri="{BEBA8EAE-BF5A-486C-A8C5-ECC9F3942E4B}">
                <a14:imgProps xmlns:a14="http://schemas.microsoft.com/office/drawing/2010/main">
                  <a14:imgLayer r:embed="rId2">
                    <a14:imgEffect>
                      <a14:artisticPhotocopy trans="62000" detail="10"/>
                    </a14:imgEffect>
                  </a14:imgLayer>
                </a14:imgProps>
              </a:ext>
              <a:ext uri="{28A0092B-C50C-407E-A947-70E740481C1C}">
                <a14:useLocalDpi xmlns:a14="http://schemas.microsoft.com/office/drawing/2010/main" val="0"/>
              </a:ext>
            </a:extLst>
          </a:blip>
          <a:srcRect l="21090" t="24930" r="28578" b="35961"/>
          <a:stretch>
            <a:fillRect/>
          </a:stretch>
        </p:blipFill>
        <p:spPr>
          <a:xfrm>
            <a:off x="4208555" y="5123870"/>
            <a:ext cx="3782824" cy="3919109"/>
          </a:xfrm>
          <a:prstGeom prst="rect">
            <a:avLst/>
          </a:prstGeom>
        </p:spPr>
      </p:pic>
      <p:pic>
        <p:nvPicPr>
          <p:cNvPr id="21" name="图片 20"/>
          <p:cNvPicPr>
            <a:picLocks noChangeAspect="1"/>
          </p:cNvPicPr>
          <p:nvPr/>
        </p:nvPicPr>
        <p:blipFill>
          <a:blip r:embed="rId3"/>
          <a:stretch>
            <a:fillRect/>
          </a:stretch>
        </p:blipFill>
        <p:spPr>
          <a:xfrm>
            <a:off x="0" y="-1"/>
            <a:ext cx="12192000" cy="553865"/>
          </a:xfrm>
          <a:prstGeom prst="rect">
            <a:avLst/>
          </a:prstGeom>
        </p:spPr>
      </p:pic>
      <p:pic>
        <p:nvPicPr>
          <p:cNvPr id="25" name="图片 24"/>
          <p:cNvPicPr>
            <a:picLocks noChangeAspect="1"/>
          </p:cNvPicPr>
          <p:nvPr/>
        </p:nvPicPr>
        <p:blipFill rotWithShape="1">
          <a:blip r:embed="rId4">
            <a:extLst>
              <a:ext uri="{BEBA8EAE-BF5A-486C-A8C5-ECC9F3942E4B}">
                <a14:imgProps xmlns:a14="http://schemas.microsoft.com/office/drawing/2010/main">
                  <a14:imgLayer r:embed="rId5">
                    <a14:imgEffect>
                      <a14:artisticPhotocopy trans="59000" detail="10"/>
                    </a14:imgEffect>
                  </a14:imgLayer>
                </a14:imgProps>
              </a:ext>
              <a:ext uri="{28A0092B-C50C-407E-A947-70E740481C1C}">
                <a14:useLocalDpi xmlns:a14="http://schemas.microsoft.com/office/drawing/2010/main" val="0"/>
              </a:ext>
            </a:extLst>
          </a:blip>
          <a:srcRect l="21222" t="24263" r="27229" b="31678"/>
          <a:stretch>
            <a:fillRect/>
          </a:stretch>
        </p:blipFill>
        <p:spPr>
          <a:xfrm rot="7839735">
            <a:off x="-1483626" y="-1142126"/>
            <a:ext cx="2831237" cy="3226500"/>
          </a:xfrm>
          <a:prstGeom prst="rect">
            <a:avLst/>
          </a:prstGeom>
        </p:spPr>
      </p:pic>
      <p:pic>
        <p:nvPicPr>
          <p:cNvPr id="8" name="图片 7"/>
          <p:cNvPicPr>
            <a:picLocks noChangeAspect="1"/>
          </p:cNvPicPr>
          <p:nvPr/>
        </p:nvPicPr>
        <p:blipFill>
          <a:blip r:embed="rId3"/>
          <a:stretch>
            <a:fillRect/>
          </a:stretch>
        </p:blipFill>
        <p:spPr>
          <a:xfrm>
            <a:off x="0" y="6457950"/>
            <a:ext cx="4699000" cy="400050"/>
          </a:xfrm>
          <a:prstGeom prst="rect">
            <a:avLst/>
          </a:prstGeom>
        </p:spPr>
      </p:pic>
      <p:pic>
        <p:nvPicPr>
          <p:cNvPr id="9" name="图片 8"/>
          <p:cNvPicPr>
            <a:picLocks noChangeAspect="1"/>
          </p:cNvPicPr>
          <p:nvPr/>
        </p:nvPicPr>
        <p:blipFill>
          <a:blip r:embed="rId3"/>
          <a:stretch>
            <a:fillRect/>
          </a:stretch>
        </p:blipFill>
        <p:spPr>
          <a:xfrm>
            <a:off x="7492999" y="6457950"/>
            <a:ext cx="4699000" cy="400050"/>
          </a:xfrm>
          <a:prstGeom prst="rect">
            <a:avLst/>
          </a:prstGeom>
        </p:spPr>
      </p:pic>
      <p:pic>
        <p:nvPicPr>
          <p:cNvPr id="27" name="图片 26"/>
          <p:cNvPicPr>
            <a:picLocks noChangeAspect="1"/>
          </p:cNvPicPr>
          <p:nvPr/>
        </p:nvPicPr>
        <p:blipFill rotWithShape="1">
          <a:blip r:embed="rId6">
            <a:extLst>
              <a:ext uri="{28A0092B-C50C-407E-A947-70E740481C1C}">
                <a14:useLocalDpi xmlns:a14="http://schemas.microsoft.com/office/drawing/2010/main" val="0"/>
              </a:ext>
            </a:extLst>
          </a:blip>
          <a:srcRect t="34707" r="-945" b="31476"/>
          <a:stretch>
            <a:fillRect/>
          </a:stretch>
        </p:blipFill>
        <p:spPr>
          <a:xfrm>
            <a:off x="4706935" y="5825470"/>
            <a:ext cx="2816225" cy="1257955"/>
          </a:xfrm>
          <a:prstGeom prst="rect">
            <a:avLst/>
          </a:prstGeom>
          <a:effectLst/>
        </p:spPr>
      </p:pic>
      <p:pic>
        <p:nvPicPr>
          <p:cNvPr id="13" name="图片 12"/>
          <p:cNvPicPr>
            <a:picLocks noChangeAspect="1"/>
          </p:cNvPicPr>
          <p:nvPr/>
        </p:nvPicPr>
        <p:blipFill>
          <a:blip r:embed="rId3"/>
          <a:stretch>
            <a:fillRect/>
          </a:stretch>
        </p:blipFill>
        <p:spPr>
          <a:xfrm>
            <a:off x="4699000" y="6786563"/>
            <a:ext cx="2793999" cy="71437"/>
          </a:xfrm>
          <a:prstGeom prst="rect">
            <a:avLst/>
          </a:prstGeom>
        </p:spPr>
      </p:pic>
      <p:sp>
        <p:nvSpPr>
          <p:cNvPr id="7" name="文本框 6"/>
          <p:cNvSpPr txBox="1"/>
          <p:nvPr/>
        </p:nvSpPr>
        <p:spPr>
          <a:xfrm>
            <a:off x="7619999" y="6477744"/>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sp>
        <p:nvSpPr>
          <p:cNvPr id="20" name="文本框 19"/>
          <p:cNvSpPr txBox="1"/>
          <p:nvPr/>
        </p:nvSpPr>
        <p:spPr>
          <a:xfrm>
            <a:off x="220660" y="6480125"/>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pic>
        <p:nvPicPr>
          <p:cNvPr id="22" name="图片 21"/>
          <p:cNvPicPr>
            <a:picLocks noChangeAspect="1"/>
          </p:cNvPicPr>
          <p:nvPr/>
        </p:nvPicPr>
        <p:blipFill rotWithShape="1">
          <a:blip r:embed="rId7">
            <a:extLst>
              <a:ext uri="{28A0092B-C50C-407E-A947-70E740481C1C}">
                <a14:useLocalDpi xmlns:a14="http://schemas.microsoft.com/office/drawing/2010/main" val="0"/>
              </a:ext>
            </a:extLst>
          </a:blip>
          <a:srcRect t="45162" b="43657"/>
          <a:stretch>
            <a:fillRect/>
          </a:stretch>
        </p:blipFill>
        <p:spPr>
          <a:xfrm>
            <a:off x="8942612" y="12009"/>
            <a:ext cx="3371850" cy="502657"/>
          </a:xfrm>
          <a:prstGeom prst="rect">
            <a:avLst/>
          </a:prstGeom>
        </p:spPr>
      </p:pic>
      <p:sp>
        <p:nvSpPr>
          <p:cNvPr id="5" name="文本框 4"/>
          <p:cNvSpPr txBox="1"/>
          <p:nvPr/>
        </p:nvSpPr>
        <p:spPr>
          <a:xfrm>
            <a:off x="0" y="-77012"/>
            <a:ext cx="4098267" cy="706755"/>
          </a:xfrm>
          <a:prstGeom prst="rect">
            <a:avLst/>
          </a:prstGeom>
          <a:noFill/>
        </p:spPr>
        <p:txBody>
          <a:bodyPr wrap="square" rtlCol="0">
            <a:spAutoFit/>
          </a:bodyPr>
          <a:lstStyle/>
          <a:p>
            <a:r>
              <a:rPr lang="zh-CN" altLang="en-US" sz="4000" dirty="0">
                <a:solidFill>
                  <a:schemeClr val="bg1"/>
                </a:solidFill>
                <a:latin typeface="华文行楷" panose="02010800040101010101" charset="-122"/>
                <a:ea typeface="华文行楷" panose="02010800040101010101" charset="-122"/>
              </a:rPr>
              <a:t>论文概述</a:t>
            </a:r>
            <a:endParaRPr lang="zh-CN" altLang="en-US" sz="4000" dirty="0">
              <a:solidFill>
                <a:schemeClr val="bg1"/>
              </a:solidFill>
              <a:latin typeface="华文行楷" panose="02010800040101010101" charset="-122"/>
              <a:ea typeface="华文行楷" panose="02010800040101010101" charset="-122"/>
            </a:endParaRPr>
          </a:p>
        </p:txBody>
      </p:sp>
      <p:sp>
        <p:nvSpPr>
          <p:cNvPr id="2" name="文本框 1"/>
          <p:cNvSpPr txBox="1"/>
          <p:nvPr/>
        </p:nvSpPr>
        <p:spPr>
          <a:xfrm>
            <a:off x="16783" y="529116"/>
            <a:ext cx="1304016" cy="76944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4400" dirty="0">
                <a:latin typeface="思源黑体 CN Bold" panose="020B0800000000000000" pitchFamily="34" charset="-122"/>
                <a:ea typeface="思源黑体 CN Bold" panose="020B0800000000000000" pitchFamily="34" charset="-122"/>
              </a:rPr>
              <a:t>02</a:t>
            </a:r>
            <a:endParaRPr lang="zh-CN" altLang="en-US" sz="4400" dirty="0">
              <a:latin typeface="思源黑体 CN Bold" panose="020B0800000000000000" pitchFamily="34" charset="-122"/>
              <a:ea typeface="思源黑体 CN Bold" panose="020B0800000000000000" pitchFamily="34" charset="-122"/>
            </a:endParaRPr>
          </a:p>
        </p:txBody>
      </p:sp>
      <p:sp>
        <p:nvSpPr>
          <p:cNvPr id="3" name="文本框 2"/>
          <p:cNvSpPr txBox="1"/>
          <p:nvPr/>
        </p:nvSpPr>
        <p:spPr>
          <a:xfrm>
            <a:off x="2078355" y="764540"/>
            <a:ext cx="9286875" cy="777875"/>
          </a:xfrm>
          <a:prstGeom prst="rect">
            <a:avLst/>
          </a:prstGeom>
          <a:noFill/>
        </p:spPr>
        <p:txBody>
          <a:bodyPr wrap="square" rtlCol="0" anchor="t">
            <a:noAutofit/>
          </a:bodyPr>
          <a:p>
            <a:r>
              <a:rPr lang="zh-CN" altLang="en-US" sz="2000" b="1">
                <a:latin typeface="Times New Roman" panose="02020603050405020304" pitchFamily="18" charset="0"/>
                <a:ea typeface="华文楷体" panose="02010600040101010101" charset="-122"/>
                <a:cs typeface="Times New Roman" panose="02020603050405020304" pitchFamily="18" charset="0"/>
              </a:rPr>
              <a:t>《A Survey of Secure Computation Using Trusted Execution Environments》</a:t>
            </a:r>
            <a:endParaRPr lang="zh-CN" altLang="en-US" sz="2000" b="1">
              <a:latin typeface="Times New Roman" panose="02020603050405020304" pitchFamily="18" charset="0"/>
              <a:ea typeface="华文楷体" panose="02010600040101010101" charset="-122"/>
              <a:cs typeface="Times New Roman" panose="02020603050405020304" pitchFamily="18" charset="0"/>
            </a:endParaRPr>
          </a:p>
        </p:txBody>
      </p:sp>
      <p:sp>
        <p:nvSpPr>
          <p:cNvPr id="4" name="文本框 3"/>
          <p:cNvSpPr txBox="1"/>
          <p:nvPr/>
        </p:nvSpPr>
        <p:spPr>
          <a:xfrm>
            <a:off x="714375" y="1824990"/>
            <a:ext cx="11179810" cy="4478020"/>
          </a:xfrm>
          <a:prstGeom prst="rect">
            <a:avLst/>
          </a:prstGeom>
          <a:noFill/>
        </p:spPr>
        <p:txBody>
          <a:bodyPr wrap="square" rtlCol="0">
            <a:noAutofit/>
          </a:bodyPr>
          <a:p>
            <a:pPr lvl="1" indent="0">
              <a:lnSpc>
                <a:spcPct val="100000"/>
              </a:lnSpc>
              <a:buSzPct val="50000"/>
              <a:buFont typeface="Wingdings" panose="05000000000000000000" charset="0"/>
              <a:buNone/>
            </a:pPr>
            <a:endParaRPr lang="zh-CN" altLang="en-US" sz="2400" b="1">
              <a:latin typeface="华文楷体" panose="02010600040101010101" charset="-122"/>
              <a:ea typeface="华文楷体" panose="02010600040101010101" charset="-122"/>
            </a:endParaRPr>
          </a:p>
          <a:p>
            <a:pPr lvl="1" indent="0">
              <a:lnSpc>
                <a:spcPct val="100000"/>
              </a:lnSpc>
              <a:buSzPct val="50000"/>
              <a:buFont typeface="Wingdings" panose="05000000000000000000" charset="0"/>
              <a:buNone/>
            </a:pPr>
            <a:r>
              <a:rPr lang="zh-CN" altLang="en-US" sz="2400" b="1">
                <a:solidFill>
                  <a:srgbClr val="C00000"/>
                </a:solidFill>
                <a:latin typeface="华文楷体" panose="02010600040101010101" charset="-122"/>
                <a:ea typeface="华文楷体" panose="02010600040101010101" charset="-122"/>
              </a:rPr>
              <a:t>评价标准：</a:t>
            </a:r>
            <a:endParaRPr lang="zh-CN" altLang="en-US" sz="2400" b="1">
              <a:solidFill>
                <a:srgbClr val="C00000"/>
              </a:solidFill>
              <a:latin typeface="华文楷体" panose="02010600040101010101" charset="-122"/>
              <a:ea typeface="华文楷体" panose="02010600040101010101" charset="-122"/>
            </a:endParaRPr>
          </a:p>
          <a:p>
            <a:pPr lvl="1" indent="0">
              <a:lnSpc>
                <a:spcPct val="100000"/>
              </a:lnSpc>
              <a:buSzPct val="50000"/>
              <a:buFont typeface="Wingdings" panose="05000000000000000000" charset="0"/>
              <a:buNone/>
            </a:pPr>
            <a:r>
              <a:rPr lang="zh-CN" altLang="en-US" sz="2400" b="1">
                <a:latin typeface="华文楷体" panose="02010600040101010101" charset="-122"/>
                <a:ea typeface="华文楷体" panose="02010600040101010101" charset="-122"/>
              </a:rPr>
              <a:t>设置：</a:t>
            </a:r>
            <a:endParaRPr lang="zh-CN" altLang="en-US" sz="2400" b="1">
              <a:latin typeface="华文楷体" panose="02010600040101010101" charset="-122"/>
              <a:ea typeface="华文楷体" panose="02010600040101010101" charset="-122"/>
            </a:endParaRPr>
          </a:p>
          <a:p>
            <a:pPr lvl="1" indent="457200">
              <a:lnSpc>
                <a:spcPct val="100000"/>
              </a:lnSpc>
              <a:buSzPct val="50000"/>
              <a:buFont typeface="Wingdings" panose="05000000000000000000" charset="0"/>
              <a:buNone/>
            </a:pPr>
            <a:r>
              <a:rPr lang="zh-CN" altLang="en-US" sz="2400" b="1">
                <a:latin typeface="华文楷体" panose="02010600040101010101" charset="-122"/>
                <a:ea typeface="华文楷体" panose="02010600040101010101" charset="-122"/>
              </a:rPr>
              <a:t>框架：SOC</a:t>
            </a:r>
            <a:r>
              <a:rPr lang="en-US" altLang="zh-CN" sz="2400" b="1">
                <a:latin typeface="华文楷体" panose="02010600040101010101" charset="-122"/>
                <a:ea typeface="华文楷体" panose="02010600040101010101" charset="-122"/>
              </a:rPr>
              <a:t>/SDC/SMC</a:t>
            </a:r>
            <a:endParaRPr lang="en-US" altLang="zh-CN" sz="2400" b="1">
              <a:latin typeface="华文楷体" panose="02010600040101010101" charset="-122"/>
              <a:ea typeface="华文楷体" panose="02010600040101010101" charset="-122"/>
            </a:endParaRPr>
          </a:p>
          <a:p>
            <a:pPr lvl="1" indent="457200">
              <a:lnSpc>
                <a:spcPct val="100000"/>
              </a:lnSpc>
              <a:buSzPct val="50000"/>
              <a:buFont typeface="Wingdings" panose="05000000000000000000" charset="0"/>
              <a:buNone/>
            </a:pPr>
            <a:r>
              <a:rPr lang="zh-CN" altLang="en-US" sz="2400" b="1">
                <a:latin typeface="华文楷体" panose="02010600040101010101" charset="-122"/>
                <a:ea typeface="华文楷体" panose="02010600040101010101" charset="-122"/>
              </a:rPr>
              <a:t>函数：协议的主要目标</a:t>
            </a:r>
            <a:endParaRPr lang="zh-CN" altLang="en-US" sz="2400" b="1">
              <a:latin typeface="华文楷体" panose="02010600040101010101" charset="-122"/>
              <a:ea typeface="华文楷体" panose="02010600040101010101" charset="-122"/>
            </a:endParaRPr>
          </a:p>
          <a:p>
            <a:pPr marL="1828800" lvl="4" indent="457200">
              <a:lnSpc>
                <a:spcPct val="100000"/>
              </a:lnSpc>
              <a:buSzPct val="50000"/>
              <a:buFont typeface="Wingdings" panose="05000000000000000000" charset="0"/>
              <a:buNone/>
            </a:pPr>
            <a:r>
              <a:rPr lang="zh-CN" altLang="en-US" sz="2400" b="1">
                <a:latin typeface="华文楷体" panose="02010600040101010101" charset="-122"/>
                <a:ea typeface="华文楷体" panose="02010600040101010101" charset="-122"/>
              </a:rPr>
              <a:t>机器学习任务（训练或推理）</a:t>
            </a:r>
            <a:endParaRPr lang="zh-CN" altLang="en-US" sz="2400" b="1">
              <a:latin typeface="华文楷体" panose="02010600040101010101" charset="-122"/>
              <a:ea typeface="华文楷体" panose="02010600040101010101" charset="-122"/>
            </a:endParaRPr>
          </a:p>
          <a:p>
            <a:pPr marL="1828800" lvl="4" indent="457200">
              <a:lnSpc>
                <a:spcPct val="100000"/>
              </a:lnSpc>
              <a:buSzPct val="50000"/>
              <a:buFont typeface="Wingdings" panose="05000000000000000000" charset="0"/>
              <a:buNone/>
            </a:pPr>
            <a:r>
              <a:rPr lang="zh-CN" altLang="en-US" sz="2400" b="1">
                <a:latin typeface="华文楷体" panose="02010600040101010101" charset="-122"/>
                <a:ea typeface="华文楷体" panose="02010600040101010101" charset="-122"/>
              </a:rPr>
              <a:t>科学计算</a:t>
            </a:r>
            <a:endParaRPr lang="zh-CN" altLang="en-US" sz="2400" b="1">
              <a:latin typeface="华文楷体" panose="02010600040101010101" charset="-122"/>
              <a:ea typeface="华文楷体" panose="02010600040101010101" charset="-122"/>
            </a:endParaRPr>
          </a:p>
          <a:p>
            <a:pPr marL="1828800" lvl="4" indent="457200">
              <a:lnSpc>
                <a:spcPct val="100000"/>
              </a:lnSpc>
              <a:buSzPct val="50000"/>
              <a:buFont typeface="Wingdings" panose="05000000000000000000" charset="0"/>
              <a:buNone/>
            </a:pPr>
            <a:r>
              <a:rPr lang="zh-CN" altLang="en-US" sz="2400" b="1">
                <a:latin typeface="华文楷体" panose="02010600040101010101" charset="-122"/>
                <a:ea typeface="华文楷体" panose="02010600040101010101" charset="-122"/>
              </a:rPr>
              <a:t>数据分析（如SQL查询）</a:t>
            </a:r>
            <a:endParaRPr lang="zh-CN" altLang="en-US" sz="2400" b="1">
              <a:latin typeface="华文楷体" panose="02010600040101010101" charset="-122"/>
              <a:ea typeface="华文楷体" panose="02010600040101010101" charset="-122"/>
            </a:endParaRPr>
          </a:p>
          <a:p>
            <a:pPr marL="1828800" lvl="4" indent="457200">
              <a:lnSpc>
                <a:spcPct val="100000"/>
              </a:lnSpc>
              <a:buSzPct val="50000"/>
              <a:buFont typeface="Wingdings" panose="05000000000000000000" charset="0"/>
              <a:buNone/>
            </a:pPr>
            <a:r>
              <a:rPr lang="zh-CN" altLang="en-US" sz="2400" b="1">
                <a:latin typeface="华文楷体" panose="02010600040101010101" charset="-122"/>
                <a:ea typeface="华文楷体" panose="02010600040101010101" charset="-122"/>
              </a:rPr>
              <a:t>通用函数。</a:t>
            </a:r>
            <a:endParaRPr lang="zh-CN" altLang="en-US" sz="2400" b="1">
              <a:latin typeface="华文楷体" panose="02010600040101010101" charset="-122"/>
              <a:ea typeface="华文楷体" panose="02010600040101010101" charset="-122"/>
            </a:endParaRPr>
          </a:p>
          <a:p>
            <a:pPr marL="0" lvl="0" indent="457200">
              <a:lnSpc>
                <a:spcPct val="100000"/>
              </a:lnSpc>
              <a:buSzPct val="50000"/>
              <a:buFont typeface="Wingdings" panose="05000000000000000000" charset="0"/>
              <a:buNone/>
            </a:pPr>
            <a:r>
              <a:rPr lang="zh-CN" altLang="en-US" sz="2400" b="1">
                <a:solidFill>
                  <a:schemeClr val="tx1"/>
                </a:solidFill>
                <a:latin typeface="华文楷体" panose="02010600040101010101" charset="-122"/>
                <a:ea typeface="华文楷体" panose="02010600040101010101" charset="-122"/>
              </a:rPr>
              <a:t>方法：</a:t>
            </a:r>
            <a:endParaRPr lang="zh-CN" altLang="en-US" sz="2400" b="1">
              <a:solidFill>
                <a:schemeClr val="tx1"/>
              </a:solidFill>
              <a:latin typeface="华文楷体" panose="02010600040101010101" charset="-122"/>
              <a:ea typeface="华文楷体" panose="02010600040101010101" charset="-122"/>
            </a:endParaRPr>
          </a:p>
          <a:p>
            <a:pPr marL="457200" lvl="1" indent="457200">
              <a:lnSpc>
                <a:spcPct val="100000"/>
              </a:lnSpc>
              <a:buSzPct val="50000"/>
              <a:buFont typeface="Wingdings" panose="05000000000000000000" charset="0"/>
              <a:buNone/>
            </a:pPr>
            <a:r>
              <a:rPr lang="zh-CN" altLang="en-US" sz="2400" b="1">
                <a:solidFill>
                  <a:schemeClr val="tx1"/>
                </a:solidFill>
                <a:latin typeface="华文楷体" panose="02010600040101010101" charset="-122"/>
                <a:ea typeface="华文楷体" panose="02010600040101010101" charset="-122"/>
              </a:rPr>
              <a:t>TEE的使用：作为黑盒使用、有无</a:t>
            </a:r>
            <a:r>
              <a:rPr lang="zh-CN" altLang="en-US" sz="2400" b="1">
                <a:solidFill>
                  <a:schemeClr val="tx1"/>
                </a:solidFill>
                <a:latin typeface="华文楷体" panose="02010600040101010101" charset="-122"/>
                <a:ea typeface="华文楷体" panose="02010600040101010101" charset="-122"/>
              </a:rPr>
              <a:t>状态等等</a:t>
            </a:r>
            <a:endParaRPr lang="zh-CN" altLang="en-US" sz="2400" b="1">
              <a:solidFill>
                <a:schemeClr val="tx1"/>
              </a:solidFill>
              <a:latin typeface="华文楷体" panose="02010600040101010101" charset="-122"/>
              <a:ea typeface="华文楷体" panose="02010600040101010101" charset="-122"/>
            </a:endParaRPr>
          </a:p>
          <a:p>
            <a:pPr marL="457200" lvl="1" indent="457200">
              <a:lnSpc>
                <a:spcPct val="100000"/>
              </a:lnSpc>
              <a:buSzPct val="50000"/>
              <a:buFont typeface="Wingdings" panose="05000000000000000000" charset="0"/>
              <a:buNone/>
            </a:pPr>
            <a:r>
              <a:rPr lang="zh-CN" altLang="en-US" sz="2400" b="1">
                <a:solidFill>
                  <a:schemeClr val="tx1"/>
                </a:solidFill>
                <a:latin typeface="华文楷体" panose="02010600040101010101" charset="-122"/>
                <a:ea typeface="华文楷体" panose="02010600040101010101" charset="-122"/>
              </a:rPr>
              <a:t>加密原语：加密工具包</a:t>
            </a:r>
            <a:endParaRPr lang="zh-CN" altLang="en-US" sz="2400" b="1">
              <a:solidFill>
                <a:schemeClr val="tx1"/>
              </a:solidFill>
              <a:latin typeface="华文楷体" panose="02010600040101010101" charset="-122"/>
              <a:ea typeface="华文楷体" panose="02010600040101010101" charset="-122"/>
            </a:endParaRPr>
          </a:p>
          <a:p>
            <a:pPr marL="914400" lvl="2" indent="457200">
              <a:lnSpc>
                <a:spcPct val="100000"/>
              </a:lnSpc>
              <a:buSzPct val="50000"/>
              <a:buFont typeface="Wingdings" panose="05000000000000000000" charset="0"/>
              <a:buNone/>
            </a:pPr>
            <a:endParaRPr lang="zh-CN" altLang="en-US" sz="2400" b="1">
              <a:latin typeface="华文楷体" panose="02010600040101010101" charset="-122"/>
              <a:ea typeface="华文楷体" panose="02010600040101010101" charset="-122"/>
            </a:endParaRPr>
          </a:p>
          <a:p>
            <a:pPr lvl="1" indent="0">
              <a:lnSpc>
                <a:spcPct val="100000"/>
              </a:lnSpc>
              <a:buSzPct val="50000"/>
              <a:buFont typeface="Wingdings" panose="05000000000000000000" charset="0"/>
              <a:buNone/>
            </a:pPr>
            <a:endParaRPr lang="zh-CN" altLang="en-US" sz="2400" b="1">
              <a:latin typeface="华文楷体" panose="02010600040101010101" charset="-122"/>
              <a:ea typeface="华文楷体" panose="02010600040101010101" charset="-122"/>
            </a:endParaRPr>
          </a:p>
          <a:p>
            <a:pPr lvl="1" indent="0">
              <a:lnSpc>
                <a:spcPct val="100000"/>
              </a:lnSpc>
              <a:buSzPct val="50000"/>
              <a:buFont typeface="Wingdings" panose="05000000000000000000" charset="0"/>
              <a:buNone/>
            </a:pPr>
            <a:endParaRPr lang="zh-CN" altLang="en-US" sz="2400" b="1">
              <a:latin typeface="华文楷体" panose="02010600040101010101" charset="-122"/>
              <a:ea typeface="华文楷体" panose="02010600040101010101" charset="-122"/>
            </a:endParaRPr>
          </a:p>
        </p:txBody>
      </p:sp>
      <p:sp>
        <p:nvSpPr>
          <p:cNvPr id="6" name="文本框 5"/>
          <p:cNvSpPr txBox="1"/>
          <p:nvPr/>
        </p:nvSpPr>
        <p:spPr>
          <a:xfrm>
            <a:off x="714375" y="1298575"/>
            <a:ext cx="6096000" cy="583565"/>
          </a:xfrm>
          <a:prstGeom prst="rect">
            <a:avLst/>
          </a:prstGeom>
          <a:noFill/>
        </p:spPr>
        <p:txBody>
          <a:bodyPr wrap="square" rtlCol="0" anchor="t">
            <a:spAutoFit/>
          </a:bodyPr>
          <a:p>
            <a:pPr>
              <a:lnSpc>
                <a:spcPct val="100000"/>
              </a:lnSpc>
            </a:pPr>
            <a:r>
              <a:rPr lang="zh-CN" altLang="en-US" sz="3200" b="1">
                <a:solidFill>
                  <a:srgbClr val="C00000"/>
                </a:solidFill>
                <a:latin typeface="华文楷体" panose="02010600040101010101" charset="-122"/>
                <a:ea typeface="华文楷体" panose="02010600040101010101" charset="-122"/>
                <a:sym typeface="+mn-ea"/>
              </a:rPr>
              <a:t>分类和评估标准</a:t>
            </a:r>
            <a:endParaRPr lang="zh-CN" altLang="en-US" sz="3200" b="1">
              <a:solidFill>
                <a:srgbClr val="C00000"/>
              </a:solidFill>
              <a:latin typeface="华文楷体" panose="02010600040101010101" charset="-122"/>
              <a:ea typeface="华文楷体" panose="02010600040101010101" charset="-122"/>
              <a:sym typeface="+mn-ea"/>
            </a:endParaRPr>
          </a:p>
        </p:txBody>
      </p:sp>
      <p:pic>
        <p:nvPicPr>
          <p:cNvPr id="11" name="图片 10"/>
          <p:cNvPicPr>
            <a:picLocks noChangeAspect="1"/>
          </p:cNvPicPr>
          <p:nvPr>
            <p:custDataLst>
              <p:tags r:id="rId8"/>
            </p:custDataLst>
          </p:nvPr>
        </p:nvPicPr>
        <p:blipFill>
          <a:blip r:embed="rId9"/>
          <a:stretch>
            <a:fillRect/>
          </a:stretch>
        </p:blipFill>
        <p:spPr>
          <a:xfrm>
            <a:off x="7329805" y="2082800"/>
            <a:ext cx="4782820" cy="332232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rotWithShape="1">
          <a:blip r:embed="rId1">
            <a:lum bright="70000" contrast="-70000"/>
            <a:extLst>
              <a:ext uri="{BEBA8EAE-BF5A-486C-A8C5-ECC9F3942E4B}">
                <a14:imgProps xmlns:a14="http://schemas.microsoft.com/office/drawing/2010/main">
                  <a14:imgLayer r:embed="rId2">
                    <a14:imgEffect>
                      <a14:artisticPhotocopy trans="62000" detail="10"/>
                    </a14:imgEffect>
                  </a14:imgLayer>
                </a14:imgProps>
              </a:ext>
              <a:ext uri="{28A0092B-C50C-407E-A947-70E740481C1C}">
                <a14:useLocalDpi xmlns:a14="http://schemas.microsoft.com/office/drawing/2010/main" val="0"/>
              </a:ext>
            </a:extLst>
          </a:blip>
          <a:srcRect l="21090" t="24930" r="28578" b="35961"/>
          <a:stretch>
            <a:fillRect/>
          </a:stretch>
        </p:blipFill>
        <p:spPr>
          <a:xfrm>
            <a:off x="4208555" y="5123870"/>
            <a:ext cx="3782824" cy="3919109"/>
          </a:xfrm>
          <a:prstGeom prst="rect">
            <a:avLst/>
          </a:prstGeom>
        </p:spPr>
      </p:pic>
      <p:pic>
        <p:nvPicPr>
          <p:cNvPr id="21" name="图片 20"/>
          <p:cNvPicPr>
            <a:picLocks noChangeAspect="1"/>
          </p:cNvPicPr>
          <p:nvPr/>
        </p:nvPicPr>
        <p:blipFill>
          <a:blip r:embed="rId3"/>
          <a:stretch>
            <a:fillRect/>
          </a:stretch>
        </p:blipFill>
        <p:spPr>
          <a:xfrm>
            <a:off x="0" y="-1"/>
            <a:ext cx="12192000" cy="553865"/>
          </a:xfrm>
          <a:prstGeom prst="rect">
            <a:avLst/>
          </a:prstGeom>
        </p:spPr>
      </p:pic>
      <p:pic>
        <p:nvPicPr>
          <p:cNvPr id="25" name="图片 24"/>
          <p:cNvPicPr>
            <a:picLocks noChangeAspect="1"/>
          </p:cNvPicPr>
          <p:nvPr/>
        </p:nvPicPr>
        <p:blipFill rotWithShape="1">
          <a:blip r:embed="rId4">
            <a:extLst>
              <a:ext uri="{BEBA8EAE-BF5A-486C-A8C5-ECC9F3942E4B}">
                <a14:imgProps xmlns:a14="http://schemas.microsoft.com/office/drawing/2010/main">
                  <a14:imgLayer r:embed="rId5">
                    <a14:imgEffect>
                      <a14:artisticPhotocopy trans="59000" detail="10"/>
                    </a14:imgEffect>
                  </a14:imgLayer>
                </a14:imgProps>
              </a:ext>
              <a:ext uri="{28A0092B-C50C-407E-A947-70E740481C1C}">
                <a14:useLocalDpi xmlns:a14="http://schemas.microsoft.com/office/drawing/2010/main" val="0"/>
              </a:ext>
            </a:extLst>
          </a:blip>
          <a:srcRect l="21222" t="24263" r="27229" b="31678"/>
          <a:stretch>
            <a:fillRect/>
          </a:stretch>
        </p:blipFill>
        <p:spPr>
          <a:xfrm rot="7839735">
            <a:off x="-1483626" y="-1142126"/>
            <a:ext cx="2831237" cy="3226500"/>
          </a:xfrm>
          <a:prstGeom prst="rect">
            <a:avLst/>
          </a:prstGeom>
        </p:spPr>
      </p:pic>
      <p:pic>
        <p:nvPicPr>
          <p:cNvPr id="8" name="图片 7"/>
          <p:cNvPicPr>
            <a:picLocks noChangeAspect="1"/>
          </p:cNvPicPr>
          <p:nvPr/>
        </p:nvPicPr>
        <p:blipFill>
          <a:blip r:embed="rId3"/>
          <a:stretch>
            <a:fillRect/>
          </a:stretch>
        </p:blipFill>
        <p:spPr>
          <a:xfrm>
            <a:off x="0" y="6457950"/>
            <a:ext cx="4699000" cy="400050"/>
          </a:xfrm>
          <a:prstGeom prst="rect">
            <a:avLst/>
          </a:prstGeom>
        </p:spPr>
      </p:pic>
      <p:pic>
        <p:nvPicPr>
          <p:cNvPr id="9" name="图片 8"/>
          <p:cNvPicPr>
            <a:picLocks noChangeAspect="1"/>
          </p:cNvPicPr>
          <p:nvPr/>
        </p:nvPicPr>
        <p:blipFill>
          <a:blip r:embed="rId3"/>
          <a:stretch>
            <a:fillRect/>
          </a:stretch>
        </p:blipFill>
        <p:spPr>
          <a:xfrm>
            <a:off x="7492999" y="6457950"/>
            <a:ext cx="4699000" cy="400050"/>
          </a:xfrm>
          <a:prstGeom prst="rect">
            <a:avLst/>
          </a:prstGeom>
        </p:spPr>
      </p:pic>
      <p:pic>
        <p:nvPicPr>
          <p:cNvPr id="27" name="图片 26"/>
          <p:cNvPicPr>
            <a:picLocks noChangeAspect="1"/>
          </p:cNvPicPr>
          <p:nvPr/>
        </p:nvPicPr>
        <p:blipFill rotWithShape="1">
          <a:blip r:embed="rId6">
            <a:extLst>
              <a:ext uri="{28A0092B-C50C-407E-A947-70E740481C1C}">
                <a14:useLocalDpi xmlns:a14="http://schemas.microsoft.com/office/drawing/2010/main" val="0"/>
              </a:ext>
            </a:extLst>
          </a:blip>
          <a:srcRect t="34707" r="-945" b="31476"/>
          <a:stretch>
            <a:fillRect/>
          </a:stretch>
        </p:blipFill>
        <p:spPr>
          <a:xfrm>
            <a:off x="4706935" y="5825470"/>
            <a:ext cx="2816225" cy="1257955"/>
          </a:xfrm>
          <a:prstGeom prst="rect">
            <a:avLst/>
          </a:prstGeom>
          <a:effectLst/>
        </p:spPr>
      </p:pic>
      <p:pic>
        <p:nvPicPr>
          <p:cNvPr id="13" name="图片 12"/>
          <p:cNvPicPr>
            <a:picLocks noChangeAspect="1"/>
          </p:cNvPicPr>
          <p:nvPr/>
        </p:nvPicPr>
        <p:blipFill>
          <a:blip r:embed="rId3"/>
          <a:stretch>
            <a:fillRect/>
          </a:stretch>
        </p:blipFill>
        <p:spPr>
          <a:xfrm>
            <a:off x="4699000" y="6786563"/>
            <a:ext cx="2793999" cy="71437"/>
          </a:xfrm>
          <a:prstGeom prst="rect">
            <a:avLst/>
          </a:prstGeom>
        </p:spPr>
      </p:pic>
      <p:sp>
        <p:nvSpPr>
          <p:cNvPr id="7" name="文本框 6"/>
          <p:cNvSpPr txBox="1"/>
          <p:nvPr/>
        </p:nvSpPr>
        <p:spPr>
          <a:xfrm>
            <a:off x="7619999" y="6477744"/>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sp>
        <p:nvSpPr>
          <p:cNvPr id="20" name="文本框 19"/>
          <p:cNvSpPr txBox="1"/>
          <p:nvPr/>
        </p:nvSpPr>
        <p:spPr>
          <a:xfrm>
            <a:off x="220660" y="6480125"/>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pic>
        <p:nvPicPr>
          <p:cNvPr id="22" name="图片 21"/>
          <p:cNvPicPr>
            <a:picLocks noChangeAspect="1"/>
          </p:cNvPicPr>
          <p:nvPr/>
        </p:nvPicPr>
        <p:blipFill rotWithShape="1">
          <a:blip r:embed="rId7">
            <a:extLst>
              <a:ext uri="{28A0092B-C50C-407E-A947-70E740481C1C}">
                <a14:useLocalDpi xmlns:a14="http://schemas.microsoft.com/office/drawing/2010/main" val="0"/>
              </a:ext>
            </a:extLst>
          </a:blip>
          <a:srcRect t="45162" b="43657"/>
          <a:stretch>
            <a:fillRect/>
          </a:stretch>
        </p:blipFill>
        <p:spPr>
          <a:xfrm>
            <a:off x="8942612" y="12009"/>
            <a:ext cx="3371850" cy="502657"/>
          </a:xfrm>
          <a:prstGeom prst="rect">
            <a:avLst/>
          </a:prstGeom>
        </p:spPr>
      </p:pic>
      <p:sp>
        <p:nvSpPr>
          <p:cNvPr id="5" name="文本框 4"/>
          <p:cNvSpPr txBox="1"/>
          <p:nvPr/>
        </p:nvSpPr>
        <p:spPr>
          <a:xfrm>
            <a:off x="0" y="-77012"/>
            <a:ext cx="4098267" cy="706755"/>
          </a:xfrm>
          <a:prstGeom prst="rect">
            <a:avLst/>
          </a:prstGeom>
          <a:noFill/>
        </p:spPr>
        <p:txBody>
          <a:bodyPr wrap="square" rtlCol="0">
            <a:spAutoFit/>
          </a:bodyPr>
          <a:lstStyle/>
          <a:p>
            <a:r>
              <a:rPr lang="zh-CN" altLang="en-US" sz="4000" dirty="0">
                <a:solidFill>
                  <a:schemeClr val="bg1"/>
                </a:solidFill>
                <a:latin typeface="华文行楷" panose="02010800040101010101" charset="-122"/>
                <a:ea typeface="华文行楷" panose="02010800040101010101" charset="-122"/>
              </a:rPr>
              <a:t>论文概述</a:t>
            </a:r>
            <a:endParaRPr lang="zh-CN" altLang="en-US" sz="4000" dirty="0">
              <a:solidFill>
                <a:schemeClr val="bg1"/>
              </a:solidFill>
              <a:latin typeface="华文行楷" panose="02010800040101010101" charset="-122"/>
              <a:ea typeface="华文行楷" panose="02010800040101010101" charset="-122"/>
            </a:endParaRPr>
          </a:p>
        </p:txBody>
      </p:sp>
      <p:sp>
        <p:nvSpPr>
          <p:cNvPr id="2" name="文本框 1"/>
          <p:cNvSpPr txBox="1"/>
          <p:nvPr/>
        </p:nvSpPr>
        <p:spPr>
          <a:xfrm>
            <a:off x="16783" y="529116"/>
            <a:ext cx="1304016" cy="76944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4400" dirty="0">
                <a:latin typeface="思源黑体 CN Bold" panose="020B0800000000000000" pitchFamily="34" charset="-122"/>
                <a:ea typeface="思源黑体 CN Bold" panose="020B0800000000000000" pitchFamily="34" charset="-122"/>
              </a:rPr>
              <a:t>02</a:t>
            </a:r>
            <a:endParaRPr lang="zh-CN" altLang="en-US" sz="4400" dirty="0">
              <a:latin typeface="思源黑体 CN Bold" panose="020B0800000000000000" pitchFamily="34" charset="-122"/>
              <a:ea typeface="思源黑体 CN Bold" panose="020B0800000000000000" pitchFamily="34" charset="-122"/>
            </a:endParaRPr>
          </a:p>
        </p:txBody>
      </p:sp>
      <p:sp>
        <p:nvSpPr>
          <p:cNvPr id="3" name="文本框 2"/>
          <p:cNvSpPr txBox="1"/>
          <p:nvPr/>
        </p:nvSpPr>
        <p:spPr>
          <a:xfrm>
            <a:off x="2078355" y="764540"/>
            <a:ext cx="9286875" cy="777875"/>
          </a:xfrm>
          <a:prstGeom prst="rect">
            <a:avLst/>
          </a:prstGeom>
          <a:noFill/>
        </p:spPr>
        <p:txBody>
          <a:bodyPr wrap="square" rtlCol="0" anchor="t">
            <a:noAutofit/>
          </a:bodyPr>
          <a:p>
            <a:r>
              <a:rPr lang="zh-CN" altLang="en-US" sz="2000" b="1">
                <a:latin typeface="Times New Roman" panose="02020603050405020304" pitchFamily="18" charset="0"/>
                <a:ea typeface="华文楷体" panose="02010600040101010101" charset="-122"/>
                <a:cs typeface="Times New Roman" panose="02020603050405020304" pitchFamily="18" charset="0"/>
              </a:rPr>
              <a:t>《A Survey of Secure Computation Using Trusted Execution Environments》</a:t>
            </a:r>
            <a:endParaRPr lang="zh-CN" altLang="en-US" sz="2000" b="1">
              <a:latin typeface="Times New Roman" panose="02020603050405020304" pitchFamily="18" charset="0"/>
              <a:ea typeface="华文楷体" panose="02010600040101010101" charset="-122"/>
              <a:cs typeface="Times New Roman" panose="02020603050405020304" pitchFamily="18" charset="0"/>
            </a:endParaRPr>
          </a:p>
        </p:txBody>
      </p:sp>
      <p:sp>
        <p:nvSpPr>
          <p:cNvPr id="4" name="文本框 3"/>
          <p:cNvSpPr txBox="1"/>
          <p:nvPr/>
        </p:nvSpPr>
        <p:spPr>
          <a:xfrm>
            <a:off x="714375" y="1824990"/>
            <a:ext cx="11282045" cy="4722495"/>
          </a:xfrm>
          <a:prstGeom prst="rect">
            <a:avLst/>
          </a:prstGeom>
          <a:noFill/>
        </p:spPr>
        <p:txBody>
          <a:bodyPr wrap="square" rtlCol="0">
            <a:noAutofit/>
          </a:bodyPr>
          <a:p>
            <a:pPr lvl="1" indent="0">
              <a:lnSpc>
                <a:spcPct val="100000"/>
              </a:lnSpc>
              <a:buSzPct val="50000"/>
              <a:buFont typeface="Wingdings" panose="05000000000000000000" charset="0"/>
              <a:buNone/>
            </a:pPr>
            <a:endParaRPr lang="zh-CN" altLang="en-US" sz="2400" b="1">
              <a:latin typeface="华文楷体" panose="02010600040101010101" charset="-122"/>
              <a:ea typeface="华文楷体" panose="02010600040101010101" charset="-122"/>
            </a:endParaRPr>
          </a:p>
          <a:p>
            <a:pPr lvl="1" indent="0">
              <a:lnSpc>
                <a:spcPct val="100000"/>
              </a:lnSpc>
              <a:buSzPct val="50000"/>
              <a:buFont typeface="Wingdings" panose="05000000000000000000" charset="0"/>
              <a:buNone/>
            </a:pPr>
            <a:r>
              <a:rPr lang="zh-CN" altLang="en-US" sz="2400" b="1">
                <a:solidFill>
                  <a:srgbClr val="C00000"/>
                </a:solidFill>
                <a:latin typeface="华文楷体" panose="02010600040101010101" charset="-122"/>
                <a:ea typeface="华文楷体" panose="02010600040101010101" charset="-122"/>
              </a:rPr>
              <a:t>评价标准：</a:t>
            </a:r>
            <a:endParaRPr lang="zh-CN" altLang="en-US" sz="2400" b="1">
              <a:solidFill>
                <a:srgbClr val="C00000"/>
              </a:solidFill>
              <a:latin typeface="华文楷体" panose="02010600040101010101" charset="-122"/>
              <a:ea typeface="华文楷体" panose="02010600040101010101" charset="-122"/>
            </a:endParaRPr>
          </a:p>
          <a:p>
            <a:pPr lvl="1" indent="0">
              <a:lnSpc>
                <a:spcPct val="100000"/>
              </a:lnSpc>
              <a:buSzPct val="50000"/>
              <a:buFont typeface="Wingdings" panose="05000000000000000000" charset="0"/>
              <a:buNone/>
            </a:pPr>
            <a:r>
              <a:rPr lang="zh-CN" altLang="en-US" sz="2400" b="1">
                <a:latin typeface="华文楷体" panose="02010600040101010101" charset="-122"/>
                <a:ea typeface="华文楷体" panose="02010600040101010101" charset="-122"/>
              </a:rPr>
              <a:t>安全性：</a:t>
            </a:r>
            <a:endParaRPr lang="zh-CN" altLang="en-US" sz="2400" b="1">
              <a:latin typeface="华文楷体" panose="02010600040101010101" charset="-122"/>
              <a:ea typeface="华文楷体" panose="02010600040101010101" charset="-122"/>
            </a:endParaRPr>
          </a:p>
          <a:p>
            <a:pPr lvl="1" indent="457200">
              <a:lnSpc>
                <a:spcPct val="100000"/>
              </a:lnSpc>
              <a:buSzPct val="50000"/>
              <a:buFont typeface="Wingdings" panose="05000000000000000000" charset="0"/>
              <a:buNone/>
            </a:pPr>
            <a:r>
              <a:rPr lang="zh-CN" altLang="en-US" sz="2400" b="1">
                <a:latin typeface="华文楷体" panose="02010600040101010101" charset="-122"/>
                <a:ea typeface="华文楷体" panose="02010600040101010101" charset="-122"/>
              </a:rPr>
              <a:t>隐私</a:t>
            </a:r>
            <a:endParaRPr lang="zh-CN" altLang="en-US" sz="2400" b="1">
              <a:latin typeface="华文楷体" panose="02010600040101010101" charset="-122"/>
              <a:ea typeface="华文楷体" panose="02010600040101010101" charset="-122"/>
            </a:endParaRPr>
          </a:p>
          <a:p>
            <a:pPr lvl="1" indent="457200">
              <a:lnSpc>
                <a:spcPct val="100000"/>
              </a:lnSpc>
              <a:buSzPct val="50000"/>
              <a:buFont typeface="Wingdings" panose="05000000000000000000" charset="0"/>
              <a:buNone/>
            </a:pPr>
            <a:r>
              <a:rPr lang="zh-CN" altLang="en-US" sz="2400" b="1">
                <a:latin typeface="华文楷体" panose="02010600040101010101" charset="-122"/>
                <a:ea typeface="华文楷体" panose="02010600040101010101" charset="-122"/>
              </a:rPr>
              <a:t>完整性</a:t>
            </a:r>
            <a:endParaRPr lang="zh-CN" altLang="en-US" sz="2400" b="1">
              <a:latin typeface="华文楷体" panose="02010600040101010101" charset="-122"/>
              <a:ea typeface="华文楷体" panose="02010600040101010101" charset="-122"/>
            </a:endParaRPr>
          </a:p>
          <a:p>
            <a:pPr lvl="1" indent="457200">
              <a:lnSpc>
                <a:spcPct val="100000"/>
              </a:lnSpc>
              <a:buSzPct val="50000"/>
              <a:buFont typeface="Wingdings" panose="05000000000000000000" charset="0"/>
              <a:buNone/>
            </a:pPr>
            <a:r>
              <a:rPr lang="zh-CN" altLang="en-US" sz="2400" b="1">
                <a:latin typeface="华文楷体" panose="02010600040101010101" charset="-122"/>
                <a:ea typeface="华文楷体" panose="02010600040101010101" charset="-122"/>
              </a:rPr>
              <a:t>新鲜度</a:t>
            </a:r>
            <a:endParaRPr lang="zh-CN" altLang="en-US" sz="2400" b="1">
              <a:latin typeface="华文楷体" panose="02010600040101010101" charset="-122"/>
              <a:ea typeface="华文楷体" panose="02010600040101010101" charset="-122"/>
            </a:endParaRPr>
          </a:p>
          <a:p>
            <a:pPr lvl="1" indent="457200">
              <a:lnSpc>
                <a:spcPct val="100000"/>
              </a:lnSpc>
              <a:buSzPct val="50000"/>
              <a:buFont typeface="Wingdings" panose="05000000000000000000" charset="0"/>
              <a:buNone/>
            </a:pPr>
            <a:r>
              <a:rPr lang="zh-CN" altLang="en-US" sz="2400" b="1">
                <a:latin typeface="华文楷体" panose="02010600040101010101" charset="-122"/>
                <a:ea typeface="华文楷体" panose="02010600040101010101" charset="-122"/>
              </a:rPr>
              <a:t>公平性</a:t>
            </a:r>
            <a:endParaRPr lang="zh-CN" altLang="en-US" sz="2400" b="1">
              <a:latin typeface="华文楷体" panose="02010600040101010101" charset="-122"/>
              <a:ea typeface="华文楷体" panose="02010600040101010101" charset="-122"/>
            </a:endParaRPr>
          </a:p>
          <a:p>
            <a:pPr lvl="1" indent="457200">
              <a:lnSpc>
                <a:spcPct val="100000"/>
              </a:lnSpc>
              <a:buSzPct val="50000"/>
              <a:buFont typeface="Wingdings" panose="05000000000000000000" charset="0"/>
              <a:buNone/>
            </a:pPr>
            <a:r>
              <a:rPr lang="zh-CN" altLang="en-US" sz="2400" b="1">
                <a:latin typeface="华文楷体" panose="02010600040101010101" charset="-122"/>
                <a:ea typeface="华文楷体" panose="02010600040101010101" charset="-122"/>
              </a:rPr>
              <a:t>对抗性模型 ：</a:t>
            </a:r>
            <a:r>
              <a:rPr lang="en-US" altLang="zh-CN" sz="2400" b="1">
                <a:latin typeface="华文楷体" panose="02010600040101010101" charset="-122"/>
                <a:ea typeface="华文楷体" panose="02010600040101010101" charset="-122"/>
              </a:rPr>
              <a:t> 半诚实攻击者和恶意攻击者</a:t>
            </a:r>
            <a:endParaRPr lang="en-US" altLang="zh-CN" sz="2400" b="1">
              <a:latin typeface="华文楷体" panose="02010600040101010101" charset="-122"/>
              <a:ea typeface="华文楷体" panose="02010600040101010101" charset="-122"/>
            </a:endParaRPr>
          </a:p>
          <a:p>
            <a:pPr marL="0" lvl="0" indent="457200">
              <a:lnSpc>
                <a:spcPct val="100000"/>
              </a:lnSpc>
              <a:buSzPct val="50000"/>
              <a:buFont typeface="Wingdings" panose="05000000000000000000" charset="0"/>
              <a:buNone/>
            </a:pPr>
            <a:r>
              <a:rPr lang="zh-CN" altLang="en-US" sz="2400" b="1">
                <a:solidFill>
                  <a:schemeClr val="tx1"/>
                </a:solidFill>
                <a:latin typeface="华文楷体" panose="02010600040101010101" charset="-122"/>
                <a:ea typeface="华文楷体" panose="02010600040101010101" charset="-122"/>
              </a:rPr>
              <a:t>性能：</a:t>
            </a:r>
            <a:endParaRPr lang="zh-CN" altLang="en-US" sz="2400" b="1">
              <a:solidFill>
                <a:schemeClr val="tx1"/>
              </a:solidFill>
              <a:latin typeface="华文楷体" panose="02010600040101010101" charset="-122"/>
              <a:ea typeface="华文楷体" panose="02010600040101010101" charset="-122"/>
            </a:endParaRPr>
          </a:p>
          <a:p>
            <a:pPr marL="457200" lvl="1" indent="457200">
              <a:lnSpc>
                <a:spcPct val="100000"/>
              </a:lnSpc>
              <a:buSzPct val="50000"/>
              <a:buFont typeface="Wingdings" panose="05000000000000000000" charset="0"/>
              <a:buNone/>
            </a:pPr>
            <a:r>
              <a:rPr lang="zh-CN" altLang="en-US" sz="2400" b="1">
                <a:latin typeface="华文楷体" panose="02010600040101010101" charset="-122"/>
                <a:ea typeface="华文楷体" panose="02010600040101010101" charset="-122"/>
              </a:rPr>
              <a:t>实验配置</a:t>
            </a:r>
            <a:endParaRPr lang="zh-CN" altLang="en-US" sz="2400" b="1">
              <a:solidFill>
                <a:schemeClr val="tx1"/>
              </a:solidFill>
              <a:latin typeface="华文楷体" panose="02010600040101010101" charset="-122"/>
              <a:ea typeface="华文楷体" panose="02010600040101010101" charset="-122"/>
            </a:endParaRPr>
          </a:p>
          <a:p>
            <a:pPr marL="457200" lvl="1" indent="457200">
              <a:lnSpc>
                <a:spcPct val="100000"/>
              </a:lnSpc>
              <a:buSzPct val="50000"/>
              <a:buFont typeface="Wingdings" panose="05000000000000000000" charset="0"/>
              <a:buNone/>
            </a:pPr>
            <a:r>
              <a:rPr lang="zh-CN" altLang="en-US" sz="2400" b="1">
                <a:latin typeface="华文楷体" panose="02010600040101010101" charset="-122"/>
                <a:ea typeface="华文楷体" panose="02010600040101010101" charset="-122"/>
              </a:rPr>
              <a:t>成本</a:t>
            </a:r>
            <a:endParaRPr lang="zh-CN" altLang="en-US" sz="2400" b="1">
              <a:solidFill>
                <a:schemeClr val="tx1"/>
              </a:solidFill>
              <a:latin typeface="华文楷体" panose="02010600040101010101" charset="-122"/>
              <a:ea typeface="华文楷体" panose="02010600040101010101" charset="-122"/>
            </a:endParaRPr>
          </a:p>
          <a:p>
            <a:pPr marL="457200" lvl="1" indent="457200">
              <a:lnSpc>
                <a:spcPct val="100000"/>
              </a:lnSpc>
              <a:buSzPct val="50000"/>
              <a:buFont typeface="Wingdings" panose="05000000000000000000" charset="0"/>
              <a:buNone/>
            </a:pPr>
            <a:r>
              <a:rPr lang="zh-CN" altLang="en-US" sz="2400" b="1">
                <a:latin typeface="华文楷体" panose="02010600040101010101" charset="-122"/>
                <a:ea typeface="华文楷体" panose="02010600040101010101" charset="-122"/>
              </a:rPr>
              <a:t>精度</a:t>
            </a:r>
            <a:endParaRPr lang="zh-CN" altLang="en-US" sz="2400" b="1">
              <a:solidFill>
                <a:schemeClr val="tx1"/>
              </a:solidFill>
              <a:latin typeface="华文楷体" panose="02010600040101010101" charset="-122"/>
              <a:ea typeface="华文楷体" panose="02010600040101010101" charset="-122"/>
            </a:endParaRPr>
          </a:p>
          <a:p>
            <a:pPr marL="457200" lvl="1" indent="457200">
              <a:lnSpc>
                <a:spcPct val="100000"/>
              </a:lnSpc>
              <a:buSzPct val="50000"/>
              <a:buFont typeface="Wingdings" panose="05000000000000000000" charset="0"/>
              <a:buNone/>
            </a:pPr>
            <a:r>
              <a:rPr lang="zh-CN" altLang="en-US" sz="2400" b="1">
                <a:latin typeface="华文楷体" panose="02010600040101010101" charset="-122"/>
                <a:ea typeface="华文楷体" panose="02010600040101010101" charset="-122"/>
              </a:rPr>
              <a:t>是否</a:t>
            </a:r>
            <a:r>
              <a:rPr lang="zh-CN" altLang="en-US" sz="2400" b="1">
                <a:latin typeface="华文楷体" panose="02010600040101010101" charset="-122"/>
                <a:ea typeface="华文楷体" panose="02010600040101010101" charset="-122"/>
              </a:rPr>
              <a:t>开源</a:t>
            </a:r>
            <a:endParaRPr lang="zh-CN" altLang="en-US" sz="2400" b="1">
              <a:latin typeface="华文楷体" panose="02010600040101010101" charset="-122"/>
              <a:ea typeface="华文楷体" panose="02010600040101010101" charset="-122"/>
            </a:endParaRPr>
          </a:p>
          <a:p>
            <a:pPr lvl="1" indent="0">
              <a:lnSpc>
                <a:spcPct val="100000"/>
              </a:lnSpc>
              <a:buSzPct val="50000"/>
              <a:buFont typeface="Wingdings" panose="05000000000000000000" charset="0"/>
              <a:buNone/>
            </a:pPr>
            <a:endParaRPr lang="zh-CN" altLang="en-US" sz="2400" b="1">
              <a:latin typeface="华文楷体" panose="02010600040101010101" charset="-122"/>
              <a:ea typeface="华文楷体" panose="02010600040101010101" charset="-122"/>
            </a:endParaRPr>
          </a:p>
          <a:p>
            <a:pPr lvl="1" indent="0">
              <a:lnSpc>
                <a:spcPct val="100000"/>
              </a:lnSpc>
              <a:buSzPct val="50000"/>
              <a:buFont typeface="Wingdings" panose="05000000000000000000" charset="0"/>
              <a:buNone/>
            </a:pPr>
            <a:endParaRPr lang="zh-CN" altLang="en-US" sz="2400" b="1">
              <a:latin typeface="华文楷体" panose="02010600040101010101" charset="-122"/>
              <a:ea typeface="华文楷体" panose="02010600040101010101" charset="-122"/>
            </a:endParaRPr>
          </a:p>
        </p:txBody>
      </p:sp>
      <p:sp>
        <p:nvSpPr>
          <p:cNvPr id="6" name="文本框 5"/>
          <p:cNvSpPr txBox="1"/>
          <p:nvPr/>
        </p:nvSpPr>
        <p:spPr>
          <a:xfrm>
            <a:off x="714375" y="1298575"/>
            <a:ext cx="6096000" cy="583565"/>
          </a:xfrm>
          <a:prstGeom prst="rect">
            <a:avLst/>
          </a:prstGeom>
          <a:noFill/>
        </p:spPr>
        <p:txBody>
          <a:bodyPr wrap="square" rtlCol="0" anchor="t">
            <a:spAutoFit/>
          </a:bodyPr>
          <a:p>
            <a:pPr>
              <a:lnSpc>
                <a:spcPct val="100000"/>
              </a:lnSpc>
            </a:pPr>
            <a:r>
              <a:rPr lang="zh-CN" altLang="en-US" sz="3200" b="1">
                <a:solidFill>
                  <a:srgbClr val="C00000"/>
                </a:solidFill>
                <a:latin typeface="华文楷体" panose="02010600040101010101" charset="-122"/>
                <a:ea typeface="华文楷体" panose="02010600040101010101" charset="-122"/>
                <a:sym typeface="+mn-ea"/>
              </a:rPr>
              <a:t>分类和评估标准</a:t>
            </a:r>
            <a:endParaRPr lang="zh-CN" altLang="en-US" sz="3200" b="1">
              <a:solidFill>
                <a:srgbClr val="C00000"/>
              </a:solidFill>
              <a:latin typeface="华文楷体" panose="02010600040101010101" charset="-122"/>
              <a:ea typeface="华文楷体" panose="02010600040101010101" charset="-122"/>
              <a:sym typeface="+mn-ea"/>
            </a:endParaRPr>
          </a:p>
        </p:txBody>
      </p:sp>
      <p:pic>
        <p:nvPicPr>
          <p:cNvPr id="10" name="图片 9"/>
          <p:cNvPicPr>
            <a:picLocks noChangeAspect="1"/>
          </p:cNvPicPr>
          <p:nvPr>
            <p:custDataLst>
              <p:tags r:id="rId8"/>
            </p:custDataLst>
          </p:nvPr>
        </p:nvPicPr>
        <p:blipFill>
          <a:blip r:embed="rId9"/>
          <a:stretch>
            <a:fillRect/>
          </a:stretch>
        </p:blipFill>
        <p:spPr>
          <a:xfrm>
            <a:off x="7329805" y="2082800"/>
            <a:ext cx="4782820" cy="332232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rotWithShape="1">
          <a:blip r:embed="rId1">
            <a:lum bright="70000" contrast="-70000"/>
            <a:extLst>
              <a:ext uri="{BEBA8EAE-BF5A-486C-A8C5-ECC9F3942E4B}">
                <a14:imgProps xmlns:a14="http://schemas.microsoft.com/office/drawing/2010/main">
                  <a14:imgLayer r:embed="rId2">
                    <a14:imgEffect>
                      <a14:artisticPhotocopy trans="62000" detail="10"/>
                    </a14:imgEffect>
                  </a14:imgLayer>
                </a14:imgProps>
              </a:ext>
              <a:ext uri="{28A0092B-C50C-407E-A947-70E740481C1C}">
                <a14:useLocalDpi xmlns:a14="http://schemas.microsoft.com/office/drawing/2010/main" val="0"/>
              </a:ext>
            </a:extLst>
          </a:blip>
          <a:srcRect l="21090" t="24930" r="28578" b="35961"/>
          <a:stretch>
            <a:fillRect/>
          </a:stretch>
        </p:blipFill>
        <p:spPr>
          <a:xfrm>
            <a:off x="4208555" y="5123870"/>
            <a:ext cx="3782824" cy="3919109"/>
          </a:xfrm>
          <a:prstGeom prst="rect">
            <a:avLst/>
          </a:prstGeom>
        </p:spPr>
      </p:pic>
      <p:pic>
        <p:nvPicPr>
          <p:cNvPr id="21" name="图片 20"/>
          <p:cNvPicPr>
            <a:picLocks noChangeAspect="1"/>
          </p:cNvPicPr>
          <p:nvPr/>
        </p:nvPicPr>
        <p:blipFill>
          <a:blip r:embed="rId3"/>
          <a:stretch>
            <a:fillRect/>
          </a:stretch>
        </p:blipFill>
        <p:spPr>
          <a:xfrm>
            <a:off x="0" y="-1"/>
            <a:ext cx="12192000" cy="553865"/>
          </a:xfrm>
          <a:prstGeom prst="rect">
            <a:avLst/>
          </a:prstGeom>
        </p:spPr>
      </p:pic>
      <p:pic>
        <p:nvPicPr>
          <p:cNvPr id="25" name="图片 24"/>
          <p:cNvPicPr>
            <a:picLocks noChangeAspect="1"/>
          </p:cNvPicPr>
          <p:nvPr/>
        </p:nvPicPr>
        <p:blipFill rotWithShape="1">
          <a:blip r:embed="rId4">
            <a:extLst>
              <a:ext uri="{BEBA8EAE-BF5A-486C-A8C5-ECC9F3942E4B}">
                <a14:imgProps xmlns:a14="http://schemas.microsoft.com/office/drawing/2010/main">
                  <a14:imgLayer r:embed="rId5">
                    <a14:imgEffect>
                      <a14:artisticPhotocopy trans="59000" detail="10"/>
                    </a14:imgEffect>
                  </a14:imgLayer>
                </a14:imgProps>
              </a:ext>
              <a:ext uri="{28A0092B-C50C-407E-A947-70E740481C1C}">
                <a14:useLocalDpi xmlns:a14="http://schemas.microsoft.com/office/drawing/2010/main" val="0"/>
              </a:ext>
            </a:extLst>
          </a:blip>
          <a:srcRect l="21222" t="24263" r="27229" b="31678"/>
          <a:stretch>
            <a:fillRect/>
          </a:stretch>
        </p:blipFill>
        <p:spPr>
          <a:xfrm rot="7839735">
            <a:off x="-1483626" y="-1142126"/>
            <a:ext cx="2831237" cy="3226500"/>
          </a:xfrm>
          <a:prstGeom prst="rect">
            <a:avLst/>
          </a:prstGeom>
        </p:spPr>
      </p:pic>
      <p:pic>
        <p:nvPicPr>
          <p:cNvPr id="8" name="图片 7"/>
          <p:cNvPicPr>
            <a:picLocks noChangeAspect="1"/>
          </p:cNvPicPr>
          <p:nvPr/>
        </p:nvPicPr>
        <p:blipFill>
          <a:blip r:embed="rId3"/>
          <a:stretch>
            <a:fillRect/>
          </a:stretch>
        </p:blipFill>
        <p:spPr>
          <a:xfrm>
            <a:off x="0" y="6457950"/>
            <a:ext cx="4699000" cy="400050"/>
          </a:xfrm>
          <a:prstGeom prst="rect">
            <a:avLst/>
          </a:prstGeom>
        </p:spPr>
      </p:pic>
      <p:pic>
        <p:nvPicPr>
          <p:cNvPr id="9" name="图片 8"/>
          <p:cNvPicPr>
            <a:picLocks noChangeAspect="1"/>
          </p:cNvPicPr>
          <p:nvPr/>
        </p:nvPicPr>
        <p:blipFill>
          <a:blip r:embed="rId3"/>
          <a:stretch>
            <a:fillRect/>
          </a:stretch>
        </p:blipFill>
        <p:spPr>
          <a:xfrm>
            <a:off x="7492999" y="6457950"/>
            <a:ext cx="4699000" cy="400050"/>
          </a:xfrm>
          <a:prstGeom prst="rect">
            <a:avLst/>
          </a:prstGeom>
        </p:spPr>
      </p:pic>
      <p:pic>
        <p:nvPicPr>
          <p:cNvPr id="27" name="图片 26"/>
          <p:cNvPicPr>
            <a:picLocks noChangeAspect="1"/>
          </p:cNvPicPr>
          <p:nvPr/>
        </p:nvPicPr>
        <p:blipFill rotWithShape="1">
          <a:blip r:embed="rId6">
            <a:extLst>
              <a:ext uri="{28A0092B-C50C-407E-A947-70E740481C1C}">
                <a14:useLocalDpi xmlns:a14="http://schemas.microsoft.com/office/drawing/2010/main" val="0"/>
              </a:ext>
            </a:extLst>
          </a:blip>
          <a:srcRect t="34707" r="-945" b="31476"/>
          <a:stretch>
            <a:fillRect/>
          </a:stretch>
        </p:blipFill>
        <p:spPr>
          <a:xfrm>
            <a:off x="4706935" y="5825470"/>
            <a:ext cx="2816225" cy="1257955"/>
          </a:xfrm>
          <a:prstGeom prst="rect">
            <a:avLst/>
          </a:prstGeom>
          <a:effectLst/>
        </p:spPr>
      </p:pic>
      <p:pic>
        <p:nvPicPr>
          <p:cNvPr id="13" name="图片 12"/>
          <p:cNvPicPr>
            <a:picLocks noChangeAspect="1"/>
          </p:cNvPicPr>
          <p:nvPr/>
        </p:nvPicPr>
        <p:blipFill>
          <a:blip r:embed="rId3"/>
          <a:stretch>
            <a:fillRect/>
          </a:stretch>
        </p:blipFill>
        <p:spPr>
          <a:xfrm>
            <a:off x="4699000" y="6786563"/>
            <a:ext cx="2793999" cy="71437"/>
          </a:xfrm>
          <a:prstGeom prst="rect">
            <a:avLst/>
          </a:prstGeom>
        </p:spPr>
      </p:pic>
      <p:sp>
        <p:nvSpPr>
          <p:cNvPr id="7" name="文本框 6"/>
          <p:cNvSpPr txBox="1"/>
          <p:nvPr/>
        </p:nvSpPr>
        <p:spPr>
          <a:xfrm>
            <a:off x="7619999" y="6477744"/>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sp>
        <p:nvSpPr>
          <p:cNvPr id="20" name="文本框 19"/>
          <p:cNvSpPr txBox="1"/>
          <p:nvPr/>
        </p:nvSpPr>
        <p:spPr>
          <a:xfrm>
            <a:off x="220660" y="6480125"/>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pic>
        <p:nvPicPr>
          <p:cNvPr id="22" name="图片 21"/>
          <p:cNvPicPr>
            <a:picLocks noChangeAspect="1"/>
          </p:cNvPicPr>
          <p:nvPr/>
        </p:nvPicPr>
        <p:blipFill rotWithShape="1">
          <a:blip r:embed="rId7">
            <a:extLst>
              <a:ext uri="{28A0092B-C50C-407E-A947-70E740481C1C}">
                <a14:useLocalDpi xmlns:a14="http://schemas.microsoft.com/office/drawing/2010/main" val="0"/>
              </a:ext>
            </a:extLst>
          </a:blip>
          <a:srcRect t="45162" b="43657"/>
          <a:stretch>
            <a:fillRect/>
          </a:stretch>
        </p:blipFill>
        <p:spPr>
          <a:xfrm>
            <a:off x="8942612" y="12009"/>
            <a:ext cx="3371850" cy="502657"/>
          </a:xfrm>
          <a:prstGeom prst="rect">
            <a:avLst/>
          </a:prstGeom>
        </p:spPr>
      </p:pic>
      <p:sp>
        <p:nvSpPr>
          <p:cNvPr id="5" name="文本框 4"/>
          <p:cNvSpPr txBox="1"/>
          <p:nvPr/>
        </p:nvSpPr>
        <p:spPr>
          <a:xfrm>
            <a:off x="0" y="-77012"/>
            <a:ext cx="4098267" cy="706755"/>
          </a:xfrm>
          <a:prstGeom prst="rect">
            <a:avLst/>
          </a:prstGeom>
          <a:noFill/>
        </p:spPr>
        <p:txBody>
          <a:bodyPr wrap="square" rtlCol="0">
            <a:spAutoFit/>
          </a:bodyPr>
          <a:lstStyle/>
          <a:p>
            <a:r>
              <a:rPr lang="zh-CN" altLang="en-US" sz="4000" dirty="0">
                <a:solidFill>
                  <a:schemeClr val="bg1"/>
                </a:solidFill>
                <a:latin typeface="华文行楷" panose="02010800040101010101" charset="-122"/>
                <a:ea typeface="华文行楷" panose="02010800040101010101" charset="-122"/>
              </a:rPr>
              <a:t>论文概述</a:t>
            </a:r>
            <a:endParaRPr lang="zh-CN" altLang="en-US" sz="4000" dirty="0">
              <a:solidFill>
                <a:schemeClr val="bg1"/>
              </a:solidFill>
              <a:latin typeface="华文行楷" panose="02010800040101010101" charset="-122"/>
              <a:ea typeface="华文行楷" panose="02010800040101010101" charset="-122"/>
            </a:endParaRPr>
          </a:p>
        </p:txBody>
      </p:sp>
      <p:sp>
        <p:nvSpPr>
          <p:cNvPr id="2" name="文本框 1"/>
          <p:cNvSpPr txBox="1"/>
          <p:nvPr/>
        </p:nvSpPr>
        <p:spPr>
          <a:xfrm>
            <a:off x="16783" y="529116"/>
            <a:ext cx="1304016" cy="76944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4400" dirty="0">
                <a:latin typeface="思源黑体 CN Bold" panose="020B0800000000000000" pitchFamily="34" charset="-122"/>
                <a:ea typeface="思源黑体 CN Bold" panose="020B0800000000000000" pitchFamily="34" charset="-122"/>
              </a:rPr>
              <a:t>02</a:t>
            </a:r>
            <a:endParaRPr lang="zh-CN" altLang="en-US" sz="4400" dirty="0">
              <a:latin typeface="思源黑体 CN Bold" panose="020B0800000000000000" pitchFamily="34" charset="-122"/>
              <a:ea typeface="思源黑体 CN Bold" panose="020B0800000000000000" pitchFamily="34" charset="-122"/>
            </a:endParaRPr>
          </a:p>
        </p:txBody>
      </p:sp>
      <p:sp>
        <p:nvSpPr>
          <p:cNvPr id="3" name="文本框 2"/>
          <p:cNvSpPr txBox="1"/>
          <p:nvPr/>
        </p:nvSpPr>
        <p:spPr>
          <a:xfrm>
            <a:off x="2078355" y="764540"/>
            <a:ext cx="9286875" cy="777875"/>
          </a:xfrm>
          <a:prstGeom prst="rect">
            <a:avLst/>
          </a:prstGeom>
          <a:noFill/>
        </p:spPr>
        <p:txBody>
          <a:bodyPr wrap="square" rtlCol="0" anchor="t">
            <a:noAutofit/>
          </a:bodyPr>
          <a:p>
            <a:r>
              <a:rPr lang="zh-CN" altLang="en-US" sz="2000" b="1">
                <a:latin typeface="Times New Roman" panose="02020603050405020304" pitchFamily="18" charset="0"/>
                <a:ea typeface="华文楷体" panose="02010600040101010101" charset="-122"/>
                <a:cs typeface="Times New Roman" panose="02020603050405020304" pitchFamily="18" charset="0"/>
              </a:rPr>
              <a:t>《A Survey of Secure Computation Using Trusted Execution Environments》</a:t>
            </a:r>
            <a:endParaRPr lang="zh-CN" altLang="en-US" sz="2000" b="1">
              <a:latin typeface="Times New Roman" panose="02020603050405020304" pitchFamily="18" charset="0"/>
              <a:ea typeface="华文楷体" panose="02010600040101010101" charset="-122"/>
              <a:cs typeface="Times New Roman" panose="02020603050405020304" pitchFamily="18" charset="0"/>
            </a:endParaRPr>
          </a:p>
        </p:txBody>
      </p:sp>
      <p:sp>
        <p:nvSpPr>
          <p:cNvPr id="4" name="文本框 3"/>
          <p:cNvSpPr txBox="1"/>
          <p:nvPr/>
        </p:nvSpPr>
        <p:spPr>
          <a:xfrm>
            <a:off x="714375" y="1824990"/>
            <a:ext cx="11282045" cy="4722495"/>
          </a:xfrm>
          <a:prstGeom prst="rect">
            <a:avLst/>
          </a:prstGeom>
          <a:noFill/>
        </p:spPr>
        <p:txBody>
          <a:bodyPr wrap="square" rtlCol="0">
            <a:noAutofit/>
          </a:bodyPr>
          <a:p>
            <a:pPr lvl="1" indent="0">
              <a:lnSpc>
                <a:spcPct val="100000"/>
              </a:lnSpc>
              <a:buSzPct val="50000"/>
              <a:buFont typeface="Wingdings" panose="05000000000000000000" charset="0"/>
              <a:buNone/>
            </a:pPr>
            <a:r>
              <a:rPr lang="zh-CN" altLang="en-US" sz="2800" b="1">
                <a:solidFill>
                  <a:srgbClr val="C00000"/>
                </a:solidFill>
                <a:latin typeface="华文楷体" panose="02010600040101010101" charset="-122"/>
                <a:ea typeface="华文楷体" panose="02010600040101010101" charset="-122"/>
              </a:rPr>
              <a:t>首先对问题进行建模：</a:t>
            </a:r>
            <a:endParaRPr lang="zh-CN" altLang="en-US" sz="2800" b="1">
              <a:solidFill>
                <a:srgbClr val="C00000"/>
              </a:solidFill>
              <a:latin typeface="华文楷体" panose="02010600040101010101" charset="-122"/>
              <a:ea typeface="华文楷体" panose="02010600040101010101" charset="-122"/>
            </a:endParaRPr>
          </a:p>
          <a:p>
            <a:pPr lvl="1" indent="457200">
              <a:lnSpc>
                <a:spcPct val="100000"/>
              </a:lnSpc>
              <a:buSzPct val="50000"/>
              <a:buFont typeface="Wingdings" panose="05000000000000000000" charset="0"/>
              <a:buNone/>
            </a:pPr>
            <a:r>
              <a:rPr lang="zh-CN" altLang="en-US" sz="2400" b="1">
                <a:latin typeface="华文楷体" panose="02010600040101010101" charset="-122"/>
                <a:ea typeface="华文楷体" panose="02010600040101010101" charset="-122"/>
              </a:rPr>
              <a:t>安全外包计算( SOC )允许资源受限的客户端将计算任务</a:t>
            </a:r>
            <a:r>
              <a:rPr lang="en-US" altLang="zh-CN" sz="2400" b="1">
                <a:latin typeface="华文楷体" panose="02010600040101010101" charset="-122"/>
                <a:ea typeface="华文楷体" panose="02010600040101010101" charset="-122"/>
              </a:rPr>
              <a:t> </a:t>
            </a:r>
            <a:r>
              <a:rPr lang="zh-CN" altLang="en-US" sz="2400" b="1">
                <a:latin typeface="华文楷体" panose="02010600040101010101" charset="-122"/>
                <a:ea typeface="华文楷体" panose="02010600040101010101" charset="-122"/>
              </a:rPr>
              <a:t>( Φ、𝑥)外包给强大的云服务器，其中</a:t>
            </a:r>
            <a:r>
              <a:rPr lang="en-US" altLang="zh-CN" sz="2400" b="1">
                <a:latin typeface="华文楷体" panose="02010600040101010101" charset="-122"/>
                <a:ea typeface="华文楷体" panose="02010600040101010101" charset="-122"/>
              </a:rPr>
              <a:t> </a:t>
            </a:r>
            <a:r>
              <a:rPr lang="zh-CN" altLang="en-US" sz="2400" b="1">
                <a:latin typeface="华文楷体" panose="02010600040101010101" charset="-122"/>
                <a:ea typeface="华文楷体" panose="02010600040101010101" charset="-122"/>
              </a:rPr>
              <a:t>Φ</a:t>
            </a:r>
            <a:r>
              <a:rPr lang="en-US" altLang="zh-CN" sz="2400" b="1">
                <a:latin typeface="华文楷体" panose="02010600040101010101" charset="-122"/>
                <a:ea typeface="华文楷体" panose="02010600040101010101" charset="-122"/>
              </a:rPr>
              <a:t> </a:t>
            </a:r>
            <a:r>
              <a:rPr lang="zh-CN" altLang="en-US" sz="2400" b="1">
                <a:latin typeface="华文楷体" panose="02010600040101010101" charset="-122"/>
                <a:ea typeface="华文楷体" panose="02010600040101010101" charset="-122"/>
              </a:rPr>
              <a:t>是用于计算的函数或程序，𝑥是敏感的输入。为了提供隐私保护，任务( Φ、𝑥)需要加密到(⟦Φ⟧、⟦𝑥⟧)，云服务器在加密域完成计算，(⟦𝑦⟧, Γ</a:t>
            </a:r>
            <a:r>
              <a:rPr lang="en-US" altLang="zh-CN" sz="2400" b="1">
                <a:latin typeface="华文楷体" panose="02010600040101010101" charset="-122"/>
                <a:ea typeface="华文楷体" panose="02010600040101010101" charset="-122"/>
              </a:rPr>
              <a:t> </a:t>
            </a:r>
            <a:r>
              <a:rPr lang="zh-CN" altLang="en-US" sz="2400" b="1">
                <a:latin typeface="华文楷体" panose="02010600040101010101" charset="-122"/>
                <a:ea typeface="华文楷体" panose="02010600040101010101" charset="-122"/>
              </a:rPr>
              <a:t>)</a:t>
            </a:r>
            <a:r>
              <a:rPr lang="en-US" altLang="zh-CN" sz="2400" b="1">
                <a:latin typeface="华文楷体" panose="02010600040101010101" charset="-122"/>
                <a:ea typeface="华文楷体" panose="02010600040101010101" charset="-122"/>
              </a:rPr>
              <a:t> </a:t>
            </a:r>
            <a:r>
              <a:rPr lang="zh-CN" altLang="en-US" sz="2400" b="1">
                <a:latin typeface="华文楷体" panose="02010600040101010101" charset="-122"/>
                <a:ea typeface="华文楷体" panose="02010600040101010101" charset="-122"/>
              </a:rPr>
              <a:t> = SOC(⟦Φ⟧、⟦𝑥⟧)，其中⟦𝑦⟧是加密输出，Γ</a:t>
            </a:r>
            <a:r>
              <a:rPr lang="en-US" altLang="zh-CN" sz="2400" b="1">
                <a:latin typeface="华文楷体" panose="02010600040101010101" charset="-122"/>
                <a:ea typeface="华文楷体" panose="02010600040101010101" charset="-122"/>
              </a:rPr>
              <a:t> </a:t>
            </a:r>
            <a:r>
              <a:rPr lang="zh-CN" altLang="en-US" sz="2400" b="1">
                <a:latin typeface="华文楷体" panose="02010600040101010101" charset="-122"/>
                <a:ea typeface="华文楷体" panose="02010600040101010101" charset="-122"/>
              </a:rPr>
              <a:t>是执行完整性的证明。客户端收到⟦𝑦⟧后，将其解密为最终的输出</a:t>
            </a:r>
            <a:r>
              <a:rPr lang="en-US" altLang="zh-CN" sz="2400" b="1">
                <a:latin typeface="华文楷体" panose="02010600040101010101" charset="-122"/>
                <a:ea typeface="华文楷体" panose="02010600040101010101" charset="-122"/>
              </a:rPr>
              <a:t> </a:t>
            </a:r>
            <a:r>
              <a:rPr lang="zh-CN" altLang="en-US" sz="2400" b="1">
                <a:latin typeface="华文楷体" panose="02010600040101010101" charset="-122"/>
                <a:ea typeface="华文楷体" panose="02010600040101010101" charset="-122"/>
              </a:rPr>
              <a:t>𝑦。SOC</a:t>
            </a:r>
            <a:r>
              <a:rPr lang="en-US" altLang="zh-CN" sz="2400" b="1">
                <a:latin typeface="华文楷体" panose="02010600040101010101" charset="-122"/>
                <a:ea typeface="华文楷体" panose="02010600040101010101" charset="-122"/>
              </a:rPr>
              <a:t> </a:t>
            </a:r>
            <a:r>
              <a:rPr lang="zh-CN" altLang="en-US" sz="2400" b="1">
                <a:latin typeface="华文楷体" panose="02010600040101010101" charset="-122"/>
                <a:ea typeface="华文楷体" panose="02010600040101010101" charset="-122"/>
              </a:rPr>
              <a:t>的一致性意味着最终输出𝑦 = Φ ( 𝑥 )。隐私性是指云服务器不能学习任何关于Φ (函数隐私)、𝑥 (输入隐私)或𝑦 (输出隐私)的敏感信息。隐私性是指云服务器不能学习任何关于Φ (函数隐私)、𝑥 (输入隐私)或</a:t>
            </a:r>
            <a:r>
              <a:rPr lang="en-US" altLang="zh-CN" sz="2400" b="1">
                <a:latin typeface="华文楷体" panose="02010600040101010101" charset="-122"/>
                <a:ea typeface="华文楷体" panose="02010600040101010101" charset="-122"/>
              </a:rPr>
              <a:t> </a:t>
            </a:r>
            <a:r>
              <a:rPr lang="zh-CN" altLang="en-US" sz="2400" b="1">
                <a:latin typeface="华文楷体" panose="02010600040101010101" charset="-122"/>
                <a:ea typeface="华文楷体" panose="02010600040101010101" charset="-122"/>
              </a:rPr>
              <a:t>𝑦 (输出隐私)的敏感信息。完整性是指服务器正确执行任务( Φ , 𝑥)。</a:t>
            </a:r>
            <a:endParaRPr lang="zh-CN" altLang="en-US" sz="2400" b="1">
              <a:latin typeface="华文楷体" panose="02010600040101010101" charset="-122"/>
              <a:ea typeface="华文楷体" panose="02010600040101010101" charset="-122"/>
            </a:endParaRPr>
          </a:p>
          <a:p>
            <a:pPr lvl="1" indent="0">
              <a:lnSpc>
                <a:spcPct val="100000"/>
              </a:lnSpc>
              <a:buSzPct val="50000"/>
              <a:buFont typeface="Wingdings" panose="05000000000000000000" charset="0"/>
              <a:buNone/>
            </a:pPr>
            <a:endParaRPr lang="zh-CN" altLang="en-US" sz="2400" b="1">
              <a:latin typeface="华文楷体" panose="02010600040101010101" charset="-122"/>
              <a:ea typeface="华文楷体" panose="02010600040101010101" charset="-122"/>
            </a:endParaRPr>
          </a:p>
        </p:txBody>
      </p:sp>
      <p:sp>
        <p:nvSpPr>
          <p:cNvPr id="6" name="文本框 5"/>
          <p:cNvSpPr txBox="1"/>
          <p:nvPr/>
        </p:nvSpPr>
        <p:spPr>
          <a:xfrm>
            <a:off x="714375" y="1298575"/>
            <a:ext cx="8573135" cy="526415"/>
          </a:xfrm>
          <a:prstGeom prst="rect">
            <a:avLst/>
          </a:prstGeom>
          <a:noFill/>
        </p:spPr>
        <p:txBody>
          <a:bodyPr wrap="square" rtlCol="0" anchor="t">
            <a:noAutofit/>
          </a:bodyPr>
          <a:p>
            <a:pPr marL="0" lvl="1">
              <a:lnSpc>
                <a:spcPct val="100000"/>
              </a:lnSpc>
            </a:pPr>
            <a:r>
              <a:rPr lang="zh-CN" altLang="en-US" sz="3200" b="1">
                <a:solidFill>
                  <a:srgbClr val="C00000"/>
                </a:solidFill>
                <a:latin typeface="华文楷体" panose="02010600040101010101" charset="-122"/>
                <a:ea typeface="华文楷体" panose="02010600040101010101" charset="-122"/>
                <a:sym typeface="+mn-ea"/>
              </a:rPr>
              <a:t>方法（</a:t>
            </a:r>
            <a:r>
              <a:rPr lang="zh-CN" altLang="en-US" sz="3200" b="1">
                <a:solidFill>
                  <a:srgbClr val="C00000"/>
                </a:solidFill>
                <a:latin typeface="华文楷体" panose="02010600040101010101" charset="-122"/>
                <a:ea typeface="华文楷体" panose="02010600040101010101" charset="-122"/>
                <a:sym typeface="+mn-ea"/>
              </a:rPr>
              <a:t>以安全外包计算为例）：</a:t>
            </a:r>
            <a:endParaRPr lang="zh-CN" altLang="en-US" sz="3200" b="1">
              <a:solidFill>
                <a:srgbClr val="C00000"/>
              </a:solidFill>
              <a:latin typeface="华文楷体" panose="02010600040101010101" charset="-122"/>
              <a:ea typeface="华文楷体" panose="02010600040101010101" charset="-122"/>
            </a:endParaRPr>
          </a:p>
          <a:p>
            <a:pPr>
              <a:lnSpc>
                <a:spcPct val="100000"/>
              </a:lnSpc>
            </a:pPr>
            <a:endParaRPr lang="zh-CN" altLang="en-US" sz="3200" b="1">
              <a:solidFill>
                <a:srgbClr val="C00000"/>
              </a:solidFill>
              <a:latin typeface="华文楷体" panose="02010600040101010101" charset="-122"/>
              <a:ea typeface="华文楷体" panose="02010600040101010101" charset="-122"/>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rotWithShape="1">
          <a:blip r:embed="rId1">
            <a:lum bright="70000" contrast="-70000"/>
            <a:extLst>
              <a:ext uri="{BEBA8EAE-BF5A-486C-A8C5-ECC9F3942E4B}">
                <a14:imgProps xmlns:a14="http://schemas.microsoft.com/office/drawing/2010/main">
                  <a14:imgLayer r:embed="rId2">
                    <a14:imgEffect>
                      <a14:artisticPhotocopy trans="62000" detail="10"/>
                    </a14:imgEffect>
                  </a14:imgLayer>
                </a14:imgProps>
              </a:ext>
              <a:ext uri="{28A0092B-C50C-407E-A947-70E740481C1C}">
                <a14:useLocalDpi xmlns:a14="http://schemas.microsoft.com/office/drawing/2010/main" val="0"/>
              </a:ext>
            </a:extLst>
          </a:blip>
          <a:srcRect l="21090" t="24930" r="28578" b="35961"/>
          <a:stretch>
            <a:fillRect/>
          </a:stretch>
        </p:blipFill>
        <p:spPr>
          <a:xfrm>
            <a:off x="4208555" y="5123870"/>
            <a:ext cx="3782824" cy="3919109"/>
          </a:xfrm>
          <a:prstGeom prst="rect">
            <a:avLst/>
          </a:prstGeom>
        </p:spPr>
      </p:pic>
      <p:pic>
        <p:nvPicPr>
          <p:cNvPr id="21" name="图片 20"/>
          <p:cNvPicPr>
            <a:picLocks noChangeAspect="1"/>
          </p:cNvPicPr>
          <p:nvPr/>
        </p:nvPicPr>
        <p:blipFill>
          <a:blip r:embed="rId3"/>
          <a:stretch>
            <a:fillRect/>
          </a:stretch>
        </p:blipFill>
        <p:spPr>
          <a:xfrm>
            <a:off x="0" y="-1"/>
            <a:ext cx="12192000" cy="553865"/>
          </a:xfrm>
          <a:prstGeom prst="rect">
            <a:avLst/>
          </a:prstGeom>
        </p:spPr>
      </p:pic>
      <p:pic>
        <p:nvPicPr>
          <p:cNvPr id="25" name="图片 24"/>
          <p:cNvPicPr>
            <a:picLocks noChangeAspect="1"/>
          </p:cNvPicPr>
          <p:nvPr/>
        </p:nvPicPr>
        <p:blipFill rotWithShape="1">
          <a:blip r:embed="rId4">
            <a:extLst>
              <a:ext uri="{BEBA8EAE-BF5A-486C-A8C5-ECC9F3942E4B}">
                <a14:imgProps xmlns:a14="http://schemas.microsoft.com/office/drawing/2010/main">
                  <a14:imgLayer r:embed="rId5">
                    <a14:imgEffect>
                      <a14:artisticPhotocopy trans="59000" detail="10"/>
                    </a14:imgEffect>
                  </a14:imgLayer>
                </a14:imgProps>
              </a:ext>
              <a:ext uri="{28A0092B-C50C-407E-A947-70E740481C1C}">
                <a14:useLocalDpi xmlns:a14="http://schemas.microsoft.com/office/drawing/2010/main" val="0"/>
              </a:ext>
            </a:extLst>
          </a:blip>
          <a:srcRect l="21222" t="24263" r="27229" b="31678"/>
          <a:stretch>
            <a:fillRect/>
          </a:stretch>
        </p:blipFill>
        <p:spPr>
          <a:xfrm rot="7839735">
            <a:off x="-1483626" y="-1142126"/>
            <a:ext cx="2831237" cy="3226500"/>
          </a:xfrm>
          <a:prstGeom prst="rect">
            <a:avLst/>
          </a:prstGeom>
        </p:spPr>
      </p:pic>
      <p:pic>
        <p:nvPicPr>
          <p:cNvPr id="8" name="图片 7"/>
          <p:cNvPicPr>
            <a:picLocks noChangeAspect="1"/>
          </p:cNvPicPr>
          <p:nvPr/>
        </p:nvPicPr>
        <p:blipFill>
          <a:blip r:embed="rId3"/>
          <a:stretch>
            <a:fillRect/>
          </a:stretch>
        </p:blipFill>
        <p:spPr>
          <a:xfrm>
            <a:off x="0" y="6457950"/>
            <a:ext cx="4699000" cy="400050"/>
          </a:xfrm>
          <a:prstGeom prst="rect">
            <a:avLst/>
          </a:prstGeom>
        </p:spPr>
      </p:pic>
      <p:pic>
        <p:nvPicPr>
          <p:cNvPr id="9" name="图片 8"/>
          <p:cNvPicPr>
            <a:picLocks noChangeAspect="1"/>
          </p:cNvPicPr>
          <p:nvPr/>
        </p:nvPicPr>
        <p:blipFill>
          <a:blip r:embed="rId3"/>
          <a:stretch>
            <a:fillRect/>
          </a:stretch>
        </p:blipFill>
        <p:spPr>
          <a:xfrm>
            <a:off x="7492999" y="6457950"/>
            <a:ext cx="4699000" cy="400050"/>
          </a:xfrm>
          <a:prstGeom prst="rect">
            <a:avLst/>
          </a:prstGeom>
        </p:spPr>
      </p:pic>
      <p:pic>
        <p:nvPicPr>
          <p:cNvPr id="27" name="图片 26"/>
          <p:cNvPicPr>
            <a:picLocks noChangeAspect="1"/>
          </p:cNvPicPr>
          <p:nvPr/>
        </p:nvPicPr>
        <p:blipFill rotWithShape="1">
          <a:blip r:embed="rId6">
            <a:extLst>
              <a:ext uri="{28A0092B-C50C-407E-A947-70E740481C1C}">
                <a14:useLocalDpi xmlns:a14="http://schemas.microsoft.com/office/drawing/2010/main" val="0"/>
              </a:ext>
            </a:extLst>
          </a:blip>
          <a:srcRect t="34707" r="-945" b="31476"/>
          <a:stretch>
            <a:fillRect/>
          </a:stretch>
        </p:blipFill>
        <p:spPr>
          <a:xfrm>
            <a:off x="4706935" y="5825470"/>
            <a:ext cx="2816225" cy="1257955"/>
          </a:xfrm>
          <a:prstGeom prst="rect">
            <a:avLst/>
          </a:prstGeom>
          <a:effectLst/>
        </p:spPr>
      </p:pic>
      <p:pic>
        <p:nvPicPr>
          <p:cNvPr id="13" name="图片 12"/>
          <p:cNvPicPr>
            <a:picLocks noChangeAspect="1"/>
          </p:cNvPicPr>
          <p:nvPr/>
        </p:nvPicPr>
        <p:blipFill>
          <a:blip r:embed="rId3"/>
          <a:stretch>
            <a:fillRect/>
          </a:stretch>
        </p:blipFill>
        <p:spPr>
          <a:xfrm>
            <a:off x="4699000" y="6786563"/>
            <a:ext cx="2793999" cy="71437"/>
          </a:xfrm>
          <a:prstGeom prst="rect">
            <a:avLst/>
          </a:prstGeom>
        </p:spPr>
      </p:pic>
      <p:sp>
        <p:nvSpPr>
          <p:cNvPr id="7" name="文本框 6"/>
          <p:cNvSpPr txBox="1"/>
          <p:nvPr/>
        </p:nvSpPr>
        <p:spPr>
          <a:xfrm>
            <a:off x="7619999" y="6477744"/>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sp>
        <p:nvSpPr>
          <p:cNvPr id="20" name="文本框 19"/>
          <p:cNvSpPr txBox="1"/>
          <p:nvPr/>
        </p:nvSpPr>
        <p:spPr>
          <a:xfrm>
            <a:off x="220660" y="6480125"/>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pic>
        <p:nvPicPr>
          <p:cNvPr id="22" name="图片 21"/>
          <p:cNvPicPr>
            <a:picLocks noChangeAspect="1"/>
          </p:cNvPicPr>
          <p:nvPr/>
        </p:nvPicPr>
        <p:blipFill rotWithShape="1">
          <a:blip r:embed="rId7">
            <a:extLst>
              <a:ext uri="{28A0092B-C50C-407E-A947-70E740481C1C}">
                <a14:useLocalDpi xmlns:a14="http://schemas.microsoft.com/office/drawing/2010/main" val="0"/>
              </a:ext>
            </a:extLst>
          </a:blip>
          <a:srcRect t="45162" b="43657"/>
          <a:stretch>
            <a:fillRect/>
          </a:stretch>
        </p:blipFill>
        <p:spPr>
          <a:xfrm>
            <a:off x="8942612" y="12009"/>
            <a:ext cx="3371850" cy="502657"/>
          </a:xfrm>
          <a:prstGeom prst="rect">
            <a:avLst/>
          </a:prstGeom>
        </p:spPr>
      </p:pic>
      <p:sp>
        <p:nvSpPr>
          <p:cNvPr id="5" name="文本框 4"/>
          <p:cNvSpPr txBox="1"/>
          <p:nvPr/>
        </p:nvSpPr>
        <p:spPr>
          <a:xfrm>
            <a:off x="0" y="-77012"/>
            <a:ext cx="4098267" cy="706755"/>
          </a:xfrm>
          <a:prstGeom prst="rect">
            <a:avLst/>
          </a:prstGeom>
          <a:noFill/>
        </p:spPr>
        <p:txBody>
          <a:bodyPr wrap="square" rtlCol="0">
            <a:spAutoFit/>
          </a:bodyPr>
          <a:lstStyle/>
          <a:p>
            <a:r>
              <a:rPr lang="zh-CN" altLang="en-US" sz="4000" dirty="0">
                <a:solidFill>
                  <a:schemeClr val="bg1"/>
                </a:solidFill>
                <a:latin typeface="华文行楷" panose="02010800040101010101" charset="-122"/>
                <a:ea typeface="华文行楷" panose="02010800040101010101" charset="-122"/>
              </a:rPr>
              <a:t>论文概述</a:t>
            </a:r>
            <a:endParaRPr lang="zh-CN" altLang="en-US" sz="4000" dirty="0">
              <a:solidFill>
                <a:schemeClr val="bg1"/>
              </a:solidFill>
              <a:latin typeface="华文行楷" panose="02010800040101010101" charset="-122"/>
              <a:ea typeface="华文行楷" panose="02010800040101010101" charset="-122"/>
            </a:endParaRPr>
          </a:p>
        </p:txBody>
      </p:sp>
      <p:sp>
        <p:nvSpPr>
          <p:cNvPr id="2" name="文本框 1"/>
          <p:cNvSpPr txBox="1"/>
          <p:nvPr/>
        </p:nvSpPr>
        <p:spPr>
          <a:xfrm>
            <a:off x="16783" y="529116"/>
            <a:ext cx="1304016" cy="76944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4400" dirty="0">
                <a:latin typeface="思源黑体 CN Bold" panose="020B0800000000000000" pitchFamily="34" charset="-122"/>
                <a:ea typeface="思源黑体 CN Bold" panose="020B0800000000000000" pitchFamily="34" charset="-122"/>
              </a:rPr>
              <a:t>02</a:t>
            </a:r>
            <a:endParaRPr lang="zh-CN" altLang="en-US" sz="4400" dirty="0">
              <a:latin typeface="思源黑体 CN Bold" panose="020B0800000000000000" pitchFamily="34" charset="-122"/>
              <a:ea typeface="思源黑体 CN Bold" panose="020B0800000000000000" pitchFamily="34" charset="-122"/>
            </a:endParaRPr>
          </a:p>
        </p:txBody>
      </p:sp>
      <p:sp>
        <p:nvSpPr>
          <p:cNvPr id="3" name="文本框 2"/>
          <p:cNvSpPr txBox="1"/>
          <p:nvPr/>
        </p:nvSpPr>
        <p:spPr>
          <a:xfrm>
            <a:off x="2078355" y="764540"/>
            <a:ext cx="9286875" cy="777875"/>
          </a:xfrm>
          <a:prstGeom prst="rect">
            <a:avLst/>
          </a:prstGeom>
          <a:noFill/>
        </p:spPr>
        <p:txBody>
          <a:bodyPr wrap="square" rtlCol="0" anchor="t">
            <a:noAutofit/>
          </a:bodyPr>
          <a:p>
            <a:r>
              <a:rPr lang="zh-CN" altLang="en-US" sz="2000" b="1">
                <a:latin typeface="Times New Roman" panose="02020603050405020304" pitchFamily="18" charset="0"/>
                <a:ea typeface="华文楷体" panose="02010600040101010101" charset="-122"/>
                <a:cs typeface="Times New Roman" panose="02020603050405020304" pitchFamily="18" charset="0"/>
              </a:rPr>
              <a:t>《A Survey of Secure Computation Using Trusted Execution Environments》</a:t>
            </a:r>
            <a:endParaRPr lang="zh-CN" altLang="en-US" sz="2000" b="1">
              <a:latin typeface="Times New Roman" panose="02020603050405020304" pitchFamily="18" charset="0"/>
              <a:ea typeface="华文楷体" panose="02010600040101010101" charset="-122"/>
              <a:cs typeface="Times New Roman" panose="02020603050405020304" pitchFamily="18" charset="0"/>
            </a:endParaRPr>
          </a:p>
        </p:txBody>
      </p:sp>
      <p:sp>
        <p:nvSpPr>
          <p:cNvPr id="4" name="文本框 3"/>
          <p:cNvSpPr txBox="1"/>
          <p:nvPr/>
        </p:nvSpPr>
        <p:spPr>
          <a:xfrm>
            <a:off x="714375" y="1824990"/>
            <a:ext cx="11282045" cy="4722495"/>
          </a:xfrm>
          <a:prstGeom prst="rect">
            <a:avLst/>
          </a:prstGeom>
          <a:noFill/>
        </p:spPr>
        <p:txBody>
          <a:bodyPr wrap="square" rtlCol="0">
            <a:noAutofit/>
          </a:bodyPr>
          <a:p>
            <a:pPr lvl="1" indent="0">
              <a:lnSpc>
                <a:spcPct val="100000"/>
              </a:lnSpc>
              <a:buSzPct val="50000"/>
              <a:buFont typeface="Wingdings" panose="05000000000000000000" charset="0"/>
              <a:buNone/>
            </a:pPr>
            <a:r>
              <a:rPr lang="en-US" altLang="zh-CN" sz="2800" b="1">
                <a:solidFill>
                  <a:srgbClr val="C00000"/>
                </a:solidFill>
                <a:latin typeface="华文楷体" panose="02010600040101010101" charset="-122"/>
                <a:ea typeface="华文楷体" panose="02010600040101010101" charset="-122"/>
              </a:rPr>
              <a:t>SOC </a:t>
            </a:r>
            <a:r>
              <a:rPr lang="zh-CN" altLang="en-US" sz="2800" b="1">
                <a:solidFill>
                  <a:srgbClr val="C00000"/>
                </a:solidFill>
                <a:latin typeface="华文楷体" panose="02010600040101010101" charset="-122"/>
                <a:ea typeface="华文楷体" panose="02010600040101010101" charset="-122"/>
              </a:rPr>
              <a:t>工作</a:t>
            </a:r>
            <a:r>
              <a:rPr lang="zh-CN" altLang="en-US" sz="2800" b="1">
                <a:solidFill>
                  <a:srgbClr val="C00000"/>
                </a:solidFill>
                <a:latin typeface="华文楷体" panose="02010600040101010101" charset="-122"/>
                <a:ea typeface="华文楷体" panose="02010600040101010101" charset="-122"/>
              </a:rPr>
              <a:t>流程：</a:t>
            </a:r>
            <a:endParaRPr lang="zh-CN" altLang="en-US" sz="2800" b="1">
              <a:solidFill>
                <a:srgbClr val="C00000"/>
              </a:solidFill>
              <a:latin typeface="华文楷体" panose="02010600040101010101" charset="-122"/>
              <a:ea typeface="华文楷体" panose="02010600040101010101" charset="-122"/>
            </a:endParaRPr>
          </a:p>
          <a:p>
            <a:pPr lvl="1" indent="457200">
              <a:lnSpc>
                <a:spcPct val="100000"/>
              </a:lnSpc>
              <a:buSzPct val="50000"/>
              <a:buFont typeface="Wingdings" panose="05000000000000000000" charset="0"/>
              <a:buNone/>
            </a:pPr>
            <a:r>
              <a:rPr sz="2400" b="1">
                <a:latin typeface="华文楷体" panose="02010600040101010101" charset="-122"/>
                <a:ea typeface="华文楷体" panose="02010600040101010101" charset="-122"/>
              </a:rPr>
              <a:t>客户端和TEE设备服务器之间的交互</a:t>
            </a:r>
            <a:r>
              <a:rPr lang="en-US" sz="2400" b="1">
                <a:latin typeface="华文楷体" panose="02010600040101010101" charset="-122"/>
                <a:ea typeface="华文楷体" panose="02010600040101010101" charset="-122"/>
              </a:rPr>
              <a:t>:</a:t>
            </a:r>
            <a:endParaRPr lang="en-US" sz="2400" b="1">
              <a:latin typeface="华文楷体" panose="02010600040101010101" charset="-122"/>
              <a:ea typeface="华文楷体" panose="02010600040101010101" charset="-122"/>
            </a:endParaRPr>
          </a:p>
          <a:p>
            <a:pPr lvl="1" indent="457200">
              <a:lnSpc>
                <a:spcPct val="100000"/>
              </a:lnSpc>
              <a:buSzPct val="50000"/>
              <a:buFont typeface="Wingdings" panose="05000000000000000000" charset="0"/>
              <a:buNone/>
            </a:pPr>
            <a:r>
              <a:rPr sz="2400" b="1">
                <a:latin typeface="华文楷体" panose="02010600040101010101" charset="-122"/>
                <a:ea typeface="华文楷体" panose="02010600040101010101" charset="-122"/>
              </a:rPr>
              <a:t>客户端通过远程证明在飞地之间建立一条安全的通道，经过四个步骤。</a:t>
            </a:r>
            <a:endParaRPr sz="2400" b="1">
              <a:latin typeface="华文楷体" panose="02010600040101010101" charset="-122"/>
              <a:ea typeface="华文楷体" panose="02010600040101010101" charset="-122"/>
            </a:endParaRPr>
          </a:p>
          <a:p>
            <a:pPr lvl="1" indent="457200">
              <a:lnSpc>
                <a:spcPct val="100000"/>
              </a:lnSpc>
              <a:buSzPct val="50000"/>
              <a:buFont typeface="Wingdings" panose="05000000000000000000" charset="0"/>
              <a:buNone/>
            </a:pPr>
            <a:r>
              <a:rPr sz="2400" b="1">
                <a:latin typeface="华文楷体" panose="02010600040101010101" charset="-122"/>
                <a:ea typeface="华文楷体" panose="02010600040101010101" charset="-122"/>
              </a:rPr>
              <a:t>( 1 )</a:t>
            </a:r>
            <a:r>
              <a:rPr lang="en-US" sz="2400" b="1">
                <a:latin typeface="华文楷体" panose="02010600040101010101" charset="-122"/>
                <a:ea typeface="华文楷体" panose="02010600040101010101" charset="-122"/>
              </a:rPr>
              <a:t> </a:t>
            </a:r>
            <a:r>
              <a:rPr sz="2400" b="1">
                <a:latin typeface="华文楷体" panose="02010600040101010101" charset="-122"/>
                <a:ea typeface="华文楷体" panose="02010600040101010101" charset="-122"/>
              </a:rPr>
              <a:t>客户端将程序</a:t>
            </a:r>
            <a:r>
              <a:rPr lang="en-US" sz="2400" b="1">
                <a:latin typeface="华文楷体" panose="02010600040101010101" charset="-122"/>
                <a:ea typeface="华文楷体" panose="02010600040101010101" charset="-122"/>
              </a:rPr>
              <a:t> </a:t>
            </a:r>
            <a:r>
              <a:rPr sz="2400" b="1">
                <a:latin typeface="华文楷体" panose="02010600040101010101" charset="-122"/>
                <a:ea typeface="华文楷体" panose="02010600040101010101" charset="-122"/>
              </a:rPr>
              <a:t>Φ</a:t>
            </a:r>
            <a:r>
              <a:rPr lang="en-US" sz="2400" b="1">
                <a:latin typeface="华文楷体" panose="02010600040101010101" charset="-122"/>
                <a:ea typeface="华文楷体" panose="02010600040101010101" charset="-122"/>
              </a:rPr>
              <a:t> </a:t>
            </a:r>
            <a:r>
              <a:rPr sz="2400" b="1">
                <a:latin typeface="华文楷体" panose="02010600040101010101" charset="-122"/>
                <a:ea typeface="华文楷体" panose="02010600040101010101" charset="-122"/>
              </a:rPr>
              <a:t>加载到飞地中</a:t>
            </a:r>
            <a:endParaRPr sz="2400" b="1">
              <a:latin typeface="华文楷体" panose="02010600040101010101" charset="-122"/>
              <a:ea typeface="华文楷体" panose="02010600040101010101" charset="-122"/>
            </a:endParaRPr>
          </a:p>
          <a:p>
            <a:pPr lvl="1" indent="457200">
              <a:lnSpc>
                <a:spcPct val="100000"/>
              </a:lnSpc>
              <a:buSzPct val="50000"/>
              <a:buFont typeface="Wingdings" panose="05000000000000000000" charset="0"/>
              <a:buNone/>
            </a:pPr>
            <a:r>
              <a:rPr sz="2400" b="1">
                <a:latin typeface="华文楷体" panose="02010600040101010101" charset="-122"/>
                <a:ea typeface="华文楷体" panose="02010600040101010101" charset="-122"/>
              </a:rPr>
              <a:t>( 2 )</a:t>
            </a:r>
            <a:r>
              <a:rPr lang="en-US" sz="2400" b="1">
                <a:latin typeface="华文楷体" panose="02010600040101010101" charset="-122"/>
                <a:ea typeface="华文楷体" panose="02010600040101010101" charset="-122"/>
              </a:rPr>
              <a:t> </a:t>
            </a:r>
            <a:r>
              <a:rPr sz="2400" b="1">
                <a:latin typeface="华文楷体" panose="02010600040101010101" charset="-122"/>
                <a:ea typeface="华文楷体" panose="02010600040101010101" charset="-122"/>
              </a:rPr>
              <a:t>飞地响应一个三元组( 𝑏 , Φ , Γ1)，其中Γ 1证明程序加载成功( 𝑏 = 1)；</a:t>
            </a:r>
            <a:r>
              <a:rPr lang="en-US" sz="2400" b="1">
                <a:latin typeface="华文楷体" panose="02010600040101010101" charset="-122"/>
                <a:ea typeface="华文楷体" panose="02010600040101010101" charset="-122"/>
              </a:rPr>
              <a:t>		        </a:t>
            </a:r>
            <a:r>
              <a:rPr sz="2400" b="1">
                <a:latin typeface="华文楷体" panose="02010600040101010101" charset="-122"/>
                <a:ea typeface="华文楷体" panose="02010600040101010101" charset="-122"/>
              </a:rPr>
              <a:t>否则，𝑏 = 0，Γ1 =⊥. </a:t>
            </a:r>
            <a:endParaRPr sz="2400" b="1">
              <a:latin typeface="华文楷体" panose="02010600040101010101" charset="-122"/>
              <a:ea typeface="华文楷体" panose="02010600040101010101" charset="-122"/>
            </a:endParaRPr>
          </a:p>
          <a:p>
            <a:pPr lvl="1" indent="457200">
              <a:lnSpc>
                <a:spcPct val="100000"/>
              </a:lnSpc>
              <a:buSzPct val="50000"/>
              <a:buFont typeface="Wingdings" panose="05000000000000000000" charset="0"/>
              <a:buNone/>
            </a:pPr>
            <a:r>
              <a:rPr sz="2400" b="1">
                <a:latin typeface="华文楷体" panose="02010600040101010101" charset="-122"/>
                <a:ea typeface="华文楷体" panose="02010600040101010101" charset="-122"/>
              </a:rPr>
              <a:t>( 3 )</a:t>
            </a:r>
            <a:r>
              <a:rPr lang="en-US" sz="2400" b="1">
                <a:latin typeface="华文楷体" panose="02010600040101010101" charset="-122"/>
                <a:ea typeface="华文楷体" panose="02010600040101010101" charset="-122"/>
              </a:rPr>
              <a:t> </a:t>
            </a:r>
            <a:r>
              <a:rPr sz="2400" b="1">
                <a:latin typeface="华文楷体" panose="02010600040101010101" charset="-122"/>
                <a:ea typeface="华文楷体" panose="02010600040101010101" charset="-122"/>
              </a:rPr>
              <a:t>客户端向飞地提交输入</a:t>
            </a:r>
            <a:r>
              <a:rPr lang="en-US" sz="2400" b="1">
                <a:latin typeface="华文楷体" panose="02010600040101010101" charset="-122"/>
                <a:ea typeface="华文楷体" panose="02010600040101010101" charset="-122"/>
              </a:rPr>
              <a:t> </a:t>
            </a:r>
            <a:r>
              <a:rPr sz="2400" b="1">
                <a:latin typeface="华文楷体" panose="02010600040101010101" charset="-122"/>
                <a:ea typeface="华文楷体" panose="02010600040101010101" charset="-122"/>
              </a:rPr>
              <a:t>𝑥。</a:t>
            </a:r>
            <a:endParaRPr sz="2400" b="1">
              <a:latin typeface="华文楷体" panose="02010600040101010101" charset="-122"/>
              <a:ea typeface="华文楷体" panose="02010600040101010101" charset="-122"/>
            </a:endParaRPr>
          </a:p>
          <a:p>
            <a:pPr lvl="1" indent="457200">
              <a:lnSpc>
                <a:spcPct val="100000"/>
              </a:lnSpc>
              <a:buSzPct val="50000"/>
              <a:buFont typeface="Wingdings" panose="05000000000000000000" charset="0"/>
              <a:buNone/>
            </a:pPr>
            <a:r>
              <a:rPr sz="2400" b="1">
                <a:latin typeface="华文楷体" panose="02010600040101010101" charset="-122"/>
                <a:ea typeface="华文楷体" panose="02010600040101010101" charset="-122"/>
              </a:rPr>
              <a:t>( 4 )</a:t>
            </a:r>
            <a:r>
              <a:rPr lang="en-US" sz="2400" b="1">
                <a:latin typeface="华文楷体" panose="02010600040101010101" charset="-122"/>
                <a:ea typeface="华文楷体" panose="02010600040101010101" charset="-122"/>
              </a:rPr>
              <a:t> </a:t>
            </a:r>
            <a:r>
              <a:rPr sz="2400" b="1">
                <a:latin typeface="华文楷体" panose="02010600040101010101" charset="-122"/>
                <a:ea typeface="华文楷体" panose="02010600040101010101" charset="-122"/>
              </a:rPr>
              <a:t>飞地返回最终结果( 𝑦 , Γ2)，其中𝑦 = Φ ( 𝑥 )，Γ 2</a:t>
            </a:r>
            <a:r>
              <a:rPr lang="en-US" sz="2400" b="1">
                <a:latin typeface="华文楷体" panose="02010600040101010101" charset="-122"/>
                <a:ea typeface="华文楷体" panose="02010600040101010101" charset="-122"/>
              </a:rPr>
              <a:t> </a:t>
            </a:r>
            <a:r>
              <a:rPr sz="2400" b="1">
                <a:latin typeface="华文楷体" panose="02010600040101010101" charset="-122"/>
                <a:ea typeface="华文楷体" panose="02010600040101010101" charset="-122"/>
              </a:rPr>
              <a:t>证明程序是诚实执行的。</a:t>
            </a:r>
            <a:endParaRPr sz="2400" b="1">
              <a:latin typeface="华文楷体" panose="02010600040101010101" charset="-122"/>
              <a:ea typeface="华文楷体" panose="02010600040101010101" charset="-122"/>
            </a:endParaRPr>
          </a:p>
        </p:txBody>
      </p:sp>
      <p:sp>
        <p:nvSpPr>
          <p:cNvPr id="6" name="文本框 5"/>
          <p:cNvSpPr txBox="1"/>
          <p:nvPr/>
        </p:nvSpPr>
        <p:spPr>
          <a:xfrm>
            <a:off x="714375" y="1298575"/>
            <a:ext cx="8573135" cy="526415"/>
          </a:xfrm>
          <a:prstGeom prst="rect">
            <a:avLst/>
          </a:prstGeom>
          <a:noFill/>
        </p:spPr>
        <p:txBody>
          <a:bodyPr wrap="square" rtlCol="0" anchor="t">
            <a:noAutofit/>
          </a:bodyPr>
          <a:p>
            <a:pPr marL="0" lvl="1">
              <a:lnSpc>
                <a:spcPct val="100000"/>
              </a:lnSpc>
            </a:pPr>
            <a:r>
              <a:rPr lang="zh-CN" altLang="en-US" sz="3200" b="1">
                <a:solidFill>
                  <a:srgbClr val="C00000"/>
                </a:solidFill>
                <a:latin typeface="华文楷体" panose="02010600040101010101" charset="-122"/>
                <a:ea typeface="华文楷体" panose="02010600040101010101" charset="-122"/>
                <a:sym typeface="+mn-ea"/>
              </a:rPr>
              <a:t>方法（</a:t>
            </a:r>
            <a:r>
              <a:rPr lang="zh-CN" altLang="en-US" sz="3200" b="1">
                <a:solidFill>
                  <a:srgbClr val="C00000"/>
                </a:solidFill>
                <a:latin typeface="华文楷体" panose="02010600040101010101" charset="-122"/>
                <a:ea typeface="华文楷体" panose="02010600040101010101" charset="-122"/>
                <a:sym typeface="+mn-ea"/>
              </a:rPr>
              <a:t>以安全外包计算为例）：</a:t>
            </a:r>
            <a:endParaRPr lang="zh-CN" altLang="en-US" sz="3200" b="1">
              <a:solidFill>
                <a:srgbClr val="C00000"/>
              </a:solidFill>
              <a:latin typeface="华文楷体" panose="02010600040101010101" charset="-122"/>
              <a:ea typeface="华文楷体" panose="02010600040101010101" charset="-122"/>
            </a:endParaRPr>
          </a:p>
          <a:p>
            <a:pPr>
              <a:lnSpc>
                <a:spcPct val="100000"/>
              </a:lnSpc>
            </a:pPr>
            <a:endParaRPr lang="zh-CN" altLang="en-US" sz="3200" b="1">
              <a:solidFill>
                <a:srgbClr val="C00000"/>
              </a:solidFill>
              <a:latin typeface="华文楷体" panose="02010600040101010101" charset="-122"/>
              <a:ea typeface="华文楷体" panose="02010600040101010101" charset="-122"/>
              <a:sym typeface="+mn-ea"/>
            </a:endParaRPr>
          </a:p>
        </p:txBody>
      </p:sp>
      <p:pic>
        <p:nvPicPr>
          <p:cNvPr id="10" name="图片 9"/>
          <p:cNvPicPr>
            <a:picLocks noChangeAspect="1"/>
          </p:cNvPicPr>
          <p:nvPr>
            <p:custDataLst>
              <p:tags r:id="rId8"/>
            </p:custDataLst>
          </p:nvPr>
        </p:nvPicPr>
        <p:blipFill>
          <a:blip r:embed="rId9"/>
          <a:stretch>
            <a:fillRect/>
          </a:stretch>
        </p:blipFill>
        <p:spPr>
          <a:xfrm>
            <a:off x="3893185" y="4943475"/>
            <a:ext cx="4443730" cy="19145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rotWithShape="1">
          <a:blip r:embed="rId1">
            <a:lum bright="70000" contrast="-70000"/>
            <a:extLst>
              <a:ext uri="{BEBA8EAE-BF5A-486C-A8C5-ECC9F3942E4B}">
                <a14:imgProps xmlns:a14="http://schemas.microsoft.com/office/drawing/2010/main">
                  <a14:imgLayer r:embed="rId2">
                    <a14:imgEffect>
                      <a14:artisticPhotocopy trans="62000" detail="10"/>
                    </a14:imgEffect>
                  </a14:imgLayer>
                </a14:imgProps>
              </a:ext>
              <a:ext uri="{28A0092B-C50C-407E-A947-70E740481C1C}">
                <a14:useLocalDpi xmlns:a14="http://schemas.microsoft.com/office/drawing/2010/main" val="0"/>
              </a:ext>
            </a:extLst>
          </a:blip>
          <a:srcRect l="21090" t="24930" r="28578" b="35961"/>
          <a:stretch>
            <a:fillRect/>
          </a:stretch>
        </p:blipFill>
        <p:spPr>
          <a:xfrm rot="5400000">
            <a:off x="4054783" y="6778934"/>
            <a:ext cx="3782824" cy="3919109"/>
          </a:xfrm>
          <a:prstGeom prst="rect">
            <a:avLst/>
          </a:prstGeom>
        </p:spPr>
      </p:pic>
      <p:pic>
        <p:nvPicPr>
          <p:cNvPr id="8" name="图片 7"/>
          <p:cNvPicPr>
            <a:picLocks noChangeAspect="1"/>
          </p:cNvPicPr>
          <p:nvPr>
            <p:custDataLst>
              <p:tags r:id="rId3"/>
            </p:custDataLst>
          </p:nvPr>
        </p:nvPicPr>
        <p:blipFill>
          <a:blip r:embed="rId4"/>
          <a:stretch>
            <a:fillRect/>
          </a:stretch>
        </p:blipFill>
        <p:spPr>
          <a:xfrm>
            <a:off x="0" y="6457950"/>
            <a:ext cx="4699000" cy="400050"/>
          </a:xfrm>
          <a:prstGeom prst="rect">
            <a:avLst/>
          </a:prstGeom>
        </p:spPr>
      </p:pic>
      <p:pic>
        <p:nvPicPr>
          <p:cNvPr id="9" name="图片 8"/>
          <p:cNvPicPr>
            <a:picLocks noChangeAspect="1"/>
          </p:cNvPicPr>
          <p:nvPr>
            <p:custDataLst>
              <p:tags r:id="rId5"/>
            </p:custDataLst>
          </p:nvPr>
        </p:nvPicPr>
        <p:blipFill>
          <a:blip r:embed="rId4"/>
          <a:stretch>
            <a:fillRect/>
          </a:stretch>
        </p:blipFill>
        <p:spPr>
          <a:xfrm>
            <a:off x="7492999" y="6457950"/>
            <a:ext cx="4699000" cy="400050"/>
          </a:xfrm>
          <a:prstGeom prst="rect">
            <a:avLst/>
          </a:prstGeom>
        </p:spPr>
      </p:pic>
      <p:pic>
        <p:nvPicPr>
          <p:cNvPr id="27" name="图片 26"/>
          <p:cNvPicPr>
            <a:picLocks noChangeAspect="1"/>
          </p:cNvPicPr>
          <p:nvPr/>
        </p:nvPicPr>
        <p:blipFill rotWithShape="1">
          <a:blip r:embed="rId6">
            <a:extLst>
              <a:ext uri="{28A0092B-C50C-407E-A947-70E740481C1C}">
                <a14:useLocalDpi xmlns:a14="http://schemas.microsoft.com/office/drawing/2010/main" val="0"/>
              </a:ext>
            </a:extLst>
          </a:blip>
          <a:srcRect t="34707" r="-945" b="31476"/>
          <a:stretch>
            <a:fillRect/>
          </a:stretch>
        </p:blipFill>
        <p:spPr>
          <a:xfrm>
            <a:off x="4706935" y="5825470"/>
            <a:ext cx="2816225" cy="1257955"/>
          </a:xfrm>
          <a:prstGeom prst="rect">
            <a:avLst/>
          </a:prstGeom>
          <a:effectLst/>
        </p:spPr>
      </p:pic>
      <p:pic>
        <p:nvPicPr>
          <p:cNvPr id="13" name="图片 12"/>
          <p:cNvPicPr>
            <a:picLocks noChangeAspect="1"/>
          </p:cNvPicPr>
          <p:nvPr>
            <p:custDataLst>
              <p:tags r:id="rId7"/>
            </p:custDataLst>
          </p:nvPr>
        </p:nvPicPr>
        <p:blipFill>
          <a:blip r:embed="rId4"/>
          <a:stretch>
            <a:fillRect/>
          </a:stretch>
        </p:blipFill>
        <p:spPr>
          <a:xfrm>
            <a:off x="4699000" y="6786563"/>
            <a:ext cx="2793999" cy="71437"/>
          </a:xfrm>
          <a:prstGeom prst="rect">
            <a:avLst/>
          </a:prstGeom>
        </p:spPr>
      </p:pic>
      <p:sp>
        <p:nvSpPr>
          <p:cNvPr id="7" name="文本框 6"/>
          <p:cNvSpPr txBox="1"/>
          <p:nvPr/>
        </p:nvSpPr>
        <p:spPr>
          <a:xfrm>
            <a:off x="7619999" y="6477744"/>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sp>
        <p:nvSpPr>
          <p:cNvPr id="20" name="文本框 19"/>
          <p:cNvSpPr txBox="1"/>
          <p:nvPr/>
        </p:nvSpPr>
        <p:spPr>
          <a:xfrm>
            <a:off x="220660" y="6480125"/>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pic>
        <p:nvPicPr>
          <p:cNvPr id="21" name="图片 20"/>
          <p:cNvPicPr>
            <a:picLocks noChangeAspect="1"/>
          </p:cNvPicPr>
          <p:nvPr>
            <p:custDataLst>
              <p:tags r:id="rId8"/>
            </p:custDataLst>
          </p:nvPr>
        </p:nvPicPr>
        <p:blipFill>
          <a:blip r:embed="rId4"/>
          <a:stretch>
            <a:fillRect/>
          </a:stretch>
        </p:blipFill>
        <p:spPr>
          <a:xfrm>
            <a:off x="0" y="-1"/>
            <a:ext cx="12192000" cy="502657"/>
          </a:xfrm>
          <a:prstGeom prst="rect">
            <a:avLst/>
          </a:prstGeom>
        </p:spPr>
      </p:pic>
      <p:pic>
        <p:nvPicPr>
          <p:cNvPr id="22" name="图片 21"/>
          <p:cNvPicPr>
            <a:picLocks noChangeAspect="1"/>
          </p:cNvPicPr>
          <p:nvPr>
            <p:custDataLst>
              <p:tags r:id="rId9"/>
            </p:custDataLst>
          </p:nvPr>
        </p:nvPicPr>
        <p:blipFill rotWithShape="1">
          <a:blip r:embed="rId10">
            <a:extLst>
              <a:ext uri="{28A0092B-C50C-407E-A947-70E740481C1C}">
                <a14:useLocalDpi xmlns:a14="http://schemas.microsoft.com/office/drawing/2010/main" val="0"/>
              </a:ext>
            </a:extLst>
          </a:blip>
          <a:srcRect t="45162" b="43657"/>
          <a:stretch>
            <a:fillRect/>
          </a:stretch>
        </p:blipFill>
        <p:spPr>
          <a:xfrm>
            <a:off x="4410074" y="-21707"/>
            <a:ext cx="3371850" cy="502657"/>
          </a:xfrm>
          <a:prstGeom prst="rect">
            <a:avLst/>
          </a:prstGeom>
        </p:spPr>
      </p:pic>
      <p:sp>
        <p:nvSpPr>
          <p:cNvPr id="17" name="文本框 16"/>
          <p:cNvSpPr txBox="1"/>
          <p:nvPr/>
        </p:nvSpPr>
        <p:spPr>
          <a:xfrm>
            <a:off x="185939" y="2485851"/>
            <a:ext cx="866867" cy="1938992"/>
          </a:xfrm>
          <a:prstGeom prst="rect">
            <a:avLst/>
          </a:prstGeom>
          <a:noFill/>
        </p:spPr>
        <p:txBody>
          <a:bodyPr wrap="square" rtlCol="0">
            <a:spAutoFit/>
          </a:bodyPr>
          <a:lstStyle/>
          <a:p>
            <a:r>
              <a:rPr lang="zh-CN" altLang="en-US" sz="6000" dirty="0">
                <a:solidFill>
                  <a:srgbClr val="9F1E23"/>
                </a:solidFill>
                <a:latin typeface="思源黑体 CN Bold" panose="020B0800000000000000" pitchFamily="34" charset="-122"/>
                <a:ea typeface="思源黑体 CN Bold" panose="020B0800000000000000" pitchFamily="34" charset="-122"/>
              </a:rPr>
              <a:t>目</a:t>
            </a:r>
            <a:endParaRPr lang="en-US" altLang="zh-CN" sz="6000" dirty="0">
              <a:solidFill>
                <a:srgbClr val="9F1E23"/>
              </a:solidFill>
              <a:latin typeface="思源黑体 CN Bold" panose="020B0800000000000000" pitchFamily="34" charset="-122"/>
              <a:ea typeface="思源黑体 CN Bold" panose="020B0800000000000000" pitchFamily="34" charset="-122"/>
            </a:endParaRPr>
          </a:p>
          <a:p>
            <a:r>
              <a:rPr lang="zh-CN" altLang="en-US" sz="6000" dirty="0">
                <a:solidFill>
                  <a:srgbClr val="9F1E23"/>
                </a:solidFill>
                <a:latin typeface="思源黑体 CN Bold" panose="020B0800000000000000" pitchFamily="34" charset="-122"/>
                <a:ea typeface="思源黑体 CN Bold" panose="020B0800000000000000" pitchFamily="34" charset="-122"/>
              </a:rPr>
              <a:t>录</a:t>
            </a:r>
            <a:endParaRPr lang="zh-CN" altLang="en-US" sz="4400" dirty="0">
              <a:solidFill>
                <a:srgbClr val="9F1E23"/>
              </a:solidFill>
              <a:latin typeface="思源黑体 CN Bold" panose="020B0800000000000000" pitchFamily="34" charset="-122"/>
              <a:ea typeface="思源黑体 CN Bold" panose="020B0800000000000000" pitchFamily="34" charset="-122"/>
            </a:endParaRPr>
          </a:p>
        </p:txBody>
      </p:sp>
      <p:sp>
        <p:nvSpPr>
          <p:cNvPr id="2" name="文本框 1"/>
          <p:cNvSpPr txBox="1"/>
          <p:nvPr/>
        </p:nvSpPr>
        <p:spPr>
          <a:xfrm>
            <a:off x="2095952" y="1004026"/>
            <a:ext cx="1304016" cy="76944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4400" dirty="0">
                <a:latin typeface="思源黑体 CN Bold" panose="020B0800000000000000" pitchFamily="34" charset="-122"/>
                <a:ea typeface="思源黑体 CN Bold" panose="020B0800000000000000" pitchFamily="34" charset="-122"/>
              </a:rPr>
              <a:t>01</a:t>
            </a:r>
            <a:endParaRPr lang="zh-CN" altLang="en-US" sz="4400" dirty="0">
              <a:latin typeface="思源黑体 CN Bold" panose="020B0800000000000000" pitchFamily="34" charset="-122"/>
              <a:ea typeface="思源黑体 CN Bold" panose="020B0800000000000000" pitchFamily="34" charset="-122"/>
            </a:endParaRPr>
          </a:p>
        </p:txBody>
      </p:sp>
      <p:sp>
        <p:nvSpPr>
          <p:cNvPr id="25" name="文本框 24"/>
          <p:cNvSpPr txBox="1"/>
          <p:nvPr/>
        </p:nvSpPr>
        <p:spPr>
          <a:xfrm>
            <a:off x="2350520" y="4681944"/>
            <a:ext cx="1304016" cy="76944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4400" dirty="0">
                <a:latin typeface="思源黑体 CN Bold" panose="020B0800000000000000" pitchFamily="34" charset="-122"/>
                <a:ea typeface="思源黑体 CN Bold" panose="020B0800000000000000" pitchFamily="34" charset="-122"/>
              </a:rPr>
              <a:t>02</a:t>
            </a:r>
            <a:endParaRPr lang="zh-CN" altLang="en-US" sz="4400" dirty="0">
              <a:latin typeface="思源黑体 CN Bold" panose="020B0800000000000000" pitchFamily="34" charset="-122"/>
              <a:ea typeface="思源黑体 CN Bold" panose="020B0800000000000000" pitchFamily="34" charset="-122"/>
            </a:endParaRPr>
          </a:p>
        </p:txBody>
      </p:sp>
      <p:sp>
        <p:nvSpPr>
          <p:cNvPr id="5" name="文本框 4"/>
          <p:cNvSpPr txBox="1"/>
          <p:nvPr/>
        </p:nvSpPr>
        <p:spPr>
          <a:xfrm>
            <a:off x="2844165" y="1017270"/>
            <a:ext cx="8995410" cy="979170"/>
          </a:xfrm>
          <a:prstGeom prst="rect">
            <a:avLst/>
          </a:prstGeom>
          <a:noFill/>
        </p:spPr>
        <p:txBody>
          <a:bodyPr wrap="square" rtlCol="0">
            <a:noAutofit/>
          </a:bodyPr>
          <a:lstStyle/>
          <a:p>
            <a:r>
              <a:rPr lang="zh-CN" altLang="en-US" sz="4000" b="1" dirty="0">
                <a:latin typeface="华文楷体" panose="02010600040101010101" charset="-122"/>
                <a:ea typeface="华文楷体" panose="02010600040101010101" charset="-122"/>
                <a:cs typeface="华文楷体" panose="02010600040101010101" charset="-122"/>
              </a:rPr>
              <a:t>近期工作</a:t>
            </a:r>
            <a:r>
              <a:rPr lang="en-US" altLang="zh-CN" sz="4000" b="1" dirty="0">
                <a:latin typeface="华文楷体" panose="02010600040101010101" charset="-122"/>
                <a:ea typeface="华文楷体" panose="02010600040101010101" charset="-122"/>
                <a:cs typeface="华文楷体" panose="02010600040101010101" charset="-122"/>
              </a:rPr>
              <a:t>—— </a:t>
            </a:r>
            <a:r>
              <a:rPr lang="en-US" altLang="zh-CN" sz="4000" b="1" dirty="0">
                <a:latin typeface="Times New Roman" panose="02020603050405020304" pitchFamily="18" charset="0"/>
                <a:ea typeface="华文楷体" panose="02010600040101010101" charset="-122"/>
                <a:cs typeface="Times New Roman" panose="02020603050405020304" pitchFamily="18" charset="0"/>
              </a:rPr>
              <a:t>TEE </a:t>
            </a:r>
            <a:r>
              <a:rPr lang="zh-CN" altLang="en-US" sz="4000" b="1" dirty="0">
                <a:latin typeface="华文楷体" panose="02010600040101010101" charset="-122"/>
                <a:ea typeface="华文楷体" panose="02010600040101010101" charset="-122"/>
                <a:cs typeface="华文楷体" panose="02010600040101010101" charset="-122"/>
              </a:rPr>
              <a:t>和</a:t>
            </a:r>
            <a:r>
              <a:rPr lang="en-US" altLang="zh-CN" sz="4000" b="1" dirty="0">
                <a:latin typeface="华文楷体" panose="02010600040101010101" charset="-122"/>
                <a:ea typeface="华文楷体" panose="02010600040101010101" charset="-122"/>
                <a:cs typeface="华文楷体" panose="02010600040101010101" charset="-122"/>
              </a:rPr>
              <a:t> </a:t>
            </a:r>
            <a:r>
              <a:rPr lang="zh-CN" altLang="en-US" sz="4000" b="1" dirty="0">
                <a:latin typeface="华文楷体" panose="02010600040101010101" charset="-122"/>
                <a:ea typeface="华文楷体" panose="02010600040101010101" charset="-122"/>
                <a:cs typeface="华文楷体" panose="02010600040101010101" charset="-122"/>
              </a:rPr>
              <a:t>零知识证明</a:t>
            </a:r>
            <a:endParaRPr lang="zh-CN" altLang="en-US" sz="4000" b="1" dirty="0">
              <a:latin typeface="华文楷体" panose="02010600040101010101" charset="-122"/>
              <a:ea typeface="华文楷体" panose="02010600040101010101" charset="-122"/>
              <a:cs typeface="华文楷体" panose="02010600040101010101" charset="-122"/>
            </a:endParaRPr>
          </a:p>
        </p:txBody>
      </p:sp>
      <p:sp>
        <p:nvSpPr>
          <p:cNvPr id="30" name="文本框 29"/>
          <p:cNvSpPr txBox="1"/>
          <p:nvPr/>
        </p:nvSpPr>
        <p:spPr>
          <a:xfrm>
            <a:off x="3139503" y="4705057"/>
            <a:ext cx="6604931" cy="706755"/>
          </a:xfrm>
          <a:prstGeom prst="rect">
            <a:avLst/>
          </a:prstGeom>
          <a:noFill/>
        </p:spPr>
        <p:txBody>
          <a:bodyPr wrap="square" rtlCol="0">
            <a:spAutoFit/>
          </a:bodyPr>
          <a:lstStyle/>
          <a:p>
            <a:r>
              <a:rPr lang="zh-CN" altLang="en-US" sz="4000" b="1" dirty="0">
                <a:latin typeface="华文楷体" panose="02010600040101010101" charset="-122"/>
                <a:ea typeface="华文楷体" panose="02010600040101010101" charset="-122"/>
              </a:rPr>
              <a:t>论文</a:t>
            </a:r>
            <a:r>
              <a:rPr lang="zh-CN" altLang="en-US" sz="4000" b="1" dirty="0">
                <a:latin typeface="华文楷体" panose="02010600040101010101" charset="-122"/>
                <a:ea typeface="华文楷体" panose="02010600040101010101" charset="-122"/>
              </a:rPr>
              <a:t>概述</a:t>
            </a:r>
            <a:endParaRPr lang="zh-CN" altLang="en-US" sz="4000" b="1" dirty="0">
              <a:latin typeface="华文楷体" panose="02010600040101010101" charset="-122"/>
              <a:ea typeface="华文楷体" panose="02010600040101010101" charset="-122"/>
            </a:endParaRPr>
          </a:p>
        </p:txBody>
      </p:sp>
      <p:sp>
        <p:nvSpPr>
          <p:cNvPr id="39" name="文本框 38"/>
          <p:cNvSpPr txBox="1"/>
          <p:nvPr/>
        </p:nvSpPr>
        <p:spPr>
          <a:xfrm>
            <a:off x="-860560" y="3095582"/>
            <a:ext cx="1304016" cy="76944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4400" dirty="0">
                <a:latin typeface="思源黑体 CN Bold" panose="020B0800000000000000" pitchFamily="34" charset="-122"/>
                <a:ea typeface="思源黑体 CN Bold" panose="020B0800000000000000" pitchFamily="34" charset="-122"/>
              </a:rPr>
              <a:t>01</a:t>
            </a:r>
            <a:endParaRPr lang="zh-CN" altLang="en-US" sz="4400" dirty="0">
              <a:latin typeface="思源黑体 CN Bold" panose="020B0800000000000000" pitchFamily="34" charset="-122"/>
              <a:ea typeface="思源黑体 CN Bold" panose="020B0800000000000000" pitchFamily="34" charset="-122"/>
            </a:endParaRPr>
          </a:p>
        </p:txBody>
      </p:sp>
      <p:pic>
        <p:nvPicPr>
          <p:cNvPr id="36" name="图片 35"/>
          <p:cNvPicPr>
            <a:picLocks noChangeAspect="1"/>
          </p:cNvPicPr>
          <p:nvPr/>
        </p:nvPicPr>
        <p:blipFill rotWithShape="1">
          <a:blip r:embed="rId11">
            <a:extLst>
              <a:ext uri="{BEBA8EAE-BF5A-486C-A8C5-ECC9F3942E4B}">
                <a14:imgProps xmlns:a14="http://schemas.microsoft.com/office/drawing/2010/main">
                  <a14:imgLayer r:embed="rId12">
                    <a14:imgEffect>
                      <a14:artisticPhotocopy trans="30000" detail="10"/>
                    </a14:imgEffect>
                  </a14:imgLayer>
                </a14:imgProps>
              </a:ext>
              <a:ext uri="{28A0092B-C50C-407E-A947-70E740481C1C}">
                <a14:useLocalDpi xmlns:a14="http://schemas.microsoft.com/office/drawing/2010/main" val="0"/>
              </a:ext>
            </a:extLst>
          </a:blip>
          <a:srcRect l="21222" t="24923" r="28326" b="36210"/>
          <a:stretch>
            <a:fillRect/>
          </a:stretch>
        </p:blipFill>
        <p:spPr>
          <a:xfrm rot="5400000">
            <a:off x="-2738438" y="766765"/>
            <a:ext cx="5257802" cy="54006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rotWithShape="1">
          <a:blip r:embed="rId1">
            <a:lum bright="70000" contrast="-70000"/>
            <a:extLst>
              <a:ext uri="{BEBA8EAE-BF5A-486C-A8C5-ECC9F3942E4B}">
                <a14:imgProps xmlns:a14="http://schemas.microsoft.com/office/drawing/2010/main">
                  <a14:imgLayer r:embed="rId2">
                    <a14:imgEffect>
                      <a14:artisticPhotocopy trans="62000" detail="10"/>
                    </a14:imgEffect>
                  </a14:imgLayer>
                </a14:imgProps>
              </a:ext>
              <a:ext uri="{28A0092B-C50C-407E-A947-70E740481C1C}">
                <a14:useLocalDpi xmlns:a14="http://schemas.microsoft.com/office/drawing/2010/main" val="0"/>
              </a:ext>
            </a:extLst>
          </a:blip>
          <a:srcRect l="21090" t="24930" r="28578" b="35961"/>
          <a:stretch>
            <a:fillRect/>
          </a:stretch>
        </p:blipFill>
        <p:spPr>
          <a:xfrm>
            <a:off x="4208555" y="5123870"/>
            <a:ext cx="3782824" cy="3919109"/>
          </a:xfrm>
          <a:prstGeom prst="rect">
            <a:avLst/>
          </a:prstGeom>
        </p:spPr>
      </p:pic>
      <p:pic>
        <p:nvPicPr>
          <p:cNvPr id="21" name="图片 20"/>
          <p:cNvPicPr>
            <a:picLocks noChangeAspect="1"/>
          </p:cNvPicPr>
          <p:nvPr/>
        </p:nvPicPr>
        <p:blipFill>
          <a:blip r:embed="rId3"/>
          <a:stretch>
            <a:fillRect/>
          </a:stretch>
        </p:blipFill>
        <p:spPr>
          <a:xfrm>
            <a:off x="0" y="-1"/>
            <a:ext cx="12192000" cy="553865"/>
          </a:xfrm>
          <a:prstGeom prst="rect">
            <a:avLst/>
          </a:prstGeom>
        </p:spPr>
      </p:pic>
      <p:pic>
        <p:nvPicPr>
          <p:cNvPr id="25" name="图片 24"/>
          <p:cNvPicPr>
            <a:picLocks noChangeAspect="1"/>
          </p:cNvPicPr>
          <p:nvPr/>
        </p:nvPicPr>
        <p:blipFill rotWithShape="1">
          <a:blip r:embed="rId4">
            <a:extLst>
              <a:ext uri="{BEBA8EAE-BF5A-486C-A8C5-ECC9F3942E4B}">
                <a14:imgProps xmlns:a14="http://schemas.microsoft.com/office/drawing/2010/main">
                  <a14:imgLayer r:embed="rId5">
                    <a14:imgEffect>
                      <a14:artisticPhotocopy trans="59000" detail="10"/>
                    </a14:imgEffect>
                  </a14:imgLayer>
                </a14:imgProps>
              </a:ext>
              <a:ext uri="{28A0092B-C50C-407E-A947-70E740481C1C}">
                <a14:useLocalDpi xmlns:a14="http://schemas.microsoft.com/office/drawing/2010/main" val="0"/>
              </a:ext>
            </a:extLst>
          </a:blip>
          <a:srcRect l="21222" t="24263" r="27229" b="31678"/>
          <a:stretch>
            <a:fillRect/>
          </a:stretch>
        </p:blipFill>
        <p:spPr>
          <a:xfrm rot="7839735">
            <a:off x="-1483626" y="-1142126"/>
            <a:ext cx="2831237" cy="3226500"/>
          </a:xfrm>
          <a:prstGeom prst="rect">
            <a:avLst/>
          </a:prstGeom>
        </p:spPr>
      </p:pic>
      <p:pic>
        <p:nvPicPr>
          <p:cNvPr id="8" name="图片 7"/>
          <p:cNvPicPr>
            <a:picLocks noChangeAspect="1"/>
          </p:cNvPicPr>
          <p:nvPr/>
        </p:nvPicPr>
        <p:blipFill>
          <a:blip r:embed="rId3"/>
          <a:stretch>
            <a:fillRect/>
          </a:stretch>
        </p:blipFill>
        <p:spPr>
          <a:xfrm>
            <a:off x="0" y="6457950"/>
            <a:ext cx="4699000" cy="400050"/>
          </a:xfrm>
          <a:prstGeom prst="rect">
            <a:avLst/>
          </a:prstGeom>
        </p:spPr>
      </p:pic>
      <p:pic>
        <p:nvPicPr>
          <p:cNvPr id="9" name="图片 8"/>
          <p:cNvPicPr>
            <a:picLocks noChangeAspect="1"/>
          </p:cNvPicPr>
          <p:nvPr/>
        </p:nvPicPr>
        <p:blipFill>
          <a:blip r:embed="rId3"/>
          <a:stretch>
            <a:fillRect/>
          </a:stretch>
        </p:blipFill>
        <p:spPr>
          <a:xfrm>
            <a:off x="7492999" y="6457950"/>
            <a:ext cx="4699000" cy="400050"/>
          </a:xfrm>
          <a:prstGeom prst="rect">
            <a:avLst/>
          </a:prstGeom>
        </p:spPr>
      </p:pic>
      <p:pic>
        <p:nvPicPr>
          <p:cNvPr id="27" name="图片 26"/>
          <p:cNvPicPr>
            <a:picLocks noChangeAspect="1"/>
          </p:cNvPicPr>
          <p:nvPr/>
        </p:nvPicPr>
        <p:blipFill rotWithShape="1">
          <a:blip r:embed="rId6">
            <a:extLst>
              <a:ext uri="{28A0092B-C50C-407E-A947-70E740481C1C}">
                <a14:useLocalDpi xmlns:a14="http://schemas.microsoft.com/office/drawing/2010/main" val="0"/>
              </a:ext>
            </a:extLst>
          </a:blip>
          <a:srcRect t="34707" r="-945" b="31476"/>
          <a:stretch>
            <a:fillRect/>
          </a:stretch>
        </p:blipFill>
        <p:spPr>
          <a:xfrm>
            <a:off x="4706935" y="5825470"/>
            <a:ext cx="2816225" cy="1257955"/>
          </a:xfrm>
          <a:prstGeom prst="rect">
            <a:avLst/>
          </a:prstGeom>
          <a:effectLst/>
        </p:spPr>
      </p:pic>
      <p:pic>
        <p:nvPicPr>
          <p:cNvPr id="13" name="图片 12"/>
          <p:cNvPicPr>
            <a:picLocks noChangeAspect="1"/>
          </p:cNvPicPr>
          <p:nvPr/>
        </p:nvPicPr>
        <p:blipFill>
          <a:blip r:embed="rId3"/>
          <a:stretch>
            <a:fillRect/>
          </a:stretch>
        </p:blipFill>
        <p:spPr>
          <a:xfrm>
            <a:off x="4699000" y="6786563"/>
            <a:ext cx="2793999" cy="71437"/>
          </a:xfrm>
          <a:prstGeom prst="rect">
            <a:avLst/>
          </a:prstGeom>
        </p:spPr>
      </p:pic>
      <p:sp>
        <p:nvSpPr>
          <p:cNvPr id="7" name="文本框 6"/>
          <p:cNvSpPr txBox="1"/>
          <p:nvPr/>
        </p:nvSpPr>
        <p:spPr>
          <a:xfrm>
            <a:off x="7619999" y="6477744"/>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sp>
        <p:nvSpPr>
          <p:cNvPr id="20" name="文本框 19"/>
          <p:cNvSpPr txBox="1"/>
          <p:nvPr/>
        </p:nvSpPr>
        <p:spPr>
          <a:xfrm>
            <a:off x="220660" y="6480125"/>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pic>
        <p:nvPicPr>
          <p:cNvPr id="22" name="图片 21"/>
          <p:cNvPicPr>
            <a:picLocks noChangeAspect="1"/>
          </p:cNvPicPr>
          <p:nvPr/>
        </p:nvPicPr>
        <p:blipFill rotWithShape="1">
          <a:blip r:embed="rId7">
            <a:extLst>
              <a:ext uri="{28A0092B-C50C-407E-A947-70E740481C1C}">
                <a14:useLocalDpi xmlns:a14="http://schemas.microsoft.com/office/drawing/2010/main" val="0"/>
              </a:ext>
            </a:extLst>
          </a:blip>
          <a:srcRect t="45162" b="43657"/>
          <a:stretch>
            <a:fillRect/>
          </a:stretch>
        </p:blipFill>
        <p:spPr>
          <a:xfrm>
            <a:off x="8942612" y="12009"/>
            <a:ext cx="3371850" cy="502657"/>
          </a:xfrm>
          <a:prstGeom prst="rect">
            <a:avLst/>
          </a:prstGeom>
        </p:spPr>
      </p:pic>
      <p:sp>
        <p:nvSpPr>
          <p:cNvPr id="5" name="文本框 4"/>
          <p:cNvSpPr txBox="1"/>
          <p:nvPr/>
        </p:nvSpPr>
        <p:spPr>
          <a:xfrm>
            <a:off x="0" y="-77012"/>
            <a:ext cx="4098267" cy="706755"/>
          </a:xfrm>
          <a:prstGeom prst="rect">
            <a:avLst/>
          </a:prstGeom>
          <a:noFill/>
        </p:spPr>
        <p:txBody>
          <a:bodyPr wrap="square" rtlCol="0">
            <a:spAutoFit/>
          </a:bodyPr>
          <a:lstStyle/>
          <a:p>
            <a:r>
              <a:rPr lang="zh-CN" altLang="en-US" sz="4000" dirty="0">
                <a:solidFill>
                  <a:schemeClr val="bg1"/>
                </a:solidFill>
                <a:latin typeface="华文行楷" panose="02010800040101010101" charset="-122"/>
                <a:ea typeface="华文行楷" panose="02010800040101010101" charset="-122"/>
              </a:rPr>
              <a:t>论文概述</a:t>
            </a:r>
            <a:endParaRPr lang="zh-CN" altLang="en-US" sz="4000" dirty="0">
              <a:solidFill>
                <a:schemeClr val="bg1"/>
              </a:solidFill>
              <a:latin typeface="华文行楷" panose="02010800040101010101" charset="-122"/>
              <a:ea typeface="华文行楷" panose="02010800040101010101" charset="-122"/>
            </a:endParaRPr>
          </a:p>
        </p:txBody>
      </p:sp>
      <p:sp>
        <p:nvSpPr>
          <p:cNvPr id="2" name="文本框 1"/>
          <p:cNvSpPr txBox="1"/>
          <p:nvPr/>
        </p:nvSpPr>
        <p:spPr>
          <a:xfrm>
            <a:off x="16783" y="529116"/>
            <a:ext cx="1304016" cy="76944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4400" dirty="0">
                <a:latin typeface="思源黑体 CN Bold" panose="020B0800000000000000" pitchFamily="34" charset="-122"/>
                <a:ea typeface="思源黑体 CN Bold" panose="020B0800000000000000" pitchFamily="34" charset="-122"/>
              </a:rPr>
              <a:t>02</a:t>
            </a:r>
            <a:endParaRPr lang="zh-CN" altLang="en-US" sz="4400" dirty="0">
              <a:latin typeface="思源黑体 CN Bold" panose="020B0800000000000000" pitchFamily="34" charset="-122"/>
              <a:ea typeface="思源黑体 CN Bold" panose="020B0800000000000000" pitchFamily="34" charset="-122"/>
            </a:endParaRPr>
          </a:p>
        </p:txBody>
      </p:sp>
      <p:sp>
        <p:nvSpPr>
          <p:cNvPr id="3" name="文本框 2"/>
          <p:cNvSpPr txBox="1"/>
          <p:nvPr/>
        </p:nvSpPr>
        <p:spPr>
          <a:xfrm>
            <a:off x="2078355" y="764540"/>
            <a:ext cx="9286875" cy="777875"/>
          </a:xfrm>
          <a:prstGeom prst="rect">
            <a:avLst/>
          </a:prstGeom>
          <a:noFill/>
        </p:spPr>
        <p:txBody>
          <a:bodyPr wrap="square" rtlCol="0" anchor="t">
            <a:noAutofit/>
          </a:bodyPr>
          <a:p>
            <a:r>
              <a:rPr lang="zh-CN" altLang="en-US" sz="2000" b="1">
                <a:latin typeface="Times New Roman" panose="02020603050405020304" pitchFamily="18" charset="0"/>
                <a:ea typeface="华文楷体" panose="02010600040101010101" charset="-122"/>
                <a:cs typeface="Times New Roman" panose="02020603050405020304" pitchFamily="18" charset="0"/>
              </a:rPr>
              <a:t>《A Survey of Secure Computation Using Trusted Execution Environments》</a:t>
            </a:r>
            <a:endParaRPr lang="zh-CN" altLang="en-US" sz="2000" b="1">
              <a:latin typeface="Times New Roman" panose="02020603050405020304" pitchFamily="18" charset="0"/>
              <a:ea typeface="华文楷体" panose="02010600040101010101" charset="-122"/>
              <a:cs typeface="Times New Roman" panose="02020603050405020304" pitchFamily="18" charset="0"/>
            </a:endParaRPr>
          </a:p>
        </p:txBody>
      </p:sp>
      <p:sp>
        <p:nvSpPr>
          <p:cNvPr id="4" name="文本框 3"/>
          <p:cNvSpPr txBox="1"/>
          <p:nvPr/>
        </p:nvSpPr>
        <p:spPr>
          <a:xfrm>
            <a:off x="714375" y="1824990"/>
            <a:ext cx="11282045" cy="4722495"/>
          </a:xfrm>
          <a:prstGeom prst="rect">
            <a:avLst/>
          </a:prstGeom>
          <a:noFill/>
        </p:spPr>
        <p:txBody>
          <a:bodyPr wrap="square" rtlCol="0">
            <a:noAutofit/>
          </a:bodyPr>
          <a:p>
            <a:pPr lvl="1" indent="0">
              <a:lnSpc>
                <a:spcPct val="100000"/>
              </a:lnSpc>
              <a:buSzPct val="50000"/>
              <a:buFont typeface="Wingdings" panose="05000000000000000000" charset="0"/>
              <a:buNone/>
            </a:pPr>
            <a:r>
              <a:rPr lang="zh-CN" altLang="en-US" sz="2800" b="1">
                <a:solidFill>
                  <a:srgbClr val="C00000"/>
                </a:solidFill>
                <a:latin typeface="华文楷体" panose="02010600040101010101" charset="-122"/>
                <a:ea typeface="华文楷体" panose="02010600040101010101" charset="-122"/>
              </a:rPr>
              <a:t>研究</a:t>
            </a:r>
            <a:r>
              <a:rPr lang="zh-CN" altLang="en-US" sz="2800" b="1">
                <a:solidFill>
                  <a:srgbClr val="C00000"/>
                </a:solidFill>
                <a:latin typeface="华文楷体" panose="02010600040101010101" charset="-122"/>
                <a:ea typeface="华文楷体" panose="02010600040101010101" charset="-122"/>
              </a:rPr>
              <a:t>现状：</a:t>
            </a:r>
            <a:endParaRPr lang="zh-CN" altLang="en-US" sz="2800" b="1">
              <a:solidFill>
                <a:srgbClr val="C00000"/>
              </a:solidFill>
              <a:latin typeface="华文楷体" panose="02010600040101010101" charset="-122"/>
              <a:ea typeface="华文楷体" panose="02010600040101010101" charset="-122"/>
            </a:endParaRPr>
          </a:p>
          <a:p>
            <a:pPr lvl="1" indent="457200">
              <a:lnSpc>
                <a:spcPct val="100000"/>
              </a:lnSpc>
              <a:buSzPct val="50000"/>
              <a:buFont typeface="Wingdings" panose="05000000000000000000" charset="0"/>
              <a:buNone/>
            </a:pPr>
            <a:r>
              <a:rPr sz="2400" b="1">
                <a:latin typeface="华文楷体" panose="02010600040101010101" charset="-122"/>
                <a:ea typeface="华文楷体" panose="02010600040101010101" charset="-122"/>
              </a:rPr>
              <a:t>在[ 12 ]中，巴尔沃萨等人提出了可证明计算的概念，它通过密钥交换来建立一个安全的信道来保证完整性。根据他们提出的效用定理，他们提出了第一个使用可信硬件的SOC框架，并通过基于仿真的证明提供了正式的安全性分析。</a:t>
            </a:r>
            <a:r>
              <a:rPr lang="en-US" sz="2400" b="1">
                <a:latin typeface="华文楷体" panose="02010600040101010101" charset="-122"/>
                <a:ea typeface="华文楷体" panose="02010600040101010101" charset="-122"/>
              </a:rPr>
              <a:t>		</a:t>
            </a:r>
            <a:r>
              <a:rPr sz="2400" b="1">
                <a:latin typeface="华文楷体" panose="02010600040101010101" charset="-122"/>
                <a:ea typeface="华文楷体" panose="02010600040101010101" charset="-122"/>
              </a:rPr>
              <a:t>基于TEE的SOC的另一种形式化处理是符号模型，其目的是设计安全的远程证明执行协议。为了对抗侧信道攻击，ObliCheck 使用符号执行来检查所有执行路径是否表现出相同的可观测行为。</a:t>
            </a:r>
            <a:endParaRPr sz="2400" b="1">
              <a:latin typeface="华文楷体" panose="02010600040101010101" charset="-122"/>
              <a:ea typeface="华文楷体" panose="02010600040101010101" charset="-122"/>
            </a:endParaRPr>
          </a:p>
          <a:p>
            <a:pPr lvl="1" indent="457200">
              <a:lnSpc>
                <a:spcPct val="100000"/>
              </a:lnSpc>
              <a:buSzPct val="50000"/>
              <a:buFont typeface="Wingdings" panose="05000000000000000000" charset="0"/>
              <a:buNone/>
            </a:pPr>
            <a:r>
              <a:rPr lang="en-US" sz="2400" b="1">
                <a:latin typeface="华文楷体" panose="02010600040101010101" charset="-122"/>
                <a:ea typeface="华文楷体" panose="02010600040101010101" charset="-122"/>
              </a:rPr>
              <a:t>...... </a:t>
            </a:r>
            <a:endParaRPr lang="en-US" sz="2400" b="1">
              <a:latin typeface="华文楷体" panose="02010600040101010101" charset="-122"/>
              <a:ea typeface="华文楷体" panose="02010600040101010101" charset="-122"/>
            </a:endParaRPr>
          </a:p>
        </p:txBody>
      </p:sp>
      <p:sp>
        <p:nvSpPr>
          <p:cNvPr id="6" name="文本框 5"/>
          <p:cNvSpPr txBox="1"/>
          <p:nvPr/>
        </p:nvSpPr>
        <p:spPr>
          <a:xfrm>
            <a:off x="714375" y="1298575"/>
            <a:ext cx="8573135" cy="526415"/>
          </a:xfrm>
          <a:prstGeom prst="rect">
            <a:avLst/>
          </a:prstGeom>
          <a:noFill/>
        </p:spPr>
        <p:txBody>
          <a:bodyPr wrap="square" rtlCol="0" anchor="t">
            <a:noAutofit/>
          </a:bodyPr>
          <a:p>
            <a:pPr marL="0" lvl="1">
              <a:lnSpc>
                <a:spcPct val="100000"/>
              </a:lnSpc>
            </a:pPr>
            <a:r>
              <a:rPr lang="zh-CN" altLang="en-US" sz="3200" b="1">
                <a:solidFill>
                  <a:srgbClr val="C00000"/>
                </a:solidFill>
                <a:latin typeface="华文楷体" panose="02010600040101010101" charset="-122"/>
                <a:ea typeface="华文楷体" panose="02010600040101010101" charset="-122"/>
                <a:sym typeface="+mn-ea"/>
              </a:rPr>
              <a:t>方法（</a:t>
            </a:r>
            <a:r>
              <a:rPr lang="zh-CN" altLang="en-US" sz="3200" b="1">
                <a:solidFill>
                  <a:srgbClr val="C00000"/>
                </a:solidFill>
                <a:latin typeface="华文楷体" panose="02010600040101010101" charset="-122"/>
                <a:ea typeface="华文楷体" panose="02010600040101010101" charset="-122"/>
                <a:sym typeface="+mn-ea"/>
              </a:rPr>
              <a:t>以安全外包计算为例）：</a:t>
            </a:r>
            <a:endParaRPr lang="zh-CN" altLang="en-US" sz="3200" b="1">
              <a:solidFill>
                <a:srgbClr val="C00000"/>
              </a:solidFill>
              <a:latin typeface="华文楷体" panose="02010600040101010101" charset="-122"/>
              <a:ea typeface="华文楷体" panose="02010600040101010101" charset="-122"/>
            </a:endParaRPr>
          </a:p>
          <a:p>
            <a:pPr>
              <a:lnSpc>
                <a:spcPct val="100000"/>
              </a:lnSpc>
            </a:pPr>
            <a:endParaRPr lang="zh-CN" altLang="en-US" sz="3200" b="1">
              <a:solidFill>
                <a:srgbClr val="C00000"/>
              </a:solidFill>
              <a:latin typeface="华文楷体" panose="02010600040101010101" charset="-122"/>
              <a:ea typeface="华文楷体" panose="02010600040101010101" charset="-122"/>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rotWithShape="1">
          <a:blip r:embed="rId1">
            <a:lum bright="70000" contrast="-70000"/>
            <a:extLst>
              <a:ext uri="{BEBA8EAE-BF5A-486C-A8C5-ECC9F3942E4B}">
                <a14:imgProps xmlns:a14="http://schemas.microsoft.com/office/drawing/2010/main">
                  <a14:imgLayer r:embed="rId2">
                    <a14:imgEffect>
                      <a14:artisticPhotocopy trans="62000" detail="10"/>
                    </a14:imgEffect>
                  </a14:imgLayer>
                </a14:imgProps>
              </a:ext>
              <a:ext uri="{28A0092B-C50C-407E-A947-70E740481C1C}">
                <a14:useLocalDpi xmlns:a14="http://schemas.microsoft.com/office/drawing/2010/main" val="0"/>
              </a:ext>
            </a:extLst>
          </a:blip>
          <a:srcRect l="21090" t="24930" r="28578" b="35961"/>
          <a:stretch>
            <a:fillRect/>
          </a:stretch>
        </p:blipFill>
        <p:spPr>
          <a:xfrm>
            <a:off x="4208555" y="5123870"/>
            <a:ext cx="3782824" cy="3919109"/>
          </a:xfrm>
          <a:prstGeom prst="rect">
            <a:avLst/>
          </a:prstGeom>
        </p:spPr>
      </p:pic>
      <p:pic>
        <p:nvPicPr>
          <p:cNvPr id="21" name="图片 20"/>
          <p:cNvPicPr>
            <a:picLocks noChangeAspect="1"/>
          </p:cNvPicPr>
          <p:nvPr/>
        </p:nvPicPr>
        <p:blipFill>
          <a:blip r:embed="rId3"/>
          <a:stretch>
            <a:fillRect/>
          </a:stretch>
        </p:blipFill>
        <p:spPr>
          <a:xfrm>
            <a:off x="0" y="-1"/>
            <a:ext cx="12192000" cy="553865"/>
          </a:xfrm>
          <a:prstGeom prst="rect">
            <a:avLst/>
          </a:prstGeom>
        </p:spPr>
      </p:pic>
      <p:pic>
        <p:nvPicPr>
          <p:cNvPr id="25" name="图片 24"/>
          <p:cNvPicPr>
            <a:picLocks noChangeAspect="1"/>
          </p:cNvPicPr>
          <p:nvPr/>
        </p:nvPicPr>
        <p:blipFill rotWithShape="1">
          <a:blip r:embed="rId4">
            <a:extLst>
              <a:ext uri="{BEBA8EAE-BF5A-486C-A8C5-ECC9F3942E4B}">
                <a14:imgProps xmlns:a14="http://schemas.microsoft.com/office/drawing/2010/main">
                  <a14:imgLayer r:embed="rId5">
                    <a14:imgEffect>
                      <a14:artisticPhotocopy trans="59000" detail="10"/>
                    </a14:imgEffect>
                  </a14:imgLayer>
                </a14:imgProps>
              </a:ext>
              <a:ext uri="{28A0092B-C50C-407E-A947-70E740481C1C}">
                <a14:useLocalDpi xmlns:a14="http://schemas.microsoft.com/office/drawing/2010/main" val="0"/>
              </a:ext>
            </a:extLst>
          </a:blip>
          <a:srcRect l="21222" t="24263" r="27229" b="31678"/>
          <a:stretch>
            <a:fillRect/>
          </a:stretch>
        </p:blipFill>
        <p:spPr>
          <a:xfrm rot="7839735">
            <a:off x="-1483626" y="-1142126"/>
            <a:ext cx="2831237" cy="3226500"/>
          </a:xfrm>
          <a:prstGeom prst="rect">
            <a:avLst/>
          </a:prstGeom>
        </p:spPr>
      </p:pic>
      <p:pic>
        <p:nvPicPr>
          <p:cNvPr id="8" name="图片 7"/>
          <p:cNvPicPr>
            <a:picLocks noChangeAspect="1"/>
          </p:cNvPicPr>
          <p:nvPr/>
        </p:nvPicPr>
        <p:blipFill>
          <a:blip r:embed="rId3"/>
          <a:stretch>
            <a:fillRect/>
          </a:stretch>
        </p:blipFill>
        <p:spPr>
          <a:xfrm>
            <a:off x="0" y="6457950"/>
            <a:ext cx="4699000" cy="400050"/>
          </a:xfrm>
          <a:prstGeom prst="rect">
            <a:avLst/>
          </a:prstGeom>
        </p:spPr>
      </p:pic>
      <p:pic>
        <p:nvPicPr>
          <p:cNvPr id="9" name="图片 8"/>
          <p:cNvPicPr>
            <a:picLocks noChangeAspect="1"/>
          </p:cNvPicPr>
          <p:nvPr/>
        </p:nvPicPr>
        <p:blipFill>
          <a:blip r:embed="rId3"/>
          <a:stretch>
            <a:fillRect/>
          </a:stretch>
        </p:blipFill>
        <p:spPr>
          <a:xfrm>
            <a:off x="7492999" y="6457950"/>
            <a:ext cx="4699000" cy="400050"/>
          </a:xfrm>
          <a:prstGeom prst="rect">
            <a:avLst/>
          </a:prstGeom>
        </p:spPr>
      </p:pic>
      <p:pic>
        <p:nvPicPr>
          <p:cNvPr id="27" name="图片 26"/>
          <p:cNvPicPr>
            <a:picLocks noChangeAspect="1"/>
          </p:cNvPicPr>
          <p:nvPr/>
        </p:nvPicPr>
        <p:blipFill rotWithShape="1">
          <a:blip r:embed="rId6">
            <a:extLst>
              <a:ext uri="{28A0092B-C50C-407E-A947-70E740481C1C}">
                <a14:useLocalDpi xmlns:a14="http://schemas.microsoft.com/office/drawing/2010/main" val="0"/>
              </a:ext>
            </a:extLst>
          </a:blip>
          <a:srcRect t="34707" r="-945" b="31476"/>
          <a:stretch>
            <a:fillRect/>
          </a:stretch>
        </p:blipFill>
        <p:spPr>
          <a:xfrm>
            <a:off x="4706935" y="5825470"/>
            <a:ext cx="2816225" cy="1257955"/>
          </a:xfrm>
          <a:prstGeom prst="rect">
            <a:avLst/>
          </a:prstGeom>
          <a:effectLst/>
        </p:spPr>
      </p:pic>
      <p:pic>
        <p:nvPicPr>
          <p:cNvPr id="13" name="图片 12"/>
          <p:cNvPicPr>
            <a:picLocks noChangeAspect="1"/>
          </p:cNvPicPr>
          <p:nvPr/>
        </p:nvPicPr>
        <p:blipFill>
          <a:blip r:embed="rId3"/>
          <a:stretch>
            <a:fillRect/>
          </a:stretch>
        </p:blipFill>
        <p:spPr>
          <a:xfrm>
            <a:off x="4699000" y="6786563"/>
            <a:ext cx="2793999" cy="71437"/>
          </a:xfrm>
          <a:prstGeom prst="rect">
            <a:avLst/>
          </a:prstGeom>
        </p:spPr>
      </p:pic>
      <p:sp>
        <p:nvSpPr>
          <p:cNvPr id="7" name="文本框 6"/>
          <p:cNvSpPr txBox="1"/>
          <p:nvPr/>
        </p:nvSpPr>
        <p:spPr>
          <a:xfrm>
            <a:off x="7619999" y="6477744"/>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sp>
        <p:nvSpPr>
          <p:cNvPr id="20" name="文本框 19"/>
          <p:cNvSpPr txBox="1"/>
          <p:nvPr/>
        </p:nvSpPr>
        <p:spPr>
          <a:xfrm>
            <a:off x="220660" y="6480125"/>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pic>
        <p:nvPicPr>
          <p:cNvPr id="22" name="图片 21"/>
          <p:cNvPicPr>
            <a:picLocks noChangeAspect="1"/>
          </p:cNvPicPr>
          <p:nvPr/>
        </p:nvPicPr>
        <p:blipFill rotWithShape="1">
          <a:blip r:embed="rId7">
            <a:extLst>
              <a:ext uri="{28A0092B-C50C-407E-A947-70E740481C1C}">
                <a14:useLocalDpi xmlns:a14="http://schemas.microsoft.com/office/drawing/2010/main" val="0"/>
              </a:ext>
            </a:extLst>
          </a:blip>
          <a:srcRect t="45162" b="43657"/>
          <a:stretch>
            <a:fillRect/>
          </a:stretch>
        </p:blipFill>
        <p:spPr>
          <a:xfrm>
            <a:off x="8942612" y="12009"/>
            <a:ext cx="3371850" cy="502657"/>
          </a:xfrm>
          <a:prstGeom prst="rect">
            <a:avLst/>
          </a:prstGeom>
        </p:spPr>
      </p:pic>
      <p:sp>
        <p:nvSpPr>
          <p:cNvPr id="5" name="文本框 4"/>
          <p:cNvSpPr txBox="1"/>
          <p:nvPr/>
        </p:nvSpPr>
        <p:spPr>
          <a:xfrm>
            <a:off x="0" y="-77012"/>
            <a:ext cx="4098267" cy="706755"/>
          </a:xfrm>
          <a:prstGeom prst="rect">
            <a:avLst/>
          </a:prstGeom>
          <a:noFill/>
        </p:spPr>
        <p:txBody>
          <a:bodyPr wrap="square" rtlCol="0">
            <a:spAutoFit/>
          </a:bodyPr>
          <a:lstStyle/>
          <a:p>
            <a:r>
              <a:rPr lang="zh-CN" altLang="en-US" sz="4000" dirty="0">
                <a:solidFill>
                  <a:schemeClr val="bg1"/>
                </a:solidFill>
                <a:latin typeface="华文行楷" panose="02010800040101010101" charset="-122"/>
                <a:ea typeface="华文行楷" panose="02010800040101010101" charset="-122"/>
              </a:rPr>
              <a:t>论文概述</a:t>
            </a:r>
            <a:endParaRPr lang="zh-CN" altLang="en-US" sz="4000" dirty="0">
              <a:solidFill>
                <a:schemeClr val="bg1"/>
              </a:solidFill>
              <a:latin typeface="华文行楷" panose="02010800040101010101" charset="-122"/>
              <a:ea typeface="华文行楷" panose="02010800040101010101" charset="-122"/>
            </a:endParaRPr>
          </a:p>
        </p:txBody>
      </p:sp>
      <p:sp>
        <p:nvSpPr>
          <p:cNvPr id="2" name="文本框 1"/>
          <p:cNvSpPr txBox="1"/>
          <p:nvPr/>
        </p:nvSpPr>
        <p:spPr>
          <a:xfrm>
            <a:off x="16783" y="529116"/>
            <a:ext cx="1304016" cy="76944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4400" dirty="0">
                <a:latin typeface="思源黑体 CN Bold" panose="020B0800000000000000" pitchFamily="34" charset="-122"/>
                <a:ea typeface="思源黑体 CN Bold" panose="020B0800000000000000" pitchFamily="34" charset="-122"/>
              </a:rPr>
              <a:t>02</a:t>
            </a:r>
            <a:endParaRPr lang="zh-CN" altLang="en-US" sz="4400" dirty="0">
              <a:latin typeface="思源黑体 CN Bold" panose="020B0800000000000000" pitchFamily="34" charset="-122"/>
              <a:ea typeface="思源黑体 CN Bold" panose="020B0800000000000000" pitchFamily="34" charset="-122"/>
            </a:endParaRPr>
          </a:p>
        </p:txBody>
      </p:sp>
      <p:sp>
        <p:nvSpPr>
          <p:cNvPr id="3" name="文本框 2"/>
          <p:cNvSpPr txBox="1"/>
          <p:nvPr/>
        </p:nvSpPr>
        <p:spPr>
          <a:xfrm>
            <a:off x="2078355" y="764540"/>
            <a:ext cx="9286875" cy="777875"/>
          </a:xfrm>
          <a:prstGeom prst="rect">
            <a:avLst/>
          </a:prstGeom>
          <a:noFill/>
        </p:spPr>
        <p:txBody>
          <a:bodyPr wrap="square" rtlCol="0" anchor="t">
            <a:noAutofit/>
          </a:bodyPr>
          <a:p>
            <a:r>
              <a:rPr lang="zh-CN" altLang="en-US" sz="2000" b="1">
                <a:latin typeface="Times New Roman" panose="02020603050405020304" pitchFamily="18" charset="0"/>
                <a:ea typeface="华文楷体" panose="02010600040101010101" charset="-122"/>
                <a:cs typeface="Times New Roman" panose="02020603050405020304" pitchFamily="18" charset="0"/>
              </a:rPr>
              <a:t>《A Survey of Secure Computation Using Trusted Execution Environments》</a:t>
            </a:r>
            <a:endParaRPr lang="zh-CN" altLang="en-US" sz="2000" b="1">
              <a:latin typeface="Times New Roman" panose="02020603050405020304" pitchFamily="18" charset="0"/>
              <a:ea typeface="华文楷体" panose="02010600040101010101" charset="-122"/>
              <a:cs typeface="Times New Roman" panose="02020603050405020304" pitchFamily="18" charset="0"/>
            </a:endParaRPr>
          </a:p>
        </p:txBody>
      </p:sp>
      <p:sp>
        <p:nvSpPr>
          <p:cNvPr id="6" name="文本框 5"/>
          <p:cNvSpPr txBox="1"/>
          <p:nvPr/>
        </p:nvSpPr>
        <p:spPr>
          <a:xfrm>
            <a:off x="714375" y="1298575"/>
            <a:ext cx="8573135" cy="526415"/>
          </a:xfrm>
          <a:prstGeom prst="rect">
            <a:avLst/>
          </a:prstGeom>
          <a:noFill/>
        </p:spPr>
        <p:txBody>
          <a:bodyPr wrap="square" rtlCol="0" anchor="t">
            <a:noAutofit/>
          </a:bodyPr>
          <a:p>
            <a:pPr marL="0" lvl="1">
              <a:lnSpc>
                <a:spcPct val="100000"/>
              </a:lnSpc>
            </a:pPr>
            <a:r>
              <a:rPr lang="zh-CN" altLang="en-US" sz="3200" b="1">
                <a:solidFill>
                  <a:srgbClr val="C00000"/>
                </a:solidFill>
                <a:latin typeface="华文楷体" panose="02010600040101010101" charset="-122"/>
                <a:ea typeface="华文楷体" panose="02010600040101010101" charset="-122"/>
              </a:rPr>
              <a:t>调研结果</a:t>
            </a:r>
            <a:endParaRPr lang="zh-CN" altLang="en-US" sz="3200" b="1">
              <a:solidFill>
                <a:srgbClr val="C00000"/>
              </a:solidFill>
              <a:latin typeface="华文楷体" panose="02010600040101010101" charset="-122"/>
              <a:ea typeface="华文楷体" panose="02010600040101010101" charset="-122"/>
            </a:endParaRPr>
          </a:p>
          <a:p>
            <a:pPr>
              <a:lnSpc>
                <a:spcPct val="100000"/>
              </a:lnSpc>
            </a:pPr>
            <a:endParaRPr lang="zh-CN" altLang="en-US" sz="3200" b="1">
              <a:solidFill>
                <a:srgbClr val="C00000"/>
              </a:solidFill>
              <a:latin typeface="华文楷体" panose="02010600040101010101" charset="-122"/>
              <a:ea typeface="华文楷体" panose="02010600040101010101" charset="-122"/>
              <a:sym typeface="+mn-ea"/>
            </a:endParaRPr>
          </a:p>
        </p:txBody>
      </p:sp>
      <p:pic>
        <p:nvPicPr>
          <p:cNvPr id="10" name="图片 9"/>
          <p:cNvPicPr>
            <a:picLocks noChangeAspect="1"/>
          </p:cNvPicPr>
          <p:nvPr>
            <p:custDataLst>
              <p:tags r:id="rId8"/>
            </p:custDataLst>
          </p:nvPr>
        </p:nvPicPr>
        <p:blipFill>
          <a:blip r:embed="rId9"/>
          <a:stretch>
            <a:fillRect/>
          </a:stretch>
        </p:blipFill>
        <p:spPr>
          <a:xfrm>
            <a:off x="3409950" y="1235710"/>
            <a:ext cx="8319135" cy="5452745"/>
          </a:xfrm>
          <a:prstGeom prst="rect">
            <a:avLst/>
          </a:prstGeom>
        </p:spPr>
      </p:pic>
      <p:sp>
        <p:nvSpPr>
          <p:cNvPr id="11" name="文本框 10"/>
          <p:cNvSpPr txBox="1"/>
          <p:nvPr/>
        </p:nvSpPr>
        <p:spPr>
          <a:xfrm>
            <a:off x="542290" y="2350135"/>
            <a:ext cx="2607310" cy="4058920"/>
          </a:xfrm>
          <a:prstGeom prst="rect">
            <a:avLst/>
          </a:prstGeom>
          <a:noFill/>
        </p:spPr>
        <p:txBody>
          <a:bodyPr wrap="square" rtlCol="0">
            <a:noAutofit/>
          </a:bodyPr>
          <a:p>
            <a:pPr marL="0" lvl="1" indent="457200"/>
            <a:r>
              <a:rPr lang="en-US" altLang="zh-CN" sz="2000" b="1">
                <a:latin typeface="华文楷体" panose="02010600040101010101" charset="-122"/>
                <a:ea typeface="华文楷体" panose="02010600040101010101" charset="-122"/>
                <a:sym typeface="+mn-ea"/>
              </a:rPr>
              <a:t>SDC/SMC </a:t>
            </a:r>
            <a:r>
              <a:rPr lang="zh-CN" altLang="en-US" sz="2000" b="1">
                <a:latin typeface="华文楷体" panose="02010600040101010101" charset="-122"/>
                <a:ea typeface="华文楷体" panose="02010600040101010101" charset="-122"/>
                <a:sym typeface="+mn-ea"/>
              </a:rPr>
              <a:t>都是类似的研究方法，最后论文给出了在</a:t>
            </a:r>
            <a:r>
              <a:rPr lang="zh-CN" altLang="en-US" sz="2000" b="1">
                <a:latin typeface="华文楷体" panose="02010600040101010101" charset="-122"/>
                <a:ea typeface="华文楷体" panose="02010600040101010101" charset="-122"/>
                <a:sym typeface="+mn-ea"/>
              </a:rPr>
              <a:t>其评价体系中的各个安全计算方法结果。</a:t>
            </a:r>
            <a:endParaRPr lang="zh-CN" altLang="en-US" sz="2000" b="1">
              <a:latin typeface="华文楷体" panose="02010600040101010101" charset="-122"/>
              <a:ea typeface="华文楷体" panose="02010600040101010101" charset="-122"/>
              <a:sym typeface="+mn-ea"/>
            </a:endParaRPr>
          </a:p>
          <a:p>
            <a:pPr marL="0" lvl="1" indent="457200"/>
            <a:r>
              <a:rPr lang="zh-CN" altLang="en-US" sz="2000" b="1">
                <a:latin typeface="华文楷体" panose="02010600040101010101" charset="-122"/>
                <a:ea typeface="华文楷体" panose="02010600040101010101" charset="-122"/>
                <a:sym typeface="+mn-ea"/>
              </a:rPr>
              <a:t>除此之外，该论文以相同的方式比较了基于</a:t>
            </a:r>
            <a:r>
              <a:rPr lang="en-US" altLang="zh-CN" sz="2000" b="1">
                <a:latin typeface="华文楷体" panose="02010600040101010101" charset="-122"/>
                <a:ea typeface="华文楷体" panose="02010600040101010101" charset="-122"/>
                <a:sym typeface="+mn-ea"/>
              </a:rPr>
              <a:t> </a:t>
            </a:r>
            <a:r>
              <a:rPr lang="zh-CN" altLang="en-US" sz="2000" b="1">
                <a:latin typeface="华文楷体" panose="02010600040101010101" charset="-122"/>
                <a:ea typeface="华文楷体" panose="02010600040101010101" charset="-122"/>
                <a:sym typeface="+mn-ea"/>
              </a:rPr>
              <a:t>TEE</a:t>
            </a:r>
            <a:r>
              <a:rPr lang="en-US" altLang="zh-CN" sz="2000" b="1">
                <a:latin typeface="华文楷体" panose="02010600040101010101" charset="-122"/>
                <a:ea typeface="华文楷体" panose="02010600040101010101" charset="-122"/>
                <a:sym typeface="+mn-ea"/>
              </a:rPr>
              <a:t> </a:t>
            </a:r>
            <a:r>
              <a:rPr lang="zh-CN" altLang="en-US" sz="2000" b="1">
                <a:latin typeface="华文楷体" panose="02010600040101010101" charset="-122"/>
                <a:ea typeface="华文楷体" panose="02010600040101010101" charset="-122"/>
                <a:sym typeface="+mn-ea"/>
              </a:rPr>
              <a:t>的安全机器学习的协议和基于TEE</a:t>
            </a:r>
            <a:r>
              <a:rPr lang="en-US" altLang="zh-CN" sz="2000" b="1">
                <a:latin typeface="华文楷体" panose="02010600040101010101" charset="-122"/>
                <a:ea typeface="华文楷体" panose="02010600040101010101" charset="-122"/>
                <a:sym typeface="+mn-ea"/>
              </a:rPr>
              <a:t> </a:t>
            </a:r>
            <a:r>
              <a:rPr lang="zh-CN" altLang="en-US" sz="2000" b="1">
                <a:latin typeface="华文楷体" panose="02010600040101010101" charset="-122"/>
                <a:ea typeface="华文楷体" panose="02010600040101010101" charset="-122"/>
                <a:sym typeface="+mn-ea"/>
              </a:rPr>
              <a:t>的处理加密数据库查询的安全计算。当然，问题的描述复杂不少</a:t>
            </a:r>
            <a:r>
              <a:rPr lang="en-US" altLang="zh-CN" sz="2000" b="1">
                <a:latin typeface="华文楷体" panose="02010600040101010101" charset="-122"/>
                <a:ea typeface="华文楷体" panose="02010600040101010101" charset="-122"/>
                <a:sym typeface="+mn-ea"/>
              </a:rPr>
              <a:t>...</a:t>
            </a:r>
            <a:endParaRPr lang="zh-CN" altLang="en-US" sz="2000" b="1">
              <a:latin typeface="华文楷体" panose="02010600040101010101" charset="-122"/>
              <a:ea typeface="华文楷体" panose="02010600040101010101" charset="-122"/>
              <a:sym typeface="+mn-ea"/>
            </a:endParaRPr>
          </a:p>
          <a:p>
            <a:endParaRPr lang="en-US" altLang="zh-CN" sz="2000" b="1">
              <a:latin typeface="华文楷体" panose="02010600040101010101" charset="-122"/>
              <a:ea typeface="华文楷体" panose="02010600040101010101"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rotWithShape="1">
          <a:blip r:embed="rId1">
            <a:lum bright="70000" contrast="-70000"/>
            <a:extLst>
              <a:ext uri="{BEBA8EAE-BF5A-486C-A8C5-ECC9F3942E4B}">
                <a14:imgProps xmlns:a14="http://schemas.microsoft.com/office/drawing/2010/main">
                  <a14:imgLayer r:embed="rId2">
                    <a14:imgEffect>
                      <a14:artisticPhotocopy trans="62000" detail="10"/>
                    </a14:imgEffect>
                  </a14:imgLayer>
                </a14:imgProps>
              </a:ext>
              <a:ext uri="{28A0092B-C50C-407E-A947-70E740481C1C}">
                <a14:useLocalDpi xmlns:a14="http://schemas.microsoft.com/office/drawing/2010/main" val="0"/>
              </a:ext>
            </a:extLst>
          </a:blip>
          <a:srcRect l="21090" t="24930" r="28578" b="35961"/>
          <a:stretch>
            <a:fillRect/>
          </a:stretch>
        </p:blipFill>
        <p:spPr>
          <a:xfrm>
            <a:off x="4208555" y="5123870"/>
            <a:ext cx="3782824" cy="3919109"/>
          </a:xfrm>
          <a:prstGeom prst="rect">
            <a:avLst/>
          </a:prstGeom>
        </p:spPr>
      </p:pic>
      <p:pic>
        <p:nvPicPr>
          <p:cNvPr id="21" name="图片 20"/>
          <p:cNvPicPr>
            <a:picLocks noChangeAspect="1"/>
          </p:cNvPicPr>
          <p:nvPr/>
        </p:nvPicPr>
        <p:blipFill>
          <a:blip r:embed="rId3"/>
          <a:stretch>
            <a:fillRect/>
          </a:stretch>
        </p:blipFill>
        <p:spPr>
          <a:xfrm>
            <a:off x="0" y="-1"/>
            <a:ext cx="12192000" cy="553865"/>
          </a:xfrm>
          <a:prstGeom prst="rect">
            <a:avLst/>
          </a:prstGeom>
        </p:spPr>
      </p:pic>
      <p:pic>
        <p:nvPicPr>
          <p:cNvPr id="25" name="图片 24"/>
          <p:cNvPicPr>
            <a:picLocks noChangeAspect="1"/>
          </p:cNvPicPr>
          <p:nvPr/>
        </p:nvPicPr>
        <p:blipFill rotWithShape="1">
          <a:blip r:embed="rId4">
            <a:extLst>
              <a:ext uri="{BEBA8EAE-BF5A-486C-A8C5-ECC9F3942E4B}">
                <a14:imgProps xmlns:a14="http://schemas.microsoft.com/office/drawing/2010/main">
                  <a14:imgLayer r:embed="rId5">
                    <a14:imgEffect>
                      <a14:artisticPhotocopy trans="59000" detail="10"/>
                    </a14:imgEffect>
                  </a14:imgLayer>
                </a14:imgProps>
              </a:ext>
              <a:ext uri="{28A0092B-C50C-407E-A947-70E740481C1C}">
                <a14:useLocalDpi xmlns:a14="http://schemas.microsoft.com/office/drawing/2010/main" val="0"/>
              </a:ext>
            </a:extLst>
          </a:blip>
          <a:srcRect l="21222" t="24263" r="27229" b="31678"/>
          <a:stretch>
            <a:fillRect/>
          </a:stretch>
        </p:blipFill>
        <p:spPr>
          <a:xfrm rot="7839735">
            <a:off x="-1483626" y="-1142126"/>
            <a:ext cx="2831237" cy="3226500"/>
          </a:xfrm>
          <a:prstGeom prst="rect">
            <a:avLst/>
          </a:prstGeom>
        </p:spPr>
      </p:pic>
      <p:pic>
        <p:nvPicPr>
          <p:cNvPr id="8" name="图片 7"/>
          <p:cNvPicPr>
            <a:picLocks noChangeAspect="1"/>
          </p:cNvPicPr>
          <p:nvPr/>
        </p:nvPicPr>
        <p:blipFill>
          <a:blip r:embed="rId3"/>
          <a:stretch>
            <a:fillRect/>
          </a:stretch>
        </p:blipFill>
        <p:spPr>
          <a:xfrm>
            <a:off x="0" y="6457950"/>
            <a:ext cx="4699000" cy="400050"/>
          </a:xfrm>
          <a:prstGeom prst="rect">
            <a:avLst/>
          </a:prstGeom>
        </p:spPr>
      </p:pic>
      <p:pic>
        <p:nvPicPr>
          <p:cNvPr id="9" name="图片 8"/>
          <p:cNvPicPr>
            <a:picLocks noChangeAspect="1"/>
          </p:cNvPicPr>
          <p:nvPr/>
        </p:nvPicPr>
        <p:blipFill>
          <a:blip r:embed="rId3"/>
          <a:stretch>
            <a:fillRect/>
          </a:stretch>
        </p:blipFill>
        <p:spPr>
          <a:xfrm>
            <a:off x="7492999" y="6457950"/>
            <a:ext cx="4699000" cy="400050"/>
          </a:xfrm>
          <a:prstGeom prst="rect">
            <a:avLst/>
          </a:prstGeom>
        </p:spPr>
      </p:pic>
      <p:pic>
        <p:nvPicPr>
          <p:cNvPr id="27" name="图片 26"/>
          <p:cNvPicPr>
            <a:picLocks noChangeAspect="1"/>
          </p:cNvPicPr>
          <p:nvPr/>
        </p:nvPicPr>
        <p:blipFill rotWithShape="1">
          <a:blip r:embed="rId6">
            <a:extLst>
              <a:ext uri="{28A0092B-C50C-407E-A947-70E740481C1C}">
                <a14:useLocalDpi xmlns:a14="http://schemas.microsoft.com/office/drawing/2010/main" val="0"/>
              </a:ext>
            </a:extLst>
          </a:blip>
          <a:srcRect t="34707" r="-945" b="31476"/>
          <a:stretch>
            <a:fillRect/>
          </a:stretch>
        </p:blipFill>
        <p:spPr>
          <a:xfrm>
            <a:off x="4706935" y="5825470"/>
            <a:ext cx="2816225" cy="1257955"/>
          </a:xfrm>
          <a:prstGeom prst="rect">
            <a:avLst/>
          </a:prstGeom>
          <a:effectLst/>
        </p:spPr>
      </p:pic>
      <p:pic>
        <p:nvPicPr>
          <p:cNvPr id="13" name="图片 12"/>
          <p:cNvPicPr>
            <a:picLocks noChangeAspect="1"/>
          </p:cNvPicPr>
          <p:nvPr/>
        </p:nvPicPr>
        <p:blipFill>
          <a:blip r:embed="rId3"/>
          <a:stretch>
            <a:fillRect/>
          </a:stretch>
        </p:blipFill>
        <p:spPr>
          <a:xfrm>
            <a:off x="4699000" y="6786563"/>
            <a:ext cx="2793999" cy="71437"/>
          </a:xfrm>
          <a:prstGeom prst="rect">
            <a:avLst/>
          </a:prstGeom>
        </p:spPr>
      </p:pic>
      <p:sp>
        <p:nvSpPr>
          <p:cNvPr id="7" name="文本框 6"/>
          <p:cNvSpPr txBox="1"/>
          <p:nvPr/>
        </p:nvSpPr>
        <p:spPr>
          <a:xfrm>
            <a:off x="7619999" y="6477744"/>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sp>
        <p:nvSpPr>
          <p:cNvPr id="20" name="文本框 19"/>
          <p:cNvSpPr txBox="1"/>
          <p:nvPr/>
        </p:nvSpPr>
        <p:spPr>
          <a:xfrm>
            <a:off x="220660" y="6480125"/>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pic>
        <p:nvPicPr>
          <p:cNvPr id="22" name="图片 21"/>
          <p:cNvPicPr>
            <a:picLocks noChangeAspect="1"/>
          </p:cNvPicPr>
          <p:nvPr/>
        </p:nvPicPr>
        <p:blipFill rotWithShape="1">
          <a:blip r:embed="rId7">
            <a:extLst>
              <a:ext uri="{28A0092B-C50C-407E-A947-70E740481C1C}">
                <a14:useLocalDpi xmlns:a14="http://schemas.microsoft.com/office/drawing/2010/main" val="0"/>
              </a:ext>
            </a:extLst>
          </a:blip>
          <a:srcRect t="45162" b="43657"/>
          <a:stretch>
            <a:fillRect/>
          </a:stretch>
        </p:blipFill>
        <p:spPr>
          <a:xfrm>
            <a:off x="8942612" y="12009"/>
            <a:ext cx="3371850" cy="502657"/>
          </a:xfrm>
          <a:prstGeom prst="rect">
            <a:avLst/>
          </a:prstGeom>
        </p:spPr>
      </p:pic>
      <p:sp>
        <p:nvSpPr>
          <p:cNvPr id="5" name="文本框 4"/>
          <p:cNvSpPr txBox="1"/>
          <p:nvPr/>
        </p:nvSpPr>
        <p:spPr>
          <a:xfrm>
            <a:off x="0" y="-77012"/>
            <a:ext cx="4098267" cy="706755"/>
          </a:xfrm>
          <a:prstGeom prst="rect">
            <a:avLst/>
          </a:prstGeom>
          <a:noFill/>
        </p:spPr>
        <p:txBody>
          <a:bodyPr wrap="square" rtlCol="0">
            <a:spAutoFit/>
          </a:bodyPr>
          <a:lstStyle/>
          <a:p>
            <a:r>
              <a:rPr lang="zh-CN" altLang="en-US" sz="4000" dirty="0">
                <a:solidFill>
                  <a:schemeClr val="bg1"/>
                </a:solidFill>
                <a:latin typeface="华文行楷" panose="02010800040101010101" charset="-122"/>
                <a:ea typeface="华文行楷" panose="02010800040101010101" charset="-122"/>
              </a:rPr>
              <a:t>论文概述</a:t>
            </a:r>
            <a:endParaRPr lang="zh-CN" altLang="en-US" sz="4000" dirty="0">
              <a:solidFill>
                <a:schemeClr val="bg1"/>
              </a:solidFill>
              <a:latin typeface="华文行楷" panose="02010800040101010101" charset="-122"/>
              <a:ea typeface="华文行楷" panose="02010800040101010101" charset="-122"/>
            </a:endParaRPr>
          </a:p>
        </p:txBody>
      </p:sp>
      <p:sp>
        <p:nvSpPr>
          <p:cNvPr id="2" name="文本框 1"/>
          <p:cNvSpPr txBox="1"/>
          <p:nvPr/>
        </p:nvSpPr>
        <p:spPr>
          <a:xfrm>
            <a:off x="16783" y="529116"/>
            <a:ext cx="1304016" cy="76944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4400" dirty="0">
                <a:latin typeface="思源黑体 CN Bold" panose="020B0800000000000000" pitchFamily="34" charset="-122"/>
                <a:ea typeface="思源黑体 CN Bold" panose="020B0800000000000000" pitchFamily="34" charset="-122"/>
              </a:rPr>
              <a:t>02</a:t>
            </a:r>
            <a:endParaRPr lang="zh-CN" altLang="en-US" sz="4400" dirty="0">
              <a:latin typeface="思源黑体 CN Bold" panose="020B0800000000000000" pitchFamily="34" charset="-122"/>
              <a:ea typeface="思源黑体 CN Bold" panose="020B0800000000000000" pitchFamily="34" charset="-122"/>
            </a:endParaRPr>
          </a:p>
        </p:txBody>
      </p:sp>
      <p:sp>
        <p:nvSpPr>
          <p:cNvPr id="3" name="文本框 2"/>
          <p:cNvSpPr txBox="1"/>
          <p:nvPr/>
        </p:nvSpPr>
        <p:spPr>
          <a:xfrm>
            <a:off x="2078355" y="764540"/>
            <a:ext cx="9286875" cy="777875"/>
          </a:xfrm>
          <a:prstGeom prst="rect">
            <a:avLst/>
          </a:prstGeom>
          <a:noFill/>
        </p:spPr>
        <p:txBody>
          <a:bodyPr wrap="square" rtlCol="0" anchor="t">
            <a:noAutofit/>
          </a:bodyPr>
          <a:p>
            <a:r>
              <a:rPr lang="zh-CN" altLang="en-US" sz="2000" b="1">
                <a:latin typeface="Times New Roman" panose="02020603050405020304" pitchFamily="18" charset="0"/>
                <a:ea typeface="华文楷体" panose="02010600040101010101" charset="-122"/>
                <a:cs typeface="Times New Roman" panose="02020603050405020304" pitchFamily="18" charset="0"/>
              </a:rPr>
              <a:t>《Optimized CPU–GPU collaborative acceleration of zero-knowledge proof for confidential transactions》</a:t>
            </a:r>
            <a:endParaRPr lang="zh-CN" altLang="en-US" sz="2000" b="1">
              <a:latin typeface="Times New Roman" panose="02020603050405020304" pitchFamily="18" charset="0"/>
              <a:ea typeface="华文楷体" panose="02010600040101010101" charset="-122"/>
              <a:cs typeface="Times New Roman" panose="02020603050405020304" pitchFamily="18" charset="0"/>
            </a:endParaRPr>
          </a:p>
        </p:txBody>
      </p:sp>
      <p:sp>
        <p:nvSpPr>
          <p:cNvPr id="4" name="文本框 3"/>
          <p:cNvSpPr txBox="1"/>
          <p:nvPr/>
        </p:nvSpPr>
        <p:spPr>
          <a:xfrm>
            <a:off x="568960" y="2211705"/>
            <a:ext cx="11054080" cy="4106545"/>
          </a:xfrm>
          <a:prstGeom prst="rect">
            <a:avLst/>
          </a:prstGeom>
          <a:noFill/>
        </p:spPr>
        <p:txBody>
          <a:bodyPr wrap="square" rtlCol="0">
            <a:noAutofit/>
          </a:bodyPr>
          <a:p>
            <a:pPr indent="457200">
              <a:lnSpc>
                <a:spcPct val="100000"/>
              </a:lnSpc>
            </a:pPr>
            <a:r>
              <a:rPr lang="zh-CN" altLang="en-US" sz="2400" b="1">
                <a:latin typeface="华文楷体" panose="02010600040101010101" charset="-122"/>
                <a:ea typeface="华文楷体" panose="02010600040101010101" charset="-122"/>
              </a:rPr>
              <a:t>​区块链技术因其数据不可篡改的独特特性，引起了工业界和学术界的高度关注。它使一个用户社区可以在没有权限的情况下以分散的方式在共享分类账中记录交易，而这些交易在创建后不能轻易更改。</a:t>
            </a:r>
            <a:r>
              <a:rPr lang="zh-CN" altLang="en-US" sz="2400" b="1">
                <a:solidFill>
                  <a:srgbClr val="C00000"/>
                </a:solidFill>
                <a:latin typeface="华文楷体" panose="02010600040101010101" charset="-122"/>
                <a:ea typeface="华文楷体" panose="02010600040101010101" charset="-122"/>
              </a:rPr>
              <a:t>然而，在区块链中，交易是全局发布的，并且在大多数区块链应用中没有加密，这些应用也被称为透明交易，人们对缺乏隐私性的担忧也越来越高。</a:t>
            </a:r>
            <a:r>
              <a:rPr lang="zh-CN" altLang="en-US" sz="2400" b="1">
                <a:latin typeface="华文楷体" panose="02010600040101010101" charset="-122"/>
                <a:ea typeface="华文楷体" panose="02010600040101010101" charset="-122"/>
              </a:rPr>
              <a:t>数据提供商往往希望敏感数据的私密性，但是公有链上的交易是公开透明的。如果我们希望将区块链应用于涉及隐私敏感信息的交易中，这些事实造成了实践中的困难。不充分的金融隐私会对商业和个人交易产生严重的安全和隐私影响。</a:t>
            </a:r>
            <a:endParaRPr lang="zh-CN" altLang="en-US" sz="2400" b="1">
              <a:latin typeface="华文楷体" panose="02010600040101010101" charset="-122"/>
              <a:ea typeface="华文楷体" panose="02010600040101010101" charset="-122"/>
            </a:endParaRPr>
          </a:p>
          <a:p>
            <a:pPr indent="457200">
              <a:lnSpc>
                <a:spcPct val="100000"/>
              </a:lnSpc>
            </a:pPr>
            <a:endParaRPr lang="zh-CN" altLang="en-US" sz="2400" b="1">
              <a:latin typeface="华文楷体" panose="02010600040101010101" charset="-122"/>
              <a:ea typeface="华文楷体" panose="02010600040101010101" charset="-122"/>
            </a:endParaRPr>
          </a:p>
        </p:txBody>
      </p:sp>
      <p:sp>
        <p:nvSpPr>
          <p:cNvPr id="6" name="文本框 5"/>
          <p:cNvSpPr txBox="1"/>
          <p:nvPr/>
        </p:nvSpPr>
        <p:spPr>
          <a:xfrm>
            <a:off x="635000" y="1463675"/>
            <a:ext cx="6096000" cy="583565"/>
          </a:xfrm>
          <a:prstGeom prst="rect">
            <a:avLst/>
          </a:prstGeom>
          <a:noFill/>
        </p:spPr>
        <p:txBody>
          <a:bodyPr wrap="square" rtlCol="0" anchor="t">
            <a:spAutoFit/>
          </a:bodyPr>
          <a:p>
            <a:pPr>
              <a:lnSpc>
                <a:spcPct val="100000"/>
              </a:lnSpc>
            </a:pPr>
            <a:r>
              <a:rPr lang="zh-CN" altLang="en-US" sz="3200" b="1">
                <a:solidFill>
                  <a:srgbClr val="C00000"/>
                </a:solidFill>
                <a:latin typeface="华文楷体" panose="02010600040101010101" charset="-122"/>
                <a:ea typeface="华文楷体" panose="02010600040101010101" charset="-122"/>
                <a:sym typeface="+mn-ea"/>
              </a:rPr>
              <a:t>机密交易背景</a:t>
            </a:r>
            <a:endParaRPr lang="zh-CN" altLang="en-US" sz="3200" b="1">
              <a:solidFill>
                <a:srgbClr val="C00000"/>
              </a:solidFill>
              <a:latin typeface="华文楷体" panose="02010600040101010101" charset="-122"/>
              <a:ea typeface="华文楷体" panose="02010600040101010101" charset="-122"/>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rotWithShape="1">
          <a:blip r:embed="rId1">
            <a:lum bright="70000" contrast="-70000"/>
            <a:extLst>
              <a:ext uri="{BEBA8EAE-BF5A-486C-A8C5-ECC9F3942E4B}">
                <a14:imgProps xmlns:a14="http://schemas.microsoft.com/office/drawing/2010/main">
                  <a14:imgLayer r:embed="rId2">
                    <a14:imgEffect>
                      <a14:artisticPhotocopy trans="62000" detail="10"/>
                    </a14:imgEffect>
                  </a14:imgLayer>
                </a14:imgProps>
              </a:ext>
              <a:ext uri="{28A0092B-C50C-407E-A947-70E740481C1C}">
                <a14:useLocalDpi xmlns:a14="http://schemas.microsoft.com/office/drawing/2010/main" val="0"/>
              </a:ext>
            </a:extLst>
          </a:blip>
          <a:srcRect l="21090" t="24930" r="28578" b="35961"/>
          <a:stretch>
            <a:fillRect/>
          </a:stretch>
        </p:blipFill>
        <p:spPr>
          <a:xfrm>
            <a:off x="4208555" y="5123870"/>
            <a:ext cx="3782824" cy="3919109"/>
          </a:xfrm>
          <a:prstGeom prst="rect">
            <a:avLst/>
          </a:prstGeom>
        </p:spPr>
      </p:pic>
      <p:pic>
        <p:nvPicPr>
          <p:cNvPr id="21" name="图片 20"/>
          <p:cNvPicPr>
            <a:picLocks noChangeAspect="1"/>
          </p:cNvPicPr>
          <p:nvPr/>
        </p:nvPicPr>
        <p:blipFill>
          <a:blip r:embed="rId3"/>
          <a:stretch>
            <a:fillRect/>
          </a:stretch>
        </p:blipFill>
        <p:spPr>
          <a:xfrm>
            <a:off x="0" y="-1"/>
            <a:ext cx="12192000" cy="553865"/>
          </a:xfrm>
          <a:prstGeom prst="rect">
            <a:avLst/>
          </a:prstGeom>
        </p:spPr>
      </p:pic>
      <p:pic>
        <p:nvPicPr>
          <p:cNvPr id="25" name="图片 24"/>
          <p:cNvPicPr>
            <a:picLocks noChangeAspect="1"/>
          </p:cNvPicPr>
          <p:nvPr/>
        </p:nvPicPr>
        <p:blipFill rotWithShape="1">
          <a:blip r:embed="rId4">
            <a:extLst>
              <a:ext uri="{BEBA8EAE-BF5A-486C-A8C5-ECC9F3942E4B}">
                <a14:imgProps xmlns:a14="http://schemas.microsoft.com/office/drawing/2010/main">
                  <a14:imgLayer r:embed="rId5">
                    <a14:imgEffect>
                      <a14:artisticPhotocopy trans="59000" detail="10"/>
                    </a14:imgEffect>
                  </a14:imgLayer>
                </a14:imgProps>
              </a:ext>
              <a:ext uri="{28A0092B-C50C-407E-A947-70E740481C1C}">
                <a14:useLocalDpi xmlns:a14="http://schemas.microsoft.com/office/drawing/2010/main" val="0"/>
              </a:ext>
            </a:extLst>
          </a:blip>
          <a:srcRect l="21222" t="24263" r="27229" b="31678"/>
          <a:stretch>
            <a:fillRect/>
          </a:stretch>
        </p:blipFill>
        <p:spPr>
          <a:xfrm rot="7839735">
            <a:off x="-1483626" y="-1142126"/>
            <a:ext cx="2831237" cy="3226500"/>
          </a:xfrm>
          <a:prstGeom prst="rect">
            <a:avLst/>
          </a:prstGeom>
        </p:spPr>
      </p:pic>
      <p:pic>
        <p:nvPicPr>
          <p:cNvPr id="8" name="图片 7"/>
          <p:cNvPicPr>
            <a:picLocks noChangeAspect="1"/>
          </p:cNvPicPr>
          <p:nvPr/>
        </p:nvPicPr>
        <p:blipFill>
          <a:blip r:embed="rId3"/>
          <a:stretch>
            <a:fillRect/>
          </a:stretch>
        </p:blipFill>
        <p:spPr>
          <a:xfrm>
            <a:off x="0" y="6457950"/>
            <a:ext cx="4699000" cy="400050"/>
          </a:xfrm>
          <a:prstGeom prst="rect">
            <a:avLst/>
          </a:prstGeom>
        </p:spPr>
      </p:pic>
      <p:pic>
        <p:nvPicPr>
          <p:cNvPr id="9" name="图片 8"/>
          <p:cNvPicPr>
            <a:picLocks noChangeAspect="1"/>
          </p:cNvPicPr>
          <p:nvPr/>
        </p:nvPicPr>
        <p:blipFill>
          <a:blip r:embed="rId3"/>
          <a:stretch>
            <a:fillRect/>
          </a:stretch>
        </p:blipFill>
        <p:spPr>
          <a:xfrm>
            <a:off x="7492999" y="6457950"/>
            <a:ext cx="4699000" cy="400050"/>
          </a:xfrm>
          <a:prstGeom prst="rect">
            <a:avLst/>
          </a:prstGeom>
        </p:spPr>
      </p:pic>
      <p:pic>
        <p:nvPicPr>
          <p:cNvPr id="27" name="图片 26"/>
          <p:cNvPicPr>
            <a:picLocks noChangeAspect="1"/>
          </p:cNvPicPr>
          <p:nvPr/>
        </p:nvPicPr>
        <p:blipFill rotWithShape="1">
          <a:blip r:embed="rId6">
            <a:extLst>
              <a:ext uri="{28A0092B-C50C-407E-A947-70E740481C1C}">
                <a14:useLocalDpi xmlns:a14="http://schemas.microsoft.com/office/drawing/2010/main" val="0"/>
              </a:ext>
            </a:extLst>
          </a:blip>
          <a:srcRect t="34707" r="-945" b="31476"/>
          <a:stretch>
            <a:fillRect/>
          </a:stretch>
        </p:blipFill>
        <p:spPr>
          <a:xfrm>
            <a:off x="4706935" y="5825470"/>
            <a:ext cx="2816225" cy="1257955"/>
          </a:xfrm>
          <a:prstGeom prst="rect">
            <a:avLst/>
          </a:prstGeom>
          <a:effectLst/>
        </p:spPr>
      </p:pic>
      <p:pic>
        <p:nvPicPr>
          <p:cNvPr id="13" name="图片 12"/>
          <p:cNvPicPr>
            <a:picLocks noChangeAspect="1"/>
          </p:cNvPicPr>
          <p:nvPr/>
        </p:nvPicPr>
        <p:blipFill>
          <a:blip r:embed="rId3"/>
          <a:stretch>
            <a:fillRect/>
          </a:stretch>
        </p:blipFill>
        <p:spPr>
          <a:xfrm>
            <a:off x="4699000" y="6786563"/>
            <a:ext cx="2793999" cy="71437"/>
          </a:xfrm>
          <a:prstGeom prst="rect">
            <a:avLst/>
          </a:prstGeom>
        </p:spPr>
      </p:pic>
      <p:sp>
        <p:nvSpPr>
          <p:cNvPr id="7" name="文本框 6"/>
          <p:cNvSpPr txBox="1"/>
          <p:nvPr/>
        </p:nvSpPr>
        <p:spPr>
          <a:xfrm>
            <a:off x="7619999" y="6477744"/>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sp>
        <p:nvSpPr>
          <p:cNvPr id="20" name="文本框 19"/>
          <p:cNvSpPr txBox="1"/>
          <p:nvPr/>
        </p:nvSpPr>
        <p:spPr>
          <a:xfrm>
            <a:off x="220660" y="6480125"/>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pic>
        <p:nvPicPr>
          <p:cNvPr id="22" name="图片 21"/>
          <p:cNvPicPr>
            <a:picLocks noChangeAspect="1"/>
          </p:cNvPicPr>
          <p:nvPr/>
        </p:nvPicPr>
        <p:blipFill rotWithShape="1">
          <a:blip r:embed="rId7">
            <a:extLst>
              <a:ext uri="{28A0092B-C50C-407E-A947-70E740481C1C}">
                <a14:useLocalDpi xmlns:a14="http://schemas.microsoft.com/office/drawing/2010/main" val="0"/>
              </a:ext>
            </a:extLst>
          </a:blip>
          <a:srcRect t="45162" b="43657"/>
          <a:stretch>
            <a:fillRect/>
          </a:stretch>
        </p:blipFill>
        <p:spPr>
          <a:xfrm>
            <a:off x="8942612" y="12009"/>
            <a:ext cx="3371850" cy="502657"/>
          </a:xfrm>
          <a:prstGeom prst="rect">
            <a:avLst/>
          </a:prstGeom>
        </p:spPr>
      </p:pic>
      <p:sp>
        <p:nvSpPr>
          <p:cNvPr id="5" name="文本框 4"/>
          <p:cNvSpPr txBox="1"/>
          <p:nvPr/>
        </p:nvSpPr>
        <p:spPr>
          <a:xfrm>
            <a:off x="0" y="-77012"/>
            <a:ext cx="4098267" cy="706755"/>
          </a:xfrm>
          <a:prstGeom prst="rect">
            <a:avLst/>
          </a:prstGeom>
          <a:noFill/>
        </p:spPr>
        <p:txBody>
          <a:bodyPr wrap="square" rtlCol="0">
            <a:spAutoFit/>
          </a:bodyPr>
          <a:lstStyle/>
          <a:p>
            <a:r>
              <a:rPr lang="zh-CN" altLang="en-US" sz="4000" dirty="0">
                <a:solidFill>
                  <a:schemeClr val="bg1"/>
                </a:solidFill>
                <a:latin typeface="华文行楷" panose="02010800040101010101" charset="-122"/>
                <a:ea typeface="华文行楷" panose="02010800040101010101" charset="-122"/>
              </a:rPr>
              <a:t>论文概述</a:t>
            </a:r>
            <a:endParaRPr lang="zh-CN" altLang="en-US" sz="4000" dirty="0">
              <a:solidFill>
                <a:schemeClr val="bg1"/>
              </a:solidFill>
              <a:latin typeface="华文行楷" panose="02010800040101010101" charset="-122"/>
              <a:ea typeface="华文行楷" panose="02010800040101010101" charset="-122"/>
            </a:endParaRPr>
          </a:p>
        </p:txBody>
      </p:sp>
      <p:sp>
        <p:nvSpPr>
          <p:cNvPr id="2" name="文本框 1"/>
          <p:cNvSpPr txBox="1"/>
          <p:nvPr/>
        </p:nvSpPr>
        <p:spPr>
          <a:xfrm>
            <a:off x="16783" y="529116"/>
            <a:ext cx="1304016" cy="76944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4400" dirty="0">
                <a:latin typeface="思源黑体 CN Bold" panose="020B0800000000000000" pitchFamily="34" charset="-122"/>
                <a:ea typeface="思源黑体 CN Bold" panose="020B0800000000000000" pitchFamily="34" charset="-122"/>
              </a:rPr>
              <a:t>02</a:t>
            </a:r>
            <a:endParaRPr lang="zh-CN" altLang="en-US" sz="4400" dirty="0">
              <a:latin typeface="思源黑体 CN Bold" panose="020B0800000000000000" pitchFamily="34" charset="-122"/>
              <a:ea typeface="思源黑体 CN Bold" panose="020B0800000000000000" pitchFamily="34" charset="-122"/>
            </a:endParaRPr>
          </a:p>
        </p:txBody>
      </p:sp>
      <p:sp>
        <p:nvSpPr>
          <p:cNvPr id="3" name="文本框 2"/>
          <p:cNvSpPr txBox="1"/>
          <p:nvPr/>
        </p:nvSpPr>
        <p:spPr>
          <a:xfrm>
            <a:off x="2078355" y="764540"/>
            <a:ext cx="9286875" cy="777875"/>
          </a:xfrm>
          <a:prstGeom prst="rect">
            <a:avLst/>
          </a:prstGeom>
          <a:noFill/>
        </p:spPr>
        <p:txBody>
          <a:bodyPr wrap="square" rtlCol="0" anchor="t">
            <a:noAutofit/>
          </a:bodyPr>
          <a:p>
            <a:r>
              <a:rPr lang="zh-CN" altLang="en-US" sz="2000" b="1">
                <a:latin typeface="Times New Roman" panose="02020603050405020304" pitchFamily="18" charset="0"/>
                <a:ea typeface="华文楷体" panose="02010600040101010101" charset="-122"/>
                <a:cs typeface="Times New Roman" panose="02020603050405020304" pitchFamily="18" charset="0"/>
              </a:rPr>
              <a:t>《Optimized CPU–GPU collaborative acceleration of zero-knowledge proof for confidential transactions》</a:t>
            </a:r>
            <a:endParaRPr lang="zh-CN" altLang="en-US" sz="2000" b="1">
              <a:latin typeface="Times New Roman" panose="02020603050405020304" pitchFamily="18" charset="0"/>
              <a:ea typeface="华文楷体" panose="02010600040101010101" charset="-122"/>
              <a:cs typeface="Times New Roman" panose="02020603050405020304" pitchFamily="18" charset="0"/>
            </a:endParaRPr>
          </a:p>
        </p:txBody>
      </p:sp>
      <p:sp>
        <p:nvSpPr>
          <p:cNvPr id="4" name="文本框 3"/>
          <p:cNvSpPr txBox="1"/>
          <p:nvPr/>
        </p:nvSpPr>
        <p:spPr>
          <a:xfrm>
            <a:off x="654685" y="1792605"/>
            <a:ext cx="11054080" cy="4106545"/>
          </a:xfrm>
          <a:prstGeom prst="rect">
            <a:avLst/>
          </a:prstGeom>
          <a:noFill/>
        </p:spPr>
        <p:txBody>
          <a:bodyPr wrap="square" rtlCol="0">
            <a:noAutofit/>
          </a:bodyPr>
          <a:p>
            <a:pPr indent="457200">
              <a:lnSpc>
                <a:spcPct val="100000"/>
              </a:lnSpc>
            </a:pPr>
            <a:r>
              <a:rPr lang="zh-CN" altLang="en-US" sz="2400" b="1">
                <a:latin typeface="华文楷体" panose="02010600040101010101" charset="-122"/>
                <a:ea typeface="华文楷体" panose="02010600040101010101" charset="-122"/>
              </a:rPr>
              <a:t>​然而，</a:t>
            </a:r>
            <a:r>
              <a:rPr lang="zh-CN" altLang="en-US" sz="2400" b="1">
                <a:solidFill>
                  <a:srgbClr val="C00000"/>
                </a:solidFill>
                <a:latin typeface="华文楷体" panose="02010600040101010101" charset="-122"/>
                <a:ea typeface="华文楷体" panose="02010600040101010101" charset="-122"/>
              </a:rPr>
              <a:t>虽然 Bulletproofs 证明是最有效的零知识证明，但计算代价仍然很高。由于保密交易在应用中通常涉及巨大的证明量，较高的计算开销使得保密交易很难在实际中得到广泛的应用。</a:t>
            </a:r>
            <a:r>
              <a:rPr lang="zh-CN" altLang="en-US" sz="2400" b="1">
                <a:latin typeface="华文楷体" panose="02010600040101010101" charset="-122"/>
                <a:ea typeface="华文楷体" panose="02010600040101010101" charset="-122"/>
              </a:rPr>
              <a:t>因此，需要对机密事务进行并行优化，以提高执行速度。</a:t>
            </a:r>
            <a:endParaRPr lang="zh-CN" altLang="en-US" sz="2400" b="1">
              <a:latin typeface="华文楷体" panose="02010600040101010101" charset="-122"/>
              <a:ea typeface="华文楷体" panose="02010600040101010101" charset="-122"/>
            </a:endParaRPr>
          </a:p>
          <a:p>
            <a:pPr indent="457200">
              <a:lnSpc>
                <a:spcPct val="100000"/>
              </a:lnSpc>
            </a:pPr>
            <a:r>
              <a:rPr lang="zh-CN" altLang="en-US" sz="2400" b="1">
                <a:solidFill>
                  <a:srgbClr val="C00000"/>
                </a:solidFill>
                <a:latin typeface="华文楷体" panose="02010600040101010101" charset="-122"/>
                <a:ea typeface="华文楷体" panose="02010600040101010101" charset="-122"/>
              </a:rPr>
              <a:t>边缘计算通常配备强大的 GPUs 和有能力的处理器，由于其低延迟的形式和相当高的带宽来满足基础设施应用的需求。</a:t>
            </a:r>
            <a:r>
              <a:rPr lang="zh-CN" altLang="en-US" sz="2400" b="1">
                <a:latin typeface="华文楷体" panose="02010600040101010101" charset="-122"/>
                <a:ea typeface="华文楷体" panose="02010600040101010101" charset="-122"/>
              </a:rPr>
              <a:t>它满足了机密交易对高性能基础设施的强烈需求，以及对增长、安全和分散的独特需求，并提供了一种无缝的方式来部署和维护地理上多样化的存在。为了使用户能够更加可靠地访问系统，可以利用机密事务在边缘计算系统的参与者之间形成互连，从而实现信用传递、数据同步和资源共享。此外，区块链的数据一致性和防篡改特性也可以保证系统中数字信息的完整性。因此，随着这两种技术的进步，零知识证明和边缘计算的改进集成将是机密交易系统的一个有前途的解决方案。</a:t>
            </a:r>
            <a:endParaRPr lang="zh-CN" altLang="en-US" sz="2400" b="1">
              <a:latin typeface="华文楷体" panose="02010600040101010101" charset="-122"/>
              <a:ea typeface="华文楷体" panose="02010600040101010101" charset="-122"/>
            </a:endParaRPr>
          </a:p>
          <a:p>
            <a:pPr indent="457200">
              <a:lnSpc>
                <a:spcPct val="100000"/>
              </a:lnSpc>
            </a:pPr>
            <a:endParaRPr lang="zh-CN" altLang="en-US" sz="2400" b="1">
              <a:latin typeface="华文楷体" panose="02010600040101010101" charset="-122"/>
              <a:ea typeface="华文楷体" panose="02010600040101010101" charset="-122"/>
            </a:endParaRPr>
          </a:p>
        </p:txBody>
      </p:sp>
      <p:sp>
        <p:nvSpPr>
          <p:cNvPr id="6" name="文本框 5"/>
          <p:cNvSpPr txBox="1"/>
          <p:nvPr/>
        </p:nvSpPr>
        <p:spPr>
          <a:xfrm>
            <a:off x="714375" y="1298575"/>
            <a:ext cx="6096000" cy="583565"/>
          </a:xfrm>
          <a:prstGeom prst="rect">
            <a:avLst/>
          </a:prstGeom>
          <a:noFill/>
        </p:spPr>
        <p:txBody>
          <a:bodyPr wrap="square" rtlCol="0" anchor="t">
            <a:spAutoFit/>
          </a:bodyPr>
          <a:p>
            <a:pPr>
              <a:lnSpc>
                <a:spcPct val="100000"/>
              </a:lnSpc>
            </a:pPr>
            <a:r>
              <a:rPr lang="zh-CN" altLang="en-US" sz="3200" b="1">
                <a:solidFill>
                  <a:srgbClr val="C00000"/>
                </a:solidFill>
                <a:latin typeface="华文楷体" panose="02010600040101010101" charset="-122"/>
                <a:ea typeface="华文楷体" panose="02010600040101010101" charset="-122"/>
                <a:sym typeface="+mn-ea"/>
              </a:rPr>
              <a:t>机密交易背景</a:t>
            </a:r>
            <a:endParaRPr lang="zh-CN" altLang="en-US" sz="3200" b="1">
              <a:solidFill>
                <a:srgbClr val="C00000"/>
              </a:solidFill>
              <a:latin typeface="华文楷体" panose="02010600040101010101" charset="-122"/>
              <a:ea typeface="华文楷体" panose="02010600040101010101" charset="-122"/>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rotWithShape="1">
          <a:blip r:embed="rId1">
            <a:lum bright="70000" contrast="-70000"/>
            <a:extLst>
              <a:ext uri="{BEBA8EAE-BF5A-486C-A8C5-ECC9F3942E4B}">
                <a14:imgProps xmlns:a14="http://schemas.microsoft.com/office/drawing/2010/main">
                  <a14:imgLayer r:embed="rId2">
                    <a14:imgEffect>
                      <a14:artisticPhotocopy trans="62000" detail="10"/>
                    </a14:imgEffect>
                  </a14:imgLayer>
                </a14:imgProps>
              </a:ext>
              <a:ext uri="{28A0092B-C50C-407E-A947-70E740481C1C}">
                <a14:useLocalDpi xmlns:a14="http://schemas.microsoft.com/office/drawing/2010/main" val="0"/>
              </a:ext>
            </a:extLst>
          </a:blip>
          <a:srcRect l="21090" t="24930" r="28578" b="35961"/>
          <a:stretch>
            <a:fillRect/>
          </a:stretch>
        </p:blipFill>
        <p:spPr>
          <a:xfrm>
            <a:off x="4208555" y="5123870"/>
            <a:ext cx="3782824" cy="3919109"/>
          </a:xfrm>
          <a:prstGeom prst="rect">
            <a:avLst/>
          </a:prstGeom>
        </p:spPr>
      </p:pic>
      <p:pic>
        <p:nvPicPr>
          <p:cNvPr id="21" name="图片 20"/>
          <p:cNvPicPr>
            <a:picLocks noChangeAspect="1"/>
          </p:cNvPicPr>
          <p:nvPr/>
        </p:nvPicPr>
        <p:blipFill>
          <a:blip r:embed="rId3"/>
          <a:stretch>
            <a:fillRect/>
          </a:stretch>
        </p:blipFill>
        <p:spPr>
          <a:xfrm>
            <a:off x="0" y="-1"/>
            <a:ext cx="12192000" cy="553865"/>
          </a:xfrm>
          <a:prstGeom prst="rect">
            <a:avLst/>
          </a:prstGeom>
        </p:spPr>
      </p:pic>
      <p:pic>
        <p:nvPicPr>
          <p:cNvPr id="25" name="图片 24"/>
          <p:cNvPicPr>
            <a:picLocks noChangeAspect="1"/>
          </p:cNvPicPr>
          <p:nvPr/>
        </p:nvPicPr>
        <p:blipFill rotWithShape="1">
          <a:blip r:embed="rId4">
            <a:extLst>
              <a:ext uri="{BEBA8EAE-BF5A-486C-A8C5-ECC9F3942E4B}">
                <a14:imgProps xmlns:a14="http://schemas.microsoft.com/office/drawing/2010/main">
                  <a14:imgLayer r:embed="rId5">
                    <a14:imgEffect>
                      <a14:artisticPhotocopy trans="59000" detail="10"/>
                    </a14:imgEffect>
                  </a14:imgLayer>
                </a14:imgProps>
              </a:ext>
              <a:ext uri="{28A0092B-C50C-407E-A947-70E740481C1C}">
                <a14:useLocalDpi xmlns:a14="http://schemas.microsoft.com/office/drawing/2010/main" val="0"/>
              </a:ext>
            </a:extLst>
          </a:blip>
          <a:srcRect l="21222" t="24263" r="27229" b="31678"/>
          <a:stretch>
            <a:fillRect/>
          </a:stretch>
        </p:blipFill>
        <p:spPr>
          <a:xfrm rot="7839735">
            <a:off x="-1483626" y="-1142126"/>
            <a:ext cx="2831237" cy="3226500"/>
          </a:xfrm>
          <a:prstGeom prst="rect">
            <a:avLst/>
          </a:prstGeom>
        </p:spPr>
      </p:pic>
      <p:pic>
        <p:nvPicPr>
          <p:cNvPr id="8" name="图片 7"/>
          <p:cNvPicPr>
            <a:picLocks noChangeAspect="1"/>
          </p:cNvPicPr>
          <p:nvPr/>
        </p:nvPicPr>
        <p:blipFill>
          <a:blip r:embed="rId3"/>
          <a:stretch>
            <a:fillRect/>
          </a:stretch>
        </p:blipFill>
        <p:spPr>
          <a:xfrm>
            <a:off x="0" y="6457950"/>
            <a:ext cx="4699000" cy="400050"/>
          </a:xfrm>
          <a:prstGeom prst="rect">
            <a:avLst/>
          </a:prstGeom>
        </p:spPr>
      </p:pic>
      <p:pic>
        <p:nvPicPr>
          <p:cNvPr id="9" name="图片 8"/>
          <p:cNvPicPr>
            <a:picLocks noChangeAspect="1"/>
          </p:cNvPicPr>
          <p:nvPr/>
        </p:nvPicPr>
        <p:blipFill>
          <a:blip r:embed="rId3"/>
          <a:stretch>
            <a:fillRect/>
          </a:stretch>
        </p:blipFill>
        <p:spPr>
          <a:xfrm>
            <a:off x="7492999" y="6457950"/>
            <a:ext cx="4699000" cy="400050"/>
          </a:xfrm>
          <a:prstGeom prst="rect">
            <a:avLst/>
          </a:prstGeom>
        </p:spPr>
      </p:pic>
      <p:pic>
        <p:nvPicPr>
          <p:cNvPr id="27" name="图片 26"/>
          <p:cNvPicPr>
            <a:picLocks noChangeAspect="1"/>
          </p:cNvPicPr>
          <p:nvPr/>
        </p:nvPicPr>
        <p:blipFill rotWithShape="1">
          <a:blip r:embed="rId6">
            <a:extLst>
              <a:ext uri="{28A0092B-C50C-407E-A947-70E740481C1C}">
                <a14:useLocalDpi xmlns:a14="http://schemas.microsoft.com/office/drawing/2010/main" val="0"/>
              </a:ext>
            </a:extLst>
          </a:blip>
          <a:srcRect t="34707" r="-945" b="31476"/>
          <a:stretch>
            <a:fillRect/>
          </a:stretch>
        </p:blipFill>
        <p:spPr>
          <a:xfrm>
            <a:off x="4706935" y="5825470"/>
            <a:ext cx="2816225" cy="1257955"/>
          </a:xfrm>
          <a:prstGeom prst="rect">
            <a:avLst/>
          </a:prstGeom>
          <a:effectLst/>
        </p:spPr>
      </p:pic>
      <p:pic>
        <p:nvPicPr>
          <p:cNvPr id="13" name="图片 12"/>
          <p:cNvPicPr>
            <a:picLocks noChangeAspect="1"/>
          </p:cNvPicPr>
          <p:nvPr/>
        </p:nvPicPr>
        <p:blipFill>
          <a:blip r:embed="rId3"/>
          <a:stretch>
            <a:fillRect/>
          </a:stretch>
        </p:blipFill>
        <p:spPr>
          <a:xfrm>
            <a:off x="4699000" y="6786563"/>
            <a:ext cx="2793999" cy="71437"/>
          </a:xfrm>
          <a:prstGeom prst="rect">
            <a:avLst/>
          </a:prstGeom>
        </p:spPr>
      </p:pic>
      <p:sp>
        <p:nvSpPr>
          <p:cNvPr id="7" name="文本框 6"/>
          <p:cNvSpPr txBox="1"/>
          <p:nvPr/>
        </p:nvSpPr>
        <p:spPr>
          <a:xfrm>
            <a:off x="7619999" y="6477744"/>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sp>
        <p:nvSpPr>
          <p:cNvPr id="20" name="文本框 19"/>
          <p:cNvSpPr txBox="1"/>
          <p:nvPr/>
        </p:nvSpPr>
        <p:spPr>
          <a:xfrm>
            <a:off x="220660" y="6480125"/>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pic>
        <p:nvPicPr>
          <p:cNvPr id="22" name="图片 21"/>
          <p:cNvPicPr>
            <a:picLocks noChangeAspect="1"/>
          </p:cNvPicPr>
          <p:nvPr/>
        </p:nvPicPr>
        <p:blipFill rotWithShape="1">
          <a:blip r:embed="rId7">
            <a:extLst>
              <a:ext uri="{28A0092B-C50C-407E-A947-70E740481C1C}">
                <a14:useLocalDpi xmlns:a14="http://schemas.microsoft.com/office/drawing/2010/main" val="0"/>
              </a:ext>
            </a:extLst>
          </a:blip>
          <a:srcRect t="45162" b="43657"/>
          <a:stretch>
            <a:fillRect/>
          </a:stretch>
        </p:blipFill>
        <p:spPr>
          <a:xfrm>
            <a:off x="8942612" y="12009"/>
            <a:ext cx="3371850" cy="502657"/>
          </a:xfrm>
          <a:prstGeom prst="rect">
            <a:avLst/>
          </a:prstGeom>
        </p:spPr>
      </p:pic>
      <p:sp>
        <p:nvSpPr>
          <p:cNvPr id="5" name="文本框 4"/>
          <p:cNvSpPr txBox="1"/>
          <p:nvPr/>
        </p:nvSpPr>
        <p:spPr>
          <a:xfrm>
            <a:off x="0" y="-77012"/>
            <a:ext cx="4098267" cy="706755"/>
          </a:xfrm>
          <a:prstGeom prst="rect">
            <a:avLst/>
          </a:prstGeom>
          <a:noFill/>
        </p:spPr>
        <p:txBody>
          <a:bodyPr wrap="square" rtlCol="0">
            <a:spAutoFit/>
          </a:bodyPr>
          <a:lstStyle/>
          <a:p>
            <a:r>
              <a:rPr lang="zh-CN" altLang="en-US" sz="4000" dirty="0">
                <a:solidFill>
                  <a:schemeClr val="bg1"/>
                </a:solidFill>
                <a:latin typeface="华文行楷" panose="02010800040101010101" charset="-122"/>
                <a:ea typeface="华文行楷" panose="02010800040101010101" charset="-122"/>
              </a:rPr>
              <a:t>论文概述</a:t>
            </a:r>
            <a:endParaRPr lang="zh-CN" altLang="en-US" sz="4000" dirty="0">
              <a:solidFill>
                <a:schemeClr val="bg1"/>
              </a:solidFill>
              <a:latin typeface="华文行楷" panose="02010800040101010101" charset="-122"/>
              <a:ea typeface="华文行楷" panose="02010800040101010101" charset="-122"/>
            </a:endParaRPr>
          </a:p>
        </p:txBody>
      </p:sp>
      <p:sp>
        <p:nvSpPr>
          <p:cNvPr id="2" name="文本框 1"/>
          <p:cNvSpPr txBox="1"/>
          <p:nvPr/>
        </p:nvSpPr>
        <p:spPr>
          <a:xfrm>
            <a:off x="16783" y="529116"/>
            <a:ext cx="1304016" cy="76944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4400" dirty="0">
                <a:latin typeface="思源黑体 CN Bold" panose="020B0800000000000000" pitchFamily="34" charset="-122"/>
                <a:ea typeface="思源黑体 CN Bold" panose="020B0800000000000000" pitchFamily="34" charset="-122"/>
              </a:rPr>
              <a:t>02</a:t>
            </a:r>
            <a:endParaRPr lang="zh-CN" altLang="en-US" sz="4400" dirty="0">
              <a:latin typeface="思源黑体 CN Bold" panose="020B0800000000000000" pitchFamily="34" charset="-122"/>
              <a:ea typeface="思源黑体 CN Bold" panose="020B0800000000000000" pitchFamily="34" charset="-122"/>
            </a:endParaRPr>
          </a:p>
        </p:txBody>
      </p:sp>
      <p:sp>
        <p:nvSpPr>
          <p:cNvPr id="3" name="文本框 2"/>
          <p:cNvSpPr txBox="1"/>
          <p:nvPr/>
        </p:nvSpPr>
        <p:spPr>
          <a:xfrm>
            <a:off x="2078355" y="764540"/>
            <a:ext cx="9286875" cy="777875"/>
          </a:xfrm>
          <a:prstGeom prst="rect">
            <a:avLst/>
          </a:prstGeom>
          <a:noFill/>
        </p:spPr>
        <p:txBody>
          <a:bodyPr wrap="square" rtlCol="0" anchor="t">
            <a:noAutofit/>
          </a:bodyPr>
          <a:p>
            <a:r>
              <a:rPr lang="zh-CN" altLang="en-US" sz="2000" b="1">
                <a:latin typeface="Times New Roman" panose="02020603050405020304" pitchFamily="18" charset="0"/>
                <a:ea typeface="华文楷体" panose="02010600040101010101" charset="-122"/>
                <a:cs typeface="Times New Roman" panose="02020603050405020304" pitchFamily="18" charset="0"/>
              </a:rPr>
              <a:t>《Optimized CPU–GPU collaborative acceleration of zero-knowledge proof for confidential transactions》</a:t>
            </a:r>
            <a:endParaRPr lang="zh-CN" altLang="en-US" sz="2000" b="1">
              <a:latin typeface="Times New Roman" panose="02020603050405020304" pitchFamily="18" charset="0"/>
              <a:ea typeface="华文楷体" panose="02010600040101010101" charset="-122"/>
              <a:cs typeface="Times New Roman" panose="02020603050405020304" pitchFamily="18" charset="0"/>
            </a:endParaRPr>
          </a:p>
        </p:txBody>
      </p:sp>
      <p:sp>
        <p:nvSpPr>
          <p:cNvPr id="4" name="文本框 3"/>
          <p:cNvSpPr txBox="1"/>
          <p:nvPr/>
        </p:nvSpPr>
        <p:spPr>
          <a:xfrm>
            <a:off x="654685" y="1792605"/>
            <a:ext cx="11054080" cy="4106545"/>
          </a:xfrm>
          <a:prstGeom prst="rect">
            <a:avLst/>
          </a:prstGeom>
          <a:noFill/>
        </p:spPr>
        <p:txBody>
          <a:bodyPr wrap="square" rtlCol="0">
            <a:noAutofit/>
          </a:bodyPr>
          <a:p>
            <a:pPr indent="457200">
              <a:lnSpc>
                <a:spcPct val="100000"/>
              </a:lnSpc>
            </a:pPr>
            <a:r>
              <a:rPr lang="en-US" altLang="zh-CN" sz="2400" b="1">
                <a:solidFill>
                  <a:srgbClr val="C00000"/>
                </a:solidFill>
                <a:latin typeface="华文楷体" panose="02010600040101010101" charset="-122"/>
                <a:ea typeface="华文楷体" panose="02010600040101010101" charset="-122"/>
              </a:rPr>
              <a:t>GPU </a:t>
            </a:r>
            <a:r>
              <a:rPr lang="zh-CN" altLang="en-US" sz="2400" b="1">
                <a:solidFill>
                  <a:srgbClr val="C00000"/>
                </a:solidFill>
                <a:latin typeface="华文楷体" panose="02010600040101010101" charset="-122"/>
                <a:ea typeface="华文楷体" panose="02010600040101010101" charset="-122"/>
              </a:rPr>
              <a:t>完成并行化内积和椭圆模运算</a:t>
            </a:r>
            <a:endParaRPr lang="zh-CN" altLang="en-US" sz="2400" b="1">
              <a:solidFill>
                <a:srgbClr val="C00000"/>
              </a:solidFill>
              <a:latin typeface="华文楷体" panose="02010600040101010101" charset="-122"/>
              <a:ea typeface="华文楷体" panose="02010600040101010101" charset="-122"/>
            </a:endParaRPr>
          </a:p>
          <a:p>
            <a:pPr indent="457200">
              <a:lnSpc>
                <a:spcPct val="100000"/>
              </a:lnSpc>
            </a:pPr>
            <a:endParaRPr lang="zh-CN" altLang="en-US" sz="2400" b="1">
              <a:latin typeface="华文楷体" panose="02010600040101010101" charset="-122"/>
              <a:ea typeface="华文楷体" panose="02010600040101010101" charset="-122"/>
            </a:endParaRPr>
          </a:p>
          <a:p>
            <a:pPr indent="457200">
              <a:lnSpc>
                <a:spcPct val="100000"/>
              </a:lnSpc>
            </a:pPr>
            <a:r>
              <a:rPr lang="zh-CN" altLang="en-US" sz="2400" b="1">
                <a:latin typeface="华文楷体" panose="02010600040101010101" charset="-122"/>
                <a:ea typeface="华文楷体" panose="02010600040101010101" charset="-122"/>
              </a:rPr>
              <a:t>在 Bulletproofs 中，最重要的部分是电路证明和范围验证，它们都是基于内积论证实现的。电路证明和范围验证的过程包含了大量的向量内积运算和基于有限域椭圆曲线的模运算，可以通过并行计算进行加速。</a:t>
            </a:r>
            <a:endParaRPr lang="zh-CN" altLang="en-US" sz="2400" b="1">
              <a:latin typeface="华文楷体" panose="02010600040101010101" charset="-122"/>
              <a:ea typeface="华文楷体" panose="02010600040101010101" charset="-122"/>
            </a:endParaRPr>
          </a:p>
          <a:p>
            <a:pPr indent="457200">
              <a:lnSpc>
                <a:spcPct val="100000"/>
              </a:lnSpc>
            </a:pPr>
            <a:r>
              <a:rPr lang="zh-CN" altLang="en-US" sz="2400" b="1">
                <a:solidFill>
                  <a:srgbClr val="C00000"/>
                </a:solidFill>
                <a:latin typeface="华文楷体" panose="02010600040101010101" charset="-122"/>
                <a:ea typeface="华文楷体" panose="02010600040101010101" charset="-122"/>
              </a:rPr>
              <a:t>基本思路是</a:t>
            </a:r>
            <a:r>
              <a:rPr lang="en-US" altLang="zh-CN" sz="2400" b="1">
                <a:solidFill>
                  <a:srgbClr val="C00000"/>
                </a:solidFill>
                <a:latin typeface="华文楷体" panose="02010600040101010101" charset="-122"/>
                <a:ea typeface="华文楷体" panose="02010600040101010101" charset="-122"/>
              </a:rPr>
              <a:t>当涉及并行内积计算和椭圆曲线计算时，将数据送入 GPU 进行并行计算，并将结果暂时存储，直至使用。</a:t>
            </a:r>
            <a:endParaRPr lang="en-US" altLang="zh-CN" sz="2400" b="1">
              <a:solidFill>
                <a:srgbClr val="C00000"/>
              </a:solidFill>
              <a:latin typeface="华文楷体" panose="02010600040101010101" charset="-122"/>
              <a:ea typeface="华文楷体" panose="02010600040101010101" charset="-122"/>
            </a:endParaRPr>
          </a:p>
        </p:txBody>
      </p:sp>
      <p:sp>
        <p:nvSpPr>
          <p:cNvPr id="6" name="文本框 5"/>
          <p:cNvSpPr txBox="1"/>
          <p:nvPr/>
        </p:nvSpPr>
        <p:spPr>
          <a:xfrm>
            <a:off x="714375" y="1298575"/>
            <a:ext cx="6096000" cy="583565"/>
          </a:xfrm>
          <a:prstGeom prst="rect">
            <a:avLst/>
          </a:prstGeom>
          <a:noFill/>
        </p:spPr>
        <p:txBody>
          <a:bodyPr wrap="square" rtlCol="0" anchor="t">
            <a:spAutoFit/>
          </a:bodyPr>
          <a:p>
            <a:pPr>
              <a:lnSpc>
                <a:spcPct val="100000"/>
              </a:lnSpc>
            </a:pPr>
            <a:r>
              <a:rPr lang="zh-CN" altLang="en-US" sz="3200" b="1">
                <a:solidFill>
                  <a:srgbClr val="C00000"/>
                </a:solidFill>
                <a:latin typeface="华文楷体" panose="02010600040101010101" charset="-122"/>
                <a:ea typeface="华文楷体" panose="02010600040101010101" charset="-122"/>
                <a:sym typeface="+mn-ea"/>
              </a:rPr>
              <a:t>方法</a:t>
            </a:r>
            <a:endParaRPr lang="zh-CN" altLang="en-US" sz="3200" b="1">
              <a:solidFill>
                <a:srgbClr val="C00000"/>
              </a:solidFill>
              <a:latin typeface="华文楷体" panose="02010600040101010101" charset="-122"/>
              <a:ea typeface="华文楷体" panose="02010600040101010101" charset="-122"/>
              <a:sym typeface="+mn-ea"/>
            </a:endParaRPr>
          </a:p>
        </p:txBody>
      </p:sp>
      <p:pic>
        <p:nvPicPr>
          <p:cNvPr id="10" name="图片 9"/>
          <p:cNvPicPr>
            <a:picLocks noChangeAspect="1"/>
          </p:cNvPicPr>
          <p:nvPr>
            <p:custDataLst>
              <p:tags r:id="rId8"/>
            </p:custDataLst>
          </p:nvPr>
        </p:nvPicPr>
        <p:blipFill>
          <a:blip r:embed="rId9"/>
          <a:stretch>
            <a:fillRect/>
          </a:stretch>
        </p:blipFill>
        <p:spPr>
          <a:xfrm>
            <a:off x="3841115" y="4455160"/>
            <a:ext cx="4229100" cy="215455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rotWithShape="1">
          <a:blip r:embed="rId1">
            <a:lum bright="70000" contrast="-70000"/>
            <a:extLst>
              <a:ext uri="{BEBA8EAE-BF5A-486C-A8C5-ECC9F3942E4B}">
                <a14:imgProps xmlns:a14="http://schemas.microsoft.com/office/drawing/2010/main">
                  <a14:imgLayer r:embed="rId2">
                    <a14:imgEffect>
                      <a14:artisticPhotocopy trans="62000" detail="10"/>
                    </a14:imgEffect>
                  </a14:imgLayer>
                </a14:imgProps>
              </a:ext>
              <a:ext uri="{28A0092B-C50C-407E-A947-70E740481C1C}">
                <a14:useLocalDpi xmlns:a14="http://schemas.microsoft.com/office/drawing/2010/main" val="0"/>
              </a:ext>
            </a:extLst>
          </a:blip>
          <a:srcRect l="21090" t="24930" r="28578" b="35961"/>
          <a:stretch>
            <a:fillRect/>
          </a:stretch>
        </p:blipFill>
        <p:spPr>
          <a:xfrm>
            <a:off x="4208555" y="5123870"/>
            <a:ext cx="3782824" cy="3919109"/>
          </a:xfrm>
          <a:prstGeom prst="rect">
            <a:avLst/>
          </a:prstGeom>
        </p:spPr>
      </p:pic>
      <p:pic>
        <p:nvPicPr>
          <p:cNvPr id="21" name="图片 20"/>
          <p:cNvPicPr>
            <a:picLocks noChangeAspect="1"/>
          </p:cNvPicPr>
          <p:nvPr/>
        </p:nvPicPr>
        <p:blipFill>
          <a:blip r:embed="rId3"/>
          <a:stretch>
            <a:fillRect/>
          </a:stretch>
        </p:blipFill>
        <p:spPr>
          <a:xfrm>
            <a:off x="0" y="-1"/>
            <a:ext cx="12192000" cy="553865"/>
          </a:xfrm>
          <a:prstGeom prst="rect">
            <a:avLst/>
          </a:prstGeom>
        </p:spPr>
      </p:pic>
      <p:pic>
        <p:nvPicPr>
          <p:cNvPr id="25" name="图片 24"/>
          <p:cNvPicPr>
            <a:picLocks noChangeAspect="1"/>
          </p:cNvPicPr>
          <p:nvPr/>
        </p:nvPicPr>
        <p:blipFill rotWithShape="1">
          <a:blip r:embed="rId4">
            <a:extLst>
              <a:ext uri="{BEBA8EAE-BF5A-486C-A8C5-ECC9F3942E4B}">
                <a14:imgProps xmlns:a14="http://schemas.microsoft.com/office/drawing/2010/main">
                  <a14:imgLayer r:embed="rId5">
                    <a14:imgEffect>
                      <a14:artisticPhotocopy trans="59000" detail="10"/>
                    </a14:imgEffect>
                  </a14:imgLayer>
                </a14:imgProps>
              </a:ext>
              <a:ext uri="{28A0092B-C50C-407E-A947-70E740481C1C}">
                <a14:useLocalDpi xmlns:a14="http://schemas.microsoft.com/office/drawing/2010/main" val="0"/>
              </a:ext>
            </a:extLst>
          </a:blip>
          <a:srcRect l="21222" t="24263" r="27229" b="31678"/>
          <a:stretch>
            <a:fillRect/>
          </a:stretch>
        </p:blipFill>
        <p:spPr>
          <a:xfrm rot="7839735">
            <a:off x="-1483626" y="-1142126"/>
            <a:ext cx="2831237" cy="3226500"/>
          </a:xfrm>
          <a:prstGeom prst="rect">
            <a:avLst/>
          </a:prstGeom>
        </p:spPr>
      </p:pic>
      <p:pic>
        <p:nvPicPr>
          <p:cNvPr id="8" name="图片 7"/>
          <p:cNvPicPr>
            <a:picLocks noChangeAspect="1"/>
          </p:cNvPicPr>
          <p:nvPr/>
        </p:nvPicPr>
        <p:blipFill>
          <a:blip r:embed="rId3"/>
          <a:stretch>
            <a:fillRect/>
          </a:stretch>
        </p:blipFill>
        <p:spPr>
          <a:xfrm>
            <a:off x="0" y="6457950"/>
            <a:ext cx="4699000" cy="400050"/>
          </a:xfrm>
          <a:prstGeom prst="rect">
            <a:avLst/>
          </a:prstGeom>
        </p:spPr>
      </p:pic>
      <p:pic>
        <p:nvPicPr>
          <p:cNvPr id="9" name="图片 8"/>
          <p:cNvPicPr>
            <a:picLocks noChangeAspect="1"/>
          </p:cNvPicPr>
          <p:nvPr/>
        </p:nvPicPr>
        <p:blipFill>
          <a:blip r:embed="rId3"/>
          <a:stretch>
            <a:fillRect/>
          </a:stretch>
        </p:blipFill>
        <p:spPr>
          <a:xfrm>
            <a:off x="7492999" y="6457950"/>
            <a:ext cx="4699000" cy="400050"/>
          </a:xfrm>
          <a:prstGeom prst="rect">
            <a:avLst/>
          </a:prstGeom>
        </p:spPr>
      </p:pic>
      <p:pic>
        <p:nvPicPr>
          <p:cNvPr id="27" name="图片 26"/>
          <p:cNvPicPr>
            <a:picLocks noChangeAspect="1"/>
          </p:cNvPicPr>
          <p:nvPr/>
        </p:nvPicPr>
        <p:blipFill rotWithShape="1">
          <a:blip r:embed="rId6">
            <a:extLst>
              <a:ext uri="{28A0092B-C50C-407E-A947-70E740481C1C}">
                <a14:useLocalDpi xmlns:a14="http://schemas.microsoft.com/office/drawing/2010/main" val="0"/>
              </a:ext>
            </a:extLst>
          </a:blip>
          <a:srcRect t="34707" r="-945" b="31476"/>
          <a:stretch>
            <a:fillRect/>
          </a:stretch>
        </p:blipFill>
        <p:spPr>
          <a:xfrm>
            <a:off x="4706935" y="5825470"/>
            <a:ext cx="2816225" cy="1257955"/>
          </a:xfrm>
          <a:prstGeom prst="rect">
            <a:avLst/>
          </a:prstGeom>
          <a:effectLst/>
        </p:spPr>
      </p:pic>
      <p:pic>
        <p:nvPicPr>
          <p:cNvPr id="13" name="图片 12"/>
          <p:cNvPicPr>
            <a:picLocks noChangeAspect="1"/>
          </p:cNvPicPr>
          <p:nvPr/>
        </p:nvPicPr>
        <p:blipFill>
          <a:blip r:embed="rId3"/>
          <a:stretch>
            <a:fillRect/>
          </a:stretch>
        </p:blipFill>
        <p:spPr>
          <a:xfrm>
            <a:off x="4699000" y="6786563"/>
            <a:ext cx="2793999" cy="71437"/>
          </a:xfrm>
          <a:prstGeom prst="rect">
            <a:avLst/>
          </a:prstGeom>
        </p:spPr>
      </p:pic>
      <p:sp>
        <p:nvSpPr>
          <p:cNvPr id="7" name="文本框 6"/>
          <p:cNvSpPr txBox="1"/>
          <p:nvPr/>
        </p:nvSpPr>
        <p:spPr>
          <a:xfrm>
            <a:off x="7619999" y="6477744"/>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sp>
        <p:nvSpPr>
          <p:cNvPr id="20" name="文本框 19"/>
          <p:cNvSpPr txBox="1"/>
          <p:nvPr/>
        </p:nvSpPr>
        <p:spPr>
          <a:xfrm>
            <a:off x="220660" y="6480125"/>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pic>
        <p:nvPicPr>
          <p:cNvPr id="22" name="图片 21"/>
          <p:cNvPicPr>
            <a:picLocks noChangeAspect="1"/>
          </p:cNvPicPr>
          <p:nvPr/>
        </p:nvPicPr>
        <p:blipFill rotWithShape="1">
          <a:blip r:embed="rId7">
            <a:extLst>
              <a:ext uri="{28A0092B-C50C-407E-A947-70E740481C1C}">
                <a14:useLocalDpi xmlns:a14="http://schemas.microsoft.com/office/drawing/2010/main" val="0"/>
              </a:ext>
            </a:extLst>
          </a:blip>
          <a:srcRect t="45162" b="43657"/>
          <a:stretch>
            <a:fillRect/>
          </a:stretch>
        </p:blipFill>
        <p:spPr>
          <a:xfrm>
            <a:off x="8942612" y="12009"/>
            <a:ext cx="3371850" cy="502657"/>
          </a:xfrm>
          <a:prstGeom prst="rect">
            <a:avLst/>
          </a:prstGeom>
        </p:spPr>
      </p:pic>
      <p:sp>
        <p:nvSpPr>
          <p:cNvPr id="5" name="文本框 4"/>
          <p:cNvSpPr txBox="1"/>
          <p:nvPr/>
        </p:nvSpPr>
        <p:spPr>
          <a:xfrm>
            <a:off x="0" y="-77012"/>
            <a:ext cx="4098267" cy="706755"/>
          </a:xfrm>
          <a:prstGeom prst="rect">
            <a:avLst/>
          </a:prstGeom>
          <a:noFill/>
        </p:spPr>
        <p:txBody>
          <a:bodyPr wrap="square" rtlCol="0">
            <a:spAutoFit/>
          </a:bodyPr>
          <a:lstStyle/>
          <a:p>
            <a:r>
              <a:rPr lang="zh-CN" altLang="en-US" sz="4000" dirty="0">
                <a:solidFill>
                  <a:schemeClr val="bg1"/>
                </a:solidFill>
                <a:latin typeface="华文行楷" panose="02010800040101010101" charset="-122"/>
                <a:ea typeface="华文行楷" panose="02010800040101010101" charset="-122"/>
              </a:rPr>
              <a:t>论文概述</a:t>
            </a:r>
            <a:endParaRPr lang="zh-CN" altLang="en-US" sz="4000" dirty="0">
              <a:solidFill>
                <a:schemeClr val="bg1"/>
              </a:solidFill>
              <a:latin typeface="华文行楷" panose="02010800040101010101" charset="-122"/>
              <a:ea typeface="华文行楷" panose="02010800040101010101" charset="-122"/>
            </a:endParaRPr>
          </a:p>
        </p:txBody>
      </p:sp>
      <p:sp>
        <p:nvSpPr>
          <p:cNvPr id="2" name="文本框 1"/>
          <p:cNvSpPr txBox="1"/>
          <p:nvPr/>
        </p:nvSpPr>
        <p:spPr>
          <a:xfrm>
            <a:off x="16783" y="529116"/>
            <a:ext cx="1304016" cy="76944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4400" dirty="0">
                <a:latin typeface="思源黑体 CN Bold" panose="020B0800000000000000" pitchFamily="34" charset="-122"/>
                <a:ea typeface="思源黑体 CN Bold" panose="020B0800000000000000" pitchFamily="34" charset="-122"/>
              </a:rPr>
              <a:t>02</a:t>
            </a:r>
            <a:endParaRPr lang="zh-CN" altLang="en-US" sz="4400" dirty="0">
              <a:latin typeface="思源黑体 CN Bold" panose="020B0800000000000000" pitchFamily="34" charset="-122"/>
              <a:ea typeface="思源黑体 CN Bold" panose="020B0800000000000000" pitchFamily="34" charset="-122"/>
            </a:endParaRPr>
          </a:p>
        </p:txBody>
      </p:sp>
      <p:sp>
        <p:nvSpPr>
          <p:cNvPr id="3" name="文本框 2"/>
          <p:cNvSpPr txBox="1"/>
          <p:nvPr/>
        </p:nvSpPr>
        <p:spPr>
          <a:xfrm>
            <a:off x="2078355" y="764540"/>
            <a:ext cx="9286875" cy="777875"/>
          </a:xfrm>
          <a:prstGeom prst="rect">
            <a:avLst/>
          </a:prstGeom>
          <a:noFill/>
        </p:spPr>
        <p:txBody>
          <a:bodyPr wrap="square" rtlCol="0" anchor="t">
            <a:noAutofit/>
          </a:bodyPr>
          <a:p>
            <a:r>
              <a:rPr lang="zh-CN" altLang="en-US" sz="2000" b="1">
                <a:latin typeface="Times New Roman" panose="02020603050405020304" pitchFamily="18" charset="0"/>
                <a:ea typeface="华文楷体" panose="02010600040101010101" charset="-122"/>
                <a:cs typeface="Times New Roman" panose="02020603050405020304" pitchFamily="18" charset="0"/>
              </a:rPr>
              <a:t>《Optimized CPU–GPU collaborative acceleration of zero-knowledge proof for confidential transactions》</a:t>
            </a:r>
            <a:endParaRPr lang="zh-CN" altLang="en-US" sz="2000" b="1">
              <a:latin typeface="Times New Roman" panose="02020603050405020304" pitchFamily="18" charset="0"/>
              <a:ea typeface="华文楷体" panose="02010600040101010101" charset="-122"/>
              <a:cs typeface="Times New Roman" panose="02020603050405020304" pitchFamily="18" charset="0"/>
            </a:endParaRPr>
          </a:p>
        </p:txBody>
      </p:sp>
      <p:sp>
        <p:nvSpPr>
          <p:cNvPr id="4" name="文本框 3"/>
          <p:cNvSpPr txBox="1"/>
          <p:nvPr/>
        </p:nvSpPr>
        <p:spPr>
          <a:xfrm>
            <a:off x="654685" y="1792605"/>
            <a:ext cx="11054080" cy="4106545"/>
          </a:xfrm>
          <a:prstGeom prst="rect">
            <a:avLst/>
          </a:prstGeom>
          <a:noFill/>
        </p:spPr>
        <p:txBody>
          <a:bodyPr wrap="square" rtlCol="0">
            <a:noAutofit/>
          </a:bodyPr>
          <a:p>
            <a:pPr indent="457200">
              <a:lnSpc>
                <a:spcPct val="100000"/>
              </a:lnSpc>
            </a:pPr>
            <a:r>
              <a:rPr lang="zh-CN" altLang="en-US" sz="2400" b="1">
                <a:solidFill>
                  <a:srgbClr val="C00000"/>
                </a:solidFill>
                <a:latin typeface="华文楷体" panose="02010600040101010101" charset="-122"/>
                <a:ea typeface="华文楷体" panose="02010600040101010101" charset="-122"/>
              </a:rPr>
              <a:t>利用</a:t>
            </a:r>
            <a:r>
              <a:rPr lang="en-US" altLang="zh-CN" sz="2400" b="1">
                <a:solidFill>
                  <a:srgbClr val="C00000"/>
                </a:solidFill>
                <a:latin typeface="华文楷体" panose="02010600040101010101" charset="-122"/>
                <a:ea typeface="华文楷体" panose="02010600040101010101" charset="-122"/>
              </a:rPr>
              <a:t> CPU-GPU</a:t>
            </a:r>
            <a:r>
              <a:rPr lang="zh-CN" altLang="en-US" sz="2400" b="1">
                <a:solidFill>
                  <a:srgbClr val="C00000"/>
                </a:solidFill>
                <a:latin typeface="华文楷体" panose="02010600040101010101" charset="-122"/>
                <a:ea typeface="华文楷体" panose="02010600040101010101" charset="-122"/>
              </a:rPr>
              <a:t>异构架构进行加速</a:t>
            </a:r>
            <a:endParaRPr lang="zh-CN" altLang="en-US" sz="2400" b="1">
              <a:solidFill>
                <a:srgbClr val="C00000"/>
              </a:solidFill>
              <a:latin typeface="华文楷体" panose="02010600040101010101" charset="-122"/>
              <a:ea typeface="华文楷体" panose="02010600040101010101" charset="-122"/>
            </a:endParaRPr>
          </a:p>
          <a:p>
            <a:pPr indent="457200">
              <a:lnSpc>
                <a:spcPct val="100000"/>
              </a:lnSpc>
            </a:pPr>
            <a:endParaRPr lang="zh-CN" altLang="en-US" sz="2400" b="1">
              <a:latin typeface="华文楷体" panose="02010600040101010101" charset="-122"/>
              <a:ea typeface="华文楷体" panose="02010600040101010101" charset="-122"/>
            </a:endParaRPr>
          </a:p>
          <a:p>
            <a:pPr indent="457200">
              <a:lnSpc>
                <a:spcPct val="100000"/>
              </a:lnSpc>
            </a:pPr>
            <a:r>
              <a:rPr lang="en-US" altLang="zh-CN" sz="2400" b="1">
                <a:solidFill>
                  <a:srgbClr val="C00000"/>
                </a:solidFill>
                <a:latin typeface="华文楷体" panose="02010600040101010101" charset="-122"/>
                <a:ea typeface="华文楷体" panose="02010600040101010101" charset="-122"/>
              </a:rPr>
              <a:t>零拷贝内存</a:t>
            </a:r>
            <a:endParaRPr lang="en-US" altLang="zh-CN" sz="2400" b="1">
              <a:solidFill>
                <a:srgbClr val="C00000"/>
              </a:solidFill>
              <a:latin typeface="华文楷体" panose="02010600040101010101" charset="-122"/>
              <a:ea typeface="华文楷体" panose="02010600040101010101" charset="-122"/>
            </a:endParaRPr>
          </a:p>
          <a:p>
            <a:pPr indent="457200">
              <a:lnSpc>
                <a:spcPct val="100000"/>
              </a:lnSpc>
            </a:pPr>
            <a:r>
              <a:rPr lang="en-US" altLang="zh-CN" sz="2400" b="1">
                <a:solidFill>
                  <a:schemeClr val="tx1"/>
                </a:solidFill>
                <a:latin typeface="华文楷体" panose="02010600040101010101" charset="-122"/>
                <a:ea typeface="华文楷体" panose="02010600040101010101" charset="-122"/>
              </a:rPr>
              <a:t>主机与 GPU 设备之间的数据传输往往会导致计算资源的闲置，成为性能瓶颈。异步传输版本允许数据传输与计算重叠，可用于隐藏主机与设备之间的数据传输。零拷贝内存是一种异步内存映射方法</a:t>
            </a:r>
            <a:r>
              <a:rPr lang="zh-CN" altLang="en-US" sz="2400" b="1">
                <a:solidFill>
                  <a:schemeClr val="tx1"/>
                </a:solidFill>
                <a:latin typeface="华文楷体" panose="02010600040101010101" charset="-122"/>
                <a:ea typeface="华文楷体" panose="02010600040101010101" charset="-122"/>
              </a:rPr>
              <a:t>。</a:t>
            </a:r>
            <a:endParaRPr lang="zh-CN" altLang="en-US" sz="2400" b="1">
              <a:solidFill>
                <a:schemeClr val="tx1"/>
              </a:solidFill>
              <a:latin typeface="华文楷体" panose="02010600040101010101" charset="-122"/>
              <a:ea typeface="华文楷体" panose="02010600040101010101" charset="-122"/>
            </a:endParaRPr>
          </a:p>
          <a:p>
            <a:pPr indent="457200">
              <a:lnSpc>
                <a:spcPct val="100000"/>
              </a:lnSpc>
            </a:pPr>
            <a:r>
              <a:rPr lang="zh-CN" altLang="en-US" sz="2400" b="1">
                <a:solidFill>
                  <a:srgbClr val="C00000"/>
                </a:solidFill>
                <a:latin typeface="华文楷体" panose="02010600040101010101" charset="-122"/>
                <a:ea typeface="华文楷体" panose="02010600040101010101" charset="-122"/>
              </a:rPr>
              <a:t>零拷贝内存借助 CUDA 库函数实现。</a:t>
            </a:r>
            <a:endParaRPr lang="zh-CN" altLang="en-US" sz="2400" b="1">
              <a:solidFill>
                <a:srgbClr val="C00000"/>
              </a:solidFill>
              <a:latin typeface="华文楷体" panose="02010600040101010101" charset="-122"/>
              <a:ea typeface="华文楷体" panose="02010600040101010101" charset="-122"/>
            </a:endParaRPr>
          </a:p>
        </p:txBody>
      </p:sp>
      <p:sp>
        <p:nvSpPr>
          <p:cNvPr id="6" name="文本框 5"/>
          <p:cNvSpPr txBox="1"/>
          <p:nvPr/>
        </p:nvSpPr>
        <p:spPr>
          <a:xfrm>
            <a:off x="714375" y="1298575"/>
            <a:ext cx="6096000" cy="583565"/>
          </a:xfrm>
          <a:prstGeom prst="rect">
            <a:avLst/>
          </a:prstGeom>
          <a:noFill/>
        </p:spPr>
        <p:txBody>
          <a:bodyPr wrap="square" rtlCol="0" anchor="t">
            <a:spAutoFit/>
          </a:bodyPr>
          <a:p>
            <a:pPr>
              <a:lnSpc>
                <a:spcPct val="100000"/>
              </a:lnSpc>
            </a:pPr>
            <a:r>
              <a:rPr lang="zh-CN" altLang="en-US" sz="3200" b="1">
                <a:solidFill>
                  <a:srgbClr val="C00000"/>
                </a:solidFill>
                <a:latin typeface="华文楷体" panose="02010600040101010101" charset="-122"/>
                <a:ea typeface="华文楷体" panose="02010600040101010101" charset="-122"/>
                <a:sym typeface="+mn-ea"/>
              </a:rPr>
              <a:t>方法</a:t>
            </a:r>
            <a:endParaRPr lang="zh-CN" altLang="en-US" sz="3200" b="1">
              <a:solidFill>
                <a:srgbClr val="C00000"/>
              </a:solidFill>
              <a:latin typeface="华文楷体" panose="02010600040101010101" charset="-122"/>
              <a:ea typeface="华文楷体" panose="02010600040101010101" charset="-122"/>
              <a:sym typeface="+mn-ea"/>
            </a:endParaRPr>
          </a:p>
        </p:txBody>
      </p:sp>
      <p:pic>
        <p:nvPicPr>
          <p:cNvPr id="11" name="图片 10"/>
          <p:cNvPicPr>
            <a:picLocks noChangeAspect="1"/>
          </p:cNvPicPr>
          <p:nvPr>
            <p:custDataLst>
              <p:tags r:id="rId8"/>
            </p:custDataLst>
          </p:nvPr>
        </p:nvPicPr>
        <p:blipFill>
          <a:blip r:embed="rId9"/>
          <a:stretch>
            <a:fillRect/>
          </a:stretch>
        </p:blipFill>
        <p:spPr>
          <a:xfrm>
            <a:off x="6810375" y="3719195"/>
            <a:ext cx="2931795" cy="28733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rotWithShape="1">
          <a:blip r:embed="rId1">
            <a:lum bright="70000" contrast="-70000"/>
            <a:extLst>
              <a:ext uri="{BEBA8EAE-BF5A-486C-A8C5-ECC9F3942E4B}">
                <a14:imgProps xmlns:a14="http://schemas.microsoft.com/office/drawing/2010/main">
                  <a14:imgLayer r:embed="rId2">
                    <a14:imgEffect>
                      <a14:artisticPhotocopy trans="62000" detail="10"/>
                    </a14:imgEffect>
                  </a14:imgLayer>
                </a14:imgProps>
              </a:ext>
              <a:ext uri="{28A0092B-C50C-407E-A947-70E740481C1C}">
                <a14:useLocalDpi xmlns:a14="http://schemas.microsoft.com/office/drawing/2010/main" val="0"/>
              </a:ext>
            </a:extLst>
          </a:blip>
          <a:srcRect l="21090" t="24930" r="28578" b="35961"/>
          <a:stretch>
            <a:fillRect/>
          </a:stretch>
        </p:blipFill>
        <p:spPr>
          <a:xfrm>
            <a:off x="4208555" y="5123870"/>
            <a:ext cx="3782824" cy="3919109"/>
          </a:xfrm>
          <a:prstGeom prst="rect">
            <a:avLst/>
          </a:prstGeom>
        </p:spPr>
      </p:pic>
      <p:pic>
        <p:nvPicPr>
          <p:cNvPr id="21" name="图片 20"/>
          <p:cNvPicPr>
            <a:picLocks noChangeAspect="1"/>
          </p:cNvPicPr>
          <p:nvPr/>
        </p:nvPicPr>
        <p:blipFill>
          <a:blip r:embed="rId3"/>
          <a:stretch>
            <a:fillRect/>
          </a:stretch>
        </p:blipFill>
        <p:spPr>
          <a:xfrm>
            <a:off x="0" y="-1"/>
            <a:ext cx="12192000" cy="553865"/>
          </a:xfrm>
          <a:prstGeom prst="rect">
            <a:avLst/>
          </a:prstGeom>
        </p:spPr>
      </p:pic>
      <p:pic>
        <p:nvPicPr>
          <p:cNvPr id="25" name="图片 24"/>
          <p:cNvPicPr>
            <a:picLocks noChangeAspect="1"/>
          </p:cNvPicPr>
          <p:nvPr/>
        </p:nvPicPr>
        <p:blipFill rotWithShape="1">
          <a:blip r:embed="rId4">
            <a:extLst>
              <a:ext uri="{BEBA8EAE-BF5A-486C-A8C5-ECC9F3942E4B}">
                <a14:imgProps xmlns:a14="http://schemas.microsoft.com/office/drawing/2010/main">
                  <a14:imgLayer r:embed="rId5">
                    <a14:imgEffect>
                      <a14:artisticPhotocopy trans="59000" detail="10"/>
                    </a14:imgEffect>
                  </a14:imgLayer>
                </a14:imgProps>
              </a:ext>
              <a:ext uri="{28A0092B-C50C-407E-A947-70E740481C1C}">
                <a14:useLocalDpi xmlns:a14="http://schemas.microsoft.com/office/drawing/2010/main" val="0"/>
              </a:ext>
            </a:extLst>
          </a:blip>
          <a:srcRect l="21222" t="24263" r="27229" b="31678"/>
          <a:stretch>
            <a:fillRect/>
          </a:stretch>
        </p:blipFill>
        <p:spPr>
          <a:xfrm rot="7839735">
            <a:off x="-1483626" y="-1142126"/>
            <a:ext cx="2831237" cy="3226500"/>
          </a:xfrm>
          <a:prstGeom prst="rect">
            <a:avLst/>
          </a:prstGeom>
        </p:spPr>
      </p:pic>
      <p:pic>
        <p:nvPicPr>
          <p:cNvPr id="8" name="图片 7"/>
          <p:cNvPicPr>
            <a:picLocks noChangeAspect="1"/>
          </p:cNvPicPr>
          <p:nvPr/>
        </p:nvPicPr>
        <p:blipFill>
          <a:blip r:embed="rId3"/>
          <a:stretch>
            <a:fillRect/>
          </a:stretch>
        </p:blipFill>
        <p:spPr>
          <a:xfrm>
            <a:off x="0" y="6457950"/>
            <a:ext cx="4699000" cy="400050"/>
          </a:xfrm>
          <a:prstGeom prst="rect">
            <a:avLst/>
          </a:prstGeom>
        </p:spPr>
      </p:pic>
      <p:pic>
        <p:nvPicPr>
          <p:cNvPr id="9" name="图片 8"/>
          <p:cNvPicPr>
            <a:picLocks noChangeAspect="1"/>
          </p:cNvPicPr>
          <p:nvPr/>
        </p:nvPicPr>
        <p:blipFill>
          <a:blip r:embed="rId3"/>
          <a:stretch>
            <a:fillRect/>
          </a:stretch>
        </p:blipFill>
        <p:spPr>
          <a:xfrm>
            <a:off x="7492999" y="6457950"/>
            <a:ext cx="4699000" cy="400050"/>
          </a:xfrm>
          <a:prstGeom prst="rect">
            <a:avLst/>
          </a:prstGeom>
        </p:spPr>
      </p:pic>
      <p:pic>
        <p:nvPicPr>
          <p:cNvPr id="27" name="图片 26"/>
          <p:cNvPicPr>
            <a:picLocks noChangeAspect="1"/>
          </p:cNvPicPr>
          <p:nvPr/>
        </p:nvPicPr>
        <p:blipFill rotWithShape="1">
          <a:blip r:embed="rId6">
            <a:extLst>
              <a:ext uri="{28A0092B-C50C-407E-A947-70E740481C1C}">
                <a14:useLocalDpi xmlns:a14="http://schemas.microsoft.com/office/drawing/2010/main" val="0"/>
              </a:ext>
            </a:extLst>
          </a:blip>
          <a:srcRect t="34707" r="-945" b="31476"/>
          <a:stretch>
            <a:fillRect/>
          </a:stretch>
        </p:blipFill>
        <p:spPr>
          <a:xfrm>
            <a:off x="4706935" y="5825470"/>
            <a:ext cx="2816225" cy="1257955"/>
          </a:xfrm>
          <a:prstGeom prst="rect">
            <a:avLst/>
          </a:prstGeom>
          <a:effectLst/>
        </p:spPr>
      </p:pic>
      <p:pic>
        <p:nvPicPr>
          <p:cNvPr id="13" name="图片 12"/>
          <p:cNvPicPr>
            <a:picLocks noChangeAspect="1"/>
          </p:cNvPicPr>
          <p:nvPr/>
        </p:nvPicPr>
        <p:blipFill>
          <a:blip r:embed="rId3"/>
          <a:stretch>
            <a:fillRect/>
          </a:stretch>
        </p:blipFill>
        <p:spPr>
          <a:xfrm>
            <a:off x="4699000" y="6786563"/>
            <a:ext cx="2793999" cy="71437"/>
          </a:xfrm>
          <a:prstGeom prst="rect">
            <a:avLst/>
          </a:prstGeom>
        </p:spPr>
      </p:pic>
      <p:sp>
        <p:nvSpPr>
          <p:cNvPr id="7" name="文本框 6"/>
          <p:cNvSpPr txBox="1"/>
          <p:nvPr/>
        </p:nvSpPr>
        <p:spPr>
          <a:xfrm>
            <a:off x="7619999" y="6477744"/>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sp>
        <p:nvSpPr>
          <p:cNvPr id="20" name="文本框 19"/>
          <p:cNvSpPr txBox="1"/>
          <p:nvPr/>
        </p:nvSpPr>
        <p:spPr>
          <a:xfrm>
            <a:off x="220660" y="6480125"/>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pic>
        <p:nvPicPr>
          <p:cNvPr id="22" name="图片 21"/>
          <p:cNvPicPr>
            <a:picLocks noChangeAspect="1"/>
          </p:cNvPicPr>
          <p:nvPr/>
        </p:nvPicPr>
        <p:blipFill rotWithShape="1">
          <a:blip r:embed="rId7">
            <a:extLst>
              <a:ext uri="{28A0092B-C50C-407E-A947-70E740481C1C}">
                <a14:useLocalDpi xmlns:a14="http://schemas.microsoft.com/office/drawing/2010/main" val="0"/>
              </a:ext>
            </a:extLst>
          </a:blip>
          <a:srcRect t="45162" b="43657"/>
          <a:stretch>
            <a:fillRect/>
          </a:stretch>
        </p:blipFill>
        <p:spPr>
          <a:xfrm>
            <a:off x="8942612" y="12009"/>
            <a:ext cx="3371850" cy="502657"/>
          </a:xfrm>
          <a:prstGeom prst="rect">
            <a:avLst/>
          </a:prstGeom>
        </p:spPr>
      </p:pic>
      <p:sp>
        <p:nvSpPr>
          <p:cNvPr id="5" name="文本框 4"/>
          <p:cNvSpPr txBox="1"/>
          <p:nvPr/>
        </p:nvSpPr>
        <p:spPr>
          <a:xfrm>
            <a:off x="0" y="-77012"/>
            <a:ext cx="4098267" cy="706755"/>
          </a:xfrm>
          <a:prstGeom prst="rect">
            <a:avLst/>
          </a:prstGeom>
          <a:noFill/>
        </p:spPr>
        <p:txBody>
          <a:bodyPr wrap="square" rtlCol="0">
            <a:spAutoFit/>
          </a:bodyPr>
          <a:lstStyle/>
          <a:p>
            <a:r>
              <a:rPr lang="zh-CN" altLang="en-US" sz="4000" dirty="0">
                <a:solidFill>
                  <a:schemeClr val="bg1"/>
                </a:solidFill>
                <a:latin typeface="华文行楷" panose="02010800040101010101" charset="-122"/>
                <a:ea typeface="华文行楷" panose="02010800040101010101" charset="-122"/>
              </a:rPr>
              <a:t>论文概述</a:t>
            </a:r>
            <a:endParaRPr lang="zh-CN" altLang="en-US" sz="4000" dirty="0">
              <a:solidFill>
                <a:schemeClr val="bg1"/>
              </a:solidFill>
              <a:latin typeface="华文行楷" panose="02010800040101010101" charset="-122"/>
              <a:ea typeface="华文行楷" panose="02010800040101010101" charset="-122"/>
            </a:endParaRPr>
          </a:p>
        </p:txBody>
      </p:sp>
      <p:sp>
        <p:nvSpPr>
          <p:cNvPr id="2" name="文本框 1"/>
          <p:cNvSpPr txBox="1"/>
          <p:nvPr/>
        </p:nvSpPr>
        <p:spPr>
          <a:xfrm>
            <a:off x="16783" y="529116"/>
            <a:ext cx="1304016" cy="76944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4400" dirty="0">
                <a:latin typeface="思源黑体 CN Bold" panose="020B0800000000000000" pitchFamily="34" charset="-122"/>
                <a:ea typeface="思源黑体 CN Bold" panose="020B0800000000000000" pitchFamily="34" charset="-122"/>
              </a:rPr>
              <a:t>02</a:t>
            </a:r>
            <a:endParaRPr lang="zh-CN" altLang="en-US" sz="4400" dirty="0">
              <a:latin typeface="思源黑体 CN Bold" panose="020B0800000000000000" pitchFamily="34" charset="-122"/>
              <a:ea typeface="思源黑体 CN Bold" panose="020B0800000000000000" pitchFamily="34" charset="-122"/>
            </a:endParaRPr>
          </a:p>
        </p:txBody>
      </p:sp>
      <p:sp>
        <p:nvSpPr>
          <p:cNvPr id="3" name="文本框 2"/>
          <p:cNvSpPr txBox="1"/>
          <p:nvPr/>
        </p:nvSpPr>
        <p:spPr>
          <a:xfrm>
            <a:off x="2078355" y="764540"/>
            <a:ext cx="9286875" cy="777875"/>
          </a:xfrm>
          <a:prstGeom prst="rect">
            <a:avLst/>
          </a:prstGeom>
          <a:noFill/>
        </p:spPr>
        <p:txBody>
          <a:bodyPr wrap="square" rtlCol="0" anchor="t">
            <a:noAutofit/>
          </a:bodyPr>
          <a:p>
            <a:r>
              <a:rPr lang="zh-CN" altLang="en-US" sz="2000" b="1">
                <a:latin typeface="Times New Roman" panose="02020603050405020304" pitchFamily="18" charset="0"/>
                <a:ea typeface="华文楷体" panose="02010600040101010101" charset="-122"/>
                <a:cs typeface="Times New Roman" panose="02020603050405020304" pitchFamily="18" charset="0"/>
              </a:rPr>
              <a:t>《Optimized CPU–GPU collaborative acceleration of zero-knowledge proof for confidential transactions》</a:t>
            </a:r>
            <a:endParaRPr lang="zh-CN" altLang="en-US" sz="2000" b="1">
              <a:latin typeface="Times New Roman" panose="02020603050405020304" pitchFamily="18" charset="0"/>
              <a:ea typeface="华文楷体" panose="02010600040101010101" charset="-122"/>
              <a:cs typeface="Times New Roman" panose="02020603050405020304" pitchFamily="18" charset="0"/>
            </a:endParaRPr>
          </a:p>
        </p:txBody>
      </p:sp>
      <p:sp>
        <p:nvSpPr>
          <p:cNvPr id="4" name="文本框 3"/>
          <p:cNvSpPr txBox="1"/>
          <p:nvPr/>
        </p:nvSpPr>
        <p:spPr>
          <a:xfrm>
            <a:off x="654685" y="1792605"/>
            <a:ext cx="11054080" cy="4106545"/>
          </a:xfrm>
          <a:prstGeom prst="rect">
            <a:avLst/>
          </a:prstGeom>
          <a:noFill/>
        </p:spPr>
        <p:txBody>
          <a:bodyPr wrap="square" rtlCol="0">
            <a:noAutofit/>
          </a:bodyPr>
          <a:p>
            <a:pPr indent="457200">
              <a:lnSpc>
                <a:spcPct val="100000"/>
              </a:lnSpc>
            </a:pPr>
            <a:r>
              <a:rPr lang="zh-CN" altLang="en-US" sz="2400" b="1">
                <a:solidFill>
                  <a:srgbClr val="C00000"/>
                </a:solidFill>
                <a:latin typeface="华文楷体" panose="02010600040101010101" charset="-122"/>
                <a:ea typeface="华文楷体" panose="02010600040101010101" charset="-122"/>
              </a:rPr>
              <a:t>利用</a:t>
            </a:r>
            <a:r>
              <a:rPr lang="en-US" altLang="zh-CN" sz="2400" b="1">
                <a:solidFill>
                  <a:srgbClr val="C00000"/>
                </a:solidFill>
                <a:latin typeface="华文楷体" panose="02010600040101010101" charset="-122"/>
                <a:ea typeface="华文楷体" panose="02010600040101010101" charset="-122"/>
              </a:rPr>
              <a:t> CPU-GPU</a:t>
            </a:r>
            <a:r>
              <a:rPr lang="zh-CN" altLang="en-US" sz="2400" b="1">
                <a:solidFill>
                  <a:srgbClr val="C00000"/>
                </a:solidFill>
                <a:latin typeface="华文楷体" panose="02010600040101010101" charset="-122"/>
                <a:ea typeface="华文楷体" panose="02010600040101010101" charset="-122"/>
              </a:rPr>
              <a:t>异构架构进行加速</a:t>
            </a:r>
            <a:endParaRPr lang="zh-CN" altLang="en-US" sz="2400" b="1">
              <a:solidFill>
                <a:srgbClr val="C00000"/>
              </a:solidFill>
              <a:latin typeface="华文楷体" panose="02010600040101010101" charset="-122"/>
              <a:ea typeface="华文楷体" panose="02010600040101010101" charset="-122"/>
            </a:endParaRPr>
          </a:p>
          <a:p>
            <a:pPr indent="457200">
              <a:lnSpc>
                <a:spcPct val="100000"/>
              </a:lnSpc>
            </a:pPr>
            <a:endParaRPr lang="zh-CN" altLang="en-US" sz="2400" b="1">
              <a:latin typeface="华文楷体" panose="02010600040101010101" charset="-122"/>
              <a:ea typeface="华文楷体" panose="02010600040101010101" charset="-122"/>
            </a:endParaRPr>
          </a:p>
          <a:p>
            <a:pPr indent="457200">
              <a:lnSpc>
                <a:spcPct val="100000"/>
              </a:lnSpc>
            </a:pPr>
            <a:endParaRPr lang="zh-CN" altLang="en-US" sz="2400" b="1">
              <a:solidFill>
                <a:schemeClr val="tx1"/>
              </a:solidFill>
              <a:latin typeface="华文楷体" panose="02010600040101010101" charset="-122"/>
              <a:ea typeface="华文楷体" panose="02010600040101010101" charset="-122"/>
            </a:endParaRPr>
          </a:p>
        </p:txBody>
      </p:sp>
      <p:sp>
        <p:nvSpPr>
          <p:cNvPr id="6" name="文本框 5"/>
          <p:cNvSpPr txBox="1"/>
          <p:nvPr/>
        </p:nvSpPr>
        <p:spPr>
          <a:xfrm>
            <a:off x="714375" y="1298575"/>
            <a:ext cx="6096000" cy="583565"/>
          </a:xfrm>
          <a:prstGeom prst="rect">
            <a:avLst/>
          </a:prstGeom>
          <a:noFill/>
        </p:spPr>
        <p:txBody>
          <a:bodyPr wrap="square" rtlCol="0" anchor="t">
            <a:spAutoFit/>
          </a:bodyPr>
          <a:p>
            <a:pPr>
              <a:lnSpc>
                <a:spcPct val="100000"/>
              </a:lnSpc>
            </a:pPr>
            <a:r>
              <a:rPr lang="zh-CN" altLang="en-US" sz="3200" b="1">
                <a:solidFill>
                  <a:srgbClr val="C00000"/>
                </a:solidFill>
                <a:latin typeface="华文楷体" panose="02010600040101010101" charset="-122"/>
                <a:ea typeface="华文楷体" panose="02010600040101010101" charset="-122"/>
                <a:sym typeface="+mn-ea"/>
              </a:rPr>
              <a:t>方法</a:t>
            </a:r>
            <a:endParaRPr lang="zh-CN" altLang="en-US" sz="3200" b="1">
              <a:solidFill>
                <a:srgbClr val="C00000"/>
              </a:solidFill>
              <a:latin typeface="华文楷体" panose="02010600040101010101" charset="-122"/>
              <a:ea typeface="华文楷体" panose="02010600040101010101" charset="-122"/>
              <a:sym typeface="+mn-ea"/>
            </a:endParaRPr>
          </a:p>
        </p:txBody>
      </p:sp>
      <p:sp>
        <p:nvSpPr>
          <p:cNvPr id="12" name="文本框 11"/>
          <p:cNvSpPr txBox="1"/>
          <p:nvPr/>
        </p:nvSpPr>
        <p:spPr>
          <a:xfrm>
            <a:off x="1223645" y="2428240"/>
            <a:ext cx="7040880" cy="3485515"/>
          </a:xfrm>
          <a:prstGeom prst="rect">
            <a:avLst/>
          </a:prstGeom>
          <a:noFill/>
        </p:spPr>
        <p:txBody>
          <a:bodyPr wrap="square" rtlCol="0" anchor="t">
            <a:noAutofit/>
          </a:bodyPr>
          <a:p>
            <a:r>
              <a:rPr lang="zh-CN" altLang="en-US" sz="2800" b="1">
                <a:solidFill>
                  <a:srgbClr val="C00000"/>
                </a:solidFill>
                <a:latin typeface="华文楷体" panose="02010600040101010101" charset="-122"/>
                <a:ea typeface="华文楷体" panose="02010600040101010101" charset="-122"/>
              </a:rPr>
              <a:t>查找表</a:t>
            </a:r>
            <a:endParaRPr lang="zh-CN" altLang="en-US" sz="2800" b="1">
              <a:solidFill>
                <a:srgbClr val="C00000"/>
              </a:solidFill>
              <a:latin typeface="华文楷体" panose="02010600040101010101" charset="-122"/>
              <a:ea typeface="华文楷体" panose="02010600040101010101" charset="-122"/>
            </a:endParaRPr>
          </a:p>
          <a:p>
            <a:pPr indent="457200"/>
            <a:r>
              <a:rPr lang="zh-CN" altLang="en-US" sz="2400" b="1">
                <a:solidFill>
                  <a:schemeClr val="tx1"/>
                </a:solidFill>
                <a:latin typeface="华文楷体" panose="02010600040101010101" charset="-122"/>
                <a:ea typeface="华文楷体" panose="02010600040101010101" charset="-122"/>
              </a:rPr>
              <a:t>在零知识证明中，有些数据是重复访问的，无法通过零拷贝内存方法进行传输。</a:t>
            </a:r>
            <a:r>
              <a:rPr lang="zh-CN" altLang="en-US" sz="2400" b="1">
                <a:solidFill>
                  <a:schemeClr val="tx1"/>
                </a:solidFill>
                <a:latin typeface="华文楷体" panose="02010600040101010101" charset="-122"/>
                <a:ea typeface="华文楷体" panose="02010600040101010101" charset="-122"/>
              </a:rPr>
              <a:t>该论文提出了一个查找表来存储重复访问的数据。</a:t>
            </a:r>
            <a:endParaRPr lang="zh-CN" altLang="en-US" sz="2400" b="1">
              <a:solidFill>
                <a:schemeClr val="tx1"/>
              </a:solidFill>
              <a:latin typeface="华文楷体" panose="02010600040101010101" charset="-122"/>
              <a:ea typeface="华文楷体" panose="02010600040101010101" charset="-122"/>
            </a:endParaRPr>
          </a:p>
          <a:p>
            <a:pPr indent="457200"/>
            <a:r>
              <a:rPr lang="zh-CN" altLang="en-US" sz="2400" b="1">
                <a:solidFill>
                  <a:srgbClr val="C00000"/>
                </a:solidFill>
                <a:latin typeface="华文楷体" panose="02010600040101010101" charset="-122"/>
                <a:ea typeface="华文楷体" panose="02010600040101010101" charset="-122"/>
              </a:rPr>
              <a:t>在零知识证明中采用了动态查找表。具体来说，在 GPU 的共享内存中建立一个查找表。在初始化时，将前期可能频繁访问的数据放在以数组形式实现的查找表中。当数据稳定时，更新次数会减少。此时，一棵二叉树将代替初始数组进行快速查询和更新。</a:t>
            </a:r>
            <a:endParaRPr lang="zh-CN" altLang="en-US" sz="2400" b="1">
              <a:solidFill>
                <a:srgbClr val="C00000"/>
              </a:solidFill>
              <a:latin typeface="华文楷体" panose="02010600040101010101" charset="-122"/>
              <a:ea typeface="华文楷体" panose="02010600040101010101" charset="-122"/>
            </a:endParaRPr>
          </a:p>
        </p:txBody>
      </p:sp>
      <p:pic>
        <p:nvPicPr>
          <p:cNvPr id="14" name="图片 13"/>
          <p:cNvPicPr>
            <a:picLocks noChangeAspect="1"/>
          </p:cNvPicPr>
          <p:nvPr>
            <p:custDataLst>
              <p:tags r:id="rId8"/>
            </p:custDataLst>
          </p:nvPr>
        </p:nvPicPr>
        <p:blipFill>
          <a:blip r:embed="rId9"/>
          <a:stretch>
            <a:fillRect/>
          </a:stretch>
        </p:blipFill>
        <p:spPr>
          <a:xfrm>
            <a:off x="8778875" y="2784475"/>
            <a:ext cx="2741930" cy="296354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rotWithShape="1">
          <a:blip r:embed="rId1">
            <a:lum bright="70000" contrast="-70000"/>
            <a:extLst>
              <a:ext uri="{BEBA8EAE-BF5A-486C-A8C5-ECC9F3942E4B}">
                <a14:imgProps xmlns:a14="http://schemas.microsoft.com/office/drawing/2010/main">
                  <a14:imgLayer r:embed="rId2">
                    <a14:imgEffect>
                      <a14:artisticPhotocopy trans="62000" detail="10"/>
                    </a14:imgEffect>
                  </a14:imgLayer>
                </a14:imgProps>
              </a:ext>
              <a:ext uri="{28A0092B-C50C-407E-A947-70E740481C1C}">
                <a14:useLocalDpi xmlns:a14="http://schemas.microsoft.com/office/drawing/2010/main" val="0"/>
              </a:ext>
            </a:extLst>
          </a:blip>
          <a:srcRect l="21090" t="24930" r="28578" b="35961"/>
          <a:stretch>
            <a:fillRect/>
          </a:stretch>
        </p:blipFill>
        <p:spPr>
          <a:xfrm>
            <a:off x="4208555" y="5123870"/>
            <a:ext cx="3782824" cy="3919109"/>
          </a:xfrm>
          <a:prstGeom prst="rect">
            <a:avLst/>
          </a:prstGeom>
        </p:spPr>
      </p:pic>
      <p:pic>
        <p:nvPicPr>
          <p:cNvPr id="21" name="图片 20"/>
          <p:cNvPicPr>
            <a:picLocks noChangeAspect="1"/>
          </p:cNvPicPr>
          <p:nvPr/>
        </p:nvPicPr>
        <p:blipFill>
          <a:blip r:embed="rId3"/>
          <a:stretch>
            <a:fillRect/>
          </a:stretch>
        </p:blipFill>
        <p:spPr>
          <a:xfrm>
            <a:off x="0" y="-1"/>
            <a:ext cx="12192000" cy="553865"/>
          </a:xfrm>
          <a:prstGeom prst="rect">
            <a:avLst/>
          </a:prstGeom>
        </p:spPr>
      </p:pic>
      <p:pic>
        <p:nvPicPr>
          <p:cNvPr id="25" name="图片 24"/>
          <p:cNvPicPr>
            <a:picLocks noChangeAspect="1"/>
          </p:cNvPicPr>
          <p:nvPr/>
        </p:nvPicPr>
        <p:blipFill rotWithShape="1">
          <a:blip r:embed="rId4">
            <a:extLst>
              <a:ext uri="{BEBA8EAE-BF5A-486C-A8C5-ECC9F3942E4B}">
                <a14:imgProps xmlns:a14="http://schemas.microsoft.com/office/drawing/2010/main">
                  <a14:imgLayer r:embed="rId5">
                    <a14:imgEffect>
                      <a14:artisticPhotocopy trans="59000" detail="10"/>
                    </a14:imgEffect>
                  </a14:imgLayer>
                </a14:imgProps>
              </a:ext>
              <a:ext uri="{28A0092B-C50C-407E-A947-70E740481C1C}">
                <a14:useLocalDpi xmlns:a14="http://schemas.microsoft.com/office/drawing/2010/main" val="0"/>
              </a:ext>
            </a:extLst>
          </a:blip>
          <a:srcRect l="21222" t="24263" r="27229" b="31678"/>
          <a:stretch>
            <a:fillRect/>
          </a:stretch>
        </p:blipFill>
        <p:spPr>
          <a:xfrm rot="7839735">
            <a:off x="-1483626" y="-1142126"/>
            <a:ext cx="2831237" cy="3226500"/>
          </a:xfrm>
          <a:prstGeom prst="rect">
            <a:avLst/>
          </a:prstGeom>
        </p:spPr>
      </p:pic>
      <p:pic>
        <p:nvPicPr>
          <p:cNvPr id="8" name="图片 7"/>
          <p:cNvPicPr>
            <a:picLocks noChangeAspect="1"/>
          </p:cNvPicPr>
          <p:nvPr/>
        </p:nvPicPr>
        <p:blipFill>
          <a:blip r:embed="rId3"/>
          <a:stretch>
            <a:fillRect/>
          </a:stretch>
        </p:blipFill>
        <p:spPr>
          <a:xfrm>
            <a:off x="0" y="6457950"/>
            <a:ext cx="4699000" cy="400050"/>
          </a:xfrm>
          <a:prstGeom prst="rect">
            <a:avLst/>
          </a:prstGeom>
        </p:spPr>
      </p:pic>
      <p:pic>
        <p:nvPicPr>
          <p:cNvPr id="9" name="图片 8"/>
          <p:cNvPicPr>
            <a:picLocks noChangeAspect="1"/>
          </p:cNvPicPr>
          <p:nvPr/>
        </p:nvPicPr>
        <p:blipFill>
          <a:blip r:embed="rId3"/>
          <a:stretch>
            <a:fillRect/>
          </a:stretch>
        </p:blipFill>
        <p:spPr>
          <a:xfrm>
            <a:off x="7492999" y="6457950"/>
            <a:ext cx="4699000" cy="400050"/>
          </a:xfrm>
          <a:prstGeom prst="rect">
            <a:avLst/>
          </a:prstGeom>
        </p:spPr>
      </p:pic>
      <p:pic>
        <p:nvPicPr>
          <p:cNvPr id="27" name="图片 26"/>
          <p:cNvPicPr>
            <a:picLocks noChangeAspect="1"/>
          </p:cNvPicPr>
          <p:nvPr/>
        </p:nvPicPr>
        <p:blipFill rotWithShape="1">
          <a:blip r:embed="rId6">
            <a:extLst>
              <a:ext uri="{28A0092B-C50C-407E-A947-70E740481C1C}">
                <a14:useLocalDpi xmlns:a14="http://schemas.microsoft.com/office/drawing/2010/main" val="0"/>
              </a:ext>
            </a:extLst>
          </a:blip>
          <a:srcRect t="34707" r="-945" b="31476"/>
          <a:stretch>
            <a:fillRect/>
          </a:stretch>
        </p:blipFill>
        <p:spPr>
          <a:xfrm>
            <a:off x="4706935" y="5825470"/>
            <a:ext cx="2816225" cy="1257955"/>
          </a:xfrm>
          <a:prstGeom prst="rect">
            <a:avLst/>
          </a:prstGeom>
          <a:effectLst/>
        </p:spPr>
      </p:pic>
      <p:pic>
        <p:nvPicPr>
          <p:cNvPr id="13" name="图片 12"/>
          <p:cNvPicPr>
            <a:picLocks noChangeAspect="1"/>
          </p:cNvPicPr>
          <p:nvPr/>
        </p:nvPicPr>
        <p:blipFill>
          <a:blip r:embed="rId3"/>
          <a:stretch>
            <a:fillRect/>
          </a:stretch>
        </p:blipFill>
        <p:spPr>
          <a:xfrm>
            <a:off x="4699000" y="6786563"/>
            <a:ext cx="2793999" cy="71437"/>
          </a:xfrm>
          <a:prstGeom prst="rect">
            <a:avLst/>
          </a:prstGeom>
        </p:spPr>
      </p:pic>
      <p:sp>
        <p:nvSpPr>
          <p:cNvPr id="7" name="文本框 6"/>
          <p:cNvSpPr txBox="1"/>
          <p:nvPr/>
        </p:nvSpPr>
        <p:spPr>
          <a:xfrm>
            <a:off x="7619999" y="6477744"/>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sp>
        <p:nvSpPr>
          <p:cNvPr id="20" name="文本框 19"/>
          <p:cNvSpPr txBox="1"/>
          <p:nvPr/>
        </p:nvSpPr>
        <p:spPr>
          <a:xfrm>
            <a:off x="220660" y="6480125"/>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pic>
        <p:nvPicPr>
          <p:cNvPr id="22" name="图片 21"/>
          <p:cNvPicPr>
            <a:picLocks noChangeAspect="1"/>
          </p:cNvPicPr>
          <p:nvPr/>
        </p:nvPicPr>
        <p:blipFill rotWithShape="1">
          <a:blip r:embed="rId7">
            <a:extLst>
              <a:ext uri="{28A0092B-C50C-407E-A947-70E740481C1C}">
                <a14:useLocalDpi xmlns:a14="http://schemas.microsoft.com/office/drawing/2010/main" val="0"/>
              </a:ext>
            </a:extLst>
          </a:blip>
          <a:srcRect t="45162" b="43657"/>
          <a:stretch>
            <a:fillRect/>
          </a:stretch>
        </p:blipFill>
        <p:spPr>
          <a:xfrm>
            <a:off x="8942612" y="12009"/>
            <a:ext cx="3371850" cy="502657"/>
          </a:xfrm>
          <a:prstGeom prst="rect">
            <a:avLst/>
          </a:prstGeom>
        </p:spPr>
      </p:pic>
      <p:sp>
        <p:nvSpPr>
          <p:cNvPr id="5" name="文本框 4"/>
          <p:cNvSpPr txBox="1"/>
          <p:nvPr/>
        </p:nvSpPr>
        <p:spPr>
          <a:xfrm>
            <a:off x="0" y="-77012"/>
            <a:ext cx="4098267" cy="706755"/>
          </a:xfrm>
          <a:prstGeom prst="rect">
            <a:avLst/>
          </a:prstGeom>
          <a:noFill/>
        </p:spPr>
        <p:txBody>
          <a:bodyPr wrap="square" rtlCol="0">
            <a:spAutoFit/>
          </a:bodyPr>
          <a:lstStyle/>
          <a:p>
            <a:r>
              <a:rPr lang="zh-CN" altLang="en-US" sz="4000" dirty="0">
                <a:solidFill>
                  <a:schemeClr val="bg1"/>
                </a:solidFill>
                <a:latin typeface="华文行楷" panose="02010800040101010101" charset="-122"/>
                <a:ea typeface="华文行楷" panose="02010800040101010101" charset="-122"/>
              </a:rPr>
              <a:t>论文概述</a:t>
            </a:r>
            <a:endParaRPr lang="zh-CN" altLang="en-US" sz="4000" dirty="0">
              <a:solidFill>
                <a:schemeClr val="bg1"/>
              </a:solidFill>
              <a:latin typeface="华文行楷" panose="02010800040101010101" charset="-122"/>
              <a:ea typeface="华文行楷" panose="02010800040101010101" charset="-122"/>
            </a:endParaRPr>
          </a:p>
        </p:txBody>
      </p:sp>
      <p:sp>
        <p:nvSpPr>
          <p:cNvPr id="2" name="文本框 1"/>
          <p:cNvSpPr txBox="1"/>
          <p:nvPr/>
        </p:nvSpPr>
        <p:spPr>
          <a:xfrm>
            <a:off x="16783" y="529116"/>
            <a:ext cx="1304016" cy="76944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4400" dirty="0">
                <a:latin typeface="思源黑体 CN Bold" panose="020B0800000000000000" pitchFamily="34" charset="-122"/>
                <a:ea typeface="思源黑体 CN Bold" panose="020B0800000000000000" pitchFamily="34" charset="-122"/>
              </a:rPr>
              <a:t>02</a:t>
            </a:r>
            <a:endParaRPr lang="zh-CN" altLang="en-US" sz="4400" dirty="0">
              <a:latin typeface="思源黑体 CN Bold" panose="020B0800000000000000" pitchFamily="34" charset="-122"/>
              <a:ea typeface="思源黑体 CN Bold" panose="020B0800000000000000" pitchFamily="34" charset="-122"/>
            </a:endParaRPr>
          </a:p>
        </p:txBody>
      </p:sp>
      <p:sp>
        <p:nvSpPr>
          <p:cNvPr id="3" name="文本框 2"/>
          <p:cNvSpPr txBox="1"/>
          <p:nvPr/>
        </p:nvSpPr>
        <p:spPr>
          <a:xfrm>
            <a:off x="2078355" y="764540"/>
            <a:ext cx="9286875" cy="777875"/>
          </a:xfrm>
          <a:prstGeom prst="rect">
            <a:avLst/>
          </a:prstGeom>
          <a:noFill/>
        </p:spPr>
        <p:txBody>
          <a:bodyPr wrap="square" rtlCol="0" anchor="t">
            <a:noAutofit/>
          </a:bodyPr>
          <a:p>
            <a:r>
              <a:rPr lang="zh-CN" altLang="en-US" sz="2000" b="1">
                <a:latin typeface="Times New Roman" panose="02020603050405020304" pitchFamily="18" charset="0"/>
                <a:ea typeface="华文楷体" panose="02010600040101010101" charset="-122"/>
                <a:cs typeface="Times New Roman" panose="02020603050405020304" pitchFamily="18" charset="0"/>
              </a:rPr>
              <a:t>《Optimized CPU–GPU collaborative acceleration of zero-knowledge proof for confidential transactions》</a:t>
            </a:r>
            <a:endParaRPr lang="zh-CN" altLang="en-US" sz="2000" b="1">
              <a:latin typeface="Times New Roman" panose="02020603050405020304" pitchFamily="18" charset="0"/>
              <a:ea typeface="华文楷体" panose="02010600040101010101" charset="-122"/>
              <a:cs typeface="Times New Roman" panose="02020603050405020304" pitchFamily="18" charset="0"/>
            </a:endParaRPr>
          </a:p>
        </p:txBody>
      </p:sp>
      <p:sp>
        <p:nvSpPr>
          <p:cNvPr id="4" name="文本框 3"/>
          <p:cNvSpPr txBox="1"/>
          <p:nvPr/>
        </p:nvSpPr>
        <p:spPr>
          <a:xfrm>
            <a:off x="654685" y="1792605"/>
            <a:ext cx="11054080" cy="4106545"/>
          </a:xfrm>
          <a:prstGeom prst="rect">
            <a:avLst/>
          </a:prstGeom>
          <a:noFill/>
        </p:spPr>
        <p:txBody>
          <a:bodyPr wrap="square" rtlCol="0">
            <a:noAutofit/>
          </a:bodyPr>
          <a:p>
            <a:pPr indent="457200">
              <a:lnSpc>
                <a:spcPct val="100000"/>
              </a:lnSpc>
            </a:pPr>
            <a:r>
              <a:rPr lang="zh-CN" altLang="en-US" sz="2400" b="1">
                <a:solidFill>
                  <a:srgbClr val="C00000"/>
                </a:solidFill>
                <a:latin typeface="华文楷体" panose="02010600040101010101" charset="-122"/>
                <a:ea typeface="华文楷体" panose="02010600040101010101" charset="-122"/>
              </a:rPr>
              <a:t>利用</a:t>
            </a:r>
            <a:r>
              <a:rPr lang="en-US" altLang="zh-CN" sz="2400" b="1">
                <a:solidFill>
                  <a:srgbClr val="C00000"/>
                </a:solidFill>
                <a:latin typeface="华文楷体" panose="02010600040101010101" charset="-122"/>
                <a:ea typeface="华文楷体" panose="02010600040101010101" charset="-122"/>
              </a:rPr>
              <a:t> CPU-GPU</a:t>
            </a:r>
            <a:r>
              <a:rPr lang="zh-CN" altLang="en-US" sz="2400" b="1">
                <a:solidFill>
                  <a:srgbClr val="C00000"/>
                </a:solidFill>
                <a:latin typeface="华文楷体" panose="02010600040101010101" charset="-122"/>
                <a:ea typeface="华文楷体" panose="02010600040101010101" charset="-122"/>
              </a:rPr>
              <a:t>异构架构进行加速</a:t>
            </a:r>
            <a:endParaRPr lang="zh-CN" altLang="en-US" sz="2400" b="1">
              <a:solidFill>
                <a:srgbClr val="C00000"/>
              </a:solidFill>
              <a:latin typeface="华文楷体" panose="02010600040101010101" charset="-122"/>
              <a:ea typeface="华文楷体" panose="02010600040101010101" charset="-122"/>
            </a:endParaRPr>
          </a:p>
          <a:p>
            <a:pPr indent="457200">
              <a:lnSpc>
                <a:spcPct val="100000"/>
              </a:lnSpc>
            </a:pPr>
            <a:endParaRPr lang="zh-CN" altLang="en-US" sz="2400" b="1">
              <a:latin typeface="华文楷体" panose="02010600040101010101" charset="-122"/>
              <a:ea typeface="华文楷体" panose="02010600040101010101" charset="-122"/>
            </a:endParaRPr>
          </a:p>
          <a:p>
            <a:pPr indent="457200">
              <a:lnSpc>
                <a:spcPct val="100000"/>
              </a:lnSpc>
            </a:pPr>
            <a:endParaRPr lang="zh-CN" altLang="en-US" sz="2400" b="1">
              <a:solidFill>
                <a:schemeClr val="tx1"/>
              </a:solidFill>
              <a:latin typeface="华文楷体" panose="02010600040101010101" charset="-122"/>
              <a:ea typeface="华文楷体" panose="02010600040101010101" charset="-122"/>
            </a:endParaRPr>
          </a:p>
        </p:txBody>
      </p:sp>
      <p:sp>
        <p:nvSpPr>
          <p:cNvPr id="6" name="文本框 5"/>
          <p:cNvSpPr txBox="1"/>
          <p:nvPr/>
        </p:nvSpPr>
        <p:spPr>
          <a:xfrm>
            <a:off x="714375" y="1298575"/>
            <a:ext cx="6096000" cy="583565"/>
          </a:xfrm>
          <a:prstGeom prst="rect">
            <a:avLst/>
          </a:prstGeom>
          <a:noFill/>
        </p:spPr>
        <p:txBody>
          <a:bodyPr wrap="square" rtlCol="0" anchor="t">
            <a:spAutoFit/>
          </a:bodyPr>
          <a:p>
            <a:pPr>
              <a:lnSpc>
                <a:spcPct val="100000"/>
              </a:lnSpc>
            </a:pPr>
            <a:r>
              <a:rPr lang="zh-CN" altLang="en-US" sz="3200" b="1">
                <a:solidFill>
                  <a:srgbClr val="C00000"/>
                </a:solidFill>
                <a:latin typeface="华文楷体" panose="02010600040101010101" charset="-122"/>
                <a:ea typeface="华文楷体" panose="02010600040101010101" charset="-122"/>
                <a:sym typeface="+mn-ea"/>
              </a:rPr>
              <a:t>方法</a:t>
            </a:r>
            <a:endParaRPr lang="zh-CN" altLang="en-US" sz="3200" b="1">
              <a:solidFill>
                <a:srgbClr val="C00000"/>
              </a:solidFill>
              <a:latin typeface="华文楷体" panose="02010600040101010101" charset="-122"/>
              <a:ea typeface="华文楷体" panose="02010600040101010101" charset="-122"/>
              <a:sym typeface="+mn-ea"/>
            </a:endParaRPr>
          </a:p>
        </p:txBody>
      </p:sp>
      <p:sp>
        <p:nvSpPr>
          <p:cNvPr id="12" name="文本框 11"/>
          <p:cNvSpPr txBox="1"/>
          <p:nvPr/>
        </p:nvSpPr>
        <p:spPr>
          <a:xfrm>
            <a:off x="1223645" y="2428240"/>
            <a:ext cx="7261225" cy="3712210"/>
          </a:xfrm>
          <a:prstGeom prst="rect">
            <a:avLst/>
          </a:prstGeom>
          <a:noFill/>
        </p:spPr>
        <p:txBody>
          <a:bodyPr wrap="square" rtlCol="0" anchor="t">
            <a:noAutofit/>
          </a:bodyPr>
          <a:p>
            <a:r>
              <a:rPr lang="zh-CN" altLang="en-US" sz="2800" b="1">
                <a:solidFill>
                  <a:srgbClr val="C00000"/>
                </a:solidFill>
                <a:latin typeface="华文楷体" panose="02010600040101010101" charset="-122"/>
                <a:ea typeface="华文楷体" panose="02010600040101010101" charset="-122"/>
              </a:rPr>
              <a:t>查找表</a:t>
            </a:r>
            <a:endParaRPr lang="zh-CN" altLang="en-US" sz="2800" b="1">
              <a:solidFill>
                <a:srgbClr val="C00000"/>
              </a:solidFill>
              <a:latin typeface="华文楷体" panose="02010600040101010101" charset="-122"/>
              <a:ea typeface="华文楷体" panose="02010600040101010101" charset="-122"/>
            </a:endParaRPr>
          </a:p>
          <a:p>
            <a:pPr indent="457200"/>
            <a:r>
              <a:rPr lang="zh-CN" altLang="en-US" sz="2400" b="1">
                <a:solidFill>
                  <a:schemeClr val="tx1"/>
                </a:solidFill>
                <a:latin typeface="华文楷体" panose="02010600040101010101" charset="-122"/>
                <a:ea typeface="华文楷体" panose="02010600040101010101" charset="-122"/>
              </a:rPr>
              <a:t>具体实现上采用</a:t>
            </a:r>
            <a:r>
              <a:rPr lang="en-US" altLang="zh-CN" sz="2400" b="1">
                <a:solidFill>
                  <a:schemeClr val="tx1"/>
                </a:solidFill>
                <a:latin typeface="华文楷体" panose="02010600040101010101" charset="-122"/>
                <a:ea typeface="华文楷体" panose="02010600040101010101" charset="-122"/>
              </a:rPr>
              <a:t> </a:t>
            </a:r>
            <a:r>
              <a:rPr lang="zh-CN" altLang="en-US" sz="2400" b="1">
                <a:solidFill>
                  <a:schemeClr val="tx1"/>
                </a:solidFill>
                <a:latin typeface="华文楷体" panose="02010600040101010101" charset="-122"/>
                <a:ea typeface="华文楷体" panose="02010600040101010101" charset="-122"/>
              </a:rPr>
              <a:t>Fibonacci 搜索算法对查找表进行搜索和更新。</a:t>
            </a:r>
            <a:endParaRPr lang="zh-CN" altLang="en-US" sz="2400" b="1">
              <a:solidFill>
                <a:schemeClr val="tx1"/>
              </a:solidFill>
              <a:latin typeface="华文楷体" panose="02010600040101010101" charset="-122"/>
              <a:ea typeface="华文楷体" panose="02010600040101010101" charset="-122"/>
            </a:endParaRPr>
          </a:p>
          <a:p>
            <a:pPr indent="457200"/>
            <a:r>
              <a:rPr lang="zh-CN" altLang="en-US" sz="2400" b="1">
                <a:latin typeface="华文楷体" panose="02010600040101010101" charset="-122"/>
                <a:ea typeface="华文楷体" panose="02010600040101010101" charset="-122"/>
                <a:cs typeface="华文楷体" panose="02010600040101010101" charset="-122"/>
                <a:sym typeface="+mn-ea"/>
              </a:rPr>
              <a:t>随着查找表大小的增加，命中率也随之增加，并逐渐趋近于一个恒定值。这是因为规模越大，可以提前存储的数据就越多。然而，当查找表的大小大于一个阈值时，初始化时间和随后的模型计算时间都会迅速增加。这是因为当查找表过大时，没有足够的空间来维护共享内存自身的功能。</a:t>
            </a:r>
            <a:r>
              <a:rPr lang="zh-CN" altLang="en-US" sz="2400" b="1">
                <a:solidFill>
                  <a:srgbClr val="C00000"/>
                </a:solidFill>
                <a:latin typeface="华文楷体" panose="02010600040101010101" charset="-122"/>
                <a:ea typeface="华文楷体" panose="02010600040101010101" charset="-122"/>
                <a:cs typeface="华文楷体" panose="02010600040101010101" charset="-122"/>
                <a:sym typeface="+mn-ea"/>
              </a:rPr>
              <a:t>综合考虑各项性能指标，实验中置查找表大小为 24 KB。</a:t>
            </a:r>
            <a:endParaRPr lang="zh-CN" altLang="en-US" sz="2400" b="1">
              <a:solidFill>
                <a:srgbClr val="C00000"/>
              </a:solidFill>
            </a:endParaRPr>
          </a:p>
          <a:p>
            <a:pPr indent="457200"/>
            <a:endParaRPr lang="zh-CN" altLang="en-US" sz="2400" b="1">
              <a:solidFill>
                <a:srgbClr val="C00000"/>
              </a:solidFill>
              <a:latin typeface="华文楷体" panose="02010600040101010101" charset="-122"/>
              <a:ea typeface="华文楷体" panose="02010600040101010101" charset="-122"/>
            </a:endParaRPr>
          </a:p>
        </p:txBody>
      </p:sp>
      <p:pic>
        <p:nvPicPr>
          <p:cNvPr id="10" name="图片 9"/>
          <p:cNvPicPr>
            <a:picLocks noChangeAspect="1"/>
          </p:cNvPicPr>
          <p:nvPr>
            <p:custDataLst>
              <p:tags r:id="rId8"/>
            </p:custDataLst>
          </p:nvPr>
        </p:nvPicPr>
        <p:blipFill>
          <a:blip r:embed="rId9"/>
          <a:stretch>
            <a:fillRect/>
          </a:stretch>
        </p:blipFill>
        <p:spPr>
          <a:xfrm>
            <a:off x="8340725" y="2827655"/>
            <a:ext cx="3732530" cy="266319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rotWithShape="1">
          <a:blip r:embed="rId1">
            <a:lum bright="70000" contrast="-70000"/>
            <a:extLst>
              <a:ext uri="{BEBA8EAE-BF5A-486C-A8C5-ECC9F3942E4B}">
                <a14:imgProps xmlns:a14="http://schemas.microsoft.com/office/drawing/2010/main">
                  <a14:imgLayer r:embed="rId2">
                    <a14:imgEffect>
                      <a14:artisticPhotocopy trans="62000" detail="10"/>
                    </a14:imgEffect>
                  </a14:imgLayer>
                </a14:imgProps>
              </a:ext>
              <a:ext uri="{28A0092B-C50C-407E-A947-70E740481C1C}">
                <a14:useLocalDpi xmlns:a14="http://schemas.microsoft.com/office/drawing/2010/main" val="0"/>
              </a:ext>
            </a:extLst>
          </a:blip>
          <a:srcRect l="21090" t="24930" r="28578" b="35961"/>
          <a:stretch>
            <a:fillRect/>
          </a:stretch>
        </p:blipFill>
        <p:spPr>
          <a:xfrm>
            <a:off x="4208555" y="5123870"/>
            <a:ext cx="3782824" cy="3919109"/>
          </a:xfrm>
          <a:prstGeom prst="rect">
            <a:avLst/>
          </a:prstGeom>
        </p:spPr>
      </p:pic>
      <p:pic>
        <p:nvPicPr>
          <p:cNvPr id="21" name="图片 20"/>
          <p:cNvPicPr>
            <a:picLocks noChangeAspect="1"/>
          </p:cNvPicPr>
          <p:nvPr/>
        </p:nvPicPr>
        <p:blipFill>
          <a:blip r:embed="rId3"/>
          <a:stretch>
            <a:fillRect/>
          </a:stretch>
        </p:blipFill>
        <p:spPr>
          <a:xfrm>
            <a:off x="0" y="-1"/>
            <a:ext cx="12192000" cy="553865"/>
          </a:xfrm>
          <a:prstGeom prst="rect">
            <a:avLst/>
          </a:prstGeom>
        </p:spPr>
      </p:pic>
      <p:pic>
        <p:nvPicPr>
          <p:cNvPr id="25" name="图片 24"/>
          <p:cNvPicPr>
            <a:picLocks noChangeAspect="1"/>
          </p:cNvPicPr>
          <p:nvPr/>
        </p:nvPicPr>
        <p:blipFill rotWithShape="1">
          <a:blip r:embed="rId4">
            <a:extLst>
              <a:ext uri="{BEBA8EAE-BF5A-486C-A8C5-ECC9F3942E4B}">
                <a14:imgProps xmlns:a14="http://schemas.microsoft.com/office/drawing/2010/main">
                  <a14:imgLayer r:embed="rId5">
                    <a14:imgEffect>
                      <a14:artisticPhotocopy trans="59000" detail="10"/>
                    </a14:imgEffect>
                  </a14:imgLayer>
                </a14:imgProps>
              </a:ext>
              <a:ext uri="{28A0092B-C50C-407E-A947-70E740481C1C}">
                <a14:useLocalDpi xmlns:a14="http://schemas.microsoft.com/office/drawing/2010/main" val="0"/>
              </a:ext>
            </a:extLst>
          </a:blip>
          <a:srcRect l="21222" t="24263" r="27229" b="31678"/>
          <a:stretch>
            <a:fillRect/>
          </a:stretch>
        </p:blipFill>
        <p:spPr>
          <a:xfrm rot="7839735">
            <a:off x="-1483626" y="-1142126"/>
            <a:ext cx="2831237" cy="3226500"/>
          </a:xfrm>
          <a:prstGeom prst="rect">
            <a:avLst/>
          </a:prstGeom>
        </p:spPr>
      </p:pic>
      <p:pic>
        <p:nvPicPr>
          <p:cNvPr id="8" name="图片 7"/>
          <p:cNvPicPr>
            <a:picLocks noChangeAspect="1"/>
          </p:cNvPicPr>
          <p:nvPr/>
        </p:nvPicPr>
        <p:blipFill>
          <a:blip r:embed="rId3"/>
          <a:stretch>
            <a:fillRect/>
          </a:stretch>
        </p:blipFill>
        <p:spPr>
          <a:xfrm>
            <a:off x="0" y="6457950"/>
            <a:ext cx="4699000" cy="400050"/>
          </a:xfrm>
          <a:prstGeom prst="rect">
            <a:avLst/>
          </a:prstGeom>
        </p:spPr>
      </p:pic>
      <p:pic>
        <p:nvPicPr>
          <p:cNvPr id="9" name="图片 8"/>
          <p:cNvPicPr>
            <a:picLocks noChangeAspect="1"/>
          </p:cNvPicPr>
          <p:nvPr/>
        </p:nvPicPr>
        <p:blipFill>
          <a:blip r:embed="rId3"/>
          <a:stretch>
            <a:fillRect/>
          </a:stretch>
        </p:blipFill>
        <p:spPr>
          <a:xfrm>
            <a:off x="7492999" y="6457950"/>
            <a:ext cx="4699000" cy="400050"/>
          </a:xfrm>
          <a:prstGeom prst="rect">
            <a:avLst/>
          </a:prstGeom>
        </p:spPr>
      </p:pic>
      <p:pic>
        <p:nvPicPr>
          <p:cNvPr id="27" name="图片 26"/>
          <p:cNvPicPr>
            <a:picLocks noChangeAspect="1"/>
          </p:cNvPicPr>
          <p:nvPr/>
        </p:nvPicPr>
        <p:blipFill rotWithShape="1">
          <a:blip r:embed="rId6">
            <a:extLst>
              <a:ext uri="{28A0092B-C50C-407E-A947-70E740481C1C}">
                <a14:useLocalDpi xmlns:a14="http://schemas.microsoft.com/office/drawing/2010/main" val="0"/>
              </a:ext>
            </a:extLst>
          </a:blip>
          <a:srcRect t="34707" r="-945" b="31476"/>
          <a:stretch>
            <a:fillRect/>
          </a:stretch>
        </p:blipFill>
        <p:spPr>
          <a:xfrm>
            <a:off x="4706935" y="5825470"/>
            <a:ext cx="2816225" cy="1257955"/>
          </a:xfrm>
          <a:prstGeom prst="rect">
            <a:avLst/>
          </a:prstGeom>
          <a:effectLst/>
        </p:spPr>
      </p:pic>
      <p:pic>
        <p:nvPicPr>
          <p:cNvPr id="13" name="图片 12"/>
          <p:cNvPicPr>
            <a:picLocks noChangeAspect="1"/>
          </p:cNvPicPr>
          <p:nvPr/>
        </p:nvPicPr>
        <p:blipFill>
          <a:blip r:embed="rId3"/>
          <a:stretch>
            <a:fillRect/>
          </a:stretch>
        </p:blipFill>
        <p:spPr>
          <a:xfrm>
            <a:off x="4699000" y="6786563"/>
            <a:ext cx="2793999" cy="71437"/>
          </a:xfrm>
          <a:prstGeom prst="rect">
            <a:avLst/>
          </a:prstGeom>
        </p:spPr>
      </p:pic>
      <p:sp>
        <p:nvSpPr>
          <p:cNvPr id="7" name="文本框 6"/>
          <p:cNvSpPr txBox="1"/>
          <p:nvPr/>
        </p:nvSpPr>
        <p:spPr>
          <a:xfrm>
            <a:off x="7619999" y="6477744"/>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sp>
        <p:nvSpPr>
          <p:cNvPr id="20" name="文本框 19"/>
          <p:cNvSpPr txBox="1"/>
          <p:nvPr/>
        </p:nvSpPr>
        <p:spPr>
          <a:xfrm>
            <a:off x="220660" y="6480125"/>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pic>
        <p:nvPicPr>
          <p:cNvPr id="22" name="图片 21"/>
          <p:cNvPicPr>
            <a:picLocks noChangeAspect="1"/>
          </p:cNvPicPr>
          <p:nvPr/>
        </p:nvPicPr>
        <p:blipFill rotWithShape="1">
          <a:blip r:embed="rId7">
            <a:extLst>
              <a:ext uri="{28A0092B-C50C-407E-A947-70E740481C1C}">
                <a14:useLocalDpi xmlns:a14="http://schemas.microsoft.com/office/drawing/2010/main" val="0"/>
              </a:ext>
            </a:extLst>
          </a:blip>
          <a:srcRect t="45162" b="43657"/>
          <a:stretch>
            <a:fillRect/>
          </a:stretch>
        </p:blipFill>
        <p:spPr>
          <a:xfrm>
            <a:off x="8942612" y="12009"/>
            <a:ext cx="3371850" cy="502657"/>
          </a:xfrm>
          <a:prstGeom prst="rect">
            <a:avLst/>
          </a:prstGeom>
        </p:spPr>
      </p:pic>
      <p:sp>
        <p:nvSpPr>
          <p:cNvPr id="5" name="文本框 4"/>
          <p:cNvSpPr txBox="1"/>
          <p:nvPr/>
        </p:nvSpPr>
        <p:spPr>
          <a:xfrm>
            <a:off x="0" y="-77012"/>
            <a:ext cx="4098267" cy="706755"/>
          </a:xfrm>
          <a:prstGeom prst="rect">
            <a:avLst/>
          </a:prstGeom>
          <a:noFill/>
        </p:spPr>
        <p:txBody>
          <a:bodyPr wrap="square" rtlCol="0">
            <a:spAutoFit/>
          </a:bodyPr>
          <a:lstStyle/>
          <a:p>
            <a:r>
              <a:rPr lang="zh-CN" altLang="en-US" sz="4000" dirty="0">
                <a:solidFill>
                  <a:schemeClr val="bg1"/>
                </a:solidFill>
                <a:latin typeface="华文行楷" panose="02010800040101010101" charset="-122"/>
                <a:ea typeface="华文行楷" panose="02010800040101010101" charset="-122"/>
              </a:rPr>
              <a:t>论文概述</a:t>
            </a:r>
            <a:endParaRPr lang="zh-CN" altLang="en-US" sz="4000" dirty="0">
              <a:solidFill>
                <a:schemeClr val="bg1"/>
              </a:solidFill>
              <a:latin typeface="华文行楷" panose="02010800040101010101" charset="-122"/>
              <a:ea typeface="华文行楷" panose="02010800040101010101" charset="-122"/>
            </a:endParaRPr>
          </a:p>
        </p:txBody>
      </p:sp>
      <p:sp>
        <p:nvSpPr>
          <p:cNvPr id="2" name="文本框 1"/>
          <p:cNvSpPr txBox="1"/>
          <p:nvPr/>
        </p:nvSpPr>
        <p:spPr>
          <a:xfrm>
            <a:off x="16783" y="529116"/>
            <a:ext cx="1304016" cy="76944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4400" dirty="0">
                <a:latin typeface="思源黑体 CN Bold" panose="020B0800000000000000" pitchFamily="34" charset="-122"/>
                <a:ea typeface="思源黑体 CN Bold" panose="020B0800000000000000" pitchFamily="34" charset="-122"/>
              </a:rPr>
              <a:t>02</a:t>
            </a:r>
            <a:endParaRPr lang="zh-CN" altLang="en-US" sz="4400" dirty="0">
              <a:latin typeface="思源黑体 CN Bold" panose="020B0800000000000000" pitchFamily="34" charset="-122"/>
              <a:ea typeface="思源黑体 CN Bold" panose="020B0800000000000000" pitchFamily="34" charset="-122"/>
            </a:endParaRPr>
          </a:p>
        </p:txBody>
      </p:sp>
      <p:sp>
        <p:nvSpPr>
          <p:cNvPr id="3" name="文本框 2"/>
          <p:cNvSpPr txBox="1"/>
          <p:nvPr/>
        </p:nvSpPr>
        <p:spPr>
          <a:xfrm>
            <a:off x="2078355" y="764540"/>
            <a:ext cx="9286875" cy="777875"/>
          </a:xfrm>
          <a:prstGeom prst="rect">
            <a:avLst/>
          </a:prstGeom>
          <a:noFill/>
        </p:spPr>
        <p:txBody>
          <a:bodyPr wrap="square" rtlCol="0" anchor="t">
            <a:noAutofit/>
          </a:bodyPr>
          <a:p>
            <a:r>
              <a:rPr lang="zh-CN" altLang="en-US" sz="2000" b="1">
                <a:latin typeface="Times New Roman" panose="02020603050405020304" pitchFamily="18" charset="0"/>
                <a:ea typeface="华文楷体" panose="02010600040101010101" charset="-122"/>
                <a:cs typeface="Times New Roman" panose="02020603050405020304" pitchFamily="18" charset="0"/>
              </a:rPr>
              <a:t>《Optimized CPU–GPU collaborative acceleration of zero-knowledge proof for confidential transactions》</a:t>
            </a:r>
            <a:endParaRPr lang="zh-CN" altLang="en-US" sz="2000" b="1">
              <a:latin typeface="Times New Roman" panose="02020603050405020304" pitchFamily="18" charset="0"/>
              <a:ea typeface="华文楷体" panose="02010600040101010101" charset="-122"/>
              <a:cs typeface="Times New Roman" panose="02020603050405020304" pitchFamily="18" charset="0"/>
            </a:endParaRPr>
          </a:p>
        </p:txBody>
      </p:sp>
      <p:sp>
        <p:nvSpPr>
          <p:cNvPr id="4" name="文本框 3"/>
          <p:cNvSpPr txBox="1"/>
          <p:nvPr/>
        </p:nvSpPr>
        <p:spPr>
          <a:xfrm>
            <a:off x="654685" y="1792605"/>
            <a:ext cx="11054080" cy="4106545"/>
          </a:xfrm>
          <a:prstGeom prst="rect">
            <a:avLst/>
          </a:prstGeom>
          <a:noFill/>
        </p:spPr>
        <p:txBody>
          <a:bodyPr wrap="square" rtlCol="0">
            <a:noAutofit/>
          </a:bodyPr>
          <a:p>
            <a:pPr indent="457200">
              <a:lnSpc>
                <a:spcPct val="100000"/>
              </a:lnSpc>
            </a:pPr>
            <a:r>
              <a:rPr lang="zh-CN" altLang="en-US" sz="2400" b="1">
                <a:solidFill>
                  <a:srgbClr val="C00000"/>
                </a:solidFill>
                <a:latin typeface="华文楷体" panose="02010600040101010101" charset="-122"/>
                <a:ea typeface="华文楷体" panose="02010600040101010101" charset="-122"/>
              </a:rPr>
              <a:t>利用</a:t>
            </a:r>
            <a:r>
              <a:rPr lang="en-US" altLang="zh-CN" sz="2400" b="1">
                <a:solidFill>
                  <a:srgbClr val="C00000"/>
                </a:solidFill>
                <a:latin typeface="华文楷体" panose="02010600040101010101" charset="-122"/>
                <a:ea typeface="华文楷体" panose="02010600040101010101" charset="-122"/>
              </a:rPr>
              <a:t> CPU-GPU</a:t>
            </a:r>
            <a:r>
              <a:rPr lang="zh-CN" altLang="en-US" sz="2400" b="1">
                <a:solidFill>
                  <a:srgbClr val="C00000"/>
                </a:solidFill>
                <a:latin typeface="华文楷体" panose="02010600040101010101" charset="-122"/>
                <a:ea typeface="华文楷体" panose="02010600040101010101" charset="-122"/>
              </a:rPr>
              <a:t>异构架构进行加速</a:t>
            </a:r>
            <a:endParaRPr lang="zh-CN" altLang="en-US" sz="2400" b="1">
              <a:solidFill>
                <a:srgbClr val="C00000"/>
              </a:solidFill>
              <a:latin typeface="华文楷体" panose="02010600040101010101" charset="-122"/>
              <a:ea typeface="华文楷体" panose="02010600040101010101" charset="-122"/>
            </a:endParaRPr>
          </a:p>
          <a:p>
            <a:pPr indent="457200">
              <a:lnSpc>
                <a:spcPct val="100000"/>
              </a:lnSpc>
            </a:pPr>
            <a:endParaRPr lang="zh-CN" altLang="en-US" sz="2400" b="1">
              <a:latin typeface="华文楷体" panose="02010600040101010101" charset="-122"/>
              <a:ea typeface="华文楷体" panose="02010600040101010101" charset="-122"/>
            </a:endParaRPr>
          </a:p>
          <a:p>
            <a:pPr indent="457200">
              <a:lnSpc>
                <a:spcPct val="100000"/>
              </a:lnSpc>
            </a:pPr>
            <a:endParaRPr lang="zh-CN" altLang="en-US" sz="2400" b="1">
              <a:solidFill>
                <a:schemeClr val="tx1"/>
              </a:solidFill>
              <a:latin typeface="华文楷体" panose="02010600040101010101" charset="-122"/>
              <a:ea typeface="华文楷体" panose="02010600040101010101" charset="-122"/>
            </a:endParaRPr>
          </a:p>
        </p:txBody>
      </p:sp>
      <p:sp>
        <p:nvSpPr>
          <p:cNvPr id="6" name="文本框 5"/>
          <p:cNvSpPr txBox="1"/>
          <p:nvPr/>
        </p:nvSpPr>
        <p:spPr>
          <a:xfrm>
            <a:off x="714375" y="1298575"/>
            <a:ext cx="6096000" cy="583565"/>
          </a:xfrm>
          <a:prstGeom prst="rect">
            <a:avLst/>
          </a:prstGeom>
          <a:noFill/>
        </p:spPr>
        <p:txBody>
          <a:bodyPr wrap="square" rtlCol="0" anchor="t">
            <a:spAutoFit/>
          </a:bodyPr>
          <a:p>
            <a:pPr>
              <a:lnSpc>
                <a:spcPct val="100000"/>
              </a:lnSpc>
            </a:pPr>
            <a:r>
              <a:rPr lang="zh-CN" altLang="en-US" sz="3200" b="1">
                <a:solidFill>
                  <a:srgbClr val="C00000"/>
                </a:solidFill>
                <a:latin typeface="华文楷体" panose="02010600040101010101" charset="-122"/>
                <a:ea typeface="华文楷体" panose="02010600040101010101" charset="-122"/>
                <a:sym typeface="+mn-ea"/>
              </a:rPr>
              <a:t>方法</a:t>
            </a:r>
            <a:endParaRPr lang="zh-CN" altLang="en-US" sz="3200" b="1">
              <a:solidFill>
                <a:srgbClr val="C00000"/>
              </a:solidFill>
              <a:latin typeface="华文楷体" panose="02010600040101010101" charset="-122"/>
              <a:ea typeface="华文楷体" panose="02010600040101010101" charset="-122"/>
              <a:sym typeface="+mn-ea"/>
            </a:endParaRPr>
          </a:p>
        </p:txBody>
      </p:sp>
      <p:sp>
        <p:nvSpPr>
          <p:cNvPr id="12" name="文本框 11"/>
          <p:cNvSpPr txBox="1"/>
          <p:nvPr/>
        </p:nvSpPr>
        <p:spPr>
          <a:xfrm>
            <a:off x="1223645" y="2428240"/>
            <a:ext cx="7261225" cy="3712210"/>
          </a:xfrm>
          <a:prstGeom prst="rect">
            <a:avLst/>
          </a:prstGeom>
          <a:noFill/>
        </p:spPr>
        <p:txBody>
          <a:bodyPr wrap="square" rtlCol="0" anchor="t">
            <a:noAutofit/>
          </a:bodyPr>
          <a:p>
            <a:r>
              <a:rPr lang="zh-CN" altLang="en-US" sz="2800" b="1">
                <a:solidFill>
                  <a:srgbClr val="C00000"/>
                </a:solidFill>
                <a:latin typeface="华文楷体" panose="02010600040101010101" charset="-122"/>
                <a:ea typeface="华文楷体" panose="02010600040101010101" charset="-122"/>
              </a:rPr>
              <a:t>数据</a:t>
            </a:r>
            <a:r>
              <a:rPr lang="zh-CN" altLang="en-US" sz="2800" b="1">
                <a:solidFill>
                  <a:srgbClr val="C00000"/>
                </a:solidFill>
                <a:latin typeface="华文楷体" panose="02010600040101010101" charset="-122"/>
                <a:ea typeface="华文楷体" panose="02010600040101010101" charset="-122"/>
              </a:rPr>
              <a:t>分层</a:t>
            </a:r>
            <a:endParaRPr lang="zh-CN" altLang="en-US" sz="2800" b="1">
              <a:solidFill>
                <a:srgbClr val="C00000"/>
              </a:solidFill>
              <a:latin typeface="华文楷体" panose="02010600040101010101" charset="-122"/>
              <a:ea typeface="华文楷体" panose="02010600040101010101" charset="-122"/>
            </a:endParaRPr>
          </a:p>
          <a:p>
            <a:pPr indent="457200"/>
            <a:r>
              <a:rPr lang="zh-CN" altLang="en-US" sz="2400" b="1">
                <a:solidFill>
                  <a:srgbClr val="C00000"/>
                </a:solidFill>
                <a:latin typeface="华文楷体" panose="02010600040101010101" charset="-122"/>
                <a:ea typeface="华文楷体" panose="02010600040101010101" charset="-122"/>
              </a:rPr>
              <a:t>​</a:t>
            </a:r>
            <a:r>
              <a:rPr lang="zh-CN" altLang="en-US" sz="2400" b="1">
                <a:solidFill>
                  <a:schemeClr val="tx1"/>
                </a:solidFill>
                <a:latin typeface="华文楷体" panose="02010600040101010101" charset="-122"/>
                <a:ea typeface="华文楷体" panose="02010600040101010101" charset="-122"/>
              </a:rPr>
              <a:t>当输入的位宽大于GPU缓存的位宽时，会造成短时阻塞，增加传输延迟。不同的 GPU 设备具有不同的位宽。采用数据分割方法对高位宽数据进行处理，以 GPU 位宽作为阈值判断数据块是否为大尺寸进行切片。具体地说，在数据分割模式中，数据在进入流水线之前被分割成多个块；并在 GPU 中进行处理后，再次对这些线段进行拼接。</a:t>
            </a:r>
            <a:endParaRPr lang="zh-CN" altLang="en-US" sz="2400" b="1">
              <a:solidFill>
                <a:schemeClr val="tx1"/>
              </a:solidFill>
              <a:latin typeface="华文楷体" panose="02010600040101010101" charset="-122"/>
              <a:ea typeface="华文楷体" panose="02010600040101010101" charset="-122"/>
            </a:endParaRPr>
          </a:p>
          <a:p>
            <a:pPr indent="457200"/>
            <a:r>
              <a:rPr lang="zh-CN" altLang="en-US" sz="2400" b="1">
                <a:latin typeface="华文楷体" panose="02010600040101010101" charset="-122"/>
                <a:ea typeface="华文楷体" panose="02010600040101010101" charset="-122"/>
                <a:cs typeface="华文楷体" panose="02010600040101010101" charset="-122"/>
                <a:sym typeface="+mn-ea"/>
              </a:rPr>
              <a:t>2080Ti</a:t>
            </a:r>
            <a:r>
              <a:rPr lang="en-US" altLang="zh-CN" sz="2400" b="1">
                <a:latin typeface="华文楷体" panose="02010600040101010101" charset="-122"/>
                <a:ea typeface="华文楷体" panose="02010600040101010101" charset="-122"/>
                <a:cs typeface="华文楷体" panose="02010600040101010101" charset="-122"/>
                <a:sym typeface="+mn-ea"/>
              </a:rPr>
              <a:t> (</a:t>
            </a:r>
            <a:r>
              <a:rPr lang="zh-CN" altLang="en-US" sz="2400" b="1">
                <a:latin typeface="华文楷体" panose="02010600040101010101" charset="-122"/>
                <a:ea typeface="华文楷体" panose="02010600040101010101" charset="-122"/>
                <a:cs typeface="华文楷体" panose="02010600040101010101" charset="-122"/>
                <a:sym typeface="+mn-ea"/>
              </a:rPr>
              <a:t>位宽</a:t>
            </a:r>
            <a:r>
              <a:rPr lang="en-US" altLang="zh-CN" sz="2400" b="1">
                <a:latin typeface="华文楷体" panose="02010600040101010101" charset="-122"/>
                <a:ea typeface="华文楷体" panose="02010600040101010101" charset="-122"/>
                <a:cs typeface="华文楷体" panose="02010600040101010101" charset="-122"/>
                <a:sym typeface="+mn-ea"/>
              </a:rPr>
              <a:t> 352 bit )</a:t>
            </a:r>
            <a:r>
              <a:rPr lang="zh-CN" altLang="en-US" sz="2400" b="1">
                <a:latin typeface="华文楷体" panose="02010600040101010101" charset="-122"/>
                <a:ea typeface="华文楷体" panose="02010600040101010101" charset="-122"/>
                <a:cs typeface="华文楷体" panose="02010600040101010101" charset="-122"/>
                <a:sym typeface="+mn-ea"/>
              </a:rPr>
              <a:t>设置</a:t>
            </a:r>
            <a:r>
              <a:rPr lang="en-US" altLang="zh-CN" sz="2400" b="1">
                <a:latin typeface="华文楷体" panose="02010600040101010101" charset="-122"/>
                <a:ea typeface="华文楷体" panose="02010600040101010101" charset="-122"/>
                <a:cs typeface="华文楷体" panose="02010600040101010101" charset="-122"/>
                <a:sym typeface="+mn-ea"/>
              </a:rPr>
              <a:t> 320 bit</a:t>
            </a:r>
            <a:r>
              <a:rPr lang="zh-CN" altLang="en-US" sz="2400" b="1">
                <a:latin typeface="华文楷体" panose="02010600040101010101" charset="-122"/>
                <a:ea typeface="华文楷体" panose="02010600040101010101" charset="-122"/>
                <a:cs typeface="华文楷体" panose="02010600040101010101" charset="-122"/>
                <a:sym typeface="+mn-ea"/>
              </a:rPr>
              <a:t>为分割阈值</a:t>
            </a:r>
            <a:endParaRPr lang="zh-CN" altLang="en-US" sz="2400" b="1">
              <a:latin typeface="华文楷体" panose="02010600040101010101" charset="-122"/>
              <a:ea typeface="华文楷体" panose="02010600040101010101" charset="-122"/>
              <a:cs typeface="华文楷体" panose="02010600040101010101" charset="-122"/>
            </a:endParaRPr>
          </a:p>
          <a:p>
            <a:pPr indent="457200"/>
            <a:endParaRPr lang="zh-CN" altLang="en-US" sz="2400" b="1">
              <a:solidFill>
                <a:srgbClr val="C00000"/>
              </a:solidFill>
              <a:latin typeface="华文楷体" panose="02010600040101010101" charset="-122"/>
              <a:ea typeface="华文楷体" panose="02010600040101010101" charset="-122"/>
            </a:endParaRPr>
          </a:p>
          <a:p>
            <a:pPr indent="457200"/>
            <a:endParaRPr lang="zh-CN" altLang="en-US" sz="2400" b="1">
              <a:solidFill>
                <a:srgbClr val="C00000"/>
              </a:solidFill>
              <a:latin typeface="华文楷体" panose="02010600040101010101" charset="-122"/>
              <a:ea typeface="华文楷体" panose="02010600040101010101" charset="-122"/>
            </a:endParaRPr>
          </a:p>
        </p:txBody>
      </p:sp>
      <p:pic>
        <p:nvPicPr>
          <p:cNvPr id="11" name="图片 10"/>
          <p:cNvPicPr>
            <a:picLocks noChangeAspect="1"/>
          </p:cNvPicPr>
          <p:nvPr>
            <p:custDataLst>
              <p:tags r:id="rId8"/>
            </p:custDataLst>
          </p:nvPr>
        </p:nvPicPr>
        <p:blipFill>
          <a:blip r:embed="rId9"/>
          <a:stretch>
            <a:fillRect/>
          </a:stretch>
        </p:blipFill>
        <p:spPr>
          <a:xfrm>
            <a:off x="8484870" y="1240790"/>
            <a:ext cx="3479800" cy="3455670"/>
          </a:xfrm>
          <a:prstGeom prst="rect">
            <a:avLst/>
          </a:prstGeom>
        </p:spPr>
      </p:pic>
      <p:pic>
        <p:nvPicPr>
          <p:cNvPr id="14" name="图片 13"/>
          <p:cNvPicPr>
            <a:picLocks noChangeAspect="1"/>
          </p:cNvPicPr>
          <p:nvPr>
            <p:custDataLst>
              <p:tags r:id="rId10"/>
            </p:custDataLst>
          </p:nvPr>
        </p:nvPicPr>
        <p:blipFill>
          <a:blip r:embed="rId11"/>
          <a:stretch>
            <a:fillRect/>
          </a:stretch>
        </p:blipFill>
        <p:spPr>
          <a:xfrm>
            <a:off x="7675880" y="5123815"/>
            <a:ext cx="4432935" cy="142621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rotWithShape="1">
          <a:blip r:embed="rId1">
            <a:lum bright="70000" contrast="-70000"/>
            <a:extLst>
              <a:ext uri="{BEBA8EAE-BF5A-486C-A8C5-ECC9F3942E4B}">
                <a14:imgProps xmlns:a14="http://schemas.microsoft.com/office/drawing/2010/main">
                  <a14:imgLayer r:embed="rId2">
                    <a14:imgEffect>
                      <a14:artisticPhotocopy trans="62000" detail="10"/>
                    </a14:imgEffect>
                  </a14:imgLayer>
                </a14:imgProps>
              </a:ext>
              <a:ext uri="{28A0092B-C50C-407E-A947-70E740481C1C}">
                <a14:useLocalDpi xmlns:a14="http://schemas.microsoft.com/office/drawing/2010/main" val="0"/>
              </a:ext>
            </a:extLst>
          </a:blip>
          <a:srcRect l="21090" t="24930" r="28578" b="35961"/>
          <a:stretch>
            <a:fillRect/>
          </a:stretch>
        </p:blipFill>
        <p:spPr>
          <a:xfrm>
            <a:off x="4208555" y="5123870"/>
            <a:ext cx="3782824" cy="3919109"/>
          </a:xfrm>
          <a:prstGeom prst="rect">
            <a:avLst/>
          </a:prstGeom>
        </p:spPr>
      </p:pic>
      <p:pic>
        <p:nvPicPr>
          <p:cNvPr id="21" name="图片 20"/>
          <p:cNvPicPr>
            <a:picLocks noChangeAspect="1"/>
          </p:cNvPicPr>
          <p:nvPr/>
        </p:nvPicPr>
        <p:blipFill>
          <a:blip r:embed="rId3"/>
          <a:stretch>
            <a:fillRect/>
          </a:stretch>
        </p:blipFill>
        <p:spPr>
          <a:xfrm>
            <a:off x="0" y="-1"/>
            <a:ext cx="12192000" cy="553865"/>
          </a:xfrm>
          <a:prstGeom prst="rect">
            <a:avLst/>
          </a:prstGeom>
        </p:spPr>
      </p:pic>
      <p:pic>
        <p:nvPicPr>
          <p:cNvPr id="25" name="图片 24"/>
          <p:cNvPicPr>
            <a:picLocks noChangeAspect="1"/>
          </p:cNvPicPr>
          <p:nvPr/>
        </p:nvPicPr>
        <p:blipFill rotWithShape="1">
          <a:blip r:embed="rId4">
            <a:extLst>
              <a:ext uri="{BEBA8EAE-BF5A-486C-A8C5-ECC9F3942E4B}">
                <a14:imgProps xmlns:a14="http://schemas.microsoft.com/office/drawing/2010/main">
                  <a14:imgLayer r:embed="rId5">
                    <a14:imgEffect>
                      <a14:artisticPhotocopy trans="59000" detail="10"/>
                    </a14:imgEffect>
                  </a14:imgLayer>
                </a14:imgProps>
              </a:ext>
              <a:ext uri="{28A0092B-C50C-407E-A947-70E740481C1C}">
                <a14:useLocalDpi xmlns:a14="http://schemas.microsoft.com/office/drawing/2010/main" val="0"/>
              </a:ext>
            </a:extLst>
          </a:blip>
          <a:srcRect l="21222" t="24263" r="27229" b="31678"/>
          <a:stretch>
            <a:fillRect/>
          </a:stretch>
        </p:blipFill>
        <p:spPr>
          <a:xfrm rot="7839735">
            <a:off x="-1483626" y="-1142126"/>
            <a:ext cx="2831237" cy="3226500"/>
          </a:xfrm>
          <a:prstGeom prst="rect">
            <a:avLst/>
          </a:prstGeom>
        </p:spPr>
      </p:pic>
      <p:pic>
        <p:nvPicPr>
          <p:cNvPr id="8" name="图片 7"/>
          <p:cNvPicPr>
            <a:picLocks noChangeAspect="1"/>
          </p:cNvPicPr>
          <p:nvPr/>
        </p:nvPicPr>
        <p:blipFill>
          <a:blip r:embed="rId3"/>
          <a:stretch>
            <a:fillRect/>
          </a:stretch>
        </p:blipFill>
        <p:spPr>
          <a:xfrm>
            <a:off x="0" y="6457950"/>
            <a:ext cx="4699000" cy="400050"/>
          </a:xfrm>
          <a:prstGeom prst="rect">
            <a:avLst/>
          </a:prstGeom>
        </p:spPr>
      </p:pic>
      <p:pic>
        <p:nvPicPr>
          <p:cNvPr id="9" name="图片 8"/>
          <p:cNvPicPr>
            <a:picLocks noChangeAspect="1"/>
          </p:cNvPicPr>
          <p:nvPr/>
        </p:nvPicPr>
        <p:blipFill>
          <a:blip r:embed="rId3"/>
          <a:stretch>
            <a:fillRect/>
          </a:stretch>
        </p:blipFill>
        <p:spPr>
          <a:xfrm>
            <a:off x="7492999" y="6457950"/>
            <a:ext cx="4699000" cy="400050"/>
          </a:xfrm>
          <a:prstGeom prst="rect">
            <a:avLst/>
          </a:prstGeom>
        </p:spPr>
      </p:pic>
      <p:pic>
        <p:nvPicPr>
          <p:cNvPr id="27" name="图片 26"/>
          <p:cNvPicPr>
            <a:picLocks noChangeAspect="1"/>
          </p:cNvPicPr>
          <p:nvPr/>
        </p:nvPicPr>
        <p:blipFill rotWithShape="1">
          <a:blip r:embed="rId6">
            <a:extLst>
              <a:ext uri="{28A0092B-C50C-407E-A947-70E740481C1C}">
                <a14:useLocalDpi xmlns:a14="http://schemas.microsoft.com/office/drawing/2010/main" val="0"/>
              </a:ext>
            </a:extLst>
          </a:blip>
          <a:srcRect t="34707" r="-945" b="31476"/>
          <a:stretch>
            <a:fillRect/>
          </a:stretch>
        </p:blipFill>
        <p:spPr>
          <a:xfrm>
            <a:off x="4706935" y="5825470"/>
            <a:ext cx="2816225" cy="1257955"/>
          </a:xfrm>
          <a:prstGeom prst="rect">
            <a:avLst/>
          </a:prstGeom>
          <a:effectLst/>
        </p:spPr>
      </p:pic>
      <p:pic>
        <p:nvPicPr>
          <p:cNvPr id="13" name="图片 12"/>
          <p:cNvPicPr>
            <a:picLocks noChangeAspect="1"/>
          </p:cNvPicPr>
          <p:nvPr/>
        </p:nvPicPr>
        <p:blipFill>
          <a:blip r:embed="rId3"/>
          <a:stretch>
            <a:fillRect/>
          </a:stretch>
        </p:blipFill>
        <p:spPr>
          <a:xfrm>
            <a:off x="4699000" y="6786563"/>
            <a:ext cx="2793999" cy="71437"/>
          </a:xfrm>
          <a:prstGeom prst="rect">
            <a:avLst/>
          </a:prstGeom>
        </p:spPr>
      </p:pic>
      <p:sp>
        <p:nvSpPr>
          <p:cNvPr id="7" name="文本框 6"/>
          <p:cNvSpPr txBox="1"/>
          <p:nvPr/>
        </p:nvSpPr>
        <p:spPr>
          <a:xfrm>
            <a:off x="7619999" y="6477744"/>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sp>
        <p:nvSpPr>
          <p:cNvPr id="20" name="文本框 19"/>
          <p:cNvSpPr txBox="1"/>
          <p:nvPr/>
        </p:nvSpPr>
        <p:spPr>
          <a:xfrm>
            <a:off x="220660" y="6480125"/>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pic>
        <p:nvPicPr>
          <p:cNvPr id="22" name="图片 21"/>
          <p:cNvPicPr>
            <a:picLocks noChangeAspect="1"/>
          </p:cNvPicPr>
          <p:nvPr/>
        </p:nvPicPr>
        <p:blipFill rotWithShape="1">
          <a:blip r:embed="rId7">
            <a:extLst>
              <a:ext uri="{28A0092B-C50C-407E-A947-70E740481C1C}">
                <a14:useLocalDpi xmlns:a14="http://schemas.microsoft.com/office/drawing/2010/main" val="0"/>
              </a:ext>
            </a:extLst>
          </a:blip>
          <a:srcRect t="45162" b="43657"/>
          <a:stretch>
            <a:fillRect/>
          </a:stretch>
        </p:blipFill>
        <p:spPr>
          <a:xfrm>
            <a:off x="8942612" y="12009"/>
            <a:ext cx="3371850" cy="502657"/>
          </a:xfrm>
          <a:prstGeom prst="rect">
            <a:avLst/>
          </a:prstGeom>
        </p:spPr>
      </p:pic>
      <p:sp>
        <p:nvSpPr>
          <p:cNvPr id="5" name="文本框 4"/>
          <p:cNvSpPr txBox="1"/>
          <p:nvPr/>
        </p:nvSpPr>
        <p:spPr>
          <a:xfrm>
            <a:off x="0" y="-77012"/>
            <a:ext cx="4098267" cy="706755"/>
          </a:xfrm>
          <a:prstGeom prst="rect">
            <a:avLst/>
          </a:prstGeom>
          <a:noFill/>
        </p:spPr>
        <p:txBody>
          <a:bodyPr wrap="square" rtlCol="0">
            <a:spAutoFit/>
          </a:bodyPr>
          <a:lstStyle/>
          <a:p>
            <a:r>
              <a:rPr lang="zh-CN" altLang="en-US" sz="4000" dirty="0">
                <a:solidFill>
                  <a:schemeClr val="bg1"/>
                </a:solidFill>
                <a:latin typeface="华文行楷" panose="02010800040101010101" charset="-122"/>
                <a:ea typeface="华文行楷" panose="02010800040101010101" charset="-122"/>
              </a:rPr>
              <a:t>论文概述</a:t>
            </a:r>
            <a:endParaRPr lang="zh-CN" altLang="en-US" sz="4000" dirty="0">
              <a:solidFill>
                <a:schemeClr val="bg1"/>
              </a:solidFill>
              <a:latin typeface="华文行楷" panose="02010800040101010101" charset="-122"/>
              <a:ea typeface="华文行楷" panose="02010800040101010101" charset="-122"/>
            </a:endParaRPr>
          </a:p>
        </p:txBody>
      </p:sp>
      <p:sp>
        <p:nvSpPr>
          <p:cNvPr id="2" name="文本框 1"/>
          <p:cNvSpPr txBox="1"/>
          <p:nvPr/>
        </p:nvSpPr>
        <p:spPr>
          <a:xfrm>
            <a:off x="16783" y="529116"/>
            <a:ext cx="1304016" cy="76944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4400" dirty="0">
                <a:latin typeface="思源黑体 CN Bold" panose="020B0800000000000000" pitchFamily="34" charset="-122"/>
                <a:ea typeface="思源黑体 CN Bold" panose="020B0800000000000000" pitchFamily="34" charset="-122"/>
              </a:rPr>
              <a:t>02</a:t>
            </a:r>
            <a:endParaRPr lang="zh-CN" altLang="en-US" sz="4400" dirty="0">
              <a:latin typeface="思源黑体 CN Bold" panose="020B0800000000000000" pitchFamily="34" charset="-122"/>
              <a:ea typeface="思源黑体 CN Bold" panose="020B0800000000000000" pitchFamily="34" charset="-122"/>
            </a:endParaRPr>
          </a:p>
        </p:txBody>
      </p:sp>
      <p:sp>
        <p:nvSpPr>
          <p:cNvPr id="3" name="文本框 2"/>
          <p:cNvSpPr txBox="1"/>
          <p:nvPr/>
        </p:nvSpPr>
        <p:spPr>
          <a:xfrm>
            <a:off x="2078355" y="764540"/>
            <a:ext cx="9286875" cy="777875"/>
          </a:xfrm>
          <a:prstGeom prst="rect">
            <a:avLst/>
          </a:prstGeom>
          <a:noFill/>
        </p:spPr>
        <p:txBody>
          <a:bodyPr wrap="square" rtlCol="0" anchor="t">
            <a:noAutofit/>
          </a:bodyPr>
          <a:p>
            <a:r>
              <a:rPr lang="zh-CN" altLang="en-US" sz="2000" b="1">
                <a:latin typeface="Times New Roman" panose="02020603050405020304" pitchFamily="18" charset="0"/>
                <a:ea typeface="华文楷体" panose="02010600040101010101" charset="-122"/>
                <a:cs typeface="Times New Roman" panose="02020603050405020304" pitchFamily="18" charset="0"/>
              </a:rPr>
              <a:t>《Optimized CPU–GPU collaborative acceleration of zero-knowledge proof for confidential transactions》</a:t>
            </a:r>
            <a:endParaRPr lang="zh-CN" altLang="en-US" sz="2000" b="1">
              <a:latin typeface="Times New Roman" panose="02020603050405020304" pitchFamily="18" charset="0"/>
              <a:ea typeface="华文楷体" panose="02010600040101010101" charset="-122"/>
              <a:cs typeface="Times New Roman" panose="02020603050405020304" pitchFamily="18" charset="0"/>
            </a:endParaRPr>
          </a:p>
        </p:txBody>
      </p:sp>
      <p:sp>
        <p:nvSpPr>
          <p:cNvPr id="4" name="文本框 3"/>
          <p:cNvSpPr txBox="1"/>
          <p:nvPr/>
        </p:nvSpPr>
        <p:spPr>
          <a:xfrm>
            <a:off x="220345" y="1882140"/>
            <a:ext cx="2298065" cy="456565"/>
          </a:xfrm>
          <a:prstGeom prst="rect">
            <a:avLst/>
          </a:prstGeom>
          <a:noFill/>
        </p:spPr>
        <p:txBody>
          <a:bodyPr wrap="square" rtlCol="0">
            <a:noAutofit/>
          </a:bodyPr>
          <a:p>
            <a:pPr indent="457200">
              <a:lnSpc>
                <a:spcPct val="100000"/>
              </a:lnSpc>
            </a:pPr>
            <a:r>
              <a:rPr lang="zh-CN" altLang="en-US" sz="2800" b="1">
                <a:solidFill>
                  <a:srgbClr val="C00000"/>
                </a:solidFill>
                <a:latin typeface="华文楷体" panose="02010600040101010101" charset="-122"/>
                <a:ea typeface="华文楷体" panose="02010600040101010101" charset="-122"/>
              </a:rPr>
              <a:t>实验配置</a:t>
            </a:r>
            <a:endParaRPr lang="zh-CN" altLang="en-US" sz="2800" b="1">
              <a:solidFill>
                <a:srgbClr val="C00000"/>
              </a:solidFill>
              <a:latin typeface="华文楷体" panose="02010600040101010101" charset="-122"/>
              <a:ea typeface="华文楷体" panose="02010600040101010101" charset="-122"/>
            </a:endParaRPr>
          </a:p>
          <a:p>
            <a:pPr indent="457200">
              <a:lnSpc>
                <a:spcPct val="100000"/>
              </a:lnSpc>
            </a:pPr>
            <a:endParaRPr lang="zh-CN" altLang="en-US" sz="2800" b="1">
              <a:solidFill>
                <a:srgbClr val="C00000"/>
              </a:solidFill>
              <a:latin typeface="华文楷体" panose="02010600040101010101" charset="-122"/>
              <a:ea typeface="华文楷体" panose="02010600040101010101" charset="-122"/>
            </a:endParaRPr>
          </a:p>
        </p:txBody>
      </p:sp>
      <p:sp>
        <p:nvSpPr>
          <p:cNvPr id="6" name="文本框 5"/>
          <p:cNvSpPr txBox="1"/>
          <p:nvPr/>
        </p:nvSpPr>
        <p:spPr>
          <a:xfrm>
            <a:off x="714375" y="1298575"/>
            <a:ext cx="6096000" cy="583565"/>
          </a:xfrm>
          <a:prstGeom prst="rect">
            <a:avLst/>
          </a:prstGeom>
          <a:noFill/>
        </p:spPr>
        <p:txBody>
          <a:bodyPr wrap="square" rtlCol="0" anchor="t">
            <a:spAutoFit/>
          </a:bodyPr>
          <a:p>
            <a:pPr>
              <a:lnSpc>
                <a:spcPct val="100000"/>
              </a:lnSpc>
            </a:pPr>
            <a:r>
              <a:rPr lang="zh-CN" altLang="en-US" sz="3200" b="1">
                <a:solidFill>
                  <a:srgbClr val="C00000"/>
                </a:solidFill>
                <a:latin typeface="华文楷体" panose="02010600040101010101" charset="-122"/>
                <a:ea typeface="华文楷体" panose="02010600040101010101" charset="-122"/>
                <a:sym typeface="+mn-ea"/>
              </a:rPr>
              <a:t>实验</a:t>
            </a:r>
            <a:r>
              <a:rPr lang="zh-CN" altLang="en-US" sz="3200" b="1">
                <a:solidFill>
                  <a:srgbClr val="C00000"/>
                </a:solidFill>
                <a:latin typeface="华文楷体" panose="02010600040101010101" charset="-122"/>
                <a:ea typeface="华文楷体" panose="02010600040101010101" charset="-122"/>
                <a:sym typeface="+mn-ea"/>
              </a:rPr>
              <a:t>结果</a:t>
            </a:r>
            <a:endParaRPr lang="zh-CN" altLang="en-US" sz="3200" b="1">
              <a:solidFill>
                <a:srgbClr val="C00000"/>
              </a:solidFill>
              <a:latin typeface="华文楷体" panose="02010600040101010101" charset="-122"/>
              <a:ea typeface="华文楷体" panose="02010600040101010101" charset="-122"/>
              <a:sym typeface="+mn-ea"/>
            </a:endParaRPr>
          </a:p>
        </p:txBody>
      </p:sp>
      <p:sp>
        <p:nvSpPr>
          <p:cNvPr id="12" name="文本框 11"/>
          <p:cNvSpPr txBox="1"/>
          <p:nvPr/>
        </p:nvSpPr>
        <p:spPr>
          <a:xfrm>
            <a:off x="1223645" y="2428240"/>
            <a:ext cx="7261225" cy="3712210"/>
          </a:xfrm>
          <a:prstGeom prst="rect">
            <a:avLst/>
          </a:prstGeom>
          <a:noFill/>
        </p:spPr>
        <p:txBody>
          <a:bodyPr wrap="square" rtlCol="0" anchor="t">
            <a:noAutofit/>
          </a:bodyPr>
          <a:p>
            <a:pPr indent="457200"/>
            <a:endParaRPr lang="zh-CN" altLang="en-US" sz="2400" b="1">
              <a:solidFill>
                <a:srgbClr val="C00000"/>
              </a:solidFill>
              <a:latin typeface="华文楷体" panose="02010600040101010101" charset="-122"/>
              <a:ea typeface="华文楷体" panose="02010600040101010101" charset="-122"/>
            </a:endParaRPr>
          </a:p>
        </p:txBody>
      </p:sp>
      <p:sp>
        <p:nvSpPr>
          <p:cNvPr id="10" name="文本框 9"/>
          <p:cNvSpPr txBox="1"/>
          <p:nvPr/>
        </p:nvSpPr>
        <p:spPr>
          <a:xfrm>
            <a:off x="654685" y="2414905"/>
            <a:ext cx="5574030" cy="2204085"/>
          </a:xfrm>
          <a:prstGeom prst="rect">
            <a:avLst/>
          </a:prstGeom>
          <a:noFill/>
        </p:spPr>
        <p:txBody>
          <a:bodyPr wrap="square" rtlCol="0" anchor="t">
            <a:noAutofit/>
          </a:bodyPr>
          <a:p>
            <a:r>
              <a:rPr lang="zh-CN" altLang="en-US"/>
              <a:t>​</a:t>
            </a:r>
            <a:r>
              <a:rPr lang="en-US" altLang="zh-CN"/>
              <a:t>      </a:t>
            </a:r>
            <a:r>
              <a:rPr lang="zh-CN" altLang="en-US"/>
              <a:t>The experiments are conducted on a Docker image of version 20.10.3 on Intel® Xeon® Gold 6230 CPU @2.10 GHz, with the GPU devices of NVIDIA® Cuda release 10.1 on NVIDIA® GeForce® RTX 2080 Ti/NVIDIA®</a:t>
            </a:r>
            <a:r>
              <a:rPr lang="en-US" altLang="zh-CN"/>
              <a:t> </a:t>
            </a:r>
            <a:r>
              <a:rPr lang="zh-CN" altLang="en-US"/>
              <a:t>to evaluate the performance. The Pedersen data and various hash functions are used as the input data.</a:t>
            </a:r>
            <a:endParaRPr lang="zh-CN" altLang="en-US"/>
          </a:p>
          <a:p>
            <a:endParaRPr lang="zh-CN" altLang="en-US"/>
          </a:p>
        </p:txBody>
      </p:sp>
      <p:pic>
        <p:nvPicPr>
          <p:cNvPr id="11" name="图片 10"/>
          <p:cNvPicPr>
            <a:picLocks noChangeAspect="1"/>
          </p:cNvPicPr>
          <p:nvPr>
            <p:custDataLst>
              <p:tags r:id="rId8"/>
            </p:custDataLst>
          </p:nvPr>
        </p:nvPicPr>
        <p:blipFill>
          <a:blip r:embed="rId9"/>
          <a:stretch>
            <a:fillRect/>
          </a:stretch>
        </p:blipFill>
        <p:spPr>
          <a:xfrm>
            <a:off x="7009765" y="2060575"/>
            <a:ext cx="4255770" cy="3569970"/>
          </a:xfrm>
          <a:prstGeom prst="rect">
            <a:avLst/>
          </a:prstGeom>
        </p:spPr>
      </p:pic>
      <p:sp>
        <p:nvSpPr>
          <p:cNvPr id="14" name="文本框 13"/>
          <p:cNvSpPr txBox="1"/>
          <p:nvPr/>
        </p:nvSpPr>
        <p:spPr>
          <a:xfrm>
            <a:off x="579755" y="4450080"/>
            <a:ext cx="6096000" cy="1753235"/>
          </a:xfrm>
          <a:prstGeom prst="rect">
            <a:avLst/>
          </a:prstGeom>
          <a:noFill/>
        </p:spPr>
        <p:txBody>
          <a:bodyPr wrap="square" rtlCol="0" anchor="t">
            <a:spAutoFit/>
          </a:bodyPr>
          <a:p>
            <a:pPr indent="457200"/>
            <a:r>
              <a:rPr lang="zh-CN" altLang="en-US">
                <a:latin typeface="华文楷体" panose="02010600040101010101" charset="-122"/>
                <a:ea typeface="华文楷体" panose="02010600040101010101" charset="-122"/>
                <a:cs typeface="华文楷体" panose="02010600040101010101" charset="-122"/>
              </a:rPr>
              <a:t>图</a:t>
            </a:r>
            <a:r>
              <a:rPr lang="zh-CN" altLang="en-US">
                <a:latin typeface="华文楷体" panose="02010600040101010101" charset="-122"/>
                <a:ea typeface="华文楷体" panose="02010600040101010101" charset="-122"/>
                <a:cs typeface="华文楷体" panose="02010600040101010101" charset="-122"/>
              </a:rPr>
              <a:t>中报告了</a:t>
            </a:r>
            <a:r>
              <a:rPr lang="en-US" altLang="zh-CN">
                <a:latin typeface="华文楷体" panose="02010600040101010101" charset="-122"/>
                <a:ea typeface="华文楷体" panose="02010600040101010101" charset="-122"/>
                <a:cs typeface="华文楷体" panose="02010600040101010101" charset="-122"/>
              </a:rPr>
              <a:t> </a:t>
            </a:r>
            <a:r>
              <a:rPr lang="zh-CN" altLang="en-US">
                <a:latin typeface="华文楷体" panose="02010600040101010101" charset="-122"/>
                <a:ea typeface="华文楷体" panose="02010600040101010101" charset="-122"/>
                <a:cs typeface="华文楷体" panose="02010600040101010101" charset="-122"/>
              </a:rPr>
              <a:t>Bulletproof 范围验证程序在 RTX 2080Ti 平台上的证明和验证运行时间。我们将输入大小从( 1-bit , 1-commit) 逐渐增加到 ( 512位, 256提交)。</a:t>
            </a:r>
            <a:r>
              <a:rPr lang="zh-CN" altLang="en-US" b="1">
                <a:latin typeface="华文楷体" panose="02010600040101010101" charset="-122"/>
                <a:ea typeface="华文楷体" panose="02010600040101010101" charset="-122"/>
                <a:cs typeface="华文楷体" panose="02010600040101010101" charset="-122"/>
              </a:rPr>
              <a:t>随着输入位宽的增加，算法的加速比在证明和验证过程中都有所增加。验证过程的加速比略大于证明过程的加速比。这是因为验证中包含了更多的可并行化的椭圆曲线点算术运算。</a:t>
            </a:r>
            <a:endParaRPr lang="zh-CN" altLang="en-US" b="1">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rotWithShape="1">
          <a:blip r:embed="rId1">
            <a:lum bright="70000" contrast="-70000"/>
            <a:extLst>
              <a:ext uri="{BEBA8EAE-BF5A-486C-A8C5-ECC9F3942E4B}">
                <a14:imgProps xmlns:a14="http://schemas.microsoft.com/office/drawing/2010/main">
                  <a14:imgLayer r:embed="rId2">
                    <a14:imgEffect>
                      <a14:artisticPhotocopy trans="62000" detail="10"/>
                    </a14:imgEffect>
                  </a14:imgLayer>
                </a14:imgProps>
              </a:ext>
              <a:ext uri="{28A0092B-C50C-407E-A947-70E740481C1C}">
                <a14:useLocalDpi xmlns:a14="http://schemas.microsoft.com/office/drawing/2010/main" val="0"/>
              </a:ext>
            </a:extLst>
          </a:blip>
          <a:srcRect l="21090" t="24930" r="28578" b="35961"/>
          <a:stretch>
            <a:fillRect/>
          </a:stretch>
        </p:blipFill>
        <p:spPr>
          <a:xfrm rot="5400000">
            <a:off x="4054783" y="6778934"/>
            <a:ext cx="3782824" cy="3919109"/>
          </a:xfrm>
          <a:prstGeom prst="rect">
            <a:avLst/>
          </a:prstGeom>
        </p:spPr>
      </p:pic>
      <p:pic>
        <p:nvPicPr>
          <p:cNvPr id="8" name="图片 7"/>
          <p:cNvPicPr>
            <a:picLocks noChangeAspect="1"/>
          </p:cNvPicPr>
          <p:nvPr/>
        </p:nvPicPr>
        <p:blipFill>
          <a:blip r:embed="rId3"/>
          <a:stretch>
            <a:fillRect/>
          </a:stretch>
        </p:blipFill>
        <p:spPr>
          <a:xfrm>
            <a:off x="0" y="6584176"/>
            <a:ext cx="4699000" cy="273823"/>
          </a:xfrm>
          <a:prstGeom prst="rect">
            <a:avLst/>
          </a:prstGeom>
        </p:spPr>
      </p:pic>
      <p:pic>
        <p:nvPicPr>
          <p:cNvPr id="9" name="图片 8"/>
          <p:cNvPicPr>
            <a:picLocks noChangeAspect="1"/>
          </p:cNvPicPr>
          <p:nvPr/>
        </p:nvPicPr>
        <p:blipFill>
          <a:blip r:embed="rId3"/>
          <a:stretch>
            <a:fillRect/>
          </a:stretch>
        </p:blipFill>
        <p:spPr>
          <a:xfrm>
            <a:off x="7492999" y="6584176"/>
            <a:ext cx="4699000" cy="273824"/>
          </a:xfrm>
          <a:prstGeom prst="rect">
            <a:avLst/>
          </a:prstGeom>
        </p:spPr>
      </p:pic>
      <p:pic>
        <p:nvPicPr>
          <p:cNvPr id="27" name="图片 26"/>
          <p:cNvPicPr>
            <a:picLocks noChangeAspect="1"/>
          </p:cNvPicPr>
          <p:nvPr/>
        </p:nvPicPr>
        <p:blipFill rotWithShape="1">
          <a:blip r:embed="rId4">
            <a:extLst>
              <a:ext uri="{28A0092B-C50C-407E-A947-70E740481C1C}">
                <a14:useLocalDpi xmlns:a14="http://schemas.microsoft.com/office/drawing/2010/main" val="0"/>
              </a:ext>
            </a:extLst>
          </a:blip>
          <a:srcRect t="55103" r="-945" b="31476"/>
          <a:stretch>
            <a:fillRect/>
          </a:stretch>
        </p:blipFill>
        <p:spPr>
          <a:xfrm>
            <a:off x="4706935" y="6584176"/>
            <a:ext cx="2816225" cy="499249"/>
          </a:xfrm>
          <a:prstGeom prst="rect">
            <a:avLst/>
          </a:prstGeom>
          <a:effectLst/>
        </p:spPr>
      </p:pic>
      <p:pic>
        <p:nvPicPr>
          <p:cNvPr id="13" name="图片 12"/>
          <p:cNvPicPr>
            <a:picLocks noChangeAspect="1"/>
          </p:cNvPicPr>
          <p:nvPr/>
        </p:nvPicPr>
        <p:blipFill>
          <a:blip r:embed="rId3"/>
          <a:stretch>
            <a:fillRect/>
          </a:stretch>
        </p:blipFill>
        <p:spPr>
          <a:xfrm>
            <a:off x="4699000" y="6786563"/>
            <a:ext cx="2793999" cy="71437"/>
          </a:xfrm>
          <a:prstGeom prst="rect">
            <a:avLst/>
          </a:prstGeom>
        </p:spPr>
      </p:pic>
      <p:sp>
        <p:nvSpPr>
          <p:cNvPr id="7" name="文本框 6"/>
          <p:cNvSpPr txBox="1"/>
          <p:nvPr/>
        </p:nvSpPr>
        <p:spPr>
          <a:xfrm>
            <a:off x="7712870" y="6584177"/>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sp>
        <p:nvSpPr>
          <p:cNvPr id="20" name="文本框 19"/>
          <p:cNvSpPr txBox="1"/>
          <p:nvPr/>
        </p:nvSpPr>
        <p:spPr>
          <a:xfrm>
            <a:off x="30161" y="6586021"/>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pic>
        <p:nvPicPr>
          <p:cNvPr id="21" name="图片 20"/>
          <p:cNvPicPr>
            <a:picLocks noChangeAspect="1"/>
          </p:cNvPicPr>
          <p:nvPr/>
        </p:nvPicPr>
        <p:blipFill>
          <a:blip r:embed="rId3"/>
          <a:stretch>
            <a:fillRect/>
          </a:stretch>
        </p:blipFill>
        <p:spPr>
          <a:xfrm>
            <a:off x="0" y="-1"/>
            <a:ext cx="12192000" cy="3429001"/>
          </a:xfrm>
          <a:prstGeom prst="rect">
            <a:avLst/>
          </a:prstGeom>
        </p:spPr>
      </p:pic>
      <p:pic>
        <p:nvPicPr>
          <p:cNvPr id="22" name="图片 21"/>
          <p:cNvPicPr>
            <a:picLocks noChangeAspect="1"/>
          </p:cNvPicPr>
          <p:nvPr/>
        </p:nvPicPr>
        <p:blipFill rotWithShape="1">
          <a:blip r:embed="rId5">
            <a:extLst>
              <a:ext uri="{28A0092B-C50C-407E-A947-70E740481C1C}">
                <a14:useLocalDpi xmlns:a14="http://schemas.microsoft.com/office/drawing/2010/main" val="0"/>
              </a:ext>
            </a:extLst>
          </a:blip>
          <a:srcRect t="45162" b="43657"/>
          <a:stretch>
            <a:fillRect/>
          </a:stretch>
        </p:blipFill>
        <p:spPr>
          <a:xfrm>
            <a:off x="4410074" y="-21707"/>
            <a:ext cx="3371850" cy="502657"/>
          </a:xfrm>
          <a:prstGeom prst="rect">
            <a:avLst/>
          </a:prstGeom>
        </p:spPr>
      </p:pic>
      <p:sp>
        <p:nvSpPr>
          <p:cNvPr id="5" name="文本框 4"/>
          <p:cNvSpPr txBox="1"/>
          <p:nvPr/>
        </p:nvSpPr>
        <p:spPr>
          <a:xfrm>
            <a:off x="1717650" y="1463519"/>
            <a:ext cx="4098267" cy="829945"/>
          </a:xfrm>
          <a:prstGeom prst="rect">
            <a:avLst/>
          </a:prstGeom>
          <a:noFill/>
        </p:spPr>
        <p:txBody>
          <a:bodyPr wrap="square" rtlCol="0">
            <a:spAutoFit/>
          </a:bodyPr>
          <a:lstStyle/>
          <a:p>
            <a:r>
              <a:rPr lang="zh-CN" altLang="en-US" sz="4800" b="1" dirty="0">
                <a:solidFill>
                  <a:schemeClr val="bg1"/>
                </a:solidFill>
                <a:latin typeface="华文楷体" panose="02010600040101010101" charset="-122"/>
                <a:ea typeface="华文楷体" panose="02010600040101010101" charset="-122"/>
              </a:rPr>
              <a:t>近期工作</a:t>
            </a:r>
            <a:endParaRPr lang="zh-CN" altLang="en-US" sz="4800" b="1" dirty="0">
              <a:solidFill>
                <a:schemeClr val="bg1"/>
              </a:solidFill>
              <a:latin typeface="华文楷体" panose="02010600040101010101" charset="-122"/>
              <a:ea typeface="华文楷体" panose="02010600040101010101" charset="-122"/>
            </a:endParaRPr>
          </a:p>
        </p:txBody>
      </p:sp>
      <p:sp>
        <p:nvSpPr>
          <p:cNvPr id="3" name="文本框 2"/>
          <p:cNvSpPr txBox="1"/>
          <p:nvPr/>
        </p:nvSpPr>
        <p:spPr>
          <a:xfrm>
            <a:off x="1320800" y="3828415"/>
            <a:ext cx="10681335" cy="2164080"/>
          </a:xfrm>
          <a:prstGeom prst="rect">
            <a:avLst/>
          </a:prstGeom>
          <a:noFill/>
        </p:spPr>
        <p:txBody>
          <a:bodyPr wrap="square" rtlCol="0">
            <a:noAutofit/>
          </a:bodyPr>
          <a:lstStyle/>
          <a:p>
            <a:pPr marL="342900" indent="-342900">
              <a:lnSpc>
                <a:spcPct val="150000"/>
              </a:lnSpc>
              <a:buFont typeface="Arial" panose="020B0604020202020204" pitchFamily="34" charset="0"/>
              <a:buChar char="•"/>
            </a:pPr>
            <a:r>
              <a:rPr lang="zh-CN" altLang="en-US" sz="2400" b="1" dirty="0">
                <a:latin typeface="华文楷体" panose="02010600040101010101" charset="-122"/>
                <a:ea typeface="华文楷体" panose="02010600040101010101" charset="-122"/>
                <a:cs typeface="华文楷体" panose="02010600040101010101" charset="-122"/>
              </a:rPr>
              <a:t>阅读论文</a:t>
            </a:r>
            <a:endParaRPr lang="zh-CN" altLang="en-US" sz="2400" b="1" dirty="0">
              <a:latin typeface="华文楷体" panose="02010600040101010101" charset="-122"/>
              <a:ea typeface="华文楷体" panose="02010600040101010101" charset="-122"/>
              <a:cs typeface="华文楷体" panose="02010600040101010101" charset="-122"/>
            </a:endParaRPr>
          </a:p>
          <a:p>
            <a:pPr marL="342900" indent="-342900">
              <a:lnSpc>
                <a:spcPct val="150000"/>
              </a:lnSpc>
              <a:buFont typeface="Arial" panose="020B0604020202020204" pitchFamily="34" charset="0"/>
              <a:buChar char="•"/>
            </a:pPr>
            <a:r>
              <a:rPr lang="zh-CN" altLang="en-US" sz="2400" b="1" dirty="0">
                <a:latin typeface="华文楷体" panose="02010600040101010101" charset="-122"/>
                <a:ea typeface="华文楷体" panose="02010600040101010101" charset="-122"/>
                <a:cs typeface="华文楷体" panose="02010600040101010101" charset="-122"/>
              </a:rPr>
              <a:t>了解</a:t>
            </a:r>
            <a:r>
              <a:rPr lang="en-US" altLang="zh-CN" sz="2400" b="1" dirty="0">
                <a:latin typeface="华文楷体" panose="02010600040101010101" charset="-122"/>
                <a:ea typeface="华文楷体" panose="02010600040101010101" charset="-122"/>
                <a:cs typeface="华文楷体" panose="02010600040101010101" charset="-122"/>
              </a:rPr>
              <a:t> </a:t>
            </a:r>
            <a:r>
              <a:rPr lang="en-US" altLang="zh-CN" sz="2400" b="1" dirty="0">
                <a:latin typeface="Times New Roman" panose="02020603050405020304" pitchFamily="18" charset="0"/>
                <a:ea typeface="华文楷体" panose="02010600040101010101" charset="-122"/>
                <a:cs typeface="Times New Roman" panose="02020603050405020304" pitchFamily="18" charset="0"/>
              </a:rPr>
              <a:t>TEE </a:t>
            </a:r>
            <a:r>
              <a:rPr lang="en-US" altLang="zh-CN" sz="2400" b="1" dirty="0">
                <a:latin typeface="华文楷体" panose="02010600040101010101" charset="-122"/>
                <a:ea typeface="华文楷体" panose="02010600040101010101" charset="-122"/>
                <a:cs typeface="Times New Roman" panose="02020603050405020304" pitchFamily="18" charset="0"/>
              </a:rPr>
              <a:t>(</a:t>
            </a:r>
            <a:r>
              <a:rPr lang="en-US" altLang="zh-CN" sz="2400" b="1" dirty="0">
                <a:latin typeface="Times New Roman" panose="02020603050405020304" pitchFamily="18" charset="0"/>
                <a:ea typeface="华文楷体" panose="02010600040101010101" charset="-122"/>
                <a:cs typeface="Times New Roman" panose="02020603050405020304" pitchFamily="18" charset="0"/>
              </a:rPr>
              <a:t>trusted execution environment </a:t>
            </a:r>
            <a:r>
              <a:rPr lang="en-US" altLang="zh-CN" sz="2400" b="1" dirty="0">
                <a:latin typeface="华文楷体" panose="02010600040101010101" charset="-122"/>
                <a:ea typeface="华文楷体" panose="02010600040101010101" charset="-122"/>
                <a:cs typeface="华文楷体" panose="02010600040101010101" charset="-122"/>
              </a:rPr>
              <a:t>可信执行环境) </a:t>
            </a:r>
            <a:r>
              <a:rPr lang="zh-CN" altLang="en-US" sz="2400" b="1" dirty="0">
                <a:latin typeface="华文楷体" panose="02010600040101010101" charset="-122"/>
                <a:ea typeface="华文楷体" panose="02010600040101010101" charset="-122"/>
                <a:cs typeface="华文楷体" panose="02010600040101010101" charset="-122"/>
              </a:rPr>
              <a:t>和零知识证明</a:t>
            </a:r>
            <a:endParaRPr lang="zh-CN" altLang="en-US" sz="2400" b="1" dirty="0">
              <a:latin typeface="华文楷体" panose="02010600040101010101" charset="-122"/>
              <a:ea typeface="华文楷体" panose="02010600040101010101" charset="-122"/>
              <a:cs typeface="华文楷体" panose="02010600040101010101" charset="-122"/>
            </a:endParaRPr>
          </a:p>
          <a:p>
            <a:pPr marL="342900" indent="-342900">
              <a:lnSpc>
                <a:spcPct val="150000"/>
              </a:lnSpc>
              <a:buFont typeface="Arial" panose="020B0604020202020204" pitchFamily="34" charset="0"/>
              <a:buChar char="•"/>
            </a:pPr>
            <a:r>
              <a:rPr lang="en-US" altLang="zh-CN" sz="2400" b="1" dirty="0">
                <a:latin typeface="华文楷体" panose="02010600040101010101" charset="-122"/>
                <a:ea typeface="华文楷体" panose="02010600040101010101" charset="-122"/>
                <a:cs typeface="华文楷体" panose="02010600040101010101" charset="-122"/>
              </a:rPr>
              <a:t>研究</a:t>
            </a:r>
            <a:r>
              <a:rPr lang="zh-CN" altLang="en-US" sz="2400" b="1" dirty="0">
                <a:latin typeface="华文楷体" panose="02010600040101010101" charset="-122"/>
                <a:ea typeface="华文楷体" panose="02010600040101010101" charset="-122"/>
                <a:cs typeface="华文楷体" panose="02010600040101010101" charset="-122"/>
              </a:rPr>
              <a:t>他们</a:t>
            </a:r>
            <a:r>
              <a:rPr lang="en-US" altLang="zh-CN" sz="2400" b="1" dirty="0">
                <a:latin typeface="华文楷体" panose="02010600040101010101" charset="-122"/>
                <a:ea typeface="华文楷体" panose="02010600040101010101" charset="-122"/>
                <a:cs typeface="华文楷体" panose="02010600040101010101" charset="-122"/>
              </a:rPr>
              <a:t>的应用背景</a:t>
            </a:r>
            <a:endParaRPr lang="en-US" altLang="zh-CN" sz="2400" b="1" dirty="0">
              <a:latin typeface="华文楷体" panose="02010600040101010101" charset="-122"/>
              <a:ea typeface="华文楷体" panose="02010600040101010101" charset="-122"/>
              <a:cs typeface="华文楷体" panose="02010600040101010101" charset="-122"/>
            </a:endParaRPr>
          </a:p>
        </p:txBody>
      </p:sp>
      <p:pic>
        <p:nvPicPr>
          <p:cNvPr id="23" name="图片 22"/>
          <p:cNvPicPr>
            <a:picLocks noChangeAspect="1"/>
          </p:cNvPicPr>
          <p:nvPr/>
        </p:nvPicPr>
        <p:blipFill rotWithShape="1">
          <a:blip r:embed="rId6">
            <a:extLst>
              <a:ext uri="{BEBA8EAE-BF5A-486C-A8C5-ECC9F3942E4B}">
                <a14:imgProps xmlns:a14="http://schemas.microsoft.com/office/drawing/2010/main">
                  <a14:imgLayer r:embed="rId7">
                    <a14:imgEffect>
                      <a14:artisticPhotocopy trans="30000" detail="10"/>
                    </a14:imgEffect>
                  </a14:imgLayer>
                </a14:imgProps>
              </a:ext>
              <a:ext uri="{28A0092B-C50C-407E-A947-70E740481C1C}">
                <a14:useLocalDpi xmlns:a14="http://schemas.microsoft.com/office/drawing/2010/main" val="0"/>
              </a:ext>
            </a:extLst>
          </a:blip>
          <a:srcRect l="21222" t="24263" r="27229" b="31678"/>
          <a:stretch>
            <a:fillRect/>
          </a:stretch>
        </p:blipFill>
        <p:spPr>
          <a:xfrm rot="5400000">
            <a:off x="-2317840" y="1465220"/>
            <a:ext cx="3571142" cy="4069701"/>
          </a:xfrm>
          <a:prstGeom prst="rect">
            <a:avLst/>
          </a:prstGeom>
        </p:spPr>
      </p:pic>
      <p:sp>
        <p:nvSpPr>
          <p:cNvPr id="24" name="文本框 23"/>
          <p:cNvSpPr txBox="1"/>
          <p:nvPr/>
        </p:nvSpPr>
        <p:spPr>
          <a:xfrm>
            <a:off x="-53016" y="3080497"/>
            <a:ext cx="1304016" cy="76944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4400" dirty="0">
                <a:solidFill>
                  <a:schemeClr val="bg1"/>
                </a:solidFill>
                <a:latin typeface="思源黑体 CN Bold" panose="020B0800000000000000" pitchFamily="34" charset="-122"/>
                <a:ea typeface="思源黑体 CN Bold" panose="020B0800000000000000" pitchFamily="34" charset="-122"/>
              </a:rPr>
              <a:t>01</a:t>
            </a:r>
            <a:endParaRPr lang="zh-CN" altLang="en-US" sz="4400" dirty="0">
              <a:solidFill>
                <a:schemeClr val="bg1"/>
              </a:solidFill>
              <a:latin typeface="思源黑体 CN Bold" panose="020B0800000000000000" pitchFamily="34" charset="-122"/>
              <a:ea typeface="思源黑体 CN Bold" panose="020B0800000000000000"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rotWithShape="1">
          <a:blip r:embed="rId1">
            <a:lum bright="70000" contrast="-70000"/>
            <a:extLst>
              <a:ext uri="{BEBA8EAE-BF5A-486C-A8C5-ECC9F3942E4B}">
                <a14:imgProps xmlns:a14="http://schemas.microsoft.com/office/drawing/2010/main">
                  <a14:imgLayer r:embed="rId2">
                    <a14:imgEffect>
                      <a14:artisticPhotocopy trans="62000" detail="10"/>
                    </a14:imgEffect>
                  </a14:imgLayer>
                </a14:imgProps>
              </a:ext>
              <a:ext uri="{28A0092B-C50C-407E-A947-70E740481C1C}">
                <a14:useLocalDpi xmlns:a14="http://schemas.microsoft.com/office/drawing/2010/main" val="0"/>
              </a:ext>
            </a:extLst>
          </a:blip>
          <a:srcRect l="21090" t="24930" r="28578" b="35961"/>
          <a:stretch>
            <a:fillRect/>
          </a:stretch>
        </p:blipFill>
        <p:spPr>
          <a:xfrm>
            <a:off x="4208555" y="5123870"/>
            <a:ext cx="3782824" cy="3919109"/>
          </a:xfrm>
          <a:prstGeom prst="rect">
            <a:avLst/>
          </a:prstGeom>
        </p:spPr>
      </p:pic>
      <p:pic>
        <p:nvPicPr>
          <p:cNvPr id="21" name="图片 20"/>
          <p:cNvPicPr>
            <a:picLocks noChangeAspect="1"/>
          </p:cNvPicPr>
          <p:nvPr/>
        </p:nvPicPr>
        <p:blipFill>
          <a:blip r:embed="rId3"/>
          <a:stretch>
            <a:fillRect/>
          </a:stretch>
        </p:blipFill>
        <p:spPr>
          <a:xfrm>
            <a:off x="0" y="-1"/>
            <a:ext cx="12192000" cy="553865"/>
          </a:xfrm>
          <a:prstGeom prst="rect">
            <a:avLst/>
          </a:prstGeom>
        </p:spPr>
      </p:pic>
      <p:pic>
        <p:nvPicPr>
          <p:cNvPr id="25" name="图片 24"/>
          <p:cNvPicPr>
            <a:picLocks noChangeAspect="1"/>
          </p:cNvPicPr>
          <p:nvPr/>
        </p:nvPicPr>
        <p:blipFill rotWithShape="1">
          <a:blip r:embed="rId4">
            <a:extLst>
              <a:ext uri="{BEBA8EAE-BF5A-486C-A8C5-ECC9F3942E4B}">
                <a14:imgProps xmlns:a14="http://schemas.microsoft.com/office/drawing/2010/main">
                  <a14:imgLayer r:embed="rId5">
                    <a14:imgEffect>
                      <a14:artisticPhotocopy trans="59000" detail="10"/>
                    </a14:imgEffect>
                  </a14:imgLayer>
                </a14:imgProps>
              </a:ext>
              <a:ext uri="{28A0092B-C50C-407E-A947-70E740481C1C}">
                <a14:useLocalDpi xmlns:a14="http://schemas.microsoft.com/office/drawing/2010/main" val="0"/>
              </a:ext>
            </a:extLst>
          </a:blip>
          <a:srcRect l="21222" t="24263" r="27229" b="31678"/>
          <a:stretch>
            <a:fillRect/>
          </a:stretch>
        </p:blipFill>
        <p:spPr>
          <a:xfrm rot="7839735">
            <a:off x="-1483626" y="-1142126"/>
            <a:ext cx="2831237" cy="3226500"/>
          </a:xfrm>
          <a:prstGeom prst="rect">
            <a:avLst/>
          </a:prstGeom>
        </p:spPr>
      </p:pic>
      <p:pic>
        <p:nvPicPr>
          <p:cNvPr id="8" name="图片 7"/>
          <p:cNvPicPr>
            <a:picLocks noChangeAspect="1"/>
          </p:cNvPicPr>
          <p:nvPr/>
        </p:nvPicPr>
        <p:blipFill>
          <a:blip r:embed="rId3"/>
          <a:stretch>
            <a:fillRect/>
          </a:stretch>
        </p:blipFill>
        <p:spPr>
          <a:xfrm>
            <a:off x="0" y="6457950"/>
            <a:ext cx="4699000" cy="400050"/>
          </a:xfrm>
          <a:prstGeom prst="rect">
            <a:avLst/>
          </a:prstGeom>
        </p:spPr>
      </p:pic>
      <p:pic>
        <p:nvPicPr>
          <p:cNvPr id="9" name="图片 8"/>
          <p:cNvPicPr>
            <a:picLocks noChangeAspect="1"/>
          </p:cNvPicPr>
          <p:nvPr/>
        </p:nvPicPr>
        <p:blipFill>
          <a:blip r:embed="rId3"/>
          <a:stretch>
            <a:fillRect/>
          </a:stretch>
        </p:blipFill>
        <p:spPr>
          <a:xfrm>
            <a:off x="7492999" y="6457950"/>
            <a:ext cx="4699000" cy="400050"/>
          </a:xfrm>
          <a:prstGeom prst="rect">
            <a:avLst/>
          </a:prstGeom>
        </p:spPr>
      </p:pic>
      <p:pic>
        <p:nvPicPr>
          <p:cNvPr id="27" name="图片 26"/>
          <p:cNvPicPr>
            <a:picLocks noChangeAspect="1"/>
          </p:cNvPicPr>
          <p:nvPr/>
        </p:nvPicPr>
        <p:blipFill rotWithShape="1">
          <a:blip r:embed="rId6">
            <a:extLst>
              <a:ext uri="{28A0092B-C50C-407E-A947-70E740481C1C}">
                <a14:useLocalDpi xmlns:a14="http://schemas.microsoft.com/office/drawing/2010/main" val="0"/>
              </a:ext>
            </a:extLst>
          </a:blip>
          <a:srcRect t="34707" r="-945" b="31476"/>
          <a:stretch>
            <a:fillRect/>
          </a:stretch>
        </p:blipFill>
        <p:spPr>
          <a:xfrm>
            <a:off x="4706935" y="5825470"/>
            <a:ext cx="2816225" cy="1257955"/>
          </a:xfrm>
          <a:prstGeom prst="rect">
            <a:avLst/>
          </a:prstGeom>
          <a:effectLst/>
        </p:spPr>
      </p:pic>
      <p:pic>
        <p:nvPicPr>
          <p:cNvPr id="13" name="图片 12"/>
          <p:cNvPicPr>
            <a:picLocks noChangeAspect="1"/>
          </p:cNvPicPr>
          <p:nvPr/>
        </p:nvPicPr>
        <p:blipFill>
          <a:blip r:embed="rId3"/>
          <a:stretch>
            <a:fillRect/>
          </a:stretch>
        </p:blipFill>
        <p:spPr>
          <a:xfrm>
            <a:off x="4699000" y="6786563"/>
            <a:ext cx="2793999" cy="71437"/>
          </a:xfrm>
          <a:prstGeom prst="rect">
            <a:avLst/>
          </a:prstGeom>
        </p:spPr>
      </p:pic>
      <p:sp>
        <p:nvSpPr>
          <p:cNvPr id="7" name="文本框 6"/>
          <p:cNvSpPr txBox="1"/>
          <p:nvPr/>
        </p:nvSpPr>
        <p:spPr>
          <a:xfrm>
            <a:off x="7619999" y="6477744"/>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sp>
        <p:nvSpPr>
          <p:cNvPr id="20" name="文本框 19"/>
          <p:cNvSpPr txBox="1"/>
          <p:nvPr/>
        </p:nvSpPr>
        <p:spPr>
          <a:xfrm>
            <a:off x="220660" y="6480125"/>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pic>
        <p:nvPicPr>
          <p:cNvPr id="22" name="图片 21"/>
          <p:cNvPicPr>
            <a:picLocks noChangeAspect="1"/>
          </p:cNvPicPr>
          <p:nvPr/>
        </p:nvPicPr>
        <p:blipFill rotWithShape="1">
          <a:blip r:embed="rId7">
            <a:extLst>
              <a:ext uri="{28A0092B-C50C-407E-A947-70E740481C1C}">
                <a14:useLocalDpi xmlns:a14="http://schemas.microsoft.com/office/drawing/2010/main" val="0"/>
              </a:ext>
            </a:extLst>
          </a:blip>
          <a:srcRect t="45162" b="43657"/>
          <a:stretch>
            <a:fillRect/>
          </a:stretch>
        </p:blipFill>
        <p:spPr>
          <a:xfrm>
            <a:off x="8942612" y="12009"/>
            <a:ext cx="3371850" cy="502657"/>
          </a:xfrm>
          <a:prstGeom prst="rect">
            <a:avLst/>
          </a:prstGeom>
        </p:spPr>
      </p:pic>
      <p:sp>
        <p:nvSpPr>
          <p:cNvPr id="5" name="文本框 4"/>
          <p:cNvSpPr txBox="1"/>
          <p:nvPr/>
        </p:nvSpPr>
        <p:spPr>
          <a:xfrm>
            <a:off x="0" y="-77012"/>
            <a:ext cx="4098267" cy="706755"/>
          </a:xfrm>
          <a:prstGeom prst="rect">
            <a:avLst/>
          </a:prstGeom>
          <a:noFill/>
        </p:spPr>
        <p:txBody>
          <a:bodyPr wrap="square" rtlCol="0">
            <a:spAutoFit/>
          </a:bodyPr>
          <a:lstStyle/>
          <a:p>
            <a:r>
              <a:rPr lang="zh-CN" altLang="en-US" sz="4000" dirty="0">
                <a:solidFill>
                  <a:schemeClr val="bg1"/>
                </a:solidFill>
                <a:latin typeface="华文行楷" panose="02010800040101010101" charset="-122"/>
                <a:ea typeface="华文行楷" panose="02010800040101010101" charset="-122"/>
              </a:rPr>
              <a:t>论文概述</a:t>
            </a:r>
            <a:endParaRPr lang="zh-CN" altLang="en-US" sz="4000" dirty="0">
              <a:solidFill>
                <a:schemeClr val="bg1"/>
              </a:solidFill>
              <a:latin typeface="华文行楷" panose="02010800040101010101" charset="-122"/>
              <a:ea typeface="华文行楷" panose="02010800040101010101" charset="-122"/>
            </a:endParaRPr>
          </a:p>
        </p:txBody>
      </p:sp>
      <p:sp>
        <p:nvSpPr>
          <p:cNvPr id="2" name="文本框 1"/>
          <p:cNvSpPr txBox="1"/>
          <p:nvPr/>
        </p:nvSpPr>
        <p:spPr>
          <a:xfrm>
            <a:off x="16783" y="529116"/>
            <a:ext cx="1304016" cy="76944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4400" dirty="0">
                <a:latin typeface="思源黑体 CN Bold" panose="020B0800000000000000" pitchFamily="34" charset="-122"/>
                <a:ea typeface="思源黑体 CN Bold" panose="020B0800000000000000" pitchFamily="34" charset="-122"/>
              </a:rPr>
              <a:t>02</a:t>
            </a:r>
            <a:endParaRPr lang="zh-CN" altLang="en-US" sz="4400" dirty="0">
              <a:latin typeface="思源黑体 CN Bold" panose="020B0800000000000000" pitchFamily="34" charset="-122"/>
              <a:ea typeface="思源黑体 CN Bold" panose="020B0800000000000000" pitchFamily="34" charset="-122"/>
            </a:endParaRPr>
          </a:p>
        </p:txBody>
      </p:sp>
      <p:sp>
        <p:nvSpPr>
          <p:cNvPr id="3" name="文本框 2"/>
          <p:cNvSpPr txBox="1"/>
          <p:nvPr/>
        </p:nvSpPr>
        <p:spPr>
          <a:xfrm>
            <a:off x="2078355" y="764540"/>
            <a:ext cx="9286875" cy="777875"/>
          </a:xfrm>
          <a:prstGeom prst="rect">
            <a:avLst/>
          </a:prstGeom>
          <a:noFill/>
        </p:spPr>
        <p:txBody>
          <a:bodyPr wrap="square" rtlCol="0" anchor="t">
            <a:noAutofit/>
          </a:bodyPr>
          <a:p>
            <a:r>
              <a:rPr lang="zh-CN" altLang="en-US" sz="2000" b="1">
                <a:latin typeface="Times New Roman" panose="02020603050405020304" pitchFamily="18" charset="0"/>
                <a:ea typeface="华文楷体" panose="02010600040101010101" charset="-122"/>
                <a:cs typeface="Times New Roman" panose="02020603050405020304" pitchFamily="18" charset="0"/>
              </a:rPr>
              <a:t>《Optimized CPU–GPU collaborative acceleration of zero-knowledge proof for confidential transactions》</a:t>
            </a:r>
            <a:endParaRPr lang="zh-CN" altLang="en-US" sz="2000" b="1">
              <a:latin typeface="Times New Roman" panose="02020603050405020304" pitchFamily="18" charset="0"/>
              <a:ea typeface="华文楷体" panose="02010600040101010101" charset="-122"/>
              <a:cs typeface="Times New Roman" panose="02020603050405020304" pitchFamily="18" charset="0"/>
            </a:endParaRPr>
          </a:p>
        </p:txBody>
      </p:sp>
      <p:sp>
        <p:nvSpPr>
          <p:cNvPr id="4" name="文本框 3"/>
          <p:cNvSpPr txBox="1"/>
          <p:nvPr/>
        </p:nvSpPr>
        <p:spPr>
          <a:xfrm>
            <a:off x="220345" y="1882140"/>
            <a:ext cx="5875655" cy="480060"/>
          </a:xfrm>
          <a:prstGeom prst="rect">
            <a:avLst/>
          </a:prstGeom>
          <a:noFill/>
        </p:spPr>
        <p:txBody>
          <a:bodyPr wrap="square" rtlCol="0">
            <a:noAutofit/>
          </a:bodyPr>
          <a:p>
            <a:pPr indent="457200">
              <a:lnSpc>
                <a:spcPct val="100000"/>
              </a:lnSpc>
            </a:pPr>
            <a:r>
              <a:rPr lang="zh-CN" altLang="en-US" sz="2800" b="1">
                <a:solidFill>
                  <a:srgbClr val="C00000"/>
                </a:solidFill>
                <a:latin typeface="华文楷体" panose="02010600040101010101" charset="-122"/>
                <a:ea typeface="华文楷体" panose="02010600040101010101" charset="-122"/>
              </a:rPr>
              <a:t>不同</a:t>
            </a:r>
            <a:r>
              <a:rPr lang="en-US" altLang="zh-CN" sz="2800" b="1">
                <a:solidFill>
                  <a:srgbClr val="C00000"/>
                </a:solidFill>
                <a:latin typeface="华文楷体" panose="02010600040101010101" charset="-122"/>
                <a:ea typeface="华文楷体" panose="02010600040101010101" charset="-122"/>
              </a:rPr>
              <a:t> GPU </a:t>
            </a:r>
            <a:r>
              <a:rPr lang="zh-CN" altLang="en-US" sz="2800" b="1">
                <a:solidFill>
                  <a:srgbClr val="C00000"/>
                </a:solidFill>
                <a:latin typeface="华文楷体" panose="02010600040101010101" charset="-122"/>
                <a:ea typeface="华文楷体" panose="02010600040101010101" charset="-122"/>
              </a:rPr>
              <a:t>平台加速</a:t>
            </a:r>
            <a:r>
              <a:rPr lang="zh-CN" altLang="en-US" sz="2800" b="1">
                <a:solidFill>
                  <a:srgbClr val="C00000"/>
                </a:solidFill>
                <a:latin typeface="华文楷体" panose="02010600040101010101" charset="-122"/>
                <a:ea typeface="华文楷体" panose="02010600040101010101" charset="-122"/>
              </a:rPr>
              <a:t>能力</a:t>
            </a:r>
            <a:endParaRPr lang="zh-CN" altLang="en-US" sz="2800" b="1">
              <a:solidFill>
                <a:srgbClr val="C00000"/>
              </a:solidFill>
              <a:latin typeface="华文楷体" panose="02010600040101010101" charset="-122"/>
              <a:ea typeface="华文楷体" panose="02010600040101010101" charset="-122"/>
            </a:endParaRPr>
          </a:p>
        </p:txBody>
      </p:sp>
      <p:sp>
        <p:nvSpPr>
          <p:cNvPr id="6" name="文本框 5"/>
          <p:cNvSpPr txBox="1"/>
          <p:nvPr/>
        </p:nvSpPr>
        <p:spPr>
          <a:xfrm>
            <a:off x="714375" y="1298575"/>
            <a:ext cx="6096000" cy="583565"/>
          </a:xfrm>
          <a:prstGeom prst="rect">
            <a:avLst/>
          </a:prstGeom>
          <a:noFill/>
        </p:spPr>
        <p:txBody>
          <a:bodyPr wrap="square" rtlCol="0" anchor="t">
            <a:spAutoFit/>
          </a:bodyPr>
          <a:p>
            <a:pPr>
              <a:lnSpc>
                <a:spcPct val="100000"/>
              </a:lnSpc>
            </a:pPr>
            <a:r>
              <a:rPr lang="zh-CN" altLang="en-US" sz="3200" b="1">
                <a:solidFill>
                  <a:srgbClr val="C00000"/>
                </a:solidFill>
                <a:latin typeface="华文楷体" panose="02010600040101010101" charset="-122"/>
                <a:ea typeface="华文楷体" panose="02010600040101010101" charset="-122"/>
                <a:sym typeface="+mn-ea"/>
              </a:rPr>
              <a:t>实验</a:t>
            </a:r>
            <a:r>
              <a:rPr lang="zh-CN" altLang="en-US" sz="3200" b="1">
                <a:solidFill>
                  <a:srgbClr val="C00000"/>
                </a:solidFill>
                <a:latin typeface="华文楷体" panose="02010600040101010101" charset="-122"/>
                <a:ea typeface="华文楷体" panose="02010600040101010101" charset="-122"/>
                <a:sym typeface="+mn-ea"/>
              </a:rPr>
              <a:t>结果</a:t>
            </a:r>
            <a:endParaRPr lang="zh-CN" altLang="en-US" sz="3200" b="1">
              <a:solidFill>
                <a:srgbClr val="C00000"/>
              </a:solidFill>
              <a:latin typeface="华文楷体" panose="02010600040101010101" charset="-122"/>
              <a:ea typeface="华文楷体" panose="02010600040101010101" charset="-122"/>
              <a:sym typeface="+mn-ea"/>
            </a:endParaRPr>
          </a:p>
        </p:txBody>
      </p:sp>
      <p:sp>
        <p:nvSpPr>
          <p:cNvPr id="12" name="文本框 11"/>
          <p:cNvSpPr txBox="1"/>
          <p:nvPr/>
        </p:nvSpPr>
        <p:spPr>
          <a:xfrm>
            <a:off x="1223645" y="2428240"/>
            <a:ext cx="7261225" cy="3712210"/>
          </a:xfrm>
          <a:prstGeom prst="rect">
            <a:avLst/>
          </a:prstGeom>
          <a:noFill/>
        </p:spPr>
        <p:txBody>
          <a:bodyPr wrap="square" rtlCol="0" anchor="t">
            <a:noAutofit/>
          </a:bodyPr>
          <a:p>
            <a:pPr indent="457200"/>
            <a:endParaRPr lang="zh-CN" altLang="en-US" sz="2400" b="1">
              <a:solidFill>
                <a:srgbClr val="C00000"/>
              </a:solidFill>
              <a:latin typeface="华文楷体" panose="02010600040101010101" charset="-122"/>
              <a:ea typeface="华文楷体" panose="02010600040101010101" charset="-122"/>
            </a:endParaRPr>
          </a:p>
        </p:txBody>
      </p:sp>
      <p:sp>
        <p:nvSpPr>
          <p:cNvPr id="10" name="文本框 9"/>
          <p:cNvSpPr txBox="1"/>
          <p:nvPr/>
        </p:nvSpPr>
        <p:spPr>
          <a:xfrm>
            <a:off x="654685" y="2414905"/>
            <a:ext cx="5574030" cy="2204085"/>
          </a:xfrm>
          <a:prstGeom prst="rect">
            <a:avLst/>
          </a:prstGeom>
          <a:noFill/>
        </p:spPr>
        <p:txBody>
          <a:bodyPr wrap="square" rtlCol="0" anchor="t">
            <a:noAutofit/>
          </a:bodyPr>
          <a:p>
            <a:r>
              <a:rPr lang="zh-CN" altLang="en-US"/>
              <a:t>​</a:t>
            </a:r>
            <a:r>
              <a:rPr lang="en-US" altLang="zh-CN"/>
              <a:t>     </a:t>
            </a:r>
            <a:r>
              <a:rPr lang="zh-CN" altLang="en-US" b="1">
                <a:latin typeface="华文楷体" panose="02010600040101010101" charset="-122"/>
                <a:ea typeface="华文楷体" panose="02010600040101010101" charset="-122"/>
                <a:cs typeface="华文楷体" panose="02010600040101010101" charset="-122"/>
              </a:rPr>
              <a:t>论文</a:t>
            </a:r>
            <a:r>
              <a:rPr b="1">
                <a:latin typeface="华文楷体" panose="02010600040101010101" charset="-122"/>
                <a:ea typeface="华文楷体" panose="02010600040101010101" charset="-122"/>
                <a:cs typeface="华文楷体" panose="02010600040101010101" charset="-122"/>
              </a:rPr>
              <a:t>为了论证</a:t>
            </a:r>
            <a:r>
              <a:rPr lang="zh-CN" b="1">
                <a:latin typeface="华文楷体" panose="02010600040101010101" charset="-122"/>
                <a:ea typeface="华文楷体" panose="02010600040101010101" charset="-122"/>
                <a:cs typeface="华文楷体" panose="02010600040101010101" charset="-122"/>
              </a:rPr>
              <a:t>算法</a:t>
            </a:r>
            <a:r>
              <a:rPr b="1">
                <a:latin typeface="华文楷体" panose="02010600040101010101" charset="-122"/>
                <a:ea typeface="华文楷体" panose="02010600040101010101" charset="-122"/>
                <a:cs typeface="华文楷体" panose="02010600040101010101" charset="-122"/>
              </a:rPr>
              <a:t>的普遍适用性，探究不同 GPU 平台的加速能力，</a:t>
            </a:r>
            <a:r>
              <a:rPr lang="zh-CN" b="1">
                <a:latin typeface="华文楷体" panose="02010600040101010101" charset="-122"/>
                <a:ea typeface="华文楷体" panose="02010600040101010101" charset="-122"/>
                <a:cs typeface="华文楷体" panose="02010600040101010101" charset="-122"/>
              </a:rPr>
              <a:t>其</a:t>
            </a:r>
            <a:r>
              <a:rPr b="1">
                <a:latin typeface="华文楷体" panose="02010600040101010101" charset="-122"/>
                <a:ea typeface="华文楷体" panose="02010600040101010101" charset="-122"/>
                <a:cs typeface="华文楷体" panose="02010600040101010101" charset="-122"/>
              </a:rPr>
              <a:t>还在V100 平台上进行了测试。</a:t>
            </a:r>
            <a:r>
              <a:rPr>
                <a:latin typeface="华文楷体" panose="02010600040101010101" charset="-122"/>
                <a:ea typeface="华文楷体" panose="02010600040101010101" charset="-122"/>
                <a:cs typeface="华文楷体" panose="02010600040101010101" charset="-122"/>
              </a:rPr>
              <a:t>输入数据为 Pedersen Hash varying from 8-bit (Pedersen-3) to 8192-bit (Pedersen3072).</a:t>
            </a:r>
            <a:endParaRPr>
              <a:latin typeface="华文楷体" panose="02010600040101010101" charset="-122"/>
              <a:ea typeface="华文楷体" panose="02010600040101010101" charset="-122"/>
              <a:cs typeface="华文楷体" panose="02010600040101010101" charset="-122"/>
            </a:endParaRPr>
          </a:p>
          <a:p>
            <a:pPr indent="457200"/>
            <a:r>
              <a:rPr>
                <a:latin typeface="华文楷体" panose="02010600040101010101" charset="-122"/>
                <a:ea typeface="华文楷体" panose="02010600040101010101" charset="-122"/>
                <a:cs typeface="华文楷体" panose="02010600040101010101" charset="-122"/>
              </a:rPr>
              <a:t>不同 GPU 设备之间的加速比没有显著差异。与 RTX 2080 相比，功能更强大的 Tesla V100 并不一定能获得更高的加速比。</a:t>
            </a:r>
            <a:endParaRPr>
              <a:latin typeface="华文楷体" panose="02010600040101010101" charset="-122"/>
              <a:ea typeface="华文楷体" panose="02010600040101010101" charset="-122"/>
              <a:cs typeface="华文楷体" panose="02010600040101010101" charset="-122"/>
            </a:endParaRPr>
          </a:p>
          <a:p>
            <a:pPr indent="457200"/>
            <a:r>
              <a:rPr lang="zh-CN" b="1">
                <a:latin typeface="华文楷体" panose="02010600040101010101" charset="-122"/>
                <a:ea typeface="华文楷体" panose="02010600040101010101" charset="-122"/>
                <a:cs typeface="华文楷体" panose="02010600040101010101" charset="-122"/>
              </a:rPr>
              <a:t>于是，论文提出其</a:t>
            </a:r>
            <a:r>
              <a:rPr b="1">
                <a:latin typeface="华文楷体" panose="02010600040101010101" charset="-122"/>
                <a:ea typeface="华文楷体" panose="02010600040101010101" charset="-122"/>
                <a:cs typeface="华文楷体" panose="02010600040101010101" charset="-122"/>
              </a:rPr>
              <a:t>算法有能力在具有足够内核的广泛GPU设备上表现良好</a:t>
            </a:r>
            <a:r>
              <a:rPr b="1"/>
              <a:t>。</a:t>
            </a:r>
            <a:endParaRPr b="1"/>
          </a:p>
          <a:p>
            <a:pPr indent="457200"/>
            <a:endParaRPr b="1"/>
          </a:p>
          <a:p>
            <a:endParaRPr lang="zh-CN" altLang="en-US" b="1">
              <a:latin typeface="华文楷体" panose="02010600040101010101" charset="-122"/>
              <a:ea typeface="华文楷体" panose="02010600040101010101" charset="-122"/>
              <a:cs typeface="华文楷体" panose="02010600040101010101" charset="-122"/>
            </a:endParaRPr>
          </a:p>
        </p:txBody>
      </p:sp>
      <p:pic>
        <p:nvPicPr>
          <p:cNvPr id="15" name="图片 14"/>
          <p:cNvPicPr>
            <a:picLocks noChangeAspect="1"/>
          </p:cNvPicPr>
          <p:nvPr>
            <p:custDataLst>
              <p:tags r:id="rId8"/>
            </p:custDataLst>
          </p:nvPr>
        </p:nvPicPr>
        <p:blipFill>
          <a:blip r:embed="rId9"/>
          <a:stretch>
            <a:fillRect/>
          </a:stretch>
        </p:blipFill>
        <p:spPr>
          <a:xfrm>
            <a:off x="6609715" y="2266315"/>
            <a:ext cx="4755515" cy="28352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rotWithShape="1">
          <a:blip r:embed="rId1">
            <a:lum bright="70000" contrast="-70000"/>
            <a:extLst>
              <a:ext uri="{BEBA8EAE-BF5A-486C-A8C5-ECC9F3942E4B}">
                <a14:imgProps xmlns:a14="http://schemas.microsoft.com/office/drawing/2010/main">
                  <a14:imgLayer r:embed="rId2">
                    <a14:imgEffect>
                      <a14:artisticPhotocopy trans="62000" detail="10"/>
                    </a14:imgEffect>
                  </a14:imgLayer>
                </a14:imgProps>
              </a:ext>
              <a:ext uri="{28A0092B-C50C-407E-A947-70E740481C1C}">
                <a14:useLocalDpi xmlns:a14="http://schemas.microsoft.com/office/drawing/2010/main" val="0"/>
              </a:ext>
            </a:extLst>
          </a:blip>
          <a:srcRect l="21090" t="24930" r="28578" b="35961"/>
          <a:stretch>
            <a:fillRect/>
          </a:stretch>
        </p:blipFill>
        <p:spPr>
          <a:xfrm>
            <a:off x="4208555" y="5123870"/>
            <a:ext cx="3782824" cy="3919109"/>
          </a:xfrm>
          <a:prstGeom prst="rect">
            <a:avLst/>
          </a:prstGeom>
        </p:spPr>
      </p:pic>
      <p:pic>
        <p:nvPicPr>
          <p:cNvPr id="21" name="图片 20"/>
          <p:cNvPicPr>
            <a:picLocks noChangeAspect="1"/>
          </p:cNvPicPr>
          <p:nvPr/>
        </p:nvPicPr>
        <p:blipFill>
          <a:blip r:embed="rId3"/>
          <a:stretch>
            <a:fillRect/>
          </a:stretch>
        </p:blipFill>
        <p:spPr>
          <a:xfrm>
            <a:off x="0" y="-1"/>
            <a:ext cx="12192000" cy="553865"/>
          </a:xfrm>
          <a:prstGeom prst="rect">
            <a:avLst/>
          </a:prstGeom>
        </p:spPr>
      </p:pic>
      <p:pic>
        <p:nvPicPr>
          <p:cNvPr id="25" name="图片 24"/>
          <p:cNvPicPr>
            <a:picLocks noChangeAspect="1"/>
          </p:cNvPicPr>
          <p:nvPr/>
        </p:nvPicPr>
        <p:blipFill rotWithShape="1">
          <a:blip r:embed="rId4">
            <a:extLst>
              <a:ext uri="{BEBA8EAE-BF5A-486C-A8C5-ECC9F3942E4B}">
                <a14:imgProps xmlns:a14="http://schemas.microsoft.com/office/drawing/2010/main">
                  <a14:imgLayer r:embed="rId5">
                    <a14:imgEffect>
                      <a14:artisticPhotocopy trans="59000" detail="10"/>
                    </a14:imgEffect>
                  </a14:imgLayer>
                </a14:imgProps>
              </a:ext>
              <a:ext uri="{28A0092B-C50C-407E-A947-70E740481C1C}">
                <a14:useLocalDpi xmlns:a14="http://schemas.microsoft.com/office/drawing/2010/main" val="0"/>
              </a:ext>
            </a:extLst>
          </a:blip>
          <a:srcRect l="21222" t="24263" r="27229" b="31678"/>
          <a:stretch>
            <a:fillRect/>
          </a:stretch>
        </p:blipFill>
        <p:spPr>
          <a:xfrm rot="7839735">
            <a:off x="-1483626" y="-1142126"/>
            <a:ext cx="2831237" cy="3226500"/>
          </a:xfrm>
          <a:prstGeom prst="rect">
            <a:avLst/>
          </a:prstGeom>
        </p:spPr>
      </p:pic>
      <p:pic>
        <p:nvPicPr>
          <p:cNvPr id="8" name="图片 7"/>
          <p:cNvPicPr>
            <a:picLocks noChangeAspect="1"/>
          </p:cNvPicPr>
          <p:nvPr/>
        </p:nvPicPr>
        <p:blipFill>
          <a:blip r:embed="rId3"/>
          <a:stretch>
            <a:fillRect/>
          </a:stretch>
        </p:blipFill>
        <p:spPr>
          <a:xfrm>
            <a:off x="0" y="6457950"/>
            <a:ext cx="4699000" cy="400050"/>
          </a:xfrm>
          <a:prstGeom prst="rect">
            <a:avLst/>
          </a:prstGeom>
        </p:spPr>
      </p:pic>
      <p:pic>
        <p:nvPicPr>
          <p:cNvPr id="9" name="图片 8"/>
          <p:cNvPicPr>
            <a:picLocks noChangeAspect="1"/>
          </p:cNvPicPr>
          <p:nvPr/>
        </p:nvPicPr>
        <p:blipFill>
          <a:blip r:embed="rId3"/>
          <a:stretch>
            <a:fillRect/>
          </a:stretch>
        </p:blipFill>
        <p:spPr>
          <a:xfrm>
            <a:off x="7492999" y="6457950"/>
            <a:ext cx="4699000" cy="400050"/>
          </a:xfrm>
          <a:prstGeom prst="rect">
            <a:avLst/>
          </a:prstGeom>
        </p:spPr>
      </p:pic>
      <p:pic>
        <p:nvPicPr>
          <p:cNvPr id="27" name="图片 26"/>
          <p:cNvPicPr>
            <a:picLocks noChangeAspect="1"/>
          </p:cNvPicPr>
          <p:nvPr/>
        </p:nvPicPr>
        <p:blipFill rotWithShape="1">
          <a:blip r:embed="rId6">
            <a:extLst>
              <a:ext uri="{28A0092B-C50C-407E-A947-70E740481C1C}">
                <a14:useLocalDpi xmlns:a14="http://schemas.microsoft.com/office/drawing/2010/main" val="0"/>
              </a:ext>
            </a:extLst>
          </a:blip>
          <a:srcRect t="34707" r="-945" b="31476"/>
          <a:stretch>
            <a:fillRect/>
          </a:stretch>
        </p:blipFill>
        <p:spPr>
          <a:xfrm>
            <a:off x="4706935" y="5825470"/>
            <a:ext cx="2816225" cy="1257955"/>
          </a:xfrm>
          <a:prstGeom prst="rect">
            <a:avLst/>
          </a:prstGeom>
          <a:effectLst/>
        </p:spPr>
      </p:pic>
      <p:pic>
        <p:nvPicPr>
          <p:cNvPr id="13" name="图片 12"/>
          <p:cNvPicPr>
            <a:picLocks noChangeAspect="1"/>
          </p:cNvPicPr>
          <p:nvPr/>
        </p:nvPicPr>
        <p:blipFill>
          <a:blip r:embed="rId3"/>
          <a:stretch>
            <a:fillRect/>
          </a:stretch>
        </p:blipFill>
        <p:spPr>
          <a:xfrm>
            <a:off x="4699000" y="6786563"/>
            <a:ext cx="2793999" cy="71437"/>
          </a:xfrm>
          <a:prstGeom prst="rect">
            <a:avLst/>
          </a:prstGeom>
        </p:spPr>
      </p:pic>
      <p:sp>
        <p:nvSpPr>
          <p:cNvPr id="7" name="文本框 6"/>
          <p:cNvSpPr txBox="1"/>
          <p:nvPr/>
        </p:nvSpPr>
        <p:spPr>
          <a:xfrm>
            <a:off x="7619999" y="6477744"/>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sp>
        <p:nvSpPr>
          <p:cNvPr id="20" name="文本框 19"/>
          <p:cNvSpPr txBox="1"/>
          <p:nvPr/>
        </p:nvSpPr>
        <p:spPr>
          <a:xfrm>
            <a:off x="220660" y="6480125"/>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pic>
        <p:nvPicPr>
          <p:cNvPr id="22" name="图片 21"/>
          <p:cNvPicPr>
            <a:picLocks noChangeAspect="1"/>
          </p:cNvPicPr>
          <p:nvPr/>
        </p:nvPicPr>
        <p:blipFill rotWithShape="1">
          <a:blip r:embed="rId7">
            <a:extLst>
              <a:ext uri="{28A0092B-C50C-407E-A947-70E740481C1C}">
                <a14:useLocalDpi xmlns:a14="http://schemas.microsoft.com/office/drawing/2010/main" val="0"/>
              </a:ext>
            </a:extLst>
          </a:blip>
          <a:srcRect t="45162" b="43657"/>
          <a:stretch>
            <a:fillRect/>
          </a:stretch>
        </p:blipFill>
        <p:spPr>
          <a:xfrm>
            <a:off x="8942612" y="12009"/>
            <a:ext cx="3371850" cy="502657"/>
          </a:xfrm>
          <a:prstGeom prst="rect">
            <a:avLst/>
          </a:prstGeom>
        </p:spPr>
      </p:pic>
      <p:sp>
        <p:nvSpPr>
          <p:cNvPr id="5" name="文本框 4"/>
          <p:cNvSpPr txBox="1"/>
          <p:nvPr/>
        </p:nvSpPr>
        <p:spPr>
          <a:xfrm>
            <a:off x="0" y="-77012"/>
            <a:ext cx="4098267" cy="706755"/>
          </a:xfrm>
          <a:prstGeom prst="rect">
            <a:avLst/>
          </a:prstGeom>
          <a:noFill/>
        </p:spPr>
        <p:txBody>
          <a:bodyPr wrap="square" rtlCol="0">
            <a:spAutoFit/>
          </a:bodyPr>
          <a:lstStyle/>
          <a:p>
            <a:r>
              <a:rPr lang="zh-CN" altLang="en-US" sz="4000" dirty="0">
                <a:solidFill>
                  <a:schemeClr val="bg1"/>
                </a:solidFill>
                <a:latin typeface="华文行楷" panose="02010800040101010101" charset="-122"/>
                <a:ea typeface="华文行楷" panose="02010800040101010101" charset="-122"/>
              </a:rPr>
              <a:t>论文概述</a:t>
            </a:r>
            <a:endParaRPr lang="zh-CN" altLang="en-US" sz="4000" dirty="0">
              <a:solidFill>
                <a:schemeClr val="bg1"/>
              </a:solidFill>
              <a:latin typeface="华文行楷" panose="02010800040101010101" charset="-122"/>
              <a:ea typeface="华文行楷" panose="02010800040101010101" charset="-122"/>
            </a:endParaRPr>
          </a:p>
        </p:txBody>
      </p:sp>
      <p:sp>
        <p:nvSpPr>
          <p:cNvPr id="2" name="文本框 1"/>
          <p:cNvSpPr txBox="1"/>
          <p:nvPr/>
        </p:nvSpPr>
        <p:spPr>
          <a:xfrm>
            <a:off x="16783" y="529116"/>
            <a:ext cx="1304016" cy="76944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4400" dirty="0">
                <a:latin typeface="思源黑体 CN Bold" panose="020B0800000000000000" pitchFamily="34" charset="-122"/>
                <a:ea typeface="思源黑体 CN Bold" panose="020B0800000000000000" pitchFamily="34" charset="-122"/>
              </a:rPr>
              <a:t>02</a:t>
            </a:r>
            <a:endParaRPr lang="zh-CN" altLang="en-US" sz="4400" dirty="0">
              <a:latin typeface="思源黑体 CN Bold" panose="020B0800000000000000" pitchFamily="34" charset="-122"/>
              <a:ea typeface="思源黑体 CN Bold" panose="020B0800000000000000" pitchFamily="34" charset="-122"/>
            </a:endParaRPr>
          </a:p>
        </p:txBody>
      </p:sp>
      <p:sp>
        <p:nvSpPr>
          <p:cNvPr id="3" name="文本框 2"/>
          <p:cNvSpPr txBox="1"/>
          <p:nvPr/>
        </p:nvSpPr>
        <p:spPr>
          <a:xfrm>
            <a:off x="2078355" y="764540"/>
            <a:ext cx="9286875" cy="777875"/>
          </a:xfrm>
          <a:prstGeom prst="rect">
            <a:avLst/>
          </a:prstGeom>
          <a:noFill/>
        </p:spPr>
        <p:txBody>
          <a:bodyPr wrap="square" rtlCol="0" anchor="t">
            <a:noAutofit/>
          </a:bodyPr>
          <a:p>
            <a:r>
              <a:rPr lang="zh-CN" altLang="en-US" sz="2000" b="1">
                <a:latin typeface="Times New Roman" panose="02020603050405020304" pitchFamily="18" charset="0"/>
                <a:ea typeface="华文楷体" panose="02010600040101010101" charset="-122"/>
                <a:cs typeface="Times New Roman" panose="02020603050405020304" pitchFamily="18" charset="0"/>
              </a:rPr>
              <a:t>《Optimized CPU–GPU collaborative acceleration of zero-knowledge proof for confidential transactions》</a:t>
            </a:r>
            <a:endParaRPr lang="zh-CN" altLang="en-US" sz="2000" b="1">
              <a:latin typeface="Times New Roman" panose="02020603050405020304" pitchFamily="18" charset="0"/>
              <a:ea typeface="华文楷体" panose="02010600040101010101" charset="-122"/>
              <a:cs typeface="Times New Roman" panose="02020603050405020304" pitchFamily="18" charset="0"/>
            </a:endParaRPr>
          </a:p>
        </p:txBody>
      </p:sp>
      <p:sp>
        <p:nvSpPr>
          <p:cNvPr id="4" name="文本框 3"/>
          <p:cNvSpPr txBox="1"/>
          <p:nvPr/>
        </p:nvSpPr>
        <p:spPr>
          <a:xfrm>
            <a:off x="220345" y="1882140"/>
            <a:ext cx="3483610" cy="409575"/>
          </a:xfrm>
          <a:prstGeom prst="rect">
            <a:avLst/>
          </a:prstGeom>
          <a:noFill/>
        </p:spPr>
        <p:txBody>
          <a:bodyPr wrap="square" rtlCol="0">
            <a:noAutofit/>
          </a:bodyPr>
          <a:p>
            <a:pPr indent="457200">
              <a:lnSpc>
                <a:spcPct val="100000"/>
              </a:lnSpc>
            </a:pPr>
            <a:r>
              <a:rPr lang="zh-CN" altLang="en-US" sz="2800" b="1">
                <a:solidFill>
                  <a:srgbClr val="C00000"/>
                </a:solidFill>
                <a:latin typeface="华文楷体" panose="02010600040101010101" charset="-122"/>
                <a:ea typeface="华文楷体" panose="02010600040101010101" charset="-122"/>
              </a:rPr>
              <a:t>验证数据</a:t>
            </a:r>
            <a:r>
              <a:rPr lang="zh-CN" altLang="en-US" sz="2800" b="1">
                <a:solidFill>
                  <a:srgbClr val="C00000"/>
                </a:solidFill>
                <a:latin typeface="华文楷体" panose="02010600040101010101" charset="-122"/>
                <a:ea typeface="华文楷体" panose="02010600040101010101" charset="-122"/>
              </a:rPr>
              <a:t>分层</a:t>
            </a:r>
            <a:endParaRPr lang="zh-CN" altLang="en-US" sz="2800" b="1">
              <a:solidFill>
                <a:srgbClr val="C00000"/>
              </a:solidFill>
              <a:latin typeface="华文楷体" panose="02010600040101010101" charset="-122"/>
              <a:ea typeface="华文楷体" panose="02010600040101010101" charset="-122"/>
            </a:endParaRPr>
          </a:p>
        </p:txBody>
      </p:sp>
      <p:sp>
        <p:nvSpPr>
          <p:cNvPr id="6" name="文本框 5"/>
          <p:cNvSpPr txBox="1"/>
          <p:nvPr/>
        </p:nvSpPr>
        <p:spPr>
          <a:xfrm>
            <a:off x="714375" y="1298575"/>
            <a:ext cx="6096000" cy="583565"/>
          </a:xfrm>
          <a:prstGeom prst="rect">
            <a:avLst/>
          </a:prstGeom>
          <a:noFill/>
        </p:spPr>
        <p:txBody>
          <a:bodyPr wrap="square" rtlCol="0" anchor="t">
            <a:spAutoFit/>
          </a:bodyPr>
          <a:p>
            <a:pPr>
              <a:lnSpc>
                <a:spcPct val="100000"/>
              </a:lnSpc>
            </a:pPr>
            <a:r>
              <a:rPr lang="zh-CN" altLang="en-US" sz="3200" b="1">
                <a:solidFill>
                  <a:srgbClr val="C00000"/>
                </a:solidFill>
                <a:latin typeface="华文楷体" panose="02010600040101010101" charset="-122"/>
                <a:ea typeface="华文楷体" panose="02010600040101010101" charset="-122"/>
                <a:sym typeface="+mn-ea"/>
              </a:rPr>
              <a:t>实验</a:t>
            </a:r>
            <a:r>
              <a:rPr lang="zh-CN" altLang="en-US" sz="3200" b="1">
                <a:solidFill>
                  <a:srgbClr val="C00000"/>
                </a:solidFill>
                <a:latin typeface="华文楷体" panose="02010600040101010101" charset="-122"/>
                <a:ea typeface="华文楷体" panose="02010600040101010101" charset="-122"/>
                <a:sym typeface="+mn-ea"/>
              </a:rPr>
              <a:t>结果</a:t>
            </a:r>
            <a:endParaRPr lang="zh-CN" altLang="en-US" sz="3200" b="1">
              <a:solidFill>
                <a:srgbClr val="C00000"/>
              </a:solidFill>
              <a:latin typeface="华文楷体" panose="02010600040101010101" charset="-122"/>
              <a:ea typeface="华文楷体" panose="02010600040101010101" charset="-122"/>
              <a:sym typeface="+mn-ea"/>
            </a:endParaRPr>
          </a:p>
        </p:txBody>
      </p:sp>
      <p:sp>
        <p:nvSpPr>
          <p:cNvPr id="12" name="文本框 11"/>
          <p:cNvSpPr txBox="1"/>
          <p:nvPr/>
        </p:nvSpPr>
        <p:spPr>
          <a:xfrm>
            <a:off x="1223645" y="2428240"/>
            <a:ext cx="7261225" cy="3712210"/>
          </a:xfrm>
          <a:prstGeom prst="rect">
            <a:avLst/>
          </a:prstGeom>
          <a:noFill/>
        </p:spPr>
        <p:txBody>
          <a:bodyPr wrap="square" rtlCol="0" anchor="t">
            <a:noAutofit/>
          </a:bodyPr>
          <a:p>
            <a:pPr indent="457200"/>
            <a:endParaRPr lang="zh-CN" altLang="en-US" sz="2400" b="1">
              <a:solidFill>
                <a:srgbClr val="C00000"/>
              </a:solidFill>
              <a:latin typeface="华文楷体" panose="02010600040101010101" charset="-122"/>
              <a:ea typeface="华文楷体" panose="02010600040101010101" charset="-122"/>
            </a:endParaRPr>
          </a:p>
        </p:txBody>
      </p:sp>
      <p:sp>
        <p:nvSpPr>
          <p:cNvPr id="10" name="文本框 9"/>
          <p:cNvSpPr txBox="1"/>
          <p:nvPr/>
        </p:nvSpPr>
        <p:spPr>
          <a:xfrm>
            <a:off x="654685" y="2414905"/>
            <a:ext cx="5574030" cy="2204085"/>
          </a:xfrm>
          <a:prstGeom prst="rect">
            <a:avLst/>
          </a:prstGeom>
          <a:noFill/>
        </p:spPr>
        <p:txBody>
          <a:bodyPr wrap="square" rtlCol="0" anchor="t">
            <a:noAutofit/>
          </a:bodyPr>
          <a:p>
            <a:r>
              <a:rPr lang="zh-CN" altLang="en-US"/>
              <a:t>​</a:t>
            </a:r>
            <a:r>
              <a:rPr lang="en-US" altLang="zh-CN"/>
              <a:t>     </a:t>
            </a:r>
            <a:endParaRPr lang="zh-CN" altLang="en-US" b="1"/>
          </a:p>
        </p:txBody>
      </p:sp>
      <p:sp>
        <p:nvSpPr>
          <p:cNvPr id="11" name="文本框 10"/>
          <p:cNvSpPr txBox="1"/>
          <p:nvPr/>
        </p:nvSpPr>
        <p:spPr>
          <a:xfrm>
            <a:off x="575945" y="2546985"/>
            <a:ext cx="6096000" cy="2553335"/>
          </a:xfrm>
          <a:prstGeom prst="rect">
            <a:avLst/>
          </a:prstGeom>
          <a:noFill/>
        </p:spPr>
        <p:txBody>
          <a:bodyPr wrap="square" rtlCol="0" anchor="t">
            <a:spAutoFit/>
          </a:bodyPr>
          <a:p>
            <a:pPr indent="457200"/>
            <a:r>
              <a:rPr sz="2000" b="1">
                <a:latin typeface="华文楷体" panose="02010600040101010101" charset="-122"/>
                <a:ea typeface="华文楷体" panose="02010600040101010101" charset="-122"/>
                <a:cs typeface="华文楷体" panose="02010600040101010101" charset="-122"/>
                <a:sym typeface="+mn-ea"/>
              </a:rPr>
              <a:t>Bulletproofs电路模块中的证明过程在不同GPU平台上的加速比。可以看出，在</a:t>
            </a:r>
            <a:r>
              <a:rPr lang="en-US" sz="2000" b="1">
                <a:latin typeface="华文楷体" panose="02010600040101010101" charset="-122"/>
                <a:ea typeface="华文楷体" panose="02010600040101010101" charset="-122"/>
                <a:cs typeface="华文楷体" panose="02010600040101010101" charset="-122"/>
                <a:sym typeface="+mn-ea"/>
              </a:rPr>
              <a:t> </a:t>
            </a:r>
            <a:r>
              <a:rPr sz="2000" b="1">
                <a:latin typeface="华文楷体" panose="02010600040101010101" charset="-122"/>
                <a:ea typeface="华文楷体" panose="02010600040101010101" charset="-122"/>
                <a:cs typeface="华文楷体" panose="02010600040101010101" charset="-122"/>
                <a:sym typeface="+mn-ea"/>
              </a:rPr>
              <a:t>2080Ti</a:t>
            </a:r>
            <a:r>
              <a:rPr lang="en-US" sz="2000" b="1">
                <a:latin typeface="华文楷体" panose="02010600040101010101" charset="-122"/>
                <a:ea typeface="华文楷体" panose="02010600040101010101" charset="-122"/>
                <a:cs typeface="华文楷体" panose="02010600040101010101" charset="-122"/>
                <a:sym typeface="+mn-ea"/>
              </a:rPr>
              <a:t> </a:t>
            </a:r>
            <a:r>
              <a:rPr sz="2000" b="1">
                <a:latin typeface="华文楷体" panose="02010600040101010101" charset="-122"/>
                <a:ea typeface="华文楷体" panose="02010600040101010101" charset="-122"/>
                <a:cs typeface="华文楷体" panose="02010600040101010101" charset="-122"/>
                <a:sym typeface="+mn-ea"/>
              </a:rPr>
              <a:t>上，随着验证比特数的增加，证明过程的加速比可能会略大，而在V100</a:t>
            </a:r>
            <a:r>
              <a:rPr lang="en-US" sz="2000" b="1">
                <a:latin typeface="华文楷体" panose="02010600040101010101" charset="-122"/>
                <a:ea typeface="华文楷体" panose="02010600040101010101" charset="-122"/>
                <a:cs typeface="华文楷体" panose="02010600040101010101" charset="-122"/>
                <a:sym typeface="+mn-ea"/>
              </a:rPr>
              <a:t> </a:t>
            </a:r>
            <a:r>
              <a:rPr sz="2000" b="1">
                <a:latin typeface="华文楷体" panose="02010600040101010101" charset="-122"/>
                <a:ea typeface="华文楷体" panose="02010600040101010101" charset="-122"/>
                <a:cs typeface="华文楷体" panose="02010600040101010101" charset="-122"/>
                <a:sym typeface="+mn-ea"/>
              </a:rPr>
              <a:t>上的加速比更加稳定。2080Ti的加速比除了开始时的小幅跳变外，主要体现在输入数据位宽在</a:t>
            </a:r>
            <a:r>
              <a:rPr lang="en-US" sz="2000" b="1">
                <a:latin typeface="华文楷体" panose="02010600040101010101" charset="-122"/>
                <a:ea typeface="华文楷体" panose="02010600040101010101" charset="-122"/>
                <a:cs typeface="华文楷体" panose="02010600040101010101" charset="-122"/>
                <a:sym typeface="+mn-ea"/>
              </a:rPr>
              <a:t> </a:t>
            </a:r>
            <a:r>
              <a:rPr sz="2000" b="1">
                <a:latin typeface="华文楷体" panose="02010600040101010101" charset="-122"/>
                <a:ea typeface="华文楷体" panose="02010600040101010101" charset="-122"/>
                <a:cs typeface="华文楷体" panose="02010600040101010101" charset="-122"/>
                <a:sym typeface="+mn-ea"/>
              </a:rPr>
              <a:t>256 ~ 512之间时的小幅下降。</a:t>
            </a:r>
            <a:r>
              <a:rPr lang="zh-CN" sz="2000" b="1">
                <a:latin typeface="华文楷体" panose="02010600040101010101" charset="-122"/>
                <a:ea typeface="华文楷体" panose="02010600040101010101" charset="-122"/>
                <a:cs typeface="华文楷体" panose="02010600040101010101" charset="-122"/>
                <a:sym typeface="+mn-ea"/>
              </a:rPr>
              <a:t>这与</a:t>
            </a:r>
            <a:r>
              <a:rPr lang="en-US" altLang="zh-CN" sz="2000" b="1">
                <a:latin typeface="华文楷体" panose="02010600040101010101" charset="-122"/>
                <a:ea typeface="华文楷体" panose="02010600040101010101" charset="-122"/>
                <a:cs typeface="华文楷体" panose="02010600040101010101" charset="-122"/>
                <a:sym typeface="+mn-ea"/>
              </a:rPr>
              <a:t> GPU </a:t>
            </a:r>
            <a:r>
              <a:rPr lang="zh-CN" altLang="en-US" sz="2000" b="1">
                <a:latin typeface="华文楷体" panose="02010600040101010101" charset="-122"/>
                <a:ea typeface="华文楷体" panose="02010600040101010101" charset="-122"/>
                <a:cs typeface="华文楷体" panose="02010600040101010101" charset="-122"/>
                <a:sym typeface="+mn-ea"/>
              </a:rPr>
              <a:t>的位宽有很大关系。</a:t>
            </a:r>
            <a:r>
              <a:rPr sz="2000" b="1">
                <a:solidFill>
                  <a:srgbClr val="C00000"/>
                </a:solidFill>
                <a:latin typeface="华文楷体" panose="02010600040101010101" charset="-122"/>
                <a:ea typeface="华文楷体" panose="02010600040101010101" charset="-122"/>
                <a:cs typeface="华文楷体" panose="02010600040101010101" charset="-122"/>
                <a:sym typeface="+mn-ea"/>
              </a:rPr>
              <a:t>因此，</a:t>
            </a:r>
            <a:r>
              <a:rPr lang="zh-CN" sz="2000" b="1">
                <a:solidFill>
                  <a:srgbClr val="C00000"/>
                </a:solidFill>
                <a:latin typeface="华文楷体" panose="02010600040101010101" charset="-122"/>
                <a:ea typeface="华文楷体" panose="02010600040101010101" charset="-122"/>
                <a:cs typeface="华文楷体" panose="02010600040101010101" charset="-122"/>
                <a:sym typeface="+mn-ea"/>
              </a:rPr>
              <a:t>论文</a:t>
            </a:r>
            <a:r>
              <a:rPr sz="2000" b="1">
                <a:solidFill>
                  <a:srgbClr val="C00000"/>
                </a:solidFill>
                <a:latin typeface="华文楷体" panose="02010600040101010101" charset="-122"/>
                <a:ea typeface="华文楷体" panose="02010600040101010101" charset="-122"/>
                <a:cs typeface="华文楷体" panose="02010600040101010101" charset="-122"/>
                <a:sym typeface="+mn-ea"/>
              </a:rPr>
              <a:t>提出将数据划分为多个与GPU位宽对齐的切片。</a:t>
            </a:r>
            <a:endParaRPr lang="zh-CN" altLang="en-US" sz="2000" b="1">
              <a:solidFill>
                <a:srgbClr val="C00000"/>
              </a:solidFill>
              <a:latin typeface="华文楷体" panose="02010600040101010101" charset="-122"/>
              <a:ea typeface="华文楷体" panose="02010600040101010101" charset="-122"/>
              <a:cs typeface="华文楷体" panose="02010600040101010101" charset="-122"/>
              <a:sym typeface="+mn-ea"/>
            </a:endParaRPr>
          </a:p>
        </p:txBody>
      </p:sp>
      <p:pic>
        <p:nvPicPr>
          <p:cNvPr id="16" name="图片 15"/>
          <p:cNvPicPr>
            <a:picLocks noChangeAspect="1"/>
          </p:cNvPicPr>
          <p:nvPr>
            <p:custDataLst>
              <p:tags r:id="rId8"/>
            </p:custDataLst>
          </p:nvPr>
        </p:nvPicPr>
        <p:blipFill>
          <a:blip r:embed="rId9"/>
          <a:stretch>
            <a:fillRect/>
          </a:stretch>
        </p:blipFill>
        <p:spPr>
          <a:xfrm>
            <a:off x="7174230" y="2185670"/>
            <a:ext cx="4710430" cy="350266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rotWithShape="1">
          <a:blip r:embed="rId1">
            <a:lum bright="70000" contrast="-70000"/>
            <a:extLst>
              <a:ext uri="{BEBA8EAE-BF5A-486C-A8C5-ECC9F3942E4B}">
                <a14:imgProps xmlns:a14="http://schemas.microsoft.com/office/drawing/2010/main">
                  <a14:imgLayer r:embed="rId2">
                    <a14:imgEffect>
                      <a14:artisticPhotocopy trans="62000" detail="10"/>
                    </a14:imgEffect>
                  </a14:imgLayer>
                </a14:imgProps>
              </a:ext>
              <a:ext uri="{28A0092B-C50C-407E-A947-70E740481C1C}">
                <a14:useLocalDpi xmlns:a14="http://schemas.microsoft.com/office/drawing/2010/main" val="0"/>
              </a:ext>
            </a:extLst>
          </a:blip>
          <a:srcRect l="21090" t="24930" r="28578" b="35961"/>
          <a:stretch>
            <a:fillRect/>
          </a:stretch>
        </p:blipFill>
        <p:spPr>
          <a:xfrm>
            <a:off x="4208555" y="5123870"/>
            <a:ext cx="3782824" cy="3919109"/>
          </a:xfrm>
          <a:prstGeom prst="rect">
            <a:avLst/>
          </a:prstGeom>
        </p:spPr>
      </p:pic>
      <p:pic>
        <p:nvPicPr>
          <p:cNvPr id="21" name="图片 20"/>
          <p:cNvPicPr>
            <a:picLocks noChangeAspect="1"/>
          </p:cNvPicPr>
          <p:nvPr/>
        </p:nvPicPr>
        <p:blipFill>
          <a:blip r:embed="rId3"/>
          <a:stretch>
            <a:fillRect/>
          </a:stretch>
        </p:blipFill>
        <p:spPr>
          <a:xfrm>
            <a:off x="0" y="-1"/>
            <a:ext cx="12192000" cy="553865"/>
          </a:xfrm>
          <a:prstGeom prst="rect">
            <a:avLst/>
          </a:prstGeom>
        </p:spPr>
      </p:pic>
      <p:pic>
        <p:nvPicPr>
          <p:cNvPr id="25" name="图片 24"/>
          <p:cNvPicPr>
            <a:picLocks noChangeAspect="1"/>
          </p:cNvPicPr>
          <p:nvPr/>
        </p:nvPicPr>
        <p:blipFill rotWithShape="1">
          <a:blip r:embed="rId4">
            <a:extLst>
              <a:ext uri="{BEBA8EAE-BF5A-486C-A8C5-ECC9F3942E4B}">
                <a14:imgProps xmlns:a14="http://schemas.microsoft.com/office/drawing/2010/main">
                  <a14:imgLayer r:embed="rId5">
                    <a14:imgEffect>
                      <a14:artisticPhotocopy trans="59000" detail="10"/>
                    </a14:imgEffect>
                  </a14:imgLayer>
                </a14:imgProps>
              </a:ext>
              <a:ext uri="{28A0092B-C50C-407E-A947-70E740481C1C}">
                <a14:useLocalDpi xmlns:a14="http://schemas.microsoft.com/office/drawing/2010/main" val="0"/>
              </a:ext>
            </a:extLst>
          </a:blip>
          <a:srcRect l="21222" t="24263" r="27229" b="31678"/>
          <a:stretch>
            <a:fillRect/>
          </a:stretch>
        </p:blipFill>
        <p:spPr>
          <a:xfrm rot="7839735">
            <a:off x="-1483626" y="-1142126"/>
            <a:ext cx="2831237" cy="3226500"/>
          </a:xfrm>
          <a:prstGeom prst="rect">
            <a:avLst/>
          </a:prstGeom>
        </p:spPr>
      </p:pic>
      <p:pic>
        <p:nvPicPr>
          <p:cNvPr id="8" name="图片 7"/>
          <p:cNvPicPr>
            <a:picLocks noChangeAspect="1"/>
          </p:cNvPicPr>
          <p:nvPr/>
        </p:nvPicPr>
        <p:blipFill>
          <a:blip r:embed="rId3"/>
          <a:stretch>
            <a:fillRect/>
          </a:stretch>
        </p:blipFill>
        <p:spPr>
          <a:xfrm>
            <a:off x="0" y="6457950"/>
            <a:ext cx="4699000" cy="400050"/>
          </a:xfrm>
          <a:prstGeom prst="rect">
            <a:avLst/>
          </a:prstGeom>
        </p:spPr>
      </p:pic>
      <p:pic>
        <p:nvPicPr>
          <p:cNvPr id="9" name="图片 8"/>
          <p:cNvPicPr>
            <a:picLocks noChangeAspect="1"/>
          </p:cNvPicPr>
          <p:nvPr/>
        </p:nvPicPr>
        <p:blipFill>
          <a:blip r:embed="rId3"/>
          <a:stretch>
            <a:fillRect/>
          </a:stretch>
        </p:blipFill>
        <p:spPr>
          <a:xfrm>
            <a:off x="7492999" y="6457950"/>
            <a:ext cx="4699000" cy="400050"/>
          </a:xfrm>
          <a:prstGeom prst="rect">
            <a:avLst/>
          </a:prstGeom>
        </p:spPr>
      </p:pic>
      <p:pic>
        <p:nvPicPr>
          <p:cNvPr id="27" name="图片 26"/>
          <p:cNvPicPr>
            <a:picLocks noChangeAspect="1"/>
          </p:cNvPicPr>
          <p:nvPr/>
        </p:nvPicPr>
        <p:blipFill rotWithShape="1">
          <a:blip r:embed="rId6">
            <a:extLst>
              <a:ext uri="{28A0092B-C50C-407E-A947-70E740481C1C}">
                <a14:useLocalDpi xmlns:a14="http://schemas.microsoft.com/office/drawing/2010/main" val="0"/>
              </a:ext>
            </a:extLst>
          </a:blip>
          <a:srcRect t="34707" r="-945" b="31476"/>
          <a:stretch>
            <a:fillRect/>
          </a:stretch>
        </p:blipFill>
        <p:spPr>
          <a:xfrm>
            <a:off x="4706935" y="5825470"/>
            <a:ext cx="2816225" cy="1257955"/>
          </a:xfrm>
          <a:prstGeom prst="rect">
            <a:avLst/>
          </a:prstGeom>
          <a:effectLst/>
        </p:spPr>
      </p:pic>
      <p:pic>
        <p:nvPicPr>
          <p:cNvPr id="13" name="图片 12"/>
          <p:cNvPicPr>
            <a:picLocks noChangeAspect="1"/>
          </p:cNvPicPr>
          <p:nvPr/>
        </p:nvPicPr>
        <p:blipFill>
          <a:blip r:embed="rId3"/>
          <a:stretch>
            <a:fillRect/>
          </a:stretch>
        </p:blipFill>
        <p:spPr>
          <a:xfrm>
            <a:off x="4699000" y="6786563"/>
            <a:ext cx="2793999" cy="71437"/>
          </a:xfrm>
          <a:prstGeom prst="rect">
            <a:avLst/>
          </a:prstGeom>
        </p:spPr>
      </p:pic>
      <p:sp>
        <p:nvSpPr>
          <p:cNvPr id="7" name="文本框 6"/>
          <p:cNvSpPr txBox="1"/>
          <p:nvPr/>
        </p:nvSpPr>
        <p:spPr>
          <a:xfrm>
            <a:off x="7619999" y="6477744"/>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sp>
        <p:nvSpPr>
          <p:cNvPr id="20" name="文本框 19"/>
          <p:cNvSpPr txBox="1"/>
          <p:nvPr/>
        </p:nvSpPr>
        <p:spPr>
          <a:xfrm>
            <a:off x="220660" y="6480125"/>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pic>
        <p:nvPicPr>
          <p:cNvPr id="22" name="图片 21"/>
          <p:cNvPicPr>
            <a:picLocks noChangeAspect="1"/>
          </p:cNvPicPr>
          <p:nvPr/>
        </p:nvPicPr>
        <p:blipFill rotWithShape="1">
          <a:blip r:embed="rId7">
            <a:extLst>
              <a:ext uri="{28A0092B-C50C-407E-A947-70E740481C1C}">
                <a14:useLocalDpi xmlns:a14="http://schemas.microsoft.com/office/drawing/2010/main" val="0"/>
              </a:ext>
            </a:extLst>
          </a:blip>
          <a:srcRect t="45162" b="43657"/>
          <a:stretch>
            <a:fillRect/>
          </a:stretch>
        </p:blipFill>
        <p:spPr>
          <a:xfrm>
            <a:off x="8942612" y="12009"/>
            <a:ext cx="3371850" cy="502657"/>
          </a:xfrm>
          <a:prstGeom prst="rect">
            <a:avLst/>
          </a:prstGeom>
        </p:spPr>
      </p:pic>
      <p:sp>
        <p:nvSpPr>
          <p:cNvPr id="5" name="文本框 4"/>
          <p:cNvSpPr txBox="1"/>
          <p:nvPr/>
        </p:nvSpPr>
        <p:spPr>
          <a:xfrm>
            <a:off x="0" y="-77012"/>
            <a:ext cx="4098267" cy="706755"/>
          </a:xfrm>
          <a:prstGeom prst="rect">
            <a:avLst/>
          </a:prstGeom>
          <a:noFill/>
        </p:spPr>
        <p:txBody>
          <a:bodyPr wrap="square" rtlCol="0">
            <a:spAutoFit/>
          </a:bodyPr>
          <a:lstStyle/>
          <a:p>
            <a:r>
              <a:rPr lang="zh-CN" altLang="en-US" sz="4000" dirty="0">
                <a:solidFill>
                  <a:schemeClr val="bg1"/>
                </a:solidFill>
                <a:latin typeface="华文行楷" panose="02010800040101010101" charset="-122"/>
                <a:ea typeface="华文行楷" panose="02010800040101010101" charset="-122"/>
              </a:rPr>
              <a:t>论文概述</a:t>
            </a:r>
            <a:endParaRPr lang="zh-CN" altLang="en-US" sz="4000" dirty="0">
              <a:solidFill>
                <a:schemeClr val="bg1"/>
              </a:solidFill>
              <a:latin typeface="华文行楷" panose="02010800040101010101" charset="-122"/>
              <a:ea typeface="华文行楷" panose="02010800040101010101" charset="-122"/>
            </a:endParaRPr>
          </a:p>
        </p:txBody>
      </p:sp>
      <p:sp>
        <p:nvSpPr>
          <p:cNvPr id="2" name="文本框 1"/>
          <p:cNvSpPr txBox="1"/>
          <p:nvPr/>
        </p:nvSpPr>
        <p:spPr>
          <a:xfrm>
            <a:off x="16783" y="529116"/>
            <a:ext cx="1304016" cy="76944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4400" dirty="0">
                <a:latin typeface="思源黑体 CN Bold" panose="020B0800000000000000" pitchFamily="34" charset="-122"/>
                <a:ea typeface="思源黑体 CN Bold" panose="020B0800000000000000" pitchFamily="34" charset="-122"/>
              </a:rPr>
              <a:t>02</a:t>
            </a:r>
            <a:endParaRPr lang="zh-CN" altLang="en-US" sz="4400" dirty="0">
              <a:latin typeface="思源黑体 CN Bold" panose="020B0800000000000000" pitchFamily="34" charset="-122"/>
              <a:ea typeface="思源黑体 CN Bold" panose="020B0800000000000000" pitchFamily="34" charset="-122"/>
            </a:endParaRPr>
          </a:p>
        </p:txBody>
      </p:sp>
      <p:sp>
        <p:nvSpPr>
          <p:cNvPr id="3" name="文本框 2"/>
          <p:cNvSpPr txBox="1"/>
          <p:nvPr/>
        </p:nvSpPr>
        <p:spPr>
          <a:xfrm>
            <a:off x="2078355" y="764540"/>
            <a:ext cx="9286875" cy="777875"/>
          </a:xfrm>
          <a:prstGeom prst="rect">
            <a:avLst/>
          </a:prstGeom>
          <a:noFill/>
        </p:spPr>
        <p:txBody>
          <a:bodyPr wrap="square" rtlCol="0" anchor="t">
            <a:noAutofit/>
          </a:bodyPr>
          <a:p>
            <a:r>
              <a:rPr lang="zh-CN" altLang="en-US" sz="2000" b="1">
                <a:latin typeface="Times New Roman" panose="02020603050405020304" pitchFamily="18" charset="0"/>
                <a:ea typeface="华文楷体" panose="02010600040101010101" charset="-122"/>
                <a:cs typeface="Times New Roman" panose="02020603050405020304" pitchFamily="18" charset="0"/>
              </a:rPr>
              <a:t>《Accelerating Zero-Knowledge Proof with A Faster Parallel Multi-Scalar Multiplication Algorithm on GPUs》</a:t>
            </a:r>
            <a:endParaRPr lang="zh-CN" altLang="en-US" sz="2000" b="1">
              <a:latin typeface="Times New Roman" panose="02020603050405020304" pitchFamily="18" charset="0"/>
              <a:ea typeface="华文楷体" panose="02010600040101010101" charset="-122"/>
              <a:cs typeface="Times New Roman" panose="02020603050405020304" pitchFamily="18" charset="0"/>
            </a:endParaRPr>
          </a:p>
        </p:txBody>
      </p:sp>
      <p:sp>
        <p:nvSpPr>
          <p:cNvPr id="15" name="文本框 14"/>
          <p:cNvSpPr txBox="1"/>
          <p:nvPr/>
        </p:nvSpPr>
        <p:spPr>
          <a:xfrm>
            <a:off x="627380" y="1648460"/>
            <a:ext cx="11459210" cy="4436110"/>
          </a:xfrm>
          <a:prstGeom prst="rect">
            <a:avLst/>
          </a:prstGeom>
          <a:noFill/>
        </p:spPr>
        <p:txBody>
          <a:bodyPr wrap="square" rtlCol="0" anchor="t">
            <a:noAutofit/>
          </a:bodyPr>
          <a:p>
            <a:pPr indent="457200"/>
            <a:endParaRPr lang="zh-CN" altLang="en-US"/>
          </a:p>
          <a:p>
            <a:pPr indent="457200"/>
            <a:r>
              <a:rPr lang="zh-CN" altLang="en-US">
                <a:latin typeface="华文楷体" panose="02010600040101010101" charset="-122"/>
                <a:ea typeface="华文楷体" panose="02010600040101010101" charset="-122"/>
                <a:cs typeface="华文楷体" panose="02010600040101010101" charset="-122"/>
              </a:rPr>
              <a:t>与其他传统的 ZKPs 相比，</a:t>
            </a:r>
            <a:r>
              <a:rPr lang="zh-CN" altLang="en-US">
                <a:latin typeface="华文楷体" panose="02010600040101010101" charset="-122"/>
                <a:ea typeface="华文楷体" panose="02010600040101010101" charset="-122"/>
                <a:cs typeface="华文楷体" panose="02010600040101010101" charset="-122"/>
                <a:sym typeface="+mn-ea"/>
              </a:rPr>
              <a:t>零知识简洁非交互式知识论证</a:t>
            </a: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rPr>
              <a:t>zkSNARK 具有更简洁明了的证明 π。例如，由 Groth 提出的 zkSNARK 协议中生成的证明只有数百个字节，并且可以在几毫秒内非常快速地进行验证。因此，zkSNARK 被广泛认为是最实用的 ZKP，并已被应用于许多私有保护应用中比如电子投票、可验证的数据库外包、加密货币和可验证的机器学习。</a:t>
            </a:r>
            <a:endParaRPr lang="zh-CN" altLang="en-US">
              <a:latin typeface="华文楷体" panose="02010600040101010101" charset="-122"/>
              <a:ea typeface="华文楷体" panose="02010600040101010101" charset="-122"/>
              <a:cs typeface="华文楷体" panose="02010600040101010101" charset="-122"/>
            </a:endParaRPr>
          </a:p>
          <a:p>
            <a:pPr indent="457200"/>
            <a:r>
              <a:rPr lang="zh-CN" altLang="en-US">
                <a:latin typeface="华文楷体" panose="02010600040101010101" charset="-122"/>
                <a:ea typeface="华文楷体" panose="02010600040101010101" charset="-122"/>
                <a:cs typeface="华文楷体" panose="02010600040101010101" charset="-122"/>
              </a:rPr>
              <a:t>然而，仍然存在一个限制了 zkSNARK 的进一步部署的瓶颈。目前，最先进的</a:t>
            </a:r>
            <a:r>
              <a:rPr lang="en-US" altLang="zh-CN">
                <a:latin typeface="华文楷体" panose="02010600040101010101" charset="-122"/>
                <a:ea typeface="华文楷体" panose="02010600040101010101" charset="-122"/>
                <a:cs typeface="华文楷体" panose="02010600040101010101" charset="-122"/>
              </a:rPr>
              <a:t> </a:t>
            </a:r>
            <a:r>
              <a:rPr lang="zh-CN" altLang="en-US">
                <a:latin typeface="华文楷体" panose="02010600040101010101" charset="-122"/>
                <a:ea typeface="华文楷体" panose="02010600040101010101" charset="-122"/>
                <a:cs typeface="华文楷体" panose="02010600040101010101" charset="-122"/>
              </a:rPr>
              <a:t>zkSNARKs 在其证明生成步骤上有很高的开销。Groth 中的证明程序需要执行各种耗时的操作来生成证明 π。这些耗时的操作包括矩阵向量乘法（MUL）、数论变换（NTT）和椭圆曲线上的多标量乘法（MSM）。</a:t>
            </a:r>
            <a:endParaRPr lang="zh-CN" altLang="en-US">
              <a:latin typeface="华文楷体" panose="02010600040101010101" charset="-122"/>
              <a:ea typeface="华文楷体" panose="02010600040101010101" charset="-122"/>
              <a:cs typeface="华文楷体" panose="02010600040101010101" charset="-122"/>
            </a:endParaRPr>
          </a:p>
          <a:p>
            <a:pPr indent="457200"/>
            <a:r>
              <a:rPr lang="zh-CN" altLang="en-US" b="1">
                <a:solidFill>
                  <a:srgbClr val="C00000"/>
                </a:solidFill>
                <a:latin typeface="华文楷体" panose="02010600040101010101" charset="-122"/>
                <a:ea typeface="华文楷体" panose="02010600040101010101" charset="-122"/>
                <a:cs typeface="华文楷体" panose="02010600040101010101" charset="-122"/>
              </a:rPr>
              <a:t>因此，这篇文章提出了 cuZK ，一种高效的 zkSNARK GPU实现。</a:t>
            </a:r>
            <a:endParaRPr lang="zh-CN" altLang="en-US" b="1">
              <a:solidFill>
                <a:srgbClr val="C00000"/>
              </a:solidFill>
              <a:latin typeface="华文楷体" panose="02010600040101010101" charset="-122"/>
              <a:ea typeface="华文楷体" panose="02010600040101010101" charset="-122"/>
              <a:cs typeface="华文楷体" panose="02010600040101010101" charset="-122"/>
            </a:endParaRPr>
          </a:p>
        </p:txBody>
      </p:sp>
      <p:pic>
        <p:nvPicPr>
          <p:cNvPr id="17" name="图片 16"/>
          <p:cNvPicPr>
            <a:picLocks noChangeAspect="1"/>
          </p:cNvPicPr>
          <p:nvPr>
            <p:custDataLst>
              <p:tags r:id="rId8"/>
            </p:custDataLst>
          </p:nvPr>
        </p:nvPicPr>
        <p:blipFill>
          <a:blip r:embed="rId9"/>
          <a:stretch>
            <a:fillRect/>
          </a:stretch>
        </p:blipFill>
        <p:spPr>
          <a:xfrm>
            <a:off x="2736215" y="4223385"/>
            <a:ext cx="6529705" cy="2234565"/>
          </a:xfrm>
          <a:prstGeom prst="rect">
            <a:avLst/>
          </a:prstGeom>
        </p:spPr>
      </p:pic>
      <p:sp>
        <p:nvSpPr>
          <p:cNvPr id="18" name="文本框 17"/>
          <p:cNvSpPr txBox="1"/>
          <p:nvPr/>
        </p:nvSpPr>
        <p:spPr>
          <a:xfrm>
            <a:off x="1021080" y="1424940"/>
            <a:ext cx="4064000" cy="521970"/>
          </a:xfrm>
          <a:prstGeom prst="rect">
            <a:avLst/>
          </a:prstGeom>
          <a:noFill/>
        </p:spPr>
        <p:txBody>
          <a:bodyPr wrap="square" rtlCol="0">
            <a:spAutoFit/>
          </a:bodyPr>
          <a:p>
            <a:r>
              <a:rPr lang="zh-CN" altLang="en-US" sz="2800" b="1">
                <a:solidFill>
                  <a:srgbClr val="C00000"/>
                </a:solidFill>
                <a:latin typeface="华文楷体" panose="02010600040101010101" charset="-122"/>
                <a:ea typeface="华文楷体" panose="02010600040101010101" charset="-122"/>
              </a:rPr>
              <a:t>背景</a:t>
            </a:r>
            <a:endParaRPr lang="zh-CN" altLang="en-US" sz="2800" b="1">
              <a:solidFill>
                <a:srgbClr val="C00000"/>
              </a:solidFill>
              <a:latin typeface="华文楷体" panose="02010600040101010101" charset="-122"/>
              <a:ea typeface="华文楷体" panose="02010600040101010101"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rotWithShape="1">
          <a:blip r:embed="rId1">
            <a:lum bright="70000" contrast="-70000"/>
            <a:extLst>
              <a:ext uri="{BEBA8EAE-BF5A-486C-A8C5-ECC9F3942E4B}">
                <a14:imgProps xmlns:a14="http://schemas.microsoft.com/office/drawing/2010/main">
                  <a14:imgLayer r:embed="rId2">
                    <a14:imgEffect>
                      <a14:artisticPhotocopy trans="62000" detail="10"/>
                    </a14:imgEffect>
                  </a14:imgLayer>
                </a14:imgProps>
              </a:ext>
              <a:ext uri="{28A0092B-C50C-407E-A947-70E740481C1C}">
                <a14:useLocalDpi xmlns:a14="http://schemas.microsoft.com/office/drawing/2010/main" val="0"/>
              </a:ext>
            </a:extLst>
          </a:blip>
          <a:srcRect l="21090" t="24930" r="28578" b="35961"/>
          <a:stretch>
            <a:fillRect/>
          </a:stretch>
        </p:blipFill>
        <p:spPr>
          <a:xfrm>
            <a:off x="4208555" y="5123870"/>
            <a:ext cx="3782824" cy="3919109"/>
          </a:xfrm>
          <a:prstGeom prst="rect">
            <a:avLst/>
          </a:prstGeom>
        </p:spPr>
      </p:pic>
      <p:pic>
        <p:nvPicPr>
          <p:cNvPr id="21" name="图片 20"/>
          <p:cNvPicPr>
            <a:picLocks noChangeAspect="1"/>
          </p:cNvPicPr>
          <p:nvPr/>
        </p:nvPicPr>
        <p:blipFill>
          <a:blip r:embed="rId3"/>
          <a:stretch>
            <a:fillRect/>
          </a:stretch>
        </p:blipFill>
        <p:spPr>
          <a:xfrm>
            <a:off x="0" y="-1"/>
            <a:ext cx="12192000" cy="553865"/>
          </a:xfrm>
          <a:prstGeom prst="rect">
            <a:avLst/>
          </a:prstGeom>
        </p:spPr>
      </p:pic>
      <p:pic>
        <p:nvPicPr>
          <p:cNvPr id="25" name="图片 24"/>
          <p:cNvPicPr>
            <a:picLocks noChangeAspect="1"/>
          </p:cNvPicPr>
          <p:nvPr/>
        </p:nvPicPr>
        <p:blipFill rotWithShape="1">
          <a:blip r:embed="rId4">
            <a:extLst>
              <a:ext uri="{BEBA8EAE-BF5A-486C-A8C5-ECC9F3942E4B}">
                <a14:imgProps xmlns:a14="http://schemas.microsoft.com/office/drawing/2010/main">
                  <a14:imgLayer r:embed="rId5">
                    <a14:imgEffect>
                      <a14:artisticPhotocopy trans="59000" detail="10"/>
                    </a14:imgEffect>
                  </a14:imgLayer>
                </a14:imgProps>
              </a:ext>
              <a:ext uri="{28A0092B-C50C-407E-A947-70E740481C1C}">
                <a14:useLocalDpi xmlns:a14="http://schemas.microsoft.com/office/drawing/2010/main" val="0"/>
              </a:ext>
            </a:extLst>
          </a:blip>
          <a:srcRect l="21222" t="24263" r="27229" b="31678"/>
          <a:stretch>
            <a:fillRect/>
          </a:stretch>
        </p:blipFill>
        <p:spPr>
          <a:xfrm rot="7839735">
            <a:off x="-1483626" y="-1142126"/>
            <a:ext cx="2831237" cy="3226500"/>
          </a:xfrm>
          <a:prstGeom prst="rect">
            <a:avLst/>
          </a:prstGeom>
        </p:spPr>
      </p:pic>
      <p:pic>
        <p:nvPicPr>
          <p:cNvPr id="8" name="图片 7"/>
          <p:cNvPicPr>
            <a:picLocks noChangeAspect="1"/>
          </p:cNvPicPr>
          <p:nvPr/>
        </p:nvPicPr>
        <p:blipFill>
          <a:blip r:embed="rId3"/>
          <a:stretch>
            <a:fillRect/>
          </a:stretch>
        </p:blipFill>
        <p:spPr>
          <a:xfrm>
            <a:off x="0" y="6457950"/>
            <a:ext cx="4699000" cy="400050"/>
          </a:xfrm>
          <a:prstGeom prst="rect">
            <a:avLst/>
          </a:prstGeom>
        </p:spPr>
      </p:pic>
      <p:pic>
        <p:nvPicPr>
          <p:cNvPr id="9" name="图片 8"/>
          <p:cNvPicPr>
            <a:picLocks noChangeAspect="1"/>
          </p:cNvPicPr>
          <p:nvPr/>
        </p:nvPicPr>
        <p:blipFill>
          <a:blip r:embed="rId3"/>
          <a:stretch>
            <a:fillRect/>
          </a:stretch>
        </p:blipFill>
        <p:spPr>
          <a:xfrm>
            <a:off x="7492999" y="6457950"/>
            <a:ext cx="4699000" cy="400050"/>
          </a:xfrm>
          <a:prstGeom prst="rect">
            <a:avLst/>
          </a:prstGeom>
        </p:spPr>
      </p:pic>
      <p:pic>
        <p:nvPicPr>
          <p:cNvPr id="27" name="图片 26"/>
          <p:cNvPicPr>
            <a:picLocks noChangeAspect="1"/>
          </p:cNvPicPr>
          <p:nvPr/>
        </p:nvPicPr>
        <p:blipFill rotWithShape="1">
          <a:blip r:embed="rId6">
            <a:extLst>
              <a:ext uri="{28A0092B-C50C-407E-A947-70E740481C1C}">
                <a14:useLocalDpi xmlns:a14="http://schemas.microsoft.com/office/drawing/2010/main" val="0"/>
              </a:ext>
            </a:extLst>
          </a:blip>
          <a:srcRect t="34707" r="-945" b="31476"/>
          <a:stretch>
            <a:fillRect/>
          </a:stretch>
        </p:blipFill>
        <p:spPr>
          <a:xfrm>
            <a:off x="4706935" y="5825470"/>
            <a:ext cx="2816225" cy="1257955"/>
          </a:xfrm>
          <a:prstGeom prst="rect">
            <a:avLst/>
          </a:prstGeom>
          <a:effectLst/>
        </p:spPr>
      </p:pic>
      <p:pic>
        <p:nvPicPr>
          <p:cNvPr id="13" name="图片 12"/>
          <p:cNvPicPr>
            <a:picLocks noChangeAspect="1"/>
          </p:cNvPicPr>
          <p:nvPr/>
        </p:nvPicPr>
        <p:blipFill>
          <a:blip r:embed="rId3"/>
          <a:stretch>
            <a:fillRect/>
          </a:stretch>
        </p:blipFill>
        <p:spPr>
          <a:xfrm>
            <a:off x="4699000" y="6786563"/>
            <a:ext cx="2793999" cy="71437"/>
          </a:xfrm>
          <a:prstGeom prst="rect">
            <a:avLst/>
          </a:prstGeom>
        </p:spPr>
      </p:pic>
      <p:sp>
        <p:nvSpPr>
          <p:cNvPr id="7" name="文本框 6"/>
          <p:cNvSpPr txBox="1"/>
          <p:nvPr/>
        </p:nvSpPr>
        <p:spPr>
          <a:xfrm>
            <a:off x="7619999" y="6477744"/>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sp>
        <p:nvSpPr>
          <p:cNvPr id="20" name="文本框 19"/>
          <p:cNvSpPr txBox="1"/>
          <p:nvPr/>
        </p:nvSpPr>
        <p:spPr>
          <a:xfrm>
            <a:off x="220660" y="6480125"/>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pic>
        <p:nvPicPr>
          <p:cNvPr id="22" name="图片 21"/>
          <p:cNvPicPr>
            <a:picLocks noChangeAspect="1"/>
          </p:cNvPicPr>
          <p:nvPr/>
        </p:nvPicPr>
        <p:blipFill rotWithShape="1">
          <a:blip r:embed="rId7">
            <a:extLst>
              <a:ext uri="{28A0092B-C50C-407E-A947-70E740481C1C}">
                <a14:useLocalDpi xmlns:a14="http://schemas.microsoft.com/office/drawing/2010/main" val="0"/>
              </a:ext>
            </a:extLst>
          </a:blip>
          <a:srcRect t="45162" b="43657"/>
          <a:stretch>
            <a:fillRect/>
          </a:stretch>
        </p:blipFill>
        <p:spPr>
          <a:xfrm>
            <a:off x="8942612" y="12009"/>
            <a:ext cx="3371850" cy="502657"/>
          </a:xfrm>
          <a:prstGeom prst="rect">
            <a:avLst/>
          </a:prstGeom>
        </p:spPr>
      </p:pic>
      <p:sp>
        <p:nvSpPr>
          <p:cNvPr id="5" name="文本框 4"/>
          <p:cNvSpPr txBox="1"/>
          <p:nvPr/>
        </p:nvSpPr>
        <p:spPr>
          <a:xfrm>
            <a:off x="0" y="-77012"/>
            <a:ext cx="4098267" cy="706755"/>
          </a:xfrm>
          <a:prstGeom prst="rect">
            <a:avLst/>
          </a:prstGeom>
          <a:noFill/>
        </p:spPr>
        <p:txBody>
          <a:bodyPr wrap="square" rtlCol="0">
            <a:spAutoFit/>
          </a:bodyPr>
          <a:lstStyle/>
          <a:p>
            <a:r>
              <a:rPr lang="zh-CN" altLang="en-US" sz="4000" dirty="0">
                <a:solidFill>
                  <a:schemeClr val="bg1"/>
                </a:solidFill>
                <a:latin typeface="华文行楷" panose="02010800040101010101" charset="-122"/>
                <a:ea typeface="华文行楷" panose="02010800040101010101" charset="-122"/>
              </a:rPr>
              <a:t>论文概述</a:t>
            </a:r>
            <a:endParaRPr lang="zh-CN" altLang="en-US" sz="4000" dirty="0">
              <a:solidFill>
                <a:schemeClr val="bg1"/>
              </a:solidFill>
              <a:latin typeface="华文行楷" panose="02010800040101010101" charset="-122"/>
              <a:ea typeface="华文行楷" panose="02010800040101010101" charset="-122"/>
            </a:endParaRPr>
          </a:p>
        </p:txBody>
      </p:sp>
      <p:sp>
        <p:nvSpPr>
          <p:cNvPr id="2" name="文本框 1"/>
          <p:cNvSpPr txBox="1"/>
          <p:nvPr/>
        </p:nvSpPr>
        <p:spPr>
          <a:xfrm>
            <a:off x="16783" y="529116"/>
            <a:ext cx="1304016" cy="76944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4400" dirty="0">
                <a:latin typeface="思源黑体 CN Bold" panose="020B0800000000000000" pitchFamily="34" charset="-122"/>
                <a:ea typeface="思源黑体 CN Bold" panose="020B0800000000000000" pitchFamily="34" charset="-122"/>
              </a:rPr>
              <a:t>02</a:t>
            </a:r>
            <a:endParaRPr lang="zh-CN" altLang="en-US" sz="4400" dirty="0">
              <a:latin typeface="思源黑体 CN Bold" panose="020B0800000000000000" pitchFamily="34" charset="-122"/>
              <a:ea typeface="思源黑体 CN Bold" panose="020B0800000000000000" pitchFamily="34" charset="-122"/>
            </a:endParaRPr>
          </a:p>
        </p:txBody>
      </p:sp>
      <p:sp>
        <p:nvSpPr>
          <p:cNvPr id="3" name="文本框 2"/>
          <p:cNvSpPr txBox="1"/>
          <p:nvPr/>
        </p:nvSpPr>
        <p:spPr>
          <a:xfrm>
            <a:off x="2078355" y="764540"/>
            <a:ext cx="9286875" cy="777875"/>
          </a:xfrm>
          <a:prstGeom prst="rect">
            <a:avLst/>
          </a:prstGeom>
          <a:noFill/>
        </p:spPr>
        <p:txBody>
          <a:bodyPr wrap="square" rtlCol="0" anchor="t">
            <a:noAutofit/>
          </a:bodyPr>
          <a:p>
            <a:r>
              <a:rPr lang="zh-CN" altLang="en-US" sz="2000" b="1">
                <a:latin typeface="Times New Roman" panose="02020603050405020304" pitchFamily="18" charset="0"/>
                <a:ea typeface="华文楷体" panose="02010600040101010101" charset="-122"/>
                <a:cs typeface="Times New Roman" panose="02020603050405020304" pitchFamily="18" charset="0"/>
              </a:rPr>
              <a:t>《Accelerating Zero-Knowledge Proof with A Faster Parallel Multi-Scalar Multiplication Algorithm on GPUs》</a:t>
            </a:r>
            <a:endParaRPr lang="zh-CN" altLang="en-US" sz="2000" b="1">
              <a:latin typeface="Times New Roman" panose="02020603050405020304" pitchFamily="18" charset="0"/>
              <a:ea typeface="华文楷体" panose="02010600040101010101" charset="-122"/>
              <a:cs typeface="Times New Roman" panose="02020603050405020304" pitchFamily="18" charset="0"/>
            </a:endParaRPr>
          </a:p>
        </p:txBody>
      </p:sp>
      <p:sp>
        <p:nvSpPr>
          <p:cNvPr id="15" name="文本框 14"/>
          <p:cNvSpPr txBox="1"/>
          <p:nvPr/>
        </p:nvSpPr>
        <p:spPr>
          <a:xfrm>
            <a:off x="627380" y="1648460"/>
            <a:ext cx="11459210" cy="4436110"/>
          </a:xfrm>
          <a:prstGeom prst="rect">
            <a:avLst/>
          </a:prstGeom>
          <a:noFill/>
        </p:spPr>
        <p:txBody>
          <a:bodyPr wrap="square" rtlCol="0" anchor="t">
            <a:noAutofit/>
          </a:bodyPr>
          <a:p>
            <a:pPr indent="457200"/>
            <a:endParaRPr lang="zh-CN" altLang="en-US"/>
          </a:p>
          <a:p>
            <a:pPr indent="457200"/>
            <a:endParaRPr lang="zh-CN" altLang="en-US" b="1">
              <a:solidFill>
                <a:schemeClr val="tx1"/>
              </a:solidFill>
              <a:latin typeface="华文楷体" panose="02010600040101010101" charset="-122"/>
              <a:ea typeface="华文楷体" panose="02010600040101010101" charset="-122"/>
              <a:cs typeface="华文楷体" panose="02010600040101010101" charset="-122"/>
            </a:endParaRPr>
          </a:p>
          <a:p>
            <a:pPr indent="457200"/>
            <a:endParaRPr lang="zh-CN" altLang="en-US" b="1">
              <a:solidFill>
                <a:schemeClr val="tx1"/>
              </a:solidFill>
              <a:latin typeface="华文楷体" panose="02010600040101010101" charset="-122"/>
              <a:ea typeface="华文楷体" panose="02010600040101010101" charset="-122"/>
              <a:cs typeface="华文楷体" panose="02010600040101010101" charset="-122"/>
            </a:endParaRPr>
          </a:p>
          <a:p>
            <a:pPr indent="457200"/>
            <a:r>
              <a:rPr lang="zh-CN" altLang="en-US" b="1">
                <a:solidFill>
                  <a:srgbClr val="C00000"/>
                </a:solidFill>
                <a:latin typeface="华文楷体" panose="02010600040101010101" charset="-122"/>
                <a:ea typeface="华文楷体" panose="02010600040101010101" charset="-122"/>
                <a:cs typeface="华文楷体" panose="02010600040101010101" charset="-122"/>
              </a:rPr>
              <a:t>稀疏矩阵对提高</a:t>
            </a:r>
            <a:r>
              <a:rPr lang="en-US" altLang="zh-CN" b="1">
                <a:solidFill>
                  <a:srgbClr val="C00000"/>
                </a:solidFill>
                <a:latin typeface="华文楷体" panose="02010600040101010101" charset="-122"/>
                <a:ea typeface="华文楷体" panose="02010600040101010101" charset="-122"/>
                <a:cs typeface="华文楷体" panose="02010600040101010101" charset="-122"/>
              </a:rPr>
              <a:t> </a:t>
            </a:r>
            <a:r>
              <a:rPr lang="zh-CN" altLang="en-US" b="1">
                <a:solidFill>
                  <a:srgbClr val="C00000"/>
                </a:solidFill>
                <a:latin typeface="华文楷体" panose="02010600040101010101" charset="-122"/>
                <a:ea typeface="华文楷体" panose="02010600040101010101" charset="-122"/>
                <a:cs typeface="华文楷体" panose="02010600040101010101" charset="-122"/>
              </a:rPr>
              <a:t>zkSNARK</a:t>
            </a:r>
            <a:r>
              <a:rPr lang="en-US" altLang="zh-CN" b="1">
                <a:solidFill>
                  <a:srgbClr val="C00000"/>
                </a:solidFill>
                <a:latin typeface="华文楷体" panose="02010600040101010101" charset="-122"/>
                <a:ea typeface="华文楷体" panose="02010600040101010101" charset="-122"/>
                <a:cs typeface="华文楷体" panose="02010600040101010101" charset="-122"/>
              </a:rPr>
              <a:t> </a:t>
            </a:r>
            <a:r>
              <a:rPr lang="zh-CN" altLang="en-US" b="1">
                <a:solidFill>
                  <a:srgbClr val="C00000"/>
                </a:solidFill>
                <a:latin typeface="华文楷体" panose="02010600040101010101" charset="-122"/>
                <a:ea typeface="华文楷体" panose="02010600040101010101" charset="-122"/>
                <a:cs typeface="华文楷体" panose="02010600040101010101" charset="-122"/>
              </a:rPr>
              <a:t>效率的工作有重大影响。</a:t>
            </a:r>
            <a:r>
              <a:rPr lang="zh-CN" altLang="en-US" b="1">
                <a:solidFill>
                  <a:schemeClr val="tx1"/>
                </a:solidFill>
                <a:latin typeface="华文楷体" panose="02010600040101010101" charset="-122"/>
                <a:ea typeface="华文楷体" panose="02010600040101010101" charset="-122"/>
                <a:cs typeface="华文楷体" panose="02010600040101010101" charset="-122"/>
              </a:rPr>
              <a:t>稀疏矩阵支持的基本操作包括稀疏矩阵转置、稀疏矩阵-向量乘法等。许多被广泛研究的GPU实现可用于加速稀疏矩阵基本操作，它们基于经典的GPU优化方法实现了高性能，包括循环展开、负载平衡和合并内存访问。此外，这些GPU实现已经部署在多个工业库中。因此，将其他复杂的运算转换为基本的稀疏矩阵运算，通常是提高计算效率的一个合适而方便的选择。</a:t>
            </a:r>
            <a:endParaRPr lang="zh-CN" altLang="en-US" b="1">
              <a:solidFill>
                <a:schemeClr val="tx1"/>
              </a:solidFill>
              <a:latin typeface="华文楷体" panose="02010600040101010101" charset="-122"/>
              <a:ea typeface="华文楷体" panose="02010600040101010101" charset="-122"/>
              <a:cs typeface="华文楷体" panose="02010600040101010101" charset="-122"/>
            </a:endParaRPr>
          </a:p>
          <a:p>
            <a:pPr indent="457200"/>
            <a:r>
              <a:rPr lang="zh-CN" altLang="en-US" b="1">
                <a:solidFill>
                  <a:srgbClr val="C00000"/>
                </a:solidFill>
                <a:latin typeface="华文楷体" panose="02010600040101010101" charset="-122"/>
                <a:ea typeface="华文楷体" panose="02010600040101010101" charset="-122"/>
                <a:cs typeface="华文楷体" panose="02010600040101010101" charset="-122"/>
              </a:rPr>
              <a:t>多标量乘法( MSM )定义下图所示</a:t>
            </a:r>
            <a:r>
              <a:rPr lang="zh-CN" altLang="en-US" b="1">
                <a:solidFill>
                  <a:schemeClr val="tx1"/>
                </a:solidFill>
                <a:latin typeface="华文楷体" panose="02010600040101010101" charset="-122"/>
                <a:ea typeface="华文楷体" panose="02010600040101010101" charset="-122"/>
                <a:cs typeface="华文楷体" panose="02010600040101010101" charset="-122"/>
              </a:rPr>
              <a:t>，其中ki是</a:t>
            </a:r>
            <a:r>
              <a:rPr lang="en-US" altLang="zh-CN" b="1">
                <a:solidFill>
                  <a:schemeClr val="tx1"/>
                </a:solidFill>
                <a:latin typeface="华文楷体" panose="02010600040101010101" charset="-122"/>
                <a:ea typeface="华文楷体" panose="02010600040101010101" charset="-122"/>
                <a:cs typeface="华文楷体" panose="02010600040101010101" charset="-122"/>
              </a:rPr>
              <a:t> </a:t>
            </a:r>
            <a:r>
              <a:rPr lang="zh-CN" altLang="en-US" b="1">
                <a:solidFill>
                  <a:schemeClr val="tx1"/>
                </a:solidFill>
                <a:latin typeface="华文楷体" panose="02010600040101010101" charset="-122"/>
                <a:ea typeface="华文楷体" panose="02010600040101010101" charset="-122"/>
                <a:cs typeface="华文楷体" panose="02010600040101010101" charset="-122"/>
              </a:rPr>
              <a:t>λ</a:t>
            </a:r>
            <a:r>
              <a:rPr lang="en-US" altLang="zh-CN" b="1">
                <a:solidFill>
                  <a:schemeClr val="tx1"/>
                </a:solidFill>
                <a:latin typeface="华文楷体" panose="02010600040101010101" charset="-122"/>
                <a:ea typeface="华文楷体" panose="02010600040101010101" charset="-122"/>
                <a:cs typeface="华文楷体" panose="02010600040101010101" charset="-122"/>
              </a:rPr>
              <a:t> </a:t>
            </a:r>
            <a:r>
              <a:rPr lang="zh-CN" altLang="en-US" b="1">
                <a:solidFill>
                  <a:schemeClr val="tx1"/>
                </a:solidFill>
                <a:latin typeface="华文楷体" panose="02010600040101010101" charset="-122"/>
                <a:ea typeface="华文楷体" panose="02010600040101010101" charset="-122"/>
                <a:cs typeface="华文楷体" panose="02010600040101010101" charset="-122"/>
              </a:rPr>
              <a:t>比特标量，Pi</a:t>
            </a:r>
            <a:r>
              <a:rPr lang="en-US" altLang="zh-CN" b="1">
                <a:solidFill>
                  <a:schemeClr val="tx1"/>
                </a:solidFill>
                <a:latin typeface="华文楷体" panose="02010600040101010101" charset="-122"/>
                <a:ea typeface="华文楷体" panose="02010600040101010101" charset="-122"/>
                <a:cs typeface="华文楷体" panose="02010600040101010101" charset="-122"/>
              </a:rPr>
              <a:t> </a:t>
            </a:r>
            <a:r>
              <a:rPr lang="zh-CN" altLang="en-US" b="1">
                <a:solidFill>
                  <a:schemeClr val="tx1"/>
                </a:solidFill>
                <a:latin typeface="华文楷体" panose="02010600040101010101" charset="-122"/>
                <a:ea typeface="华文楷体" panose="02010600040101010101" charset="-122"/>
                <a:cs typeface="华文楷体" panose="02010600040101010101" charset="-122"/>
              </a:rPr>
              <a:t>是</a:t>
            </a:r>
            <a:r>
              <a:rPr lang="en-US" altLang="zh-CN" b="1">
                <a:solidFill>
                  <a:schemeClr val="tx1"/>
                </a:solidFill>
                <a:latin typeface="华文楷体" panose="02010600040101010101" charset="-122"/>
                <a:ea typeface="华文楷体" panose="02010600040101010101" charset="-122"/>
                <a:cs typeface="华文楷体" panose="02010600040101010101" charset="-122"/>
              </a:rPr>
              <a:t> </a:t>
            </a:r>
            <a:r>
              <a:rPr lang="zh-CN" altLang="en-US" b="1">
                <a:solidFill>
                  <a:schemeClr val="tx1"/>
                </a:solidFill>
                <a:latin typeface="华文楷体" panose="02010600040101010101" charset="-122"/>
                <a:ea typeface="华文楷体" panose="02010600040101010101" charset="-122"/>
                <a:cs typeface="华文楷体" panose="02010600040101010101" charset="-122"/>
              </a:rPr>
              <a:t>EC</a:t>
            </a:r>
            <a:r>
              <a:rPr lang="en-US" altLang="zh-CN" b="1">
                <a:solidFill>
                  <a:schemeClr val="tx1"/>
                </a:solidFill>
                <a:latin typeface="华文楷体" panose="02010600040101010101" charset="-122"/>
                <a:ea typeface="华文楷体" panose="02010600040101010101" charset="-122"/>
                <a:cs typeface="华文楷体" panose="02010600040101010101" charset="-122"/>
              </a:rPr>
              <a:t> </a:t>
            </a:r>
            <a:r>
              <a:rPr lang="zh-CN" altLang="en-US" b="1">
                <a:solidFill>
                  <a:schemeClr val="tx1"/>
                </a:solidFill>
                <a:latin typeface="华文楷体" panose="02010600040101010101" charset="-122"/>
                <a:ea typeface="华文楷体" panose="02010600040101010101" charset="-122"/>
                <a:cs typeface="华文楷体" panose="02010600040101010101" charset="-122"/>
              </a:rPr>
              <a:t>点，对</a:t>
            </a:r>
            <a:r>
              <a:rPr lang="en-US" altLang="zh-CN" b="1">
                <a:solidFill>
                  <a:schemeClr val="tx1"/>
                </a:solidFill>
                <a:latin typeface="华文楷体" panose="02010600040101010101" charset="-122"/>
                <a:ea typeface="华文楷体" panose="02010600040101010101" charset="-122"/>
                <a:cs typeface="华文楷体" panose="02010600040101010101" charset="-122"/>
              </a:rPr>
              <a:t> </a:t>
            </a:r>
            <a:r>
              <a:rPr lang="zh-CN" altLang="en-US" b="1">
                <a:solidFill>
                  <a:schemeClr val="tx1"/>
                </a:solidFill>
                <a:latin typeface="华文楷体" panose="02010600040101010101" charset="-122"/>
                <a:ea typeface="华文楷体" panose="02010600040101010101" charset="-122"/>
                <a:cs typeface="华文楷体" panose="02010600040101010101" charset="-122"/>
              </a:rPr>
              <a:t>kiPi</a:t>
            </a:r>
            <a:r>
              <a:rPr lang="en-US" altLang="zh-CN" b="1">
                <a:solidFill>
                  <a:schemeClr val="tx1"/>
                </a:solidFill>
                <a:latin typeface="华文楷体" panose="02010600040101010101" charset="-122"/>
                <a:ea typeface="华文楷体" panose="02010600040101010101" charset="-122"/>
                <a:cs typeface="华文楷体" panose="02010600040101010101" charset="-122"/>
              </a:rPr>
              <a:t> </a:t>
            </a:r>
            <a:r>
              <a:rPr lang="zh-CN" altLang="en-US" b="1">
                <a:solidFill>
                  <a:schemeClr val="tx1"/>
                </a:solidFill>
                <a:latin typeface="华文楷体" panose="02010600040101010101" charset="-122"/>
                <a:ea typeface="华文楷体" panose="02010600040101010101" charset="-122"/>
                <a:cs typeface="华文楷体" panose="02010600040101010101" charset="-122"/>
              </a:rPr>
              <a:t>表示</a:t>
            </a:r>
            <a:r>
              <a:rPr lang="en-US" altLang="zh-CN" b="1">
                <a:solidFill>
                  <a:schemeClr val="tx1"/>
                </a:solidFill>
                <a:latin typeface="华文楷体" panose="02010600040101010101" charset="-122"/>
                <a:ea typeface="华文楷体" panose="02010600040101010101" charset="-122"/>
                <a:cs typeface="华文楷体" panose="02010600040101010101" charset="-122"/>
              </a:rPr>
              <a:t> </a:t>
            </a:r>
            <a:r>
              <a:rPr lang="zh-CN" altLang="en-US" b="1">
                <a:solidFill>
                  <a:schemeClr val="tx1"/>
                </a:solidFill>
                <a:latin typeface="华文楷体" panose="02010600040101010101" charset="-122"/>
                <a:ea typeface="华文楷体" panose="02010600040101010101" charset="-122"/>
                <a:cs typeface="华文楷体" panose="02010600040101010101" charset="-122"/>
              </a:rPr>
              <a:t>ki</a:t>
            </a:r>
            <a:r>
              <a:rPr lang="en-US" altLang="zh-CN" b="1">
                <a:solidFill>
                  <a:schemeClr val="tx1"/>
                </a:solidFill>
                <a:latin typeface="华文楷体" panose="02010600040101010101" charset="-122"/>
                <a:ea typeface="华文楷体" panose="02010600040101010101" charset="-122"/>
                <a:cs typeface="华文楷体" panose="02010600040101010101" charset="-122"/>
              </a:rPr>
              <a:t> </a:t>
            </a:r>
            <a:r>
              <a:rPr lang="zh-CN" altLang="en-US" b="1">
                <a:solidFill>
                  <a:schemeClr val="tx1"/>
                </a:solidFill>
                <a:latin typeface="华文楷体" panose="02010600040101010101" charset="-122"/>
                <a:ea typeface="华文楷体" panose="02010600040101010101" charset="-122"/>
                <a:cs typeface="华文楷体" panose="02010600040101010101" charset="-122"/>
              </a:rPr>
              <a:t>和</a:t>
            </a:r>
            <a:r>
              <a:rPr lang="en-US" altLang="zh-CN" b="1">
                <a:solidFill>
                  <a:schemeClr val="tx1"/>
                </a:solidFill>
                <a:latin typeface="华文楷体" panose="02010600040101010101" charset="-122"/>
                <a:ea typeface="华文楷体" panose="02010600040101010101" charset="-122"/>
                <a:cs typeface="华文楷体" panose="02010600040101010101" charset="-122"/>
              </a:rPr>
              <a:t> </a:t>
            </a:r>
            <a:r>
              <a:rPr lang="zh-CN" altLang="en-US" b="1">
                <a:solidFill>
                  <a:schemeClr val="tx1"/>
                </a:solidFill>
                <a:latin typeface="华文楷体" panose="02010600040101010101" charset="-122"/>
                <a:ea typeface="华文楷体" panose="02010600040101010101" charset="-122"/>
                <a:cs typeface="华文楷体" panose="02010600040101010101" charset="-122"/>
              </a:rPr>
              <a:t>Pi</a:t>
            </a:r>
            <a:r>
              <a:rPr lang="en-US" altLang="zh-CN" b="1">
                <a:solidFill>
                  <a:schemeClr val="tx1"/>
                </a:solidFill>
                <a:latin typeface="华文楷体" panose="02010600040101010101" charset="-122"/>
                <a:ea typeface="华文楷体" panose="02010600040101010101" charset="-122"/>
                <a:cs typeface="华文楷体" panose="02010600040101010101" charset="-122"/>
              </a:rPr>
              <a:t> </a:t>
            </a:r>
            <a:r>
              <a:rPr lang="zh-CN" altLang="en-US" b="1">
                <a:solidFill>
                  <a:schemeClr val="tx1"/>
                </a:solidFill>
                <a:latin typeface="华文楷体" panose="02010600040101010101" charset="-122"/>
                <a:ea typeface="华文楷体" panose="02010600040101010101" charset="-122"/>
                <a:cs typeface="华文楷体" panose="02010600040101010101" charset="-122"/>
              </a:rPr>
              <a:t>的点标量乘法。由于</a:t>
            </a:r>
            <a:r>
              <a:rPr lang="en-US" altLang="zh-CN" b="1">
                <a:solidFill>
                  <a:schemeClr val="tx1"/>
                </a:solidFill>
                <a:latin typeface="华文楷体" panose="02010600040101010101" charset="-122"/>
                <a:ea typeface="华文楷体" panose="02010600040101010101" charset="-122"/>
                <a:cs typeface="华文楷体" panose="02010600040101010101" charset="-122"/>
              </a:rPr>
              <a:t> </a:t>
            </a:r>
            <a:r>
              <a:rPr lang="zh-CN" altLang="en-US" b="1">
                <a:solidFill>
                  <a:schemeClr val="tx1"/>
                </a:solidFill>
                <a:latin typeface="华文楷体" panose="02010600040101010101" charset="-122"/>
                <a:ea typeface="华文楷体" panose="02010600040101010101" charset="-122"/>
                <a:cs typeface="华文楷体" panose="02010600040101010101" charset="-122"/>
              </a:rPr>
              <a:t>MSM</a:t>
            </a:r>
            <a:r>
              <a:rPr lang="en-US" altLang="zh-CN" b="1">
                <a:solidFill>
                  <a:schemeClr val="tx1"/>
                </a:solidFill>
                <a:latin typeface="华文楷体" panose="02010600040101010101" charset="-122"/>
                <a:ea typeface="华文楷体" panose="02010600040101010101" charset="-122"/>
                <a:cs typeface="华文楷体" panose="02010600040101010101" charset="-122"/>
              </a:rPr>
              <a:t> </a:t>
            </a:r>
            <a:r>
              <a:rPr lang="zh-CN" altLang="en-US" b="1">
                <a:solidFill>
                  <a:schemeClr val="tx1"/>
                </a:solidFill>
                <a:latin typeface="华文楷体" panose="02010600040101010101" charset="-122"/>
                <a:ea typeface="华文楷体" panose="02010600040101010101" charset="-122"/>
                <a:cs typeface="华文楷体" panose="02010600040101010101" charset="-122"/>
              </a:rPr>
              <a:t>是zkSNARK中最耗时的操作，因此一个高效的并行MSM算法可以大大提高其效率。</a:t>
            </a:r>
            <a:endParaRPr lang="zh-CN" altLang="en-US" b="1">
              <a:solidFill>
                <a:schemeClr val="tx1"/>
              </a:solidFill>
              <a:latin typeface="华文楷体" panose="02010600040101010101" charset="-122"/>
              <a:ea typeface="华文楷体" panose="02010600040101010101" charset="-122"/>
              <a:cs typeface="华文楷体" panose="02010600040101010101" charset="-122"/>
            </a:endParaRPr>
          </a:p>
          <a:p>
            <a:pPr indent="457200"/>
            <a:endParaRPr lang="zh-CN" altLang="en-US" b="1">
              <a:solidFill>
                <a:schemeClr val="tx1"/>
              </a:solidFill>
              <a:latin typeface="华文楷体" panose="02010600040101010101" charset="-122"/>
              <a:ea typeface="华文楷体" panose="02010600040101010101" charset="-122"/>
              <a:cs typeface="华文楷体" panose="02010600040101010101" charset="-122"/>
            </a:endParaRPr>
          </a:p>
          <a:p>
            <a:pPr indent="457200"/>
            <a:endParaRPr lang="zh-CN" altLang="en-US" b="1">
              <a:solidFill>
                <a:schemeClr val="tx1"/>
              </a:solidFill>
              <a:latin typeface="华文楷体" panose="02010600040101010101" charset="-122"/>
              <a:ea typeface="华文楷体" panose="02010600040101010101" charset="-122"/>
              <a:cs typeface="华文楷体" panose="02010600040101010101" charset="-122"/>
            </a:endParaRPr>
          </a:p>
          <a:p>
            <a:pPr indent="457200"/>
            <a:endParaRPr lang="zh-CN" altLang="en-US" b="1">
              <a:solidFill>
                <a:schemeClr val="tx1"/>
              </a:solidFill>
              <a:latin typeface="华文楷体" panose="02010600040101010101" charset="-122"/>
              <a:ea typeface="华文楷体" panose="02010600040101010101" charset="-122"/>
              <a:cs typeface="华文楷体" panose="02010600040101010101" charset="-122"/>
            </a:endParaRPr>
          </a:p>
          <a:p>
            <a:pPr indent="457200"/>
            <a:endParaRPr lang="zh-CN" altLang="en-US" b="1">
              <a:solidFill>
                <a:schemeClr val="tx1"/>
              </a:solidFill>
              <a:latin typeface="华文楷体" panose="02010600040101010101" charset="-122"/>
              <a:ea typeface="华文楷体" panose="02010600040101010101" charset="-122"/>
              <a:cs typeface="华文楷体" panose="02010600040101010101" charset="-122"/>
            </a:endParaRPr>
          </a:p>
          <a:p>
            <a:pPr indent="457200"/>
            <a:r>
              <a:rPr lang="zh-CN" altLang="en-US" b="1">
                <a:solidFill>
                  <a:schemeClr val="tx1"/>
                </a:solidFill>
                <a:latin typeface="华文楷体" panose="02010600040101010101" charset="-122"/>
                <a:ea typeface="华文楷体" panose="02010600040101010101" charset="-122"/>
                <a:cs typeface="华文楷体" panose="02010600040101010101" charset="-122"/>
              </a:rPr>
              <a:t>Pippenger算法</a:t>
            </a:r>
            <a:r>
              <a:rPr lang="en-US" altLang="zh-CN" b="1">
                <a:solidFill>
                  <a:schemeClr val="tx1"/>
                </a:solidFill>
                <a:latin typeface="华文楷体" panose="02010600040101010101" charset="-122"/>
                <a:ea typeface="华文楷体" panose="02010600040101010101" charset="-122"/>
                <a:cs typeface="华文楷体" panose="02010600040101010101" charset="-122"/>
              </a:rPr>
              <a:t> </a:t>
            </a:r>
            <a:r>
              <a:rPr lang="zh-CN" altLang="en-US" b="1">
                <a:solidFill>
                  <a:schemeClr val="tx1"/>
                </a:solidFill>
                <a:latin typeface="华文楷体" panose="02010600040101010101" charset="-122"/>
                <a:ea typeface="华文楷体" panose="02010600040101010101" charset="-122"/>
                <a:cs typeface="华文楷体" panose="02010600040101010101" charset="-122"/>
              </a:rPr>
              <a:t>是一种流行的</a:t>
            </a:r>
            <a:r>
              <a:rPr lang="en-US" altLang="zh-CN" b="1">
                <a:solidFill>
                  <a:schemeClr val="tx1"/>
                </a:solidFill>
                <a:latin typeface="华文楷体" panose="02010600040101010101" charset="-122"/>
                <a:ea typeface="华文楷体" panose="02010600040101010101" charset="-122"/>
                <a:cs typeface="华文楷体" panose="02010600040101010101" charset="-122"/>
              </a:rPr>
              <a:t> </a:t>
            </a:r>
            <a:r>
              <a:rPr lang="zh-CN" altLang="en-US" b="1">
                <a:solidFill>
                  <a:schemeClr val="tx1"/>
                </a:solidFill>
                <a:latin typeface="华文楷体" panose="02010600040101010101" charset="-122"/>
                <a:ea typeface="华文楷体" panose="02010600040101010101" charset="-122"/>
                <a:cs typeface="华文楷体" panose="02010600040101010101" charset="-122"/>
              </a:rPr>
              <a:t>MSM</a:t>
            </a:r>
            <a:r>
              <a:rPr lang="en-US" altLang="zh-CN" b="1">
                <a:solidFill>
                  <a:schemeClr val="tx1"/>
                </a:solidFill>
                <a:latin typeface="华文楷体" panose="02010600040101010101" charset="-122"/>
                <a:ea typeface="华文楷体" panose="02010600040101010101" charset="-122"/>
                <a:cs typeface="华文楷体" panose="02010600040101010101" charset="-122"/>
              </a:rPr>
              <a:t> </a:t>
            </a:r>
            <a:r>
              <a:rPr lang="zh-CN" altLang="en-US" b="1">
                <a:solidFill>
                  <a:schemeClr val="tx1"/>
                </a:solidFill>
                <a:latin typeface="华文楷体" panose="02010600040101010101" charset="-122"/>
                <a:ea typeface="华文楷体" panose="02010600040101010101" charset="-122"/>
                <a:cs typeface="华文楷体" panose="02010600040101010101" charset="-122"/>
              </a:rPr>
              <a:t>计算串行算法。与其他</a:t>
            </a:r>
            <a:r>
              <a:rPr lang="en-US" altLang="zh-CN" b="1">
                <a:solidFill>
                  <a:schemeClr val="tx1"/>
                </a:solidFill>
                <a:latin typeface="华文楷体" panose="02010600040101010101" charset="-122"/>
                <a:ea typeface="华文楷体" panose="02010600040101010101" charset="-122"/>
                <a:cs typeface="华文楷体" panose="02010600040101010101" charset="-122"/>
              </a:rPr>
              <a:t> </a:t>
            </a:r>
            <a:r>
              <a:rPr lang="zh-CN" altLang="en-US" b="1">
                <a:solidFill>
                  <a:schemeClr val="tx1"/>
                </a:solidFill>
                <a:latin typeface="华文楷体" panose="02010600040101010101" charset="-122"/>
                <a:ea typeface="华文楷体" panose="02010600040101010101" charset="-122"/>
                <a:cs typeface="华文楷体" panose="02010600040101010101" charset="-122"/>
              </a:rPr>
              <a:t>MSM</a:t>
            </a:r>
            <a:r>
              <a:rPr lang="en-US" altLang="zh-CN" b="1">
                <a:solidFill>
                  <a:schemeClr val="tx1"/>
                </a:solidFill>
                <a:latin typeface="华文楷体" panose="02010600040101010101" charset="-122"/>
                <a:ea typeface="华文楷体" panose="02010600040101010101" charset="-122"/>
                <a:cs typeface="华文楷体" panose="02010600040101010101" charset="-122"/>
              </a:rPr>
              <a:t> </a:t>
            </a:r>
            <a:r>
              <a:rPr lang="zh-CN" altLang="en-US" b="1">
                <a:solidFill>
                  <a:schemeClr val="tx1"/>
                </a:solidFill>
                <a:latin typeface="华文楷体" panose="02010600040101010101" charset="-122"/>
                <a:ea typeface="华文楷体" panose="02010600040101010101" charset="-122"/>
                <a:cs typeface="华文楷体" panose="02010600040101010101" charset="-122"/>
              </a:rPr>
              <a:t>算法相比，它在</a:t>
            </a:r>
            <a:r>
              <a:rPr lang="en-US" altLang="zh-CN" b="1">
                <a:solidFill>
                  <a:schemeClr val="tx1"/>
                </a:solidFill>
                <a:latin typeface="华文楷体" panose="02010600040101010101" charset="-122"/>
                <a:ea typeface="华文楷体" panose="02010600040101010101" charset="-122"/>
                <a:cs typeface="华文楷体" panose="02010600040101010101" charset="-122"/>
              </a:rPr>
              <a:t> </a:t>
            </a:r>
            <a:r>
              <a:rPr lang="zh-CN" altLang="en-US" b="1">
                <a:solidFill>
                  <a:schemeClr val="tx1"/>
                </a:solidFill>
                <a:latin typeface="华文楷体" panose="02010600040101010101" charset="-122"/>
                <a:ea typeface="华文楷体" panose="02010600040101010101" charset="-122"/>
                <a:cs typeface="华文楷体" panose="02010600040101010101" charset="-122"/>
              </a:rPr>
              <a:t>zkSNARK</a:t>
            </a:r>
            <a:r>
              <a:rPr lang="en-US" altLang="zh-CN" b="1">
                <a:solidFill>
                  <a:schemeClr val="tx1"/>
                </a:solidFill>
                <a:latin typeface="华文楷体" panose="02010600040101010101" charset="-122"/>
                <a:ea typeface="华文楷体" panose="02010600040101010101" charset="-122"/>
                <a:cs typeface="华文楷体" panose="02010600040101010101" charset="-122"/>
              </a:rPr>
              <a:t> </a:t>
            </a:r>
            <a:r>
              <a:rPr lang="zh-CN" altLang="en-US" b="1">
                <a:solidFill>
                  <a:schemeClr val="tx1"/>
                </a:solidFill>
                <a:latin typeface="华文楷体" panose="02010600040101010101" charset="-122"/>
                <a:ea typeface="华文楷体" panose="02010600040101010101" charset="-122"/>
                <a:cs typeface="华文楷体" panose="02010600040101010101" charset="-122"/>
              </a:rPr>
              <a:t>设置中表现最好。本文提出的并行</a:t>
            </a:r>
            <a:r>
              <a:rPr lang="en-US" altLang="zh-CN" b="1">
                <a:solidFill>
                  <a:schemeClr val="tx1"/>
                </a:solidFill>
                <a:latin typeface="华文楷体" panose="02010600040101010101" charset="-122"/>
                <a:ea typeface="华文楷体" panose="02010600040101010101" charset="-122"/>
                <a:cs typeface="华文楷体" panose="02010600040101010101" charset="-122"/>
              </a:rPr>
              <a:t> </a:t>
            </a:r>
            <a:r>
              <a:rPr lang="zh-CN" altLang="en-US" b="1">
                <a:solidFill>
                  <a:schemeClr val="tx1"/>
                </a:solidFill>
                <a:latin typeface="华文楷体" panose="02010600040101010101" charset="-122"/>
                <a:ea typeface="华文楷体" panose="02010600040101010101" charset="-122"/>
                <a:cs typeface="华文楷体" panose="02010600040101010101" charset="-122"/>
              </a:rPr>
              <a:t>MSM</a:t>
            </a:r>
            <a:r>
              <a:rPr lang="en-US" altLang="zh-CN" b="1">
                <a:solidFill>
                  <a:schemeClr val="tx1"/>
                </a:solidFill>
                <a:latin typeface="华文楷体" panose="02010600040101010101" charset="-122"/>
                <a:ea typeface="华文楷体" panose="02010600040101010101" charset="-122"/>
                <a:cs typeface="华文楷体" panose="02010600040101010101" charset="-122"/>
              </a:rPr>
              <a:t> </a:t>
            </a:r>
            <a:r>
              <a:rPr lang="zh-CN" altLang="en-US" b="1">
                <a:solidFill>
                  <a:schemeClr val="tx1"/>
                </a:solidFill>
                <a:latin typeface="华文楷体" panose="02010600040101010101" charset="-122"/>
                <a:ea typeface="华文楷体" panose="02010600040101010101" charset="-122"/>
                <a:cs typeface="华文楷体" panose="02010600040101010101" charset="-122"/>
              </a:rPr>
              <a:t>算法也是受其启发而提出的。</a:t>
            </a:r>
            <a:endParaRPr lang="zh-CN" altLang="en-US" b="1">
              <a:solidFill>
                <a:schemeClr val="tx1"/>
              </a:solidFill>
              <a:latin typeface="华文楷体" panose="02010600040101010101" charset="-122"/>
              <a:ea typeface="华文楷体" panose="02010600040101010101" charset="-122"/>
              <a:cs typeface="华文楷体" panose="02010600040101010101" charset="-122"/>
            </a:endParaRPr>
          </a:p>
          <a:p>
            <a:pPr indent="457200"/>
            <a:r>
              <a:rPr lang="zh-CN" altLang="en-US" b="1">
                <a:solidFill>
                  <a:schemeClr val="tx1"/>
                </a:solidFill>
                <a:latin typeface="华文楷体" panose="02010600040101010101" charset="-122"/>
                <a:ea typeface="华文楷体" panose="02010600040101010101" charset="-122"/>
                <a:cs typeface="华文楷体" panose="02010600040101010101" charset="-122"/>
              </a:rPr>
              <a:t>现有的一些基于</a:t>
            </a:r>
            <a:r>
              <a:rPr lang="en-US" altLang="zh-CN" b="1">
                <a:solidFill>
                  <a:schemeClr val="tx1"/>
                </a:solidFill>
                <a:latin typeface="华文楷体" panose="02010600040101010101" charset="-122"/>
                <a:ea typeface="华文楷体" panose="02010600040101010101" charset="-122"/>
                <a:cs typeface="华文楷体" panose="02010600040101010101" charset="-122"/>
              </a:rPr>
              <a:t> Pippenger </a:t>
            </a:r>
            <a:r>
              <a:rPr lang="zh-CN" altLang="en-US" b="1">
                <a:solidFill>
                  <a:schemeClr val="tx1"/>
                </a:solidFill>
                <a:latin typeface="华文楷体" panose="02010600040101010101" charset="-122"/>
                <a:ea typeface="华文楷体" panose="02010600040101010101" charset="-122"/>
                <a:cs typeface="华文楷体" panose="02010600040101010101" charset="-122"/>
              </a:rPr>
              <a:t>算法的</a:t>
            </a:r>
            <a:r>
              <a:rPr lang="en-US" altLang="zh-CN" b="1">
                <a:solidFill>
                  <a:schemeClr val="tx1"/>
                </a:solidFill>
                <a:latin typeface="华文楷体" panose="02010600040101010101" charset="-122"/>
                <a:ea typeface="华文楷体" panose="02010600040101010101" charset="-122"/>
                <a:cs typeface="华文楷体" panose="02010600040101010101" charset="-122"/>
              </a:rPr>
              <a:t> MSM </a:t>
            </a:r>
            <a:r>
              <a:rPr lang="zh-CN" altLang="en-US" b="1">
                <a:solidFill>
                  <a:schemeClr val="tx1"/>
                </a:solidFill>
                <a:latin typeface="华文楷体" panose="02010600040101010101" charset="-122"/>
                <a:ea typeface="华文楷体" panose="02010600040101010101" charset="-122"/>
                <a:cs typeface="华文楷体" panose="02010600040101010101" charset="-122"/>
              </a:rPr>
              <a:t>并行方法大部分都</a:t>
            </a:r>
            <a:r>
              <a:rPr lang="en-US" altLang="zh-CN" b="1">
                <a:solidFill>
                  <a:schemeClr val="tx1"/>
                </a:solidFill>
                <a:latin typeface="华文楷体" panose="02010600040101010101" charset="-122"/>
                <a:ea typeface="华文楷体" panose="02010600040101010101" charset="-122"/>
                <a:cs typeface="华文楷体" panose="02010600040101010101" charset="-122"/>
              </a:rPr>
              <a:t>简单地将大的MSM计算分解为多个较小的计算。 </a:t>
            </a:r>
            <a:endParaRPr lang="en-US" altLang="zh-CN" b="1">
              <a:solidFill>
                <a:schemeClr val="tx1"/>
              </a:solidFill>
              <a:latin typeface="华文楷体" panose="02010600040101010101" charset="-122"/>
              <a:ea typeface="华文楷体" panose="02010600040101010101" charset="-122"/>
              <a:cs typeface="华文楷体" panose="02010600040101010101" charset="-122"/>
            </a:endParaRPr>
          </a:p>
        </p:txBody>
      </p:sp>
      <p:sp>
        <p:nvSpPr>
          <p:cNvPr id="18" name="文本框 17"/>
          <p:cNvSpPr txBox="1"/>
          <p:nvPr/>
        </p:nvSpPr>
        <p:spPr>
          <a:xfrm>
            <a:off x="1021080" y="1424940"/>
            <a:ext cx="4064000" cy="953135"/>
          </a:xfrm>
          <a:prstGeom prst="rect">
            <a:avLst/>
          </a:prstGeom>
          <a:noFill/>
        </p:spPr>
        <p:txBody>
          <a:bodyPr wrap="square" rtlCol="0">
            <a:spAutoFit/>
          </a:bodyPr>
          <a:p>
            <a:r>
              <a:rPr lang="zh-CN" altLang="en-US" sz="2800" b="1">
                <a:solidFill>
                  <a:srgbClr val="C00000"/>
                </a:solidFill>
                <a:latin typeface="华文楷体" panose="02010600040101010101" charset="-122"/>
                <a:ea typeface="华文楷体" panose="02010600040101010101" charset="-122"/>
              </a:rPr>
              <a:t>方法</a:t>
            </a:r>
            <a:endParaRPr lang="zh-CN" altLang="en-US" sz="2800" b="1">
              <a:solidFill>
                <a:srgbClr val="C00000"/>
              </a:solidFill>
              <a:latin typeface="华文楷体" panose="02010600040101010101" charset="-122"/>
              <a:ea typeface="华文楷体" panose="02010600040101010101" charset="-122"/>
            </a:endParaRPr>
          </a:p>
          <a:p>
            <a:r>
              <a:rPr lang="zh-CN" altLang="en-US" sz="2800" b="1">
                <a:solidFill>
                  <a:srgbClr val="C00000"/>
                </a:solidFill>
                <a:latin typeface="华文楷体" panose="02010600040101010101" charset="-122"/>
                <a:ea typeface="华文楷体" panose="02010600040101010101" charset="-122"/>
              </a:rPr>
              <a:t>并行化</a:t>
            </a:r>
            <a:r>
              <a:rPr lang="en-US" altLang="zh-CN" sz="2800" b="1">
                <a:solidFill>
                  <a:srgbClr val="C00000"/>
                </a:solidFill>
                <a:latin typeface="华文楷体" panose="02010600040101010101" charset="-122"/>
                <a:ea typeface="华文楷体" panose="02010600040101010101" charset="-122"/>
              </a:rPr>
              <a:t> MSM</a:t>
            </a:r>
            <a:r>
              <a:rPr lang="zh-CN" altLang="en-US" sz="2800" b="1">
                <a:solidFill>
                  <a:srgbClr val="C00000"/>
                </a:solidFill>
                <a:latin typeface="华文楷体" panose="02010600040101010101" charset="-122"/>
                <a:ea typeface="华文楷体" panose="02010600040101010101" charset="-122"/>
              </a:rPr>
              <a:t>方法</a:t>
            </a:r>
            <a:endParaRPr lang="zh-CN" altLang="en-US" sz="2800" b="1">
              <a:solidFill>
                <a:srgbClr val="C00000"/>
              </a:solidFill>
              <a:latin typeface="华文楷体" panose="02010600040101010101" charset="-122"/>
              <a:ea typeface="华文楷体" panose="02010600040101010101" charset="-122"/>
            </a:endParaRPr>
          </a:p>
        </p:txBody>
      </p:sp>
      <p:pic>
        <p:nvPicPr>
          <p:cNvPr id="6" name="图片 5"/>
          <p:cNvPicPr>
            <a:picLocks noChangeAspect="1"/>
          </p:cNvPicPr>
          <p:nvPr>
            <p:custDataLst>
              <p:tags r:id="rId8"/>
            </p:custDataLst>
          </p:nvPr>
        </p:nvPicPr>
        <p:blipFill>
          <a:blip r:embed="rId9"/>
          <a:stretch>
            <a:fillRect/>
          </a:stretch>
        </p:blipFill>
        <p:spPr>
          <a:xfrm>
            <a:off x="5085080" y="4389755"/>
            <a:ext cx="1895475" cy="46799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rotWithShape="1">
          <a:blip r:embed="rId1">
            <a:lum bright="70000" contrast="-70000"/>
            <a:extLst>
              <a:ext uri="{BEBA8EAE-BF5A-486C-A8C5-ECC9F3942E4B}">
                <a14:imgProps xmlns:a14="http://schemas.microsoft.com/office/drawing/2010/main">
                  <a14:imgLayer r:embed="rId2">
                    <a14:imgEffect>
                      <a14:artisticPhotocopy trans="62000" detail="10"/>
                    </a14:imgEffect>
                  </a14:imgLayer>
                </a14:imgProps>
              </a:ext>
              <a:ext uri="{28A0092B-C50C-407E-A947-70E740481C1C}">
                <a14:useLocalDpi xmlns:a14="http://schemas.microsoft.com/office/drawing/2010/main" val="0"/>
              </a:ext>
            </a:extLst>
          </a:blip>
          <a:srcRect l="21090" t="24930" r="28578" b="35961"/>
          <a:stretch>
            <a:fillRect/>
          </a:stretch>
        </p:blipFill>
        <p:spPr>
          <a:xfrm>
            <a:off x="4208555" y="5123870"/>
            <a:ext cx="3782824" cy="3919109"/>
          </a:xfrm>
          <a:prstGeom prst="rect">
            <a:avLst/>
          </a:prstGeom>
        </p:spPr>
      </p:pic>
      <p:pic>
        <p:nvPicPr>
          <p:cNvPr id="21" name="图片 20"/>
          <p:cNvPicPr>
            <a:picLocks noChangeAspect="1"/>
          </p:cNvPicPr>
          <p:nvPr/>
        </p:nvPicPr>
        <p:blipFill>
          <a:blip r:embed="rId3"/>
          <a:stretch>
            <a:fillRect/>
          </a:stretch>
        </p:blipFill>
        <p:spPr>
          <a:xfrm>
            <a:off x="0" y="-1"/>
            <a:ext cx="12192000" cy="553865"/>
          </a:xfrm>
          <a:prstGeom prst="rect">
            <a:avLst/>
          </a:prstGeom>
        </p:spPr>
      </p:pic>
      <p:pic>
        <p:nvPicPr>
          <p:cNvPr id="25" name="图片 24"/>
          <p:cNvPicPr>
            <a:picLocks noChangeAspect="1"/>
          </p:cNvPicPr>
          <p:nvPr/>
        </p:nvPicPr>
        <p:blipFill rotWithShape="1">
          <a:blip r:embed="rId4">
            <a:extLst>
              <a:ext uri="{BEBA8EAE-BF5A-486C-A8C5-ECC9F3942E4B}">
                <a14:imgProps xmlns:a14="http://schemas.microsoft.com/office/drawing/2010/main">
                  <a14:imgLayer r:embed="rId5">
                    <a14:imgEffect>
                      <a14:artisticPhotocopy trans="59000" detail="10"/>
                    </a14:imgEffect>
                  </a14:imgLayer>
                </a14:imgProps>
              </a:ext>
              <a:ext uri="{28A0092B-C50C-407E-A947-70E740481C1C}">
                <a14:useLocalDpi xmlns:a14="http://schemas.microsoft.com/office/drawing/2010/main" val="0"/>
              </a:ext>
            </a:extLst>
          </a:blip>
          <a:srcRect l="21222" t="24263" r="27229" b="31678"/>
          <a:stretch>
            <a:fillRect/>
          </a:stretch>
        </p:blipFill>
        <p:spPr>
          <a:xfrm rot="7839735">
            <a:off x="-1483626" y="-1142126"/>
            <a:ext cx="2831237" cy="3226500"/>
          </a:xfrm>
          <a:prstGeom prst="rect">
            <a:avLst/>
          </a:prstGeom>
        </p:spPr>
      </p:pic>
      <p:pic>
        <p:nvPicPr>
          <p:cNvPr id="8" name="图片 7"/>
          <p:cNvPicPr>
            <a:picLocks noChangeAspect="1"/>
          </p:cNvPicPr>
          <p:nvPr/>
        </p:nvPicPr>
        <p:blipFill>
          <a:blip r:embed="rId3"/>
          <a:stretch>
            <a:fillRect/>
          </a:stretch>
        </p:blipFill>
        <p:spPr>
          <a:xfrm>
            <a:off x="0" y="6457950"/>
            <a:ext cx="4699000" cy="400050"/>
          </a:xfrm>
          <a:prstGeom prst="rect">
            <a:avLst/>
          </a:prstGeom>
        </p:spPr>
      </p:pic>
      <p:pic>
        <p:nvPicPr>
          <p:cNvPr id="9" name="图片 8"/>
          <p:cNvPicPr>
            <a:picLocks noChangeAspect="1"/>
          </p:cNvPicPr>
          <p:nvPr/>
        </p:nvPicPr>
        <p:blipFill>
          <a:blip r:embed="rId3"/>
          <a:stretch>
            <a:fillRect/>
          </a:stretch>
        </p:blipFill>
        <p:spPr>
          <a:xfrm>
            <a:off x="7492999" y="6457950"/>
            <a:ext cx="4699000" cy="400050"/>
          </a:xfrm>
          <a:prstGeom prst="rect">
            <a:avLst/>
          </a:prstGeom>
        </p:spPr>
      </p:pic>
      <p:pic>
        <p:nvPicPr>
          <p:cNvPr id="27" name="图片 26"/>
          <p:cNvPicPr>
            <a:picLocks noChangeAspect="1"/>
          </p:cNvPicPr>
          <p:nvPr/>
        </p:nvPicPr>
        <p:blipFill rotWithShape="1">
          <a:blip r:embed="rId6">
            <a:extLst>
              <a:ext uri="{28A0092B-C50C-407E-A947-70E740481C1C}">
                <a14:useLocalDpi xmlns:a14="http://schemas.microsoft.com/office/drawing/2010/main" val="0"/>
              </a:ext>
            </a:extLst>
          </a:blip>
          <a:srcRect t="34707" r="-945" b="31476"/>
          <a:stretch>
            <a:fillRect/>
          </a:stretch>
        </p:blipFill>
        <p:spPr>
          <a:xfrm>
            <a:off x="4706935" y="5825470"/>
            <a:ext cx="2816225" cy="1257955"/>
          </a:xfrm>
          <a:prstGeom prst="rect">
            <a:avLst/>
          </a:prstGeom>
          <a:effectLst/>
        </p:spPr>
      </p:pic>
      <p:pic>
        <p:nvPicPr>
          <p:cNvPr id="13" name="图片 12"/>
          <p:cNvPicPr>
            <a:picLocks noChangeAspect="1"/>
          </p:cNvPicPr>
          <p:nvPr/>
        </p:nvPicPr>
        <p:blipFill>
          <a:blip r:embed="rId3"/>
          <a:stretch>
            <a:fillRect/>
          </a:stretch>
        </p:blipFill>
        <p:spPr>
          <a:xfrm>
            <a:off x="4699000" y="6786563"/>
            <a:ext cx="2793999" cy="71437"/>
          </a:xfrm>
          <a:prstGeom prst="rect">
            <a:avLst/>
          </a:prstGeom>
        </p:spPr>
      </p:pic>
      <p:sp>
        <p:nvSpPr>
          <p:cNvPr id="7" name="文本框 6"/>
          <p:cNvSpPr txBox="1"/>
          <p:nvPr/>
        </p:nvSpPr>
        <p:spPr>
          <a:xfrm>
            <a:off x="7619999" y="6477744"/>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sp>
        <p:nvSpPr>
          <p:cNvPr id="20" name="文本框 19"/>
          <p:cNvSpPr txBox="1"/>
          <p:nvPr/>
        </p:nvSpPr>
        <p:spPr>
          <a:xfrm>
            <a:off x="220660" y="6480125"/>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pic>
        <p:nvPicPr>
          <p:cNvPr id="22" name="图片 21"/>
          <p:cNvPicPr>
            <a:picLocks noChangeAspect="1"/>
          </p:cNvPicPr>
          <p:nvPr/>
        </p:nvPicPr>
        <p:blipFill rotWithShape="1">
          <a:blip r:embed="rId7">
            <a:extLst>
              <a:ext uri="{28A0092B-C50C-407E-A947-70E740481C1C}">
                <a14:useLocalDpi xmlns:a14="http://schemas.microsoft.com/office/drawing/2010/main" val="0"/>
              </a:ext>
            </a:extLst>
          </a:blip>
          <a:srcRect t="45162" b="43657"/>
          <a:stretch>
            <a:fillRect/>
          </a:stretch>
        </p:blipFill>
        <p:spPr>
          <a:xfrm>
            <a:off x="8942612" y="12009"/>
            <a:ext cx="3371850" cy="502657"/>
          </a:xfrm>
          <a:prstGeom prst="rect">
            <a:avLst/>
          </a:prstGeom>
        </p:spPr>
      </p:pic>
      <p:sp>
        <p:nvSpPr>
          <p:cNvPr id="5" name="文本框 4"/>
          <p:cNvSpPr txBox="1"/>
          <p:nvPr/>
        </p:nvSpPr>
        <p:spPr>
          <a:xfrm>
            <a:off x="0" y="-77012"/>
            <a:ext cx="4098267" cy="706755"/>
          </a:xfrm>
          <a:prstGeom prst="rect">
            <a:avLst/>
          </a:prstGeom>
          <a:noFill/>
        </p:spPr>
        <p:txBody>
          <a:bodyPr wrap="square" rtlCol="0">
            <a:spAutoFit/>
          </a:bodyPr>
          <a:lstStyle/>
          <a:p>
            <a:r>
              <a:rPr lang="zh-CN" altLang="en-US" sz="4000" dirty="0">
                <a:solidFill>
                  <a:schemeClr val="bg1"/>
                </a:solidFill>
                <a:latin typeface="华文行楷" panose="02010800040101010101" charset="-122"/>
                <a:ea typeface="华文行楷" panose="02010800040101010101" charset="-122"/>
              </a:rPr>
              <a:t>论文概述</a:t>
            </a:r>
            <a:endParaRPr lang="zh-CN" altLang="en-US" sz="4000" dirty="0">
              <a:solidFill>
                <a:schemeClr val="bg1"/>
              </a:solidFill>
              <a:latin typeface="华文行楷" panose="02010800040101010101" charset="-122"/>
              <a:ea typeface="华文行楷" panose="02010800040101010101" charset="-122"/>
            </a:endParaRPr>
          </a:p>
        </p:txBody>
      </p:sp>
      <p:sp>
        <p:nvSpPr>
          <p:cNvPr id="2" name="文本框 1"/>
          <p:cNvSpPr txBox="1"/>
          <p:nvPr/>
        </p:nvSpPr>
        <p:spPr>
          <a:xfrm>
            <a:off x="16783" y="529116"/>
            <a:ext cx="1304016" cy="76944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4400" dirty="0">
                <a:latin typeface="思源黑体 CN Bold" panose="020B0800000000000000" pitchFamily="34" charset="-122"/>
                <a:ea typeface="思源黑体 CN Bold" panose="020B0800000000000000" pitchFamily="34" charset="-122"/>
              </a:rPr>
              <a:t>02</a:t>
            </a:r>
            <a:endParaRPr lang="zh-CN" altLang="en-US" sz="4400" dirty="0">
              <a:latin typeface="思源黑体 CN Bold" panose="020B0800000000000000" pitchFamily="34" charset="-122"/>
              <a:ea typeface="思源黑体 CN Bold" panose="020B0800000000000000" pitchFamily="34" charset="-122"/>
            </a:endParaRPr>
          </a:p>
        </p:txBody>
      </p:sp>
      <p:sp>
        <p:nvSpPr>
          <p:cNvPr id="3" name="文本框 2"/>
          <p:cNvSpPr txBox="1"/>
          <p:nvPr/>
        </p:nvSpPr>
        <p:spPr>
          <a:xfrm>
            <a:off x="2078355" y="764540"/>
            <a:ext cx="9286875" cy="777875"/>
          </a:xfrm>
          <a:prstGeom prst="rect">
            <a:avLst/>
          </a:prstGeom>
          <a:noFill/>
        </p:spPr>
        <p:txBody>
          <a:bodyPr wrap="square" rtlCol="0" anchor="t">
            <a:noAutofit/>
          </a:bodyPr>
          <a:p>
            <a:r>
              <a:rPr lang="zh-CN" altLang="en-US" sz="2000" b="1">
                <a:latin typeface="Times New Roman" panose="02020603050405020304" pitchFamily="18" charset="0"/>
                <a:ea typeface="华文楷体" panose="02010600040101010101" charset="-122"/>
                <a:cs typeface="Times New Roman" panose="02020603050405020304" pitchFamily="18" charset="0"/>
              </a:rPr>
              <a:t>《Accelerating Zero-Knowledge Proof with A Faster Parallel Multi-Scalar Multiplication Algorithm on GPUs》</a:t>
            </a:r>
            <a:endParaRPr lang="zh-CN" altLang="en-US" sz="2000" b="1">
              <a:latin typeface="Times New Roman" panose="02020603050405020304" pitchFamily="18" charset="0"/>
              <a:ea typeface="华文楷体" panose="02010600040101010101" charset="-122"/>
              <a:cs typeface="Times New Roman" panose="02020603050405020304" pitchFamily="18" charset="0"/>
            </a:endParaRPr>
          </a:p>
        </p:txBody>
      </p:sp>
      <p:sp>
        <p:nvSpPr>
          <p:cNvPr id="15" name="文本框 14"/>
          <p:cNvSpPr txBox="1"/>
          <p:nvPr/>
        </p:nvSpPr>
        <p:spPr>
          <a:xfrm>
            <a:off x="627380" y="1648460"/>
            <a:ext cx="11459210" cy="4436110"/>
          </a:xfrm>
          <a:prstGeom prst="rect">
            <a:avLst/>
          </a:prstGeom>
          <a:noFill/>
        </p:spPr>
        <p:txBody>
          <a:bodyPr wrap="square" rtlCol="0" anchor="t">
            <a:noAutofit/>
          </a:bodyPr>
          <a:p>
            <a:pPr indent="457200"/>
            <a:endParaRPr lang="zh-CN" altLang="en-US"/>
          </a:p>
          <a:p>
            <a:pPr indent="457200"/>
            <a:endParaRPr lang="zh-CN" altLang="en-US" b="1">
              <a:solidFill>
                <a:schemeClr val="tx1"/>
              </a:solidFill>
              <a:latin typeface="华文楷体" panose="02010600040101010101" charset="-122"/>
              <a:ea typeface="华文楷体" panose="02010600040101010101" charset="-122"/>
              <a:cs typeface="华文楷体" panose="02010600040101010101" charset="-122"/>
            </a:endParaRPr>
          </a:p>
          <a:p>
            <a:pPr indent="457200"/>
            <a:endParaRPr lang="zh-CN" altLang="en-US" b="1">
              <a:solidFill>
                <a:schemeClr val="tx1"/>
              </a:solidFill>
              <a:latin typeface="华文楷体" panose="02010600040101010101" charset="-122"/>
              <a:ea typeface="华文楷体" panose="02010600040101010101" charset="-122"/>
              <a:cs typeface="华文楷体" panose="02010600040101010101" charset="-122"/>
            </a:endParaRPr>
          </a:p>
          <a:p>
            <a:pPr indent="457200"/>
            <a:r>
              <a:rPr lang="en-US" altLang="zh-CN" b="1">
                <a:solidFill>
                  <a:schemeClr val="tx1"/>
                </a:solidFill>
                <a:latin typeface="华文楷体" panose="02010600040101010101" charset="-122"/>
                <a:ea typeface="华文楷体" panose="02010600040101010101" charset="-122"/>
                <a:cs typeface="华文楷体" panose="02010600040101010101" charset="-122"/>
              </a:rPr>
              <a:t>因此，我们借助稀疏矩阵提出了一种新的并行MSM算法，以加强Pippenger算法的优势。我们的算法非常适合在GPU上执行，并且比Pippenger算法有近乎完美的线性加速比。</a:t>
            </a:r>
            <a:endParaRPr lang="en-US" altLang="zh-CN" b="1">
              <a:solidFill>
                <a:schemeClr val="tx1"/>
              </a:solidFill>
              <a:latin typeface="华文楷体" panose="02010600040101010101" charset="-122"/>
              <a:ea typeface="华文楷体" panose="02010600040101010101" charset="-122"/>
              <a:cs typeface="华文楷体" panose="02010600040101010101" charset="-122"/>
            </a:endParaRPr>
          </a:p>
          <a:p>
            <a:pPr indent="457200"/>
            <a:r>
              <a:rPr lang="zh-CN" altLang="en-US" b="1">
                <a:solidFill>
                  <a:schemeClr val="tx1"/>
                </a:solidFill>
                <a:latin typeface="华文楷体" panose="02010600040101010101" charset="-122"/>
                <a:ea typeface="华文楷体" panose="02010600040101010101" charset="-122"/>
                <a:cs typeface="华文楷体" panose="02010600040101010101" charset="-122"/>
              </a:rPr>
              <a:t>原文提供了一个简单的例子描述其</a:t>
            </a:r>
            <a:r>
              <a:rPr lang="en-US" altLang="zh-CN" b="1">
                <a:solidFill>
                  <a:schemeClr val="tx1"/>
                </a:solidFill>
                <a:latin typeface="华文楷体" panose="02010600040101010101" charset="-122"/>
                <a:ea typeface="华文楷体" panose="02010600040101010101" charset="-122"/>
                <a:cs typeface="华文楷体" panose="02010600040101010101" charset="-122"/>
              </a:rPr>
              <a:t> MSM </a:t>
            </a:r>
            <a:r>
              <a:rPr lang="zh-CN" altLang="en-US" b="1">
                <a:solidFill>
                  <a:schemeClr val="tx1"/>
                </a:solidFill>
                <a:latin typeface="华文楷体" panose="02010600040101010101" charset="-122"/>
                <a:ea typeface="华文楷体" panose="02010600040101010101" charset="-122"/>
                <a:cs typeface="华文楷体" panose="02010600040101010101" charset="-122"/>
              </a:rPr>
              <a:t>算法，目前只能理解将元素用稀疏矩阵存储后操作实现并行</a:t>
            </a:r>
            <a:r>
              <a:rPr lang="zh-CN" altLang="en-US" b="1">
                <a:solidFill>
                  <a:schemeClr val="tx1"/>
                </a:solidFill>
                <a:latin typeface="华文楷体" panose="02010600040101010101" charset="-122"/>
                <a:ea typeface="华文楷体" panose="02010600040101010101" charset="-122"/>
                <a:cs typeface="华文楷体" panose="02010600040101010101" charset="-122"/>
              </a:rPr>
              <a:t>计算。</a:t>
            </a:r>
            <a:endParaRPr lang="zh-CN" altLang="en-US" b="1">
              <a:solidFill>
                <a:schemeClr val="tx1"/>
              </a:solidFill>
              <a:latin typeface="华文楷体" panose="02010600040101010101" charset="-122"/>
              <a:ea typeface="华文楷体" panose="02010600040101010101" charset="-122"/>
              <a:cs typeface="华文楷体" panose="02010600040101010101" charset="-122"/>
            </a:endParaRPr>
          </a:p>
        </p:txBody>
      </p:sp>
      <p:sp>
        <p:nvSpPr>
          <p:cNvPr id="18" name="文本框 17"/>
          <p:cNvSpPr txBox="1"/>
          <p:nvPr/>
        </p:nvSpPr>
        <p:spPr>
          <a:xfrm>
            <a:off x="1021080" y="1424940"/>
            <a:ext cx="4064000" cy="953135"/>
          </a:xfrm>
          <a:prstGeom prst="rect">
            <a:avLst/>
          </a:prstGeom>
          <a:noFill/>
        </p:spPr>
        <p:txBody>
          <a:bodyPr wrap="square" rtlCol="0">
            <a:spAutoFit/>
          </a:bodyPr>
          <a:p>
            <a:r>
              <a:rPr lang="zh-CN" altLang="en-US" sz="2800" b="1">
                <a:solidFill>
                  <a:srgbClr val="C00000"/>
                </a:solidFill>
                <a:latin typeface="华文楷体" panose="02010600040101010101" charset="-122"/>
                <a:ea typeface="华文楷体" panose="02010600040101010101" charset="-122"/>
              </a:rPr>
              <a:t>方法</a:t>
            </a:r>
            <a:endParaRPr lang="zh-CN" altLang="en-US" sz="2800" b="1">
              <a:solidFill>
                <a:srgbClr val="C00000"/>
              </a:solidFill>
              <a:latin typeface="华文楷体" panose="02010600040101010101" charset="-122"/>
              <a:ea typeface="华文楷体" panose="02010600040101010101" charset="-122"/>
            </a:endParaRPr>
          </a:p>
          <a:p>
            <a:r>
              <a:rPr lang="zh-CN" altLang="en-US" sz="2800" b="1">
                <a:solidFill>
                  <a:srgbClr val="C00000"/>
                </a:solidFill>
                <a:latin typeface="华文楷体" panose="02010600040101010101" charset="-122"/>
                <a:ea typeface="华文楷体" panose="02010600040101010101" charset="-122"/>
              </a:rPr>
              <a:t>并行化</a:t>
            </a:r>
            <a:r>
              <a:rPr lang="en-US" altLang="zh-CN" sz="2800" b="1">
                <a:solidFill>
                  <a:srgbClr val="C00000"/>
                </a:solidFill>
                <a:latin typeface="华文楷体" panose="02010600040101010101" charset="-122"/>
                <a:ea typeface="华文楷体" panose="02010600040101010101" charset="-122"/>
              </a:rPr>
              <a:t> MSM</a:t>
            </a:r>
            <a:r>
              <a:rPr lang="zh-CN" altLang="en-US" sz="2800" b="1">
                <a:solidFill>
                  <a:srgbClr val="C00000"/>
                </a:solidFill>
                <a:latin typeface="华文楷体" panose="02010600040101010101" charset="-122"/>
                <a:ea typeface="华文楷体" panose="02010600040101010101" charset="-122"/>
              </a:rPr>
              <a:t>方法</a:t>
            </a:r>
            <a:endParaRPr lang="zh-CN" altLang="en-US" sz="2800" b="1">
              <a:solidFill>
                <a:srgbClr val="C00000"/>
              </a:solidFill>
              <a:latin typeface="华文楷体" panose="02010600040101010101" charset="-122"/>
              <a:ea typeface="华文楷体" panose="02010600040101010101" charset="-122"/>
            </a:endParaRPr>
          </a:p>
        </p:txBody>
      </p:sp>
      <p:pic>
        <p:nvPicPr>
          <p:cNvPr id="4" name="图片 3"/>
          <p:cNvPicPr>
            <a:picLocks noChangeAspect="1"/>
          </p:cNvPicPr>
          <p:nvPr>
            <p:custDataLst>
              <p:tags r:id="rId8"/>
            </p:custDataLst>
          </p:nvPr>
        </p:nvPicPr>
        <p:blipFill>
          <a:blip r:embed="rId9"/>
          <a:stretch>
            <a:fillRect/>
          </a:stretch>
        </p:blipFill>
        <p:spPr>
          <a:xfrm>
            <a:off x="3432810" y="3504565"/>
            <a:ext cx="4431665" cy="294576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rotWithShape="1">
          <a:blip r:embed="rId1">
            <a:lum bright="70000" contrast="-70000"/>
            <a:extLst>
              <a:ext uri="{BEBA8EAE-BF5A-486C-A8C5-ECC9F3942E4B}">
                <a14:imgProps xmlns:a14="http://schemas.microsoft.com/office/drawing/2010/main">
                  <a14:imgLayer r:embed="rId2">
                    <a14:imgEffect>
                      <a14:artisticPhotocopy trans="62000" detail="10"/>
                    </a14:imgEffect>
                  </a14:imgLayer>
                </a14:imgProps>
              </a:ext>
              <a:ext uri="{28A0092B-C50C-407E-A947-70E740481C1C}">
                <a14:useLocalDpi xmlns:a14="http://schemas.microsoft.com/office/drawing/2010/main" val="0"/>
              </a:ext>
            </a:extLst>
          </a:blip>
          <a:srcRect l="21090" t="24930" r="28578" b="35961"/>
          <a:stretch>
            <a:fillRect/>
          </a:stretch>
        </p:blipFill>
        <p:spPr>
          <a:xfrm>
            <a:off x="4208555" y="5123870"/>
            <a:ext cx="3782824" cy="3919109"/>
          </a:xfrm>
          <a:prstGeom prst="rect">
            <a:avLst/>
          </a:prstGeom>
        </p:spPr>
      </p:pic>
      <p:pic>
        <p:nvPicPr>
          <p:cNvPr id="21" name="图片 20"/>
          <p:cNvPicPr>
            <a:picLocks noChangeAspect="1"/>
          </p:cNvPicPr>
          <p:nvPr/>
        </p:nvPicPr>
        <p:blipFill>
          <a:blip r:embed="rId3"/>
          <a:stretch>
            <a:fillRect/>
          </a:stretch>
        </p:blipFill>
        <p:spPr>
          <a:xfrm>
            <a:off x="0" y="-1"/>
            <a:ext cx="12192000" cy="553865"/>
          </a:xfrm>
          <a:prstGeom prst="rect">
            <a:avLst/>
          </a:prstGeom>
        </p:spPr>
      </p:pic>
      <p:pic>
        <p:nvPicPr>
          <p:cNvPr id="25" name="图片 24"/>
          <p:cNvPicPr>
            <a:picLocks noChangeAspect="1"/>
          </p:cNvPicPr>
          <p:nvPr/>
        </p:nvPicPr>
        <p:blipFill rotWithShape="1">
          <a:blip r:embed="rId4">
            <a:extLst>
              <a:ext uri="{BEBA8EAE-BF5A-486C-A8C5-ECC9F3942E4B}">
                <a14:imgProps xmlns:a14="http://schemas.microsoft.com/office/drawing/2010/main">
                  <a14:imgLayer r:embed="rId5">
                    <a14:imgEffect>
                      <a14:artisticPhotocopy trans="59000" detail="10"/>
                    </a14:imgEffect>
                  </a14:imgLayer>
                </a14:imgProps>
              </a:ext>
              <a:ext uri="{28A0092B-C50C-407E-A947-70E740481C1C}">
                <a14:useLocalDpi xmlns:a14="http://schemas.microsoft.com/office/drawing/2010/main" val="0"/>
              </a:ext>
            </a:extLst>
          </a:blip>
          <a:srcRect l="21222" t="24263" r="27229" b="31678"/>
          <a:stretch>
            <a:fillRect/>
          </a:stretch>
        </p:blipFill>
        <p:spPr>
          <a:xfrm rot="7839735">
            <a:off x="-1483626" y="-1142126"/>
            <a:ext cx="2831237" cy="3226500"/>
          </a:xfrm>
          <a:prstGeom prst="rect">
            <a:avLst/>
          </a:prstGeom>
        </p:spPr>
      </p:pic>
      <p:pic>
        <p:nvPicPr>
          <p:cNvPr id="8" name="图片 7"/>
          <p:cNvPicPr>
            <a:picLocks noChangeAspect="1"/>
          </p:cNvPicPr>
          <p:nvPr/>
        </p:nvPicPr>
        <p:blipFill>
          <a:blip r:embed="rId3"/>
          <a:stretch>
            <a:fillRect/>
          </a:stretch>
        </p:blipFill>
        <p:spPr>
          <a:xfrm>
            <a:off x="0" y="6457950"/>
            <a:ext cx="4699000" cy="400050"/>
          </a:xfrm>
          <a:prstGeom prst="rect">
            <a:avLst/>
          </a:prstGeom>
        </p:spPr>
      </p:pic>
      <p:pic>
        <p:nvPicPr>
          <p:cNvPr id="9" name="图片 8"/>
          <p:cNvPicPr>
            <a:picLocks noChangeAspect="1"/>
          </p:cNvPicPr>
          <p:nvPr/>
        </p:nvPicPr>
        <p:blipFill>
          <a:blip r:embed="rId3"/>
          <a:stretch>
            <a:fillRect/>
          </a:stretch>
        </p:blipFill>
        <p:spPr>
          <a:xfrm>
            <a:off x="7492999" y="6457950"/>
            <a:ext cx="4699000" cy="400050"/>
          </a:xfrm>
          <a:prstGeom prst="rect">
            <a:avLst/>
          </a:prstGeom>
        </p:spPr>
      </p:pic>
      <p:pic>
        <p:nvPicPr>
          <p:cNvPr id="27" name="图片 26"/>
          <p:cNvPicPr>
            <a:picLocks noChangeAspect="1"/>
          </p:cNvPicPr>
          <p:nvPr/>
        </p:nvPicPr>
        <p:blipFill rotWithShape="1">
          <a:blip r:embed="rId6">
            <a:extLst>
              <a:ext uri="{28A0092B-C50C-407E-A947-70E740481C1C}">
                <a14:useLocalDpi xmlns:a14="http://schemas.microsoft.com/office/drawing/2010/main" val="0"/>
              </a:ext>
            </a:extLst>
          </a:blip>
          <a:srcRect t="34707" r="-945" b="31476"/>
          <a:stretch>
            <a:fillRect/>
          </a:stretch>
        </p:blipFill>
        <p:spPr>
          <a:xfrm>
            <a:off x="4706935" y="5825470"/>
            <a:ext cx="2816225" cy="1257955"/>
          </a:xfrm>
          <a:prstGeom prst="rect">
            <a:avLst/>
          </a:prstGeom>
          <a:effectLst/>
        </p:spPr>
      </p:pic>
      <p:pic>
        <p:nvPicPr>
          <p:cNvPr id="13" name="图片 12"/>
          <p:cNvPicPr>
            <a:picLocks noChangeAspect="1"/>
          </p:cNvPicPr>
          <p:nvPr/>
        </p:nvPicPr>
        <p:blipFill>
          <a:blip r:embed="rId3"/>
          <a:stretch>
            <a:fillRect/>
          </a:stretch>
        </p:blipFill>
        <p:spPr>
          <a:xfrm>
            <a:off x="4699000" y="6786563"/>
            <a:ext cx="2793999" cy="71437"/>
          </a:xfrm>
          <a:prstGeom prst="rect">
            <a:avLst/>
          </a:prstGeom>
        </p:spPr>
      </p:pic>
      <p:sp>
        <p:nvSpPr>
          <p:cNvPr id="7" name="文本框 6"/>
          <p:cNvSpPr txBox="1"/>
          <p:nvPr/>
        </p:nvSpPr>
        <p:spPr>
          <a:xfrm>
            <a:off x="7619999" y="6477744"/>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sp>
        <p:nvSpPr>
          <p:cNvPr id="20" name="文本框 19"/>
          <p:cNvSpPr txBox="1"/>
          <p:nvPr/>
        </p:nvSpPr>
        <p:spPr>
          <a:xfrm>
            <a:off x="220660" y="6480125"/>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pic>
        <p:nvPicPr>
          <p:cNvPr id="22" name="图片 21"/>
          <p:cNvPicPr>
            <a:picLocks noChangeAspect="1"/>
          </p:cNvPicPr>
          <p:nvPr/>
        </p:nvPicPr>
        <p:blipFill rotWithShape="1">
          <a:blip r:embed="rId7">
            <a:extLst>
              <a:ext uri="{28A0092B-C50C-407E-A947-70E740481C1C}">
                <a14:useLocalDpi xmlns:a14="http://schemas.microsoft.com/office/drawing/2010/main" val="0"/>
              </a:ext>
            </a:extLst>
          </a:blip>
          <a:srcRect t="45162" b="43657"/>
          <a:stretch>
            <a:fillRect/>
          </a:stretch>
        </p:blipFill>
        <p:spPr>
          <a:xfrm>
            <a:off x="8942612" y="12009"/>
            <a:ext cx="3371850" cy="502657"/>
          </a:xfrm>
          <a:prstGeom prst="rect">
            <a:avLst/>
          </a:prstGeom>
        </p:spPr>
      </p:pic>
      <p:sp>
        <p:nvSpPr>
          <p:cNvPr id="5" name="文本框 4"/>
          <p:cNvSpPr txBox="1"/>
          <p:nvPr/>
        </p:nvSpPr>
        <p:spPr>
          <a:xfrm>
            <a:off x="0" y="-77012"/>
            <a:ext cx="4098267" cy="706755"/>
          </a:xfrm>
          <a:prstGeom prst="rect">
            <a:avLst/>
          </a:prstGeom>
          <a:noFill/>
        </p:spPr>
        <p:txBody>
          <a:bodyPr wrap="square" rtlCol="0">
            <a:spAutoFit/>
          </a:bodyPr>
          <a:lstStyle/>
          <a:p>
            <a:r>
              <a:rPr lang="zh-CN" altLang="en-US" sz="4000" dirty="0">
                <a:solidFill>
                  <a:schemeClr val="bg1"/>
                </a:solidFill>
                <a:latin typeface="华文行楷" panose="02010800040101010101" charset="-122"/>
                <a:ea typeface="华文行楷" panose="02010800040101010101" charset="-122"/>
              </a:rPr>
              <a:t>论文概述</a:t>
            </a:r>
            <a:endParaRPr lang="zh-CN" altLang="en-US" sz="4000" dirty="0">
              <a:solidFill>
                <a:schemeClr val="bg1"/>
              </a:solidFill>
              <a:latin typeface="华文行楷" panose="02010800040101010101" charset="-122"/>
              <a:ea typeface="华文行楷" panose="02010800040101010101" charset="-122"/>
            </a:endParaRPr>
          </a:p>
        </p:txBody>
      </p:sp>
      <p:sp>
        <p:nvSpPr>
          <p:cNvPr id="2" name="文本框 1"/>
          <p:cNvSpPr txBox="1"/>
          <p:nvPr/>
        </p:nvSpPr>
        <p:spPr>
          <a:xfrm>
            <a:off x="16783" y="529116"/>
            <a:ext cx="1304016" cy="76944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4400" dirty="0">
                <a:latin typeface="思源黑体 CN Bold" panose="020B0800000000000000" pitchFamily="34" charset="-122"/>
                <a:ea typeface="思源黑体 CN Bold" panose="020B0800000000000000" pitchFamily="34" charset="-122"/>
              </a:rPr>
              <a:t>02</a:t>
            </a:r>
            <a:endParaRPr lang="zh-CN" altLang="en-US" sz="4400" dirty="0">
              <a:latin typeface="思源黑体 CN Bold" panose="020B0800000000000000" pitchFamily="34" charset="-122"/>
              <a:ea typeface="思源黑体 CN Bold" panose="020B0800000000000000" pitchFamily="34" charset="-122"/>
            </a:endParaRPr>
          </a:p>
        </p:txBody>
      </p:sp>
      <p:sp>
        <p:nvSpPr>
          <p:cNvPr id="3" name="文本框 2"/>
          <p:cNvSpPr txBox="1"/>
          <p:nvPr/>
        </p:nvSpPr>
        <p:spPr>
          <a:xfrm>
            <a:off x="2078355" y="764540"/>
            <a:ext cx="9286875" cy="777875"/>
          </a:xfrm>
          <a:prstGeom prst="rect">
            <a:avLst/>
          </a:prstGeom>
          <a:noFill/>
        </p:spPr>
        <p:txBody>
          <a:bodyPr wrap="square" rtlCol="0" anchor="t">
            <a:noAutofit/>
          </a:bodyPr>
          <a:p>
            <a:r>
              <a:rPr lang="zh-CN" altLang="en-US" sz="2000" b="1">
                <a:latin typeface="Times New Roman" panose="02020603050405020304" pitchFamily="18" charset="0"/>
                <a:ea typeface="华文楷体" panose="02010600040101010101" charset="-122"/>
                <a:cs typeface="Times New Roman" panose="02020603050405020304" pitchFamily="18" charset="0"/>
              </a:rPr>
              <a:t>《Accelerating Zero-Knowledge Proof with A Faster Parallel Multi-Scalar Multiplication Algorithm on GPUs》</a:t>
            </a:r>
            <a:endParaRPr lang="zh-CN" altLang="en-US" sz="2000" b="1">
              <a:latin typeface="Times New Roman" panose="02020603050405020304" pitchFamily="18" charset="0"/>
              <a:ea typeface="华文楷体" panose="02010600040101010101" charset="-122"/>
              <a:cs typeface="Times New Roman" panose="02020603050405020304" pitchFamily="18" charset="0"/>
            </a:endParaRPr>
          </a:p>
        </p:txBody>
      </p:sp>
      <p:sp>
        <p:nvSpPr>
          <p:cNvPr id="15" name="文本框 14"/>
          <p:cNvSpPr txBox="1"/>
          <p:nvPr/>
        </p:nvSpPr>
        <p:spPr>
          <a:xfrm>
            <a:off x="732790" y="2473960"/>
            <a:ext cx="11459210" cy="4436110"/>
          </a:xfrm>
          <a:prstGeom prst="rect">
            <a:avLst/>
          </a:prstGeom>
          <a:noFill/>
        </p:spPr>
        <p:txBody>
          <a:bodyPr wrap="square" rtlCol="0" anchor="t">
            <a:noAutofit/>
          </a:bodyPr>
          <a:p>
            <a:pPr indent="457200"/>
            <a:r>
              <a:rPr lang="zh-CN" altLang="en-US" b="1">
                <a:latin typeface="华文楷体" panose="02010600040101010101" charset="-122"/>
                <a:ea typeface="华文楷体" panose="02010600040101010101" charset="-122"/>
                <a:cs typeface="华文楷体" panose="02010600040101010101" charset="-122"/>
              </a:rPr>
              <a:t>在</a:t>
            </a:r>
            <a:r>
              <a:rPr lang="en-US" altLang="zh-CN" b="1">
                <a:latin typeface="华文楷体" panose="02010600040101010101" charset="-122"/>
                <a:ea typeface="华文楷体" panose="02010600040101010101" charset="-122"/>
                <a:cs typeface="华文楷体" panose="02010600040101010101" charset="-122"/>
              </a:rPr>
              <a:t> </a:t>
            </a:r>
            <a:r>
              <a:rPr lang="zh-CN" altLang="en-US" b="1">
                <a:latin typeface="华文楷体" panose="02010600040101010101" charset="-122"/>
                <a:ea typeface="华文楷体" panose="02010600040101010101" charset="-122"/>
                <a:cs typeface="华文楷体" panose="02010600040101010101" charset="-122"/>
              </a:rPr>
              <a:t>Groth</a:t>
            </a:r>
            <a:r>
              <a:rPr lang="en-US" altLang="zh-CN" b="1">
                <a:latin typeface="华文楷体" panose="02010600040101010101" charset="-122"/>
                <a:ea typeface="华文楷体" panose="02010600040101010101" charset="-122"/>
                <a:cs typeface="华文楷体" panose="02010600040101010101" charset="-122"/>
              </a:rPr>
              <a:t> </a:t>
            </a:r>
            <a:r>
              <a:rPr lang="zh-CN" altLang="en-US" b="1">
                <a:latin typeface="华文楷体" panose="02010600040101010101" charset="-122"/>
                <a:ea typeface="华文楷体" panose="02010600040101010101" charset="-122"/>
                <a:cs typeface="华文楷体" panose="02010600040101010101" charset="-122"/>
              </a:rPr>
              <a:t>协议中，矩阵-向量乘法( MUL )对由待证函数编译得到的R1CS矩阵进行运算。MUL的计算成本主要取决于其运行矩阵的规模。在实际应用中，R1CS</a:t>
            </a:r>
            <a:r>
              <a:rPr lang="en-US" altLang="zh-CN" b="1">
                <a:latin typeface="华文楷体" panose="02010600040101010101" charset="-122"/>
                <a:ea typeface="华文楷体" panose="02010600040101010101" charset="-122"/>
                <a:cs typeface="华文楷体" panose="02010600040101010101" charset="-122"/>
              </a:rPr>
              <a:t> </a:t>
            </a:r>
            <a:r>
              <a:rPr lang="zh-CN" altLang="en-US" b="1">
                <a:latin typeface="华文楷体" panose="02010600040101010101" charset="-122"/>
                <a:ea typeface="华文楷体" panose="02010600040101010101" charset="-122"/>
                <a:cs typeface="华文楷体" panose="02010600040101010101" charset="-122"/>
              </a:rPr>
              <a:t>矩阵通常是非常大但稀疏的。因此，我们选择</a:t>
            </a:r>
            <a:r>
              <a:rPr lang="en-US" altLang="zh-CN" b="1">
                <a:latin typeface="华文楷体" panose="02010600040101010101" charset="-122"/>
                <a:ea typeface="华文楷体" panose="02010600040101010101" charset="-122"/>
                <a:cs typeface="华文楷体" panose="02010600040101010101" charset="-122"/>
              </a:rPr>
              <a:t> </a:t>
            </a:r>
            <a:r>
              <a:rPr lang="zh-CN" altLang="en-US" b="1">
                <a:latin typeface="华文楷体" panose="02010600040101010101" charset="-122"/>
                <a:ea typeface="华文楷体" panose="02010600040101010101" charset="-122"/>
                <a:cs typeface="华文楷体" panose="02010600040101010101" charset="-122"/>
              </a:rPr>
              <a:t>CSR</a:t>
            </a:r>
            <a:r>
              <a:rPr lang="en-US" altLang="zh-CN" b="1">
                <a:latin typeface="华文楷体" panose="02010600040101010101" charset="-122"/>
                <a:ea typeface="华文楷体" panose="02010600040101010101" charset="-122"/>
                <a:cs typeface="华文楷体" panose="02010600040101010101" charset="-122"/>
              </a:rPr>
              <a:t>(</a:t>
            </a:r>
            <a:r>
              <a:rPr lang="zh-CN" altLang="en-US" b="1">
                <a:latin typeface="华文楷体" panose="02010600040101010101" charset="-122"/>
                <a:ea typeface="华文楷体" panose="02010600040101010101" charset="-122"/>
                <a:cs typeface="华文楷体" panose="02010600040101010101" charset="-122"/>
              </a:rPr>
              <a:t>稀疏矩阵格式</a:t>
            </a:r>
            <a:r>
              <a:rPr lang="en-US" altLang="zh-CN" b="1">
                <a:latin typeface="华文楷体" panose="02010600040101010101" charset="-122"/>
                <a:ea typeface="华文楷体" panose="02010600040101010101" charset="-122"/>
                <a:cs typeface="华文楷体" panose="02010600040101010101" charset="-122"/>
              </a:rPr>
              <a:t>) </a:t>
            </a:r>
            <a:r>
              <a:rPr lang="zh-CN" altLang="en-US" b="1">
                <a:latin typeface="华文楷体" panose="02010600040101010101" charset="-122"/>
                <a:ea typeface="华文楷体" panose="02010600040101010101" charset="-122"/>
                <a:cs typeface="华文楷体" panose="02010600040101010101" charset="-122"/>
              </a:rPr>
              <a:t>存储格式来存储</a:t>
            </a:r>
            <a:r>
              <a:rPr lang="en-US" altLang="zh-CN" b="1">
                <a:latin typeface="华文楷体" panose="02010600040101010101" charset="-122"/>
                <a:ea typeface="华文楷体" panose="02010600040101010101" charset="-122"/>
                <a:cs typeface="华文楷体" panose="02010600040101010101" charset="-122"/>
              </a:rPr>
              <a:t> </a:t>
            </a:r>
            <a:r>
              <a:rPr lang="zh-CN" altLang="en-US" b="1">
                <a:latin typeface="华文楷体" panose="02010600040101010101" charset="-122"/>
                <a:ea typeface="华文楷体" panose="02010600040101010101" charset="-122"/>
                <a:cs typeface="华文楷体" panose="02010600040101010101" charset="-122"/>
              </a:rPr>
              <a:t>R1CS</a:t>
            </a:r>
            <a:r>
              <a:rPr lang="en-US" altLang="zh-CN" b="1">
                <a:latin typeface="华文楷体" panose="02010600040101010101" charset="-122"/>
                <a:ea typeface="华文楷体" panose="02010600040101010101" charset="-122"/>
                <a:cs typeface="华文楷体" panose="02010600040101010101" charset="-122"/>
              </a:rPr>
              <a:t> </a:t>
            </a:r>
            <a:r>
              <a:rPr lang="zh-CN" altLang="en-US" b="1">
                <a:latin typeface="华文楷体" panose="02010600040101010101" charset="-122"/>
                <a:ea typeface="华文楷体" panose="02010600040101010101" charset="-122"/>
                <a:cs typeface="华文楷体" panose="02010600040101010101" charset="-122"/>
              </a:rPr>
              <a:t>矩阵。该步骤有助于降低存储成本，并将整个</a:t>
            </a:r>
            <a:r>
              <a:rPr lang="en-US" altLang="zh-CN" b="1">
                <a:latin typeface="华文楷体" panose="02010600040101010101" charset="-122"/>
                <a:ea typeface="华文楷体" panose="02010600040101010101" charset="-122"/>
                <a:cs typeface="华文楷体" panose="02010600040101010101" charset="-122"/>
              </a:rPr>
              <a:t> </a:t>
            </a:r>
            <a:r>
              <a:rPr lang="zh-CN" altLang="en-US" b="1">
                <a:latin typeface="华文楷体" panose="02010600040101010101" charset="-122"/>
                <a:ea typeface="华文楷体" panose="02010600040101010101" charset="-122"/>
                <a:cs typeface="华文楷体" panose="02010600040101010101" charset="-122"/>
              </a:rPr>
              <a:t>R1CS</a:t>
            </a:r>
            <a:r>
              <a:rPr lang="en-US" altLang="zh-CN" b="1">
                <a:latin typeface="华文楷体" panose="02010600040101010101" charset="-122"/>
                <a:ea typeface="华文楷体" panose="02010600040101010101" charset="-122"/>
                <a:cs typeface="华文楷体" panose="02010600040101010101" charset="-122"/>
              </a:rPr>
              <a:t> </a:t>
            </a:r>
            <a:r>
              <a:rPr lang="zh-CN" altLang="en-US" b="1">
                <a:latin typeface="华文楷体" panose="02010600040101010101" charset="-122"/>
                <a:ea typeface="华文楷体" panose="02010600040101010101" charset="-122"/>
                <a:cs typeface="华文楷体" panose="02010600040101010101" charset="-122"/>
              </a:rPr>
              <a:t>矩阵搬移到</a:t>
            </a:r>
            <a:r>
              <a:rPr lang="en-US" altLang="zh-CN" b="1">
                <a:latin typeface="华文楷体" panose="02010600040101010101" charset="-122"/>
                <a:ea typeface="华文楷体" panose="02010600040101010101" charset="-122"/>
                <a:cs typeface="华文楷体" panose="02010600040101010101" charset="-122"/>
              </a:rPr>
              <a:t> </a:t>
            </a:r>
            <a:r>
              <a:rPr lang="zh-CN" altLang="en-US" b="1">
                <a:latin typeface="华文楷体" panose="02010600040101010101" charset="-122"/>
                <a:ea typeface="华文楷体" panose="02010600040101010101" charset="-122"/>
                <a:cs typeface="华文楷体" panose="02010600040101010101" charset="-122"/>
              </a:rPr>
              <a:t>GPU</a:t>
            </a:r>
            <a:r>
              <a:rPr lang="en-US" altLang="zh-CN" b="1">
                <a:latin typeface="华文楷体" panose="02010600040101010101" charset="-122"/>
                <a:ea typeface="华文楷体" panose="02010600040101010101" charset="-122"/>
                <a:cs typeface="华文楷体" panose="02010600040101010101" charset="-122"/>
              </a:rPr>
              <a:t> </a:t>
            </a:r>
            <a:r>
              <a:rPr lang="zh-CN" altLang="en-US" b="1">
                <a:latin typeface="华文楷体" panose="02010600040101010101" charset="-122"/>
                <a:ea typeface="华文楷体" panose="02010600040101010101" charset="-122"/>
                <a:cs typeface="华文楷体" panose="02010600040101010101" charset="-122"/>
              </a:rPr>
              <a:t>内存中。</a:t>
            </a:r>
            <a:endParaRPr lang="zh-CN" altLang="en-US" b="1">
              <a:latin typeface="华文楷体" panose="02010600040101010101" charset="-122"/>
              <a:ea typeface="华文楷体" panose="02010600040101010101" charset="-122"/>
              <a:cs typeface="华文楷体" panose="02010600040101010101" charset="-122"/>
            </a:endParaRPr>
          </a:p>
          <a:p>
            <a:pPr indent="457200"/>
            <a:r>
              <a:rPr lang="en-US" altLang="zh-CN" b="1">
                <a:solidFill>
                  <a:schemeClr val="tx1"/>
                </a:solidFill>
                <a:latin typeface="华文楷体" panose="02010600040101010101" charset="-122"/>
                <a:ea typeface="华文楷体" panose="02010600040101010101" charset="-122"/>
                <a:cs typeface="华文楷体" panose="02010600040101010101" charset="-122"/>
              </a:rPr>
              <a:t>将 R1CS 矩阵移入 GPU 内存后，利用稀疏矩阵的并行方案进行 MUL 计算。有许多并行稀疏矩阵向量乘( SPMV )方案，包括 CSR - Scalar ，CSR-Vector 和 CSR - Balanced 。然而，这些方案都不能适用于具有不同特性的稀疏矩阵。例如，CSR - Scalar将每个线程安排在稀疏矩阵的每一行上工作。当矩阵行长的方差很大时，该方案可能导致严重的负载不均衡。</a:t>
            </a:r>
            <a:r>
              <a:rPr lang="en-US" altLang="zh-CN" b="1">
                <a:solidFill>
                  <a:srgbClr val="C00000"/>
                </a:solidFill>
                <a:latin typeface="华文楷体" panose="02010600040101010101" charset="-122"/>
                <a:ea typeface="华文楷体" panose="02010600040101010101" charset="-122"/>
                <a:cs typeface="华文楷体" panose="02010600040101010101" charset="-122"/>
              </a:rPr>
              <a:t>因此，对于MUL计算，不能只选择一种静态并行方案。</a:t>
            </a:r>
            <a:endParaRPr lang="en-US" altLang="zh-CN" b="1">
              <a:solidFill>
                <a:schemeClr val="tx1"/>
              </a:solidFill>
              <a:latin typeface="华文楷体" panose="02010600040101010101" charset="-122"/>
              <a:ea typeface="华文楷体" panose="02010600040101010101" charset="-122"/>
              <a:cs typeface="华文楷体" panose="02010600040101010101" charset="-122"/>
            </a:endParaRPr>
          </a:p>
          <a:p>
            <a:pPr indent="457200"/>
            <a:r>
              <a:rPr lang="en-US" altLang="zh-CN" b="1">
                <a:solidFill>
                  <a:srgbClr val="C00000"/>
                </a:solidFill>
                <a:latin typeface="华文楷体" panose="02010600040101010101" charset="-122"/>
                <a:ea typeface="华文楷体" panose="02010600040101010101" charset="-122"/>
                <a:cs typeface="华文楷体" panose="02010600040101010101" charset="-122"/>
              </a:rPr>
              <a:t>在 MUL 实现中，我们对不同的 R1CS 矩阵采用不同的SPMV方案。对于一个具体的R1CS矩阵，我们首先统计出R1CS矩阵的特征，如行长的方差和均值。然后，对于方差较小且均值较小的 R1CS 矩阵，选择 CSR - Scalar；对于方差较小且均值较大的 R1CS 矩阵，选择 CSR - Vector；对于方差较大的R1CS矩阵，选择CSR - Balance。上述方法可以避免这些并行SPMV方案的缺点。</a:t>
            </a:r>
            <a:endParaRPr lang="en-US" altLang="zh-CN" b="1">
              <a:solidFill>
                <a:srgbClr val="C00000"/>
              </a:solidFill>
              <a:latin typeface="华文楷体" panose="02010600040101010101" charset="-122"/>
              <a:ea typeface="华文楷体" panose="02010600040101010101" charset="-122"/>
              <a:cs typeface="华文楷体" panose="02010600040101010101" charset="-122"/>
            </a:endParaRPr>
          </a:p>
        </p:txBody>
      </p:sp>
      <p:sp>
        <p:nvSpPr>
          <p:cNvPr id="18" name="文本框 17"/>
          <p:cNvSpPr txBox="1"/>
          <p:nvPr/>
        </p:nvSpPr>
        <p:spPr>
          <a:xfrm>
            <a:off x="1021080" y="1424940"/>
            <a:ext cx="4064000" cy="953135"/>
          </a:xfrm>
          <a:prstGeom prst="rect">
            <a:avLst/>
          </a:prstGeom>
          <a:noFill/>
        </p:spPr>
        <p:txBody>
          <a:bodyPr wrap="square" rtlCol="0">
            <a:spAutoFit/>
          </a:bodyPr>
          <a:p>
            <a:r>
              <a:rPr lang="zh-CN" altLang="en-US" sz="2800" b="1">
                <a:solidFill>
                  <a:srgbClr val="C00000"/>
                </a:solidFill>
                <a:latin typeface="华文楷体" panose="02010600040101010101" charset="-122"/>
                <a:ea typeface="华文楷体" panose="02010600040101010101" charset="-122"/>
              </a:rPr>
              <a:t>方法</a:t>
            </a:r>
            <a:endParaRPr lang="zh-CN" altLang="en-US" sz="2800" b="1">
              <a:solidFill>
                <a:srgbClr val="C00000"/>
              </a:solidFill>
              <a:latin typeface="华文楷体" panose="02010600040101010101" charset="-122"/>
              <a:ea typeface="华文楷体" panose="02010600040101010101" charset="-122"/>
            </a:endParaRPr>
          </a:p>
          <a:p>
            <a:r>
              <a:rPr lang="zh-CN" altLang="en-US" sz="2800" b="1">
                <a:solidFill>
                  <a:srgbClr val="C00000"/>
                </a:solidFill>
                <a:latin typeface="华文楷体" panose="02010600040101010101" charset="-122"/>
                <a:ea typeface="华文楷体" panose="02010600040101010101" charset="-122"/>
              </a:rPr>
              <a:t>并行化</a:t>
            </a:r>
            <a:r>
              <a:rPr lang="en-US" altLang="zh-CN" sz="2800" b="1">
                <a:solidFill>
                  <a:srgbClr val="C00000"/>
                </a:solidFill>
                <a:latin typeface="华文楷体" panose="02010600040101010101" charset="-122"/>
                <a:ea typeface="华文楷体" panose="02010600040101010101" charset="-122"/>
              </a:rPr>
              <a:t> MUL</a:t>
            </a:r>
            <a:r>
              <a:rPr lang="zh-CN" altLang="en-US" sz="2800" b="1">
                <a:solidFill>
                  <a:srgbClr val="C00000"/>
                </a:solidFill>
                <a:latin typeface="华文楷体" panose="02010600040101010101" charset="-122"/>
                <a:ea typeface="华文楷体" panose="02010600040101010101" charset="-122"/>
              </a:rPr>
              <a:t>方法</a:t>
            </a:r>
            <a:endParaRPr lang="zh-CN" altLang="en-US" sz="2800" b="1">
              <a:solidFill>
                <a:srgbClr val="C00000"/>
              </a:solidFill>
              <a:latin typeface="华文楷体" panose="02010600040101010101" charset="-122"/>
              <a:ea typeface="华文楷体" panose="02010600040101010101"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rotWithShape="1">
          <a:blip r:embed="rId1">
            <a:lum bright="70000" contrast="-70000"/>
            <a:extLst>
              <a:ext uri="{BEBA8EAE-BF5A-486C-A8C5-ECC9F3942E4B}">
                <a14:imgProps xmlns:a14="http://schemas.microsoft.com/office/drawing/2010/main">
                  <a14:imgLayer r:embed="rId2">
                    <a14:imgEffect>
                      <a14:artisticPhotocopy trans="62000" detail="10"/>
                    </a14:imgEffect>
                  </a14:imgLayer>
                </a14:imgProps>
              </a:ext>
              <a:ext uri="{28A0092B-C50C-407E-A947-70E740481C1C}">
                <a14:useLocalDpi xmlns:a14="http://schemas.microsoft.com/office/drawing/2010/main" val="0"/>
              </a:ext>
            </a:extLst>
          </a:blip>
          <a:srcRect l="21090" t="24930" r="28578" b="35961"/>
          <a:stretch>
            <a:fillRect/>
          </a:stretch>
        </p:blipFill>
        <p:spPr>
          <a:xfrm>
            <a:off x="4208555" y="5123870"/>
            <a:ext cx="3782824" cy="3919109"/>
          </a:xfrm>
          <a:prstGeom prst="rect">
            <a:avLst/>
          </a:prstGeom>
        </p:spPr>
      </p:pic>
      <p:pic>
        <p:nvPicPr>
          <p:cNvPr id="21" name="图片 20"/>
          <p:cNvPicPr>
            <a:picLocks noChangeAspect="1"/>
          </p:cNvPicPr>
          <p:nvPr/>
        </p:nvPicPr>
        <p:blipFill>
          <a:blip r:embed="rId3"/>
          <a:stretch>
            <a:fillRect/>
          </a:stretch>
        </p:blipFill>
        <p:spPr>
          <a:xfrm>
            <a:off x="0" y="-1"/>
            <a:ext cx="12192000" cy="553865"/>
          </a:xfrm>
          <a:prstGeom prst="rect">
            <a:avLst/>
          </a:prstGeom>
        </p:spPr>
      </p:pic>
      <p:pic>
        <p:nvPicPr>
          <p:cNvPr id="25" name="图片 24"/>
          <p:cNvPicPr>
            <a:picLocks noChangeAspect="1"/>
          </p:cNvPicPr>
          <p:nvPr/>
        </p:nvPicPr>
        <p:blipFill rotWithShape="1">
          <a:blip r:embed="rId4">
            <a:extLst>
              <a:ext uri="{BEBA8EAE-BF5A-486C-A8C5-ECC9F3942E4B}">
                <a14:imgProps xmlns:a14="http://schemas.microsoft.com/office/drawing/2010/main">
                  <a14:imgLayer r:embed="rId5">
                    <a14:imgEffect>
                      <a14:artisticPhotocopy trans="59000" detail="10"/>
                    </a14:imgEffect>
                  </a14:imgLayer>
                </a14:imgProps>
              </a:ext>
              <a:ext uri="{28A0092B-C50C-407E-A947-70E740481C1C}">
                <a14:useLocalDpi xmlns:a14="http://schemas.microsoft.com/office/drawing/2010/main" val="0"/>
              </a:ext>
            </a:extLst>
          </a:blip>
          <a:srcRect l="21222" t="24263" r="27229" b="31678"/>
          <a:stretch>
            <a:fillRect/>
          </a:stretch>
        </p:blipFill>
        <p:spPr>
          <a:xfrm rot="7839735">
            <a:off x="-1483626" y="-1142126"/>
            <a:ext cx="2831237" cy="3226500"/>
          </a:xfrm>
          <a:prstGeom prst="rect">
            <a:avLst/>
          </a:prstGeom>
        </p:spPr>
      </p:pic>
      <p:pic>
        <p:nvPicPr>
          <p:cNvPr id="8" name="图片 7"/>
          <p:cNvPicPr>
            <a:picLocks noChangeAspect="1"/>
          </p:cNvPicPr>
          <p:nvPr/>
        </p:nvPicPr>
        <p:blipFill>
          <a:blip r:embed="rId3"/>
          <a:stretch>
            <a:fillRect/>
          </a:stretch>
        </p:blipFill>
        <p:spPr>
          <a:xfrm>
            <a:off x="0" y="6457950"/>
            <a:ext cx="4699000" cy="400050"/>
          </a:xfrm>
          <a:prstGeom prst="rect">
            <a:avLst/>
          </a:prstGeom>
        </p:spPr>
      </p:pic>
      <p:pic>
        <p:nvPicPr>
          <p:cNvPr id="9" name="图片 8"/>
          <p:cNvPicPr>
            <a:picLocks noChangeAspect="1"/>
          </p:cNvPicPr>
          <p:nvPr/>
        </p:nvPicPr>
        <p:blipFill>
          <a:blip r:embed="rId3"/>
          <a:stretch>
            <a:fillRect/>
          </a:stretch>
        </p:blipFill>
        <p:spPr>
          <a:xfrm>
            <a:off x="7492999" y="6457950"/>
            <a:ext cx="4699000" cy="400050"/>
          </a:xfrm>
          <a:prstGeom prst="rect">
            <a:avLst/>
          </a:prstGeom>
        </p:spPr>
      </p:pic>
      <p:pic>
        <p:nvPicPr>
          <p:cNvPr id="27" name="图片 26"/>
          <p:cNvPicPr>
            <a:picLocks noChangeAspect="1"/>
          </p:cNvPicPr>
          <p:nvPr/>
        </p:nvPicPr>
        <p:blipFill rotWithShape="1">
          <a:blip r:embed="rId6">
            <a:extLst>
              <a:ext uri="{28A0092B-C50C-407E-A947-70E740481C1C}">
                <a14:useLocalDpi xmlns:a14="http://schemas.microsoft.com/office/drawing/2010/main" val="0"/>
              </a:ext>
            </a:extLst>
          </a:blip>
          <a:srcRect t="34707" r="-945" b="31476"/>
          <a:stretch>
            <a:fillRect/>
          </a:stretch>
        </p:blipFill>
        <p:spPr>
          <a:xfrm>
            <a:off x="4706935" y="5825470"/>
            <a:ext cx="2816225" cy="1257955"/>
          </a:xfrm>
          <a:prstGeom prst="rect">
            <a:avLst/>
          </a:prstGeom>
          <a:effectLst/>
        </p:spPr>
      </p:pic>
      <p:pic>
        <p:nvPicPr>
          <p:cNvPr id="13" name="图片 12"/>
          <p:cNvPicPr>
            <a:picLocks noChangeAspect="1"/>
          </p:cNvPicPr>
          <p:nvPr/>
        </p:nvPicPr>
        <p:blipFill>
          <a:blip r:embed="rId3"/>
          <a:stretch>
            <a:fillRect/>
          </a:stretch>
        </p:blipFill>
        <p:spPr>
          <a:xfrm>
            <a:off x="4699000" y="6786563"/>
            <a:ext cx="2793999" cy="71437"/>
          </a:xfrm>
          <a:prstGeom prst="rect">
            <a:avLst/>
          </a:prstGeom>
        </p:spPr>
      </p:pic>
      <p:sp>
        <p:nvSpPr>
          <p:cNvPr id="7" name="文本框 6"/>
          <p:cNvSpPr txBox="1"/>
          <p:nvPr/>
        </p:nvSpPr>
        <p:spPr>
          <a:xfrm>
            <a:off x="7619999" y="6477744"/>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sp>
        <p:nvSpPr>
          <p:cNvPr id="20" name="文本框 19"/>
          <p:cNvSpPr txBox="1"/>
          <p:nvPr/>
        </p:nvSpPr>
        <p:spPr>
          <a:xfrm>
            <a:off x="220660" y="6480125"/>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pic>
        <p:nvPicPr>
          <p:cNvPr id="22" name="图片 21"/>
          <p:cNvPicPr>
            <a:picLocks noChangeAspect="1"/>
          </p:cNvPicPr>
          <p:nvPr/>
        </p:nvPicPr>
        <p:blipFill rotWithShape="1">
          <a:blip r:embed="rId7">
            <a:extLst>
              <a:ext uri="{28A0092B-C50C-407E-A947-70E740481C1C}">
                <a14:useLocalDpi xmlns:a14="http://schemas.microsoft.com/office/drawing/2010/main" val="0"/>
              </a:ext>
            </a:extLst>
          </a:blip>
          <a:srcRect t="45162" b="43657"/>
          <a:stretch>
            <a:fillRect/>
          </a:stretch>
        </p:blipFill>
        <p:spPr>
          <a:xfrm>
            <a:off x="8942612" y="12009"/>
            <a:ext cx="3371850" cy="502657"/>
          </a:xfrm>
          <a:prstGeom prst="rect">
            <a:avLst/>
          </a:prstGeom>
        </p:spPr>
      </p:pic>
      <p:sp>
        <p:nvSpPr>
          <p:cNvPr id="5" name="文本框 4"/>
          <p:cNvSpPr txBox="1"/>
          <p:nvPr/>
        </p:nvSpPr>
        <p:spPr>
          <a:xfrm>
            <a:off x="0" y="-77012"/>
            <a:ext cx="4098267" cy="706755"/>
          </a:xfrm>
          <a:prstGeom prst="rect">
            <a:avLst/>
          </a:prstGeom>
          <a:noFill/>
        </p:spPr>
        <p:txBody>
          <a:bodyPr wrap="square" rtlCol="0">
            <a:spAutoFit/>
          </a:bodyPr>
          <a:lstStyle/>
          <a:p>
            <a:r>
              <a:rPr lang="zh-CN" altLang="en-US" sz="4000" dirty="0">
                <a:solidFill>
                  <a:schemeClr val="bg1"/>
                </a:solidFill>
                <a:latin typeface="华文行楷" panose="02010800040101010101" charset="-122"/>
                <a:ea typeface="华文行楷" panose="02010800040101010101" charset="-122"/>
              </a:rPr>
              <a:t>论文概述</a:t>
            </a:r>
            <a:endParaRPr lang="zh-CN" altLang="en-US" sz="4000" dirty="0">
              <a:solidFill>
                <a:schemeClr val="bg1"/>
              </a:solidFill>
              <a:latin typeface="华文行楷" panose="02010800040101010101" charset="-122"/>
              <a:ea typeface="华文行楷" panose="02010800040101010101" charset="-122"/>
            </a:endParaRPr>
          </a:p>
        </p:txBody>
      </p:sp>
      <p:sp>
        <p:nvSpPr>
          <p:cNvPr id="2" name="文本框 1"/>
          <p:cNvSpPr txBox="1"/>
          <p:nvPr/>
        </p:nvSpPr>
        <p:spPr>
          <a:xfrm>
            <a:off x="16783" y="529116"/>
            <a:ext cx="1304016" cy="76944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4400" dirty="0">
                <a:latin typeface="思源黑体 CN Bold" panose="020B0800000000000000" pitchFamily="34" charset="-122"/>
                <a:ea typeface="思源黑体 CN Bold" panose="020B0800000000000000" pitchFamily="34" charset="-122"/>
              </a:rPr>
              <a:t>02</a:t>
            </a:r>
            <a:endParaRPr lang="zh-CN" altLang="en-US" sz="4400" dirty="0">
              <a:latin typeface="思源黑体 CN Bold" panose="020B0800000000000000" pitchFamily="34" charset="-122"/>
              <a:ea typeface="思源黑体 CN Bold" panose="020B0800000000000000" pitchFamily="34" charset="-122"/>
            </a:endParaRPr>
          </a:p>
        </p:txBody>
      </p:sp>
      <p:sp>
        <p:nvSpPr>
          <p:cNvPr id="3" name="文本框 2"/>
          <p:cNvSpPr txBox="1"/>
          <p:nvPr/>
        </p:nvSpPr>
        <p:spPr>
          <a:xfrm>
            <a:off x="2078355" y="764540"/>
            <a:ext cx="9286875" cy="777875"/>
          </a:xfrm>
          <a:prstGeom prst="rect">
            <a:avLst/>
          </a:prstGeom>
          <a:noFill/>
        </p:spPr>
        <p:txBody>
          <a:bodyPr wrap="square" rtlCol="0" anchor="t">
            <a:noAutofit/>
          </a:bodyPr>
          <a:p>
            <a:r>
              <a:rPr lang="zh-CN" altLang="en-US" sz="2000" b="1">
                <a:latin typeface="Times New Roman" panose="02020603050405020304" pitchFamily="18" charset="0"/>
                <a:ea typeface="华文楷体" panose="02010600040101010101" charset="-122"/>
                <a:cs typeface="Times New Roman" panose="02020603050405020304" pitchFamily="18" charset="0"/>
              </a:rPr>
              <a:t>《Accelerating Zero-Knowledge Proof with A Faster Parallel Multi-Scalar Multiplication Algorithm on GPUs》</a:t>
            </a:r>
            <a:endParaRPr lang="zh-CN" altLang="en-US" sz="2000" b="1">
              <a:latin typeface="Times New Roman" panose="02020603050405020304" pitchFamily="18" charset="0"/>
              <a:ea typeface="华文楷体" panose="02010600040101010101" charset="-122"/>
              <a:cs typeface="Times New Roman" panose="02020603050405020304" pitchFamily="18" charset="0"/>
            </a:endParaRPr>
          </a:p>
        </p:txBody>
      </p:sp>
      <p:sp>
        <p:nvSpPr>
          <p:cNvPr id="15" name="文本框 14"/>
          <p:cNvSpPr txBox="1"/>
          <p:nvPr/>
        </p:nvSpPr>
        <p:spPr>
          <a:xfrm>
            <a:off x="732790" y="2473960"/>
            <a:ext cx="11166475" cy="1191260"/>
          </a:xfrm>
          <a:prstGeom prst="rect">
            <a:avLst/>
          </a:prstGeom>
          <a:noFill/>
        </p:spPr>
        <p:txBody>
          <a:bodyPr wrap="square" rtlCol="0" anchor="t">
            <a:noAutofit/>
          </a:bodyPr>
          <a:p>
            <a:pPr indent="457200"/>
            <a:r>
              <a:rPr lang="en-US" altLang="zh-CN" b="1">
                <a:solidFill>
                  <a:schemeClr val="tx1"/>
                </a:solidFill>
                <a:latin typeface="华文楷体" panose="02010600040101010101" charset="-122"/>
                <a:ea typeface="华文楷体" panose="02010600040101010101" charset="-122"/>
                <a:cs typeface="华文楷体" panose="02010600040101010101" charset="-122"/>
              </a:rPr>
              <a:t>NTT是密码学中常用的关键模块。因此，有许多高效的GPU实现被开发出来用于其计算。例如，在[ GJCC20 ]中可以找到最先进的实现。</a:t>
            </a:r>
            <a:endParaRPr lang="en-US" altLang="zh-CN" b="1">
              <a:solidFill>
                <a:schemeClr val="tx1"/>
              </a:solidFill>
              <a:latin typeface="华文楷体" panose="02010600040101010101" charset="-122"/>
              <a:ea typeface="华文楷体" panose="02010600040101010101" charset="-122"/>
              <a:cs typeface="华文楷体" panose="02010600040101010101" charset="-122"/>
            </a:endParaRPr>
          </a:p>
          <a:p>
            <a:pPr indent="457200"/>
            <a:r>
              <a:rPr lang="zh-CN" altLang="en-US" b="1">
                <a:solidFill>
                  <a:schemeClr val="tx1"/>
                </a:solidFill>
                <a:latin typeface="华文楷体" panose="02010600040101010101" charset="-122"/>
                <a:ea typeface="华文楷体" panose="02010600040101010101" charset="-122"/>
                <a:cs typeface="华文楷体" panose="02010600040101010101" charset="-122"/>
              </a:rPr>
              <a:t>因此该论文选择对</a:t>
            </a:r>
            <a:r>
              <a:rPr lang="en-US" altLang="zh-CN" b="1">
                <a:solidFill>
                  <a:schemeClr val="tx1"/>
                </a:solidFill>
                <a:latin typeface="华文楷体" panose="02010600040101010101" charset="-122"/>
                <a:ea typeface="华文楷体" panose="02010600040101010101" charset="-122"/>
                <a:cs typeface="华文楷体" panose="02010600040101010101" charset="-122"/>
              </a:rPr>
              <a:t>这种NTT实现进行改造，使其适应zkSNARK的设置。</a:t>
            </a:r>
            <a:endParaRPr lang="en-US" altLang="zh-CN" b="1">
              <a:solidFill>
                <a:schemeClr val="tx1"/>
              </a:solidFill>
              <a:latin typeface="华文楷体" panose="02010600040101010101" charset="-122"/>
              <a:ea typeface="华文楷体" panose="02010600040101010101" charset="-122"/>
              <a:cs typeface="华文楷体" panose="02010600040101010101" charset="-122"/>
            </a:endParaRPr>
          </a:p>
        </p:txBody>
      </p:sp>
      <p:sp>
        <p:nvSpPr>
          <p:cNvPr id="18" name="文本框 17"/>
          <p:cNvSpPr txBox="1"/>
          <p:nvPr/>
        </p:nvSpPr>
        <p:spPr>
          <a:xfrm>
            <a:off x="1021080" y="1424940"/>
            <a:ext cx="4064000" cy="953135"/>
          </a:xfrm>
          <a:prstGeom prst="rect">
            <a:avLst/>
          </a:prstGeom>
          <a:noFill/>
        </p:spPr>
        <p:txBody>
          <a:bodyPr wrap="square" rtlCol="0">
            <a:spAutoFit/>
          </a:bodyPr>
          <a:p>
            <a:r>
              <a:rPr lang="zh-CN" altLang="en-US" sz="2800" b="1">
                <a:solidFill>
                  <a:srgbClr val="C00000"/>
                </a:solidFill>
                <a:latin typeface="华文楷体" panose="02010600040101010101" charset="-122"/>
                <a:ea typeface="华文楷体" panose="02010600040101010101" charset="-122"/>
              </a:rPr>
              <a:t>方法</a:t>
            </a:r>
            <a:endParaRPr lang="zh-CN" altLang="en-US" sz="2800" b="1">
              <a:solidFill>
                <a:srgbClr val="C00000"/>
              </a:solidFill>
              <a:latin typeface="华文楷体" panose="02010600040101010101" charset="-122"/>
              <a:ea typeface="华文楷体" panose="02010600040101010101" charset="-122"/>
            </a:endParaRPr>
          </a:p>
          <a:p>
            <a:r>
              <a:rPr lang="zh-CN" altLang="en-US" sz="2800" b="1">
                <a:solidFill>
                  <a:srgbClr val="C00000"/>
                </a:solidFill>
                <a:latin typeface="华文楷体" panose="02010600040101010101" charset="-122"/>
                <a:ea typeface="华文楷体" panose="02010600040101010101" charset="-122"/>
              </a:rPr>
              <a:t>并行化</a:t>
            </a:r>
            <a:r>
              <a:rPr lang="en-US" altLang="zh-CN" sz="2800" b="1">
                <a:solidFill>
                  <a:srgbClr val="C00000"/>
                </a:solidFill>
                <a:latin typeface="华文楷体" panose="02010600040101010101" charset="-122"/>
                <a:ea typeface="华文楷体" panose="02010600040101010101" charset="-122"/>
              </a:rPr>
              <a:t> N</a:t>
            </a:r>
            <a:r>
              <a:rPr lang="en-US" altLang="zh-CN" sz="2800" b="1">
                <a:solidFill>
                  <a:srgbClr val="C00000"/>
                </a:solidFill>
                <a:latin typeface="华文楷体" panose="02010600040101010101" charset="-122"/>
                <a:ea typeface="华文楷体" panose="02010600040101010101" charset="-122"/>
              </a:rPr>
              <a:t>TT </a:t>
            </a:r>
            <a:r>
              <a:rPr lang="zh-CN" altLang="en-US" sz="2800" b="1">
                <a:solidFill>
                  <a:srgbClr val="C00000"/>
                </a:solidFill>
                <a:latin typeface="华文楷体" panose="02010600040101010101" charset="-122"/>
                <a:ea typeface="华文楷体" panose="02010600040101010101" charset="-122"/>
              </a:rPr>
              <a:t>方法</a:t>
            </a:r>
            <a:endParaRPr lang="zh-CN" altLang="en-US" sz="2800" b="1">
              <a:solidFill>
                <a:srgbClr val="C00000"/>
              </a:solidFill>
              <a:latin typeface="华文楷体" panose="02010600040101010101" charset="-122"/>
              <a:ea typeface="华文楷体" panose="02010600040101010101"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rotWithShape="1">
          <a:blip r:embed="rId1">
            <a:lum bright="70000" contrast="-70000"/>
            <a:extLst>
              <a:ext uri="{BEBA8EAE-BF5A-486C-A8C5-ECC9F3942E4B}">
                <a14:imgProps xmlns:a14="http://schemas.microsoft.com/office/drawing/2010/main">
                  <a14:imgLayer r:embed="rId2">
                    <a14:imgEffect>
                      <a14:artisticPhotocopy trans="62000" detail="10"/>
                    </a14:imgEffect>
                  </a14:imgLayer>
                </a14:imgProps>
              </a:ext>
              <a:ext uri="{28A0092B-C50C-407E-A947-70E740481C1C}">
                <a14:useLocalDpi xmlns:a14="http://schemas.microsoft.com/office/drawing/2010/main" val="0"/>
              </a:ext>
            </a:extLst>
          </a:blip>
          <a:srcRect l="21090" t="24930" r="28578" b="35961"/>
          <a:stretch>
            <a:fillRect/>
          </a:stretch>
        </p:blipFill>
        <p:spPr>
          <a:xfrm>
            <a:off x="4208555" y="5123870"/>
            <a:ext cx="3782824" cy="3919109"/>
          </a:xfrm>
          <a:prstGeom prst="rect">
            <a:avLst/>
          </a:prstGeom>
        </p:spPr>
      </p:pic>
      <p:pic>
        <p:nvPicPr>
          <p:cNvPr id="21" name="图片 20"/>
          <p:cNvPicPr>
            <a:picLocks noChangeAspect="1"/>
          </p:cNvPicPr>
          <p:nvPr/>
        </p:nvPicPr>
        <p:blipFill>
          <a:blip r:embed="rId3"/>
          <a:stretch>
            <a:fillRect/>
          </a:stretch>
        </p:blipFill>
        <p:spPr>
          <a:xfrm>
            <a:off x="0" y="-1"/>
            <a:ext cx="12192000" cy="553865"/>
          </a:xfrm>
          <a:prstGeom prst="rect">
            <a:avLst/>
          </a:prstGeom>
        </p:spPr>
      </p:pic>
      <p:pic>
        <p:nvPicPr>
          <p:cNvPr id="25" name="图片 24"/>
          <p:cNvPicPr>
            <a:picLocks noChangeAspect="1"/>
          </p:cNvPicPr>
          <p:nvPr/>
        </p:nvPicPr>
        <p:blipFill rotWithShape="1">
          <a:blip r:embed="rId4">
            <a:extLst>
              <a:ext uri="{BEBA8EAE-BF5A-486C-A8C5-ECC9F3942E4B}">
                <a14:imgProps xmlns:a14="http://schemas.microsoft.com/office/drawing/2010/main">
                  <a14:imgLayer r:embed="rId5">
                    <a14:imgEffect>
                      <a14:artisticPhotocopy trans="59000" detail="10"/>
                    </a14:imgEffect>
                  </a14:imgLayer>
                </a14:imgProps>
              </a:ext>
              <a:ext uri="{28A0092B-C50C-407E-A947-70E740481C1C}">
                <a14:useLocalDpi xmlns:a14="http://schemas.microsoft.com/office/drawing/2010/main" val="0"/>
              </a:ext>
            </a:extLst>
          </a:blip>
          <a:srcRect l="21222" t="24263" r="27229" b="31678"/>
          <a:stretch>
            <a:fillRect/>
          </a:stretch>
        </p:blipFill>
        <p:spPr>
          <a:xfrm rot="7839735">
            <a:off x="-1483626" y="-1142126"/>
            <a:ext cx="2831237" cy="3226500"/>
          </a:xfrm>
          <a:prstGeom prst="rect">
            <a:avLst/>
          </a:prstGeom>
        </p:spPr>
      </p:pic>
      <p:pic>
        <p:nvPicPr>
          <p:cNvPr id="8" name="图片 7"/>
          <p:cNvPicPr>
            <a:picLocks noChangeAspect="1"/>
          </p:cNvPicPr>
          <p:nvPr/>
        </p:nvPicPr>
        <p:blipFill>
          <a:blip r:embed="rId3"/>
          <a:stretch>
            <a:fillRect/>
          </a:stretch>
        </p:blipFill>
        <p:spPr>
          <a:xfrm>
            <a:off x="0" y="6457950"/>
            <a:ext cx="4699000" cy="400050"/>
          </a:xfrm>
          <a:prstGeom prst="rect">
            <a:avLst/>
          </a:prstGeom>
        </p:spPr>
      </p:pic>
      <p:pic>
        <p:nvPicPr>
          <p:cNvPr id="9" name="图片 8"/>
          <p:cNvPicPr>
            <a:picLocks noChangeAspect="1"/>
          </p:cNvPicPr>
          <p:nvPr/>
        </p:nvPicPr>
        <p:blipFill>
          <a:blip r:embed="rId3"/>
          <a:stretch>
            <a:fillRect/>
          </a:stretch>
        </p:blipFill>
        <p:spPr>
          <a:xfrm>
            <a:off x="7492999" y="6457950"/>
            <a:ext cx="4699000" cy="400050"/>
          </a:xfrm>
          <a:prstGeom prst="rect">
            <a:avLst/>
          </a:prstGeom>
        </p:spPr>
      </p:pic>
      <p:pic>
        <p:nvPicPr>
          <p:cNvPr id="27" name="图片 26"/>
          <p:cNvPicPr>
            <a:picLocks noChangeAspect="1"/>
          </p:cNvPicPr>
          <p:nvPr/>
        </p:nvPicPr>
        <p:blipFill rotWithShape="1">
          <a:blip r:embed="rId6">
            <a:extLst>
              <a:ext uri="{28A0092B-C50C-407E-A947-70E740481C1C}">
                <a14:useLocalDpi xmlns:a14="http://schemas.microsoft.com/office/drawing/2010/main" val="0"/>
              </a:ext>
            </a:extLst>
          </a:blip>
          <a:srcRect t="34707" r="-945" b="31476"/>
          <a:stretch>
            <a:fillRect/>
          </a:stretch>
        </p:blipFill>
        <p:spPr>
          <a:xfrm>
            <a:off x="4706935" y="5825470"/>
            <a:ext cx="2816225" cy="1257955"/>
          </a:xfrm>
          <a:prstGeom prst="rect">
            <a:avLst/>
          </a:prstGeom>
          <a:effectLst/>
        </p:spPr>
      </p:pic>
      <p:pic>
        <p:nvPicPr>
          <p:cNvPr id="13" name="图片 12"/>
          <p:cNvPicPr>
            <a:picLocks noChangeAspect="1"/>
          </p:cNvPicPr>
          <p:nvPr/>
        </p:nvPicPr>
        <p:blipFill>
          <a:blip r:embed="rId3"/>
          <a:stretch>
            <a:fillRect/>
          </a:stretch>
        </p:blipFill>
        <p:spPr>
          <a:xfrm>
            <a:off x="4699000" y="6786563"/>
            <a:ext cx="2793999" cy="71437"/>
          </a:xfrm>
          <a:prstGeom prst="rect">
            <a:avLst/>
          </a:prstGeom>
        </p:spPr>
      </p:pic>
      <p:sp>
        <p:nvSpPr>
          <p:cNvPr id="7" name="文本框 6"/>
          <p:cNvSpPr txBox="1"/>
          <p:nvPr/>
        </p:nvSpPr>
        <p:spPr>
          <a:xfrm>
            <a:off x="7619999" y="6477744"/>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sp>
        <p:nvSpPr>
          <p:cNvPr id="20" name="文本框 19"/>
          <p:cNvSpPr txBox="1"/>
          <p:nvPr/>
        </p:nvSpPr>
        <p:spPr>
          <a:xfrm>
            <a:off x="220660" y="6480125"/>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pic>
        <p:nvPicPr>
          <p:cNvPr id="22" name="图片 21"/>
          <p:cNvPicPr>
            <a:picLocks noChangeAspect="1"/>
          </p:cNvPicPr>
          <p:nvPr/>
        </p:nvPicPr>
        <p:blipFill rotWithShape="1">
          <a:blip r:embed="rId7">
            <a:extLst>
              <a:ext uri="{28A0092B-C50C-407E-A947-70E740481C1C}">
                <a14:useLocalDpi xmlns:a14="http://schemas.microsoft.com/office/drawing/2010/main" val="0"/>
              </a:ext>
            </a:extLst>
          </a:blip>
          <a:srcRect t="45162" b="43657"/>
          <a:stretch>
            <a:fillRect/>
          </a:stretch>
        </p:blipFill>
        <p:spPr>
          <a:xfrm>
            <a:off x="8942612" y="12009"/>
            <a:ext cx="3371850" cy="502657"/>
          </a:xfrm>
          <a:prstGeom prst="rect">
            <a:avLst/>
          </a:prstGeom>
        </p:spPr>
      </p:pic>
      <p:sp>
        <p:nvSpPr>
          <p:cNvPr id="5" name="文本框 4"/>
          <p:cNvSpPr txBox="1"/>
          <p:nvPr/>
        </p:nvSpPr>
        <p:spPr>
          <a:xfrm>
            <a:off x="0" y="-77012"/>
            <a:ext cx="4098267" cy="706755"/>
          </a:xfrm>
          <a:prstGeom prst="rect">
            <a:avLst/>
          </a:prstGeom>
          <a:noFill/>
        </p:spPr>
        <p:txBody>
          <a:bodyPr wrap="square" rtlCol="0">
            <a:spAutoFit/>
          </a:bodyPr>
          <a:lstStyle/>
          <a:p>
            <a:r>
              <a:rPr lang="zh-CN" altLang="en-US" sz="4000" dirty="0">
                <a:solidFill>
                  <a:schemeClr val="bg1"/>
                </a:solidFill>
                <a:latin typeface="华文行楷" panose="02010800040101010101" charset="-122"/>
                <a:ea typeface="华文行楷" panose="02010800040101010101" charset="-122"/>
              </a:rPr>
              <a:t>论文概述</a:t>
            </a:r>
            <a:endParaRPr lang="zh-CN" altLang="en-US" sz="4000" dirty="0">
              <a:solidFill>
                <a:schemeClr val="bg1"/>
              </a:solidFill>
              <a:latin typeface="华文行楷" panose="02010800040101010101" charset="-122"/>
              <a:ea typeface="华文行楷" panose="02010800040101010101" charset="-122"/>
            </a:endParaRPr>
          </a:p>
        </p:txBody>
      </p:sp>
      <p:sp>
        <p:nvSpPr>
          <p:cNvPr id="2" name="文本框 1"/>
          <p:cNvSpPr txBox="1"/>
          <p:nvPr/>
        </p:nvSpPr>
        <p:spPr>
          <a:xfrm>
            <a:off x="16783" y="529116"/>
            <a:ext cx="1304016" cy="76944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4400" dirty="0">
                <a:latin typeface="思源黑体 CN Bold" panose="020B0800000000000000" pitchFamily="34" charset="-122"/>
                <a:ea typeface="思源黑体 CN Bold" panose="020B0800000000000000" pitchFamily="34" charset="-122"/>
              </a:rPr>
              <a:t>02</a:t>
            </a:r>
            <a:endParaRPr lang="zh-CN" altLang="en-US" sz="4400" dirty="0">
              <a:latin typeface="思源黑体 CN Bold" panose="020B0800000000000000" pitchFamily="34" charset="-122"/>
              <a:ea typeface="思源黑体 CN Bold" panose="020B0800000000000000" pitchFamily="34" charset="-122"/>
            </a:endParaRPr>
          </a:p>
        </p:txBody>
      </p:sp>
      <p:sp>
        <p:nvSpPr>
          <p:cNvPr id="3" name="文本框 2"/>
          <p:cNvSpPr txBox="1"/>
          <p:nvPr/>
        </p:nvSpPr>
        <p:spPr>
          <a:xfrm>
            <a:off x="2078355" y="764540"/>
            <a:ext cx="9286875" cy="777875"/>
          </a:xfrm>
          <a:prstGeom prst="rect">
            <a:avLst/>
          </a:prstGeom>
          <a:noFill/>
        </p:spPr>
        <p:txBody>
          <a:bodyPr wrap="square" rtlCol="0" anchor="t">
            <a:noAutofit/>
          </a:bodyPr>
          <a:p>
            <a:r>
              <a:rPr lang="zh-CN" altLang="en-US" sz="2000" b="1">
                <a:latin typeface="Times New Roman" panose="02020603050405020304" pitchFamily="18" charset="0"/>
                <a:ea typeface="华文楷体" panose="02010600040101010101" charset="-122"/>
                <a:cs typeface="Times New Roman" panose="02020603050405020304" pitchFamily="18" charset="0"/>
              </a:rPr>
              <a:t>《Accelerating Zero-Knowledge Proof with A Faster Parallel Multi-Scalar Multiplication Algorithm on GPUs》</a:t>
            </a:r>
            <a:endParaRPr lang="zh-CN" altLang="en-US" sz="2000" b="1">
              <a:latin typeface="Times New Roman" panose="02020603050405020304" pitchFamily="18" charset="0"/>
              <a:ea typeface="华文楷体" panose="02010600040101010101" charset="-122"/>
              <a:cs typeface="Times New Roman" panose="02020603050405020304" pitchFamily="18" charset="0"/>
            </a:endParaRPr>
          </a:p>
        </p:txBody>
      </p:sp>
      <p:sp>
        <p:nvSpPr>
          <p:cNvPr id="15" name="文本框 14"/>
          <p:cNvSpPr txBox="1"/>
          <p:nvPr/>
        </p:nvSpPr>
        <p:spPr>
          <a:xfrm>
            <a:off x="811530" y="1998980"/>
            <a:ext cx="11166475" cy="1191260"/>
          </a:xfrm>
          <a:prstGeom prst="rect">
            <a:avLst/>
          </a:prstGeom>
          <a:noFill/>
        </p:spPr>
        <p:txBody>
          <a:bodyPr wrap="square" rtlCol="0" anchor="t">
            <a:noAutofit/>
          </a:bodyPr>
          <a:p>
            <a:pPr indent="457200"/>
            <a:endParaRPr lang="en-US" altLang="zh-CN" b="1">
              <a:solidFill>
                <a:schemeClr val="tx1"/>
              </a:solidFill>
              <a:latin typeface="华文楷体" panose="02010600040101010101" charset="-122"/>
              <a:ea typeface="华文楷体" panose="02010600040101010101" charset="-122"/>
              <a:cs typeface="华文楷体" panose="02010600040101010101" charset="-122"/>
            </a:endParaRPr>
          </a:p>
        </p:txBody>
      </p:sp>
      <p:sp>
        <p:nvSpPr>
          <p:cNvPr id="18" name="文本框 17"/>
          <p:cNvSpPr txBox="1"/>
          <p:nvPr/>
        </p:nvSpPr>
        <p:spPr>
          <a:xfrm>
            <a:off x="1021080" y="1424940"/>
            <a:ext cx="4064000" cy="953135"/>
          </a:xfrm>
          <a:prstGeom prst="rect">
            <a:avLst/>
          </a:prstGeom>
          <a:noFill/>
        </p:spPr>
        <p:txBody>
          <a:bodyPr wrap="square" rtlCol="0">
            <a:spAutoFit/>
          </a:bodyPr>
          <a:p>
            <a:r>
              <a:rPr lang="zh-CN" altLang="en-US" sz="2800" b="1">
                <a:solidFill>
                  <a:srgbClr val="C00000"/>
                </a:solidFill>
                <a:latin typeface="华文楷体" panose="02010600040101010101" charset="-122"/>
                <a:ea typeface="华文楷体" panose="02010600040101010101" charset="-122"/>
              </a:rPr>
              <a:t>实验</a:t>
            </a:r>
            <a:r>
              <a:rPr lang="zh-CN" altLang="en-US" sz="2800" b="1">
                <a:solidFill>
                  <a:srgbClr val="C00000"/>
                </a:solidFill>
                <a:latin typeface="华文楷体" panose="02010600040101010101" charset="-122"/>
                <a:ea typeface="华文楷体" panose="02010600040101010101" charset="-122"/>
              </a:rPr>
              <a:t>结果</a:t>
            </a:r>
            <a:endParaRPr lang="zh-CN" altLang="en-US" sz="2800" b="1">
              <a:solidFill>
                <a:srgbClr val="C00000"/>
              </a:solidFill>
              <a:latin typeface="华文楷体" panose="02010600040101010101" charset="-122"/>
              <a:ea typeface="华文楷体" panose="02010600040101010101" charset="-122"/>
            </a:endParaRPr>
          </a:p>
          <a:p>
            <a:endParaRPr lang="zh-CN" altLang="en-US" sz="2800" b="1">
              <a:solidFill>
                <a:srgbClr val="C00000"/>
              </a:solidFill>
              <a:latin typeface="华文楷体" panose="02010600040101010101" charset="-122"/>
              <a:ea typeface="华文楷体" panose="02010600040101010101" charset="-122"/>
            </a:endParaRPr>
          </a:p>
        </p:txBody>
      </p:sp>
      <p:sp>
        <p:nvSpPr>
          <p:cNvPr id="4" name="文本框 3"/>
          <p:cNvSpPr txBox="1"/>
          <p:nvPr/>
        </p:nvSpPr>
        <p:spPr>
          <a:xfrm>
            <a:off x="1021080" y="2054860"/>
            <a:ext cx="10422255" cy="1373505"/>
          </a:xfrm>
          <a:prstGeom prst="rect">
            <a:avLst/>
          </a:prstGeom>
          <a:noFill/>
        </p:spPr>
        <p:txBody>
          <a:bodyPr wrap="square" rtlCol="0" anchor="t">
            <a:noAutofit/>
          </a:bodyPr>
          <a:p>
            <a:pPr indent="457200"/>
            <a:r>
              <a:rPr lang="zh-CN" altLang="en-US">
                <a:latin typeface="华文楷体" panose="02010600040101010101" charset="-122"/>
                <a:ea typeface="华文楷体" panose="02010600040101010101" charset="-122"/>
                <a:cs typeface="华文楷体" panose="02010600040101010101" charset="-122"/>
              </a:rPr>
              <a:t>总的来说，这篇论文通过自主设计的</a:t>
            </a:r>
            <a:r>
              <a:rPr lang="en-US" altLang="zh-CN">
                <a:latin typeface="华文楷体" panose="02010600040101010101" charset="-122"/>
                <a:ea typeface="华文楷体" panose="02010600040101010101" charset="-122"/>
                <a:cs typeface="华文楷体" panose="02010600040101010101" charset="-122"/>
              </a:rPr>
              <a:t> </a:t>
            </a:r>
            <a:r>
              <a:rPr lang="zh-CN" altLang="en-US">
                <a:latin typeface="华文楷体" panose="02010600040101010101" charset="-122"/>
                <a:ea typeface="华文楷体" panose="02010600040101010101" charset="-122"/>
                <a:cs typeface="华文楷体" panose="02010600040101010101" charset="-122"/>
              </a:rPr>
              <a:t>MSM</a:t>
            </a:r>
            <a:r>
              <a:rPr lang="en-US" altLang="zh-CN">
                <a:latin typeface="华文楷体" panose="02010600040101010101" charset="-122"/>
                <a:ea typeface="华文楷体" panose="02010600040101010101" charset="-122"/>
                <a:cs typeface="华文楷体" panose="02010600040101010101" charset="-122"/>
              </a:rPr>
              <a:t> </a:t>
            </a:r>
            <a:r>
              <a:rPr lang="zh-CN" altLang="en-US">
                <a:latin typeface="华文楷体" panose="02010600040101010101" charset="-122"/>
                <a:ea typeface="华文楷体" panose="02010600040101010101" charset="-122"/>
                <a:cs typeface="华文楷体" panose="02010600040101010101" charset="-122"/>
              </a:rPr>
              <a:t>和</a:t>
            </a:r>
            <a:r>
              <a:rPr lang="en-US" altLang="zh-CN">
                <a:latin typeface="华文楷体" panose="02010600040101010101" charset="-122"/>
                <a:ea typeface="华文楷体" panose="02010600040101010101" charset="-122"/>
                <a:cs typeface="华文楷体" panose="02010600040101010101" charset="-122"/>
              </a:rPr>
              <a:t> </a:t>
            </a:r>
            <a:r>
              <a:rPr lang="zh-CN" altLang="en-US">
                <a:latin typeface="华文楷体" panose="02010600040101010101" charset="-122"/>
                <a:ea typeface="华文楷体" panose="02010600040101010101" charset="-122"/>
                <a:cs typeface="华文楷体" panose="02010600040101010101" charset="-122"/>
              </a:rPr>
              <a:t>MUL</a:t>
            </a:r>
            <a:r>
              <a:rPr lang="en-US" altLang="zh-CN">
                <a:latin typeface="华文楷体" panose="02010600040101010101" charset="-122"/>
                <a:ea typeface="华文楷体" panose="02010600040101010101" charset="-122"/>
                <a:cs typeface="华文楷体" panose="02010600040101010101" charset="-122"/>
              </a:rPr>
              <a:t> </a:t>
            </a:r>
            <a:r>
              <a:rPr lang="zh-CN" altLang="en-US">
                <a:latin typeface="华文楷体" panose="02010600040101010101" charset="-122"/>
                <a:ea typeface="华文楷体" panose="02010600040101010101" charset="-122"/>
                <a:cs typeface="华文楷体" panose="02010600040101010101" charset="-122"/>
              </a:rPr>
              <a:t>并行方案以及研究较为透彻的</a:t>
            </a:r>
            <a:r>
              <a:rPr lang="en-US" altLang="zh-CN">
                <a:latin typeface="华文楷体" panose="02010600040101010101" charset="-122"/>
                <a:ea typeface="华文楷体" panose="02010600040101010101" charset="-122"/>
                <a:cs typeface="华文楷体" panose="02010600040101010101" charset="-122"/>
              </a:rPr>
              <a:t> </a:t>
            </a:r>
            <a:r>
              <a:rPr lang="zh-CN" altLang="en-US">
                <a:latin typeface="华文楷体" panose="02010600040101010101" charset="-122"/>
                <a:ea typeface="华文楷体" panose="02010600040101010101" charset="-122"/>
                <a:cs typeface="华文楷体" panose="02010600040101010101" charset="-122"/>
              </a:rPr>
              <a:t>NTT</a:t>
            </a:r>
            <a:r>
              <a:rPr lang="en-US" altLang="zh-CN">
                <a:latin typeface="华文楷体" panose="02010600040101010101" charset="-122"/>
                <a:ea typeface="华文楷体" panose="02010600040101010101" charset="-122"/>
                <a:cs typeface="华文楷体" panose="02010600040101010101" charset="-122"/>
              </a:rPr>
              <a:t> </a:t>
            </a:r>
            <a:r>
              <a:rPr lang="zh-CN" altLang="en-US">
                <a:latin typeface="华文楷体" panose="02010600040101010101" charset="-122"/>
                <a:ea typeface="华文楷体" panose="02010600040101010101" charset="-122"/>
                <a:cs typeface="华文楷体" panose="02010600040101010101" charset="-122"/>
              </a:rPr>
              <a:t>并行方案，基本实现了所有</a:t>
            </a:r>
            <a:r>
              <a:rPr lang="en-US" altLang="zh-CN">
                <a:latin typeface="华文楷体" panose="02010600040101010101" charset="-122"/>
                <a:ea typeface="华文楷体" panose="02010600040101010101" charset="-122"/>
                <a:cs typeface="华文楷体" panose="02010600040101010101" charset="-122"/>
              </a:rPr>
              <a:t> </a:t>
            </a:r>
            <a:r>
              <a:rPr lang="zh-CN" altLang="en-US">
                <a:latin typeface="华文楷体" panose="02010600040101010101" charset="-122"/>
                <a:ea typeface="华文楷体" panose="02010600040101010101" charset="-122"/>
                <a:cs typeface="华文楷体" panose="02010600040101010101" charset="-122"/>
              </a:rPr>
              <a:t>zkSNARK</a:t>
            </a:r>
            <a:r>
              <a:rPr lang="en-US" altLang="zh-CN">
                <a:latin typeface="华文楷体" panose="02010600040101010101" charset="-122"/>
                <a:ea typeface="华文楷体" panose="02010600040101010101" charset="-122"/>
                <a:cs typeface="华文楷体" panose="02010600040101010101" charset="-122"/>
              </a:rPr>
              <a:t> </a:t>
            </a:r>
            <a:r>
              <a:rPr lang="zh-CN" altLang="en-US">
                <a:latin typeface="华文楷体" panose="02010600040101010101" charset="-122"/>
                <a:ea typeface="华文楷体" panose="02010600040101010101" charset="-122"/>
                <a:cs typeface="华文楷体" panose="02010600040101010101" charset="-122"/>
              </a:rPr>
              <a:t>操作的并行化。</a:t>
            </a:r>
            <a:endParaRPr lang="zh-CN" altLang="en-US">
              <a:latin typeface="华文楷体" panose="02010600040101010101" charset="-122"/>
              <a:ea typeface="华文楷体" panose="02010600040101010101" charset="-122"/>
              <a:cs typeface="华文楷体" panose="02010600040101010101" charset="-122"/>
            </a:endParaRPr>
          </a:p>
          <a:p>
            <a:pPr indent="457200"/>
            <a:r>
              <a:rPr lang="zh-CN" altLang="en-US">
                <a:latin typeface="华文楷体" panose="02010600040101010101" charset="-122"/>
                <a:ea typeface="华文楷体" panose="02010600040101010101" charset="-122"/>
                <a:cs typeface="华文楷体" panose="02010600040101010101" charset="-122"/>
              </a:rPr>
              <a:t>该论文在三个实验平台上进行了实验：1 ) V100，2 ) G3060，和3 ) VU9P，其硬件配置如表所示。</a:t>
            </a:r>
            <a:endParaRPr lang="zh-CN" altLang="en-US">
              <a:latin typeface="华文楷体" panose="02010600040101010101" charset="-122"/>
              <a:ea typeface="华文楷体" panose="02010600040101010101" charset="-122"/>
              <a:cs typeface="华文楷体" panose="02010600040101010101" charset="-122"/>
            </a:endParaRPr>
          </a:p>
        </p:txBody>
      </p:sp>
      <p:pic>
        <p:nvPicPr>
          <p:cNvPr id="6" name="图片 5"/>
          <p:cNvPicPr>
            <a:picLocks noChangeAspect="1"/>
          </p:cNvPicPr>
          <p:nvPr>
            <p:custDataLst>
              <p:tags r:id="rId8"/>
            </p:custDataLst>
          </p:nvPr>
        </p:nvPicPr>
        <p:blipFill>
          <a:blip r:embed="rId9"/>
          <a:stretch>
            <a:fillRect/>
          </a:stretch>
        </p:blipFill>
        <p:spPr>
          <a:xfrm>
            <a:off x="2939415" y="3249295"/>
            <a:ext cx="5868670" cy="221678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rotWithShape="1">
          <a:blip r:embed="rId1">
            <a:lum bright="70000" contrast="-70000"/>
            <a:extLst>
              <a:ext uri="{BEBA8EAE-BF5A-486C-A8C5-ECC9F3942E4B}">
                <a14:imgProps xmlns:a14="http://schemas.microsoft.com/office/drawing/2010/main">
                  <a14:imgLayer r:embed="rId2">
                    <a14:imgEffect>
                      <a14:artisticPhotocopy trans="62000" detail="10"/>
                    </a14:imgEffect>
                  </a14:imgLayer>
                </a14:imgProps>
              </a:ext>
              <a:ext uri="{28A0092B-C50C-407E-A947-70E740481C1C}">
                <a14:useLocalDpi xmlns:a14="http://schemas.microsoft.com/office/drawing/2010/main" val="0"/>
              </a:ext>
            </a:extLst>
          </a:blip>
          <a:srcRect l="21090" t="24930" r="28578" b="35961"/>
          <a:stretch>
            <a:fillRect/>
          </a:stretch>
        </p:blipFill>
        <p:spPr>
          <a:xfrm>
            <a:off x="4208555" y="5123870"/>
            <a:ext cx="3782824" cy="3919109"/>
          </a:xfrm>
          <a:prstGeom prst="rect">
            <a:avLst/>
          </a:prstGeom>
        </p:spPr>
      </p:pic>
      <p:pic>
        <p:nvPicPr>
          <p:cNvPr id="21" name="图片 20"/>
          <p:cNvPicPr>
            <a:picLocks noChangeAspect="1"/>
          </p:cNvPicPr>
          <p:nvPr/>
        </p:nvPicPr>
        <p:blipFill>
          <a:blip r:embed="rId3"/>
          <a:stretch>
            <a:fillRect/>
          </a:stretch>
        </p:blipFill>
        <p:spPr>
          <a:xfrm>
            <a:off x="0" y="-1"/>
            <a:ext cx="12192000" cy="553865"/>
          </a:xfrm>
          <a:prstGeom prst="rect">
            <a:avLst/>
          </a:prstGeom>
        </p:spPr>
      </p:pic>
      <p:pic>
        <p:nvPicPr>
          <p:cNvPr id="25" name="图片 24"/>
          <p:cNvPicPr>
            <a:picLocks noChangeAspect="1"/>
          </p:cNvPicPr>
          <p:nvPr/>
        </p:nvPicPr>
        <p:blipFill rotWithShape="1">
          <a:blip r:embed="rId4">
            <a:extLst>
              <a:ext uri="{BEBA8EAE-BF5A-486C-A8C5-ECC9F3942E4B}">
                <a14:imgProps xmlns:a14="http://schemas.microsoft.com/office/drawing/2010/main">
                  <a14:imgLayer r:embed="rId5">
                    <a14:imgEffect>
                      <a14:artisticPhotocopy trans="59000" detail="10"/>
                    </a14:imgEffect>
                  </a14:imgLayer>
                </a14:imgProps>
              </a:ext>
              <a:ext uri="{28A0092B-C50C-407E-A947-70E740481C1C}">
                <a14:useLocalDpi xmlns:a14="http://schemas.microsoft.com/office/drawing/2010/main" val="0"/>
              </a:ext>
            </a:extLst>
          </a:blip>
          <a:srcRect l="21222" t="24263" r="27229" b="31678"/>
          <a:stretch>
            <a:fillRect/>
          </a:stretch>
        </p:blipFill>
        <p:spPr>
          <a:xfrm rot="7839735">
            <a:off x="-1483626" y="-1142126"/>
            <a:ext cx="2831237" cy="3226500"/>
          </a:xfrm>
          <a:prstGeom prst="rect">
            <a:avLst/>
          </a:prstGeom>
        </p:spPr>
      </p:pic>
      <p:pic>
        <p:nvPicPr>
          <p:cNvPr id="8" name="图片 7"/>
          <p:cNvPicPr>
            <a:picLocks noChangeAspect="1"/>
          </p:cNvPicPr>
          <p:nvPr/>
        </p:nvPicPr>
        <p:blipFill>
          <a:blip r:embed="rId3"/>
          <a:stretch>
            <a:fillRect/>
          </a:stretch>
        </p:blipFill>
        <p:spPr>
          <a:xfrm>
            <a:off x="0" y="6457950"/>
            <a:ext cx="4699000" cy="400050"/>
          </a:xfrm>
          <a:prstGeom prst="rect">
            <a:avLst/>
          </a:prstGeom>
        </p:spPr>
      </p:pic>
      <p:pic>
        <p:nvPicPr>
          <p:cNvPr id="9" name="图片 8"/>
          <p:cNvPicPr>
            <a:picLocks noChangeAspect="1"/>
          </p:cNvPicPr>
          <p:nvPr/>
        </p:nvPicPr>
        <p:blipFill>
          <a:blip r:embed="rId3"/>
          <a:stretch>
            <a:fillRect/>
          </a:stretch>
        </p:blipFill>
        <p:spPr>
          <a:xfrm>
            <a:off x="7492999" y="6457950"/>
            <a:ext cx="4699000" cy="400050"/>
          </a:xfrm>
          <a:prstGeom prst="rect">
            <a:avLst/>
          </a:prstGeom>
        </p:spPr>
      </p:pic>
      <p:pic>
        <p:nvPicPr>
          <p:cNvPr id="27" name="图片 26"/>
          <p:cNvPicPr>
            <a:picLocks noChangeAspect="1"/>
          </p:cNvPicPr>
          <p:nvPr/>
        </p:nvPicPr>
        <p:blipFill rotWithShape="1">
          <a:blip r:embed="rId6">
            <a:extLst>
              <a:ext uri="{28A0092B-C50C-407E-A947-70E740481C1C}">
                <a14:useLocalDpi xmlns:a14="http://schemas.microsoft.com/office/drawing/2010/main" val="0"/>
              </a:ext>
            </a:extLst>
          </a:blip>
          <a:srcRect t="34707" r="-945" b="31476"/>
          <a:stretch>
            <a:fillRect/>
          </a:stretch>
        </p:blipFill>
        <p:spPr>
          <a:xfrm>
            <a:off x="4706935" y="5825470"/>
            <a:ext cx="2816225" cy="1257955"/>
          </a:xfrm>
          <a:prstGeom prst="rect">
            <a:avLst/>
          </a:prstGeom>
          <a:effectLst/>
        </p:spPr>
      </p:pic>
      <p:pic>
        <p:nvPicPr>
          <p:cNvPr id="13" name="图片 12"/>
          <p:cNvPicPr>
            <a:picLocks noChangeAspect="1"/>
          </p:cNvPicPr>
          <p:nvPr/>
        </p:nvPicPr>
        <p:blipFill>
          <a:blip r:embed="rId3"/>
          <a:stretch>
            <a:fillRect/>
          </a:stretch>
        </p:blipFill>
        <p:spPr>
          <a:xfrm>
            <a:off x="4699000" y="6786563"/>
            <a:ext cx="2793999" cy="71437"/>
          </a:xfrm>
          <a:prstGeom prst="rect">
            <a:avLst/>
          </a:prstGeom>
        </p:spPr>
      </p:pic>
      <p:sp>
        <p:nvSpPr>
          <p:cNvPr id="7" name="文本框 6"/>
          <p:cNvSpPr txBox="1"/>
          <p:nvPr/>
        </p:nvSpPr>
        <p:spPr>
          <a:xfrm>
            <a:off x="7619999" y="6477744"/>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sp>
        <p:nvSpPr>
          <p:cNvPr id="20" name="文本框 19"/>
          <p:cNvSpPr txBox="1"/>
          <p:nvPr/>
        </p:nvSpPr>
        <p:spPr>
          <a:xfrm>
            <a:off x="220660" y="6480125"/>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pic>
        <p:nvPicPr>
          <p:cNvPr id="22" name="图片 21"/>
          <p:cNvPicPr>
            <a:picLocks noChangeAspect="1"/>
          </p:cNvPicPr>
          <p:nvPr/>
        </p:nvPicPr>
        <p:blipFill rotWithShape="1">
          <a:blip r:embed="rId7">
            <a:extLst>
              <a:ext uri="{28A0092B-C50C-407E-A947-70E740481C1C}">
                <a14:useLocalDpi xmlns:a14="http://schemas.microsoft.com/office/drawing/2010/main" val="0"/>
              </a:ext>
            </a:extLst>
          </a:blip>
          <a:srcRect t="45162" b="43657"/>
          <a:stretch>
            <a:fillRect/>
          </a:stretch>
        </p:blipFill>
        <p:spPr>
          <a:xfrm>
            <a:off x="8942612" y="12009"/>
            <a:ext cx="3371850" cy="502657"/>
          </a:xfrm>
          <a:prstGeom prst="rect">
            <a:avLst/>
          </a:prstGeom>
        </p:spPr>
      </p:pic>
      <p:sp>
        <p:nvSpPr>
          <p:cNvPr id="5" name="文本框 4"/>
          <p:cNvSpPr txBox="1"/>
          <p:nvPr/>
        </p:nvSpPr>
        <p:spPr>
          <a:xfrm>
            <a:off x="0" y="-77012"/>
            <a:ext cx="4098267" cy="706755"/>
          </a:xfrm>
          <a:prstGeom prst="rect">
            <a:avLst/>
          </a:prstGeom>
          <a:noFill/>
        </p:spPr>
        <p:txBody>
          <a:bodyPr wrap="square" rtlCol="0">
            <a:spAutoFit/>
          </a:bodyPr>
          <a:lstStyle/>
          <a:p>
            <a:r>
              <a:rPr lang="zh-CN" altLang="en-US" sz="4000" dirty="0">
                <a:solidFill>
                  <a:schemeClr val="bg1"/>
                </a:solidFill>
                <a:latin typeface="华文行楷" panose="02010800040101010101" charset="-122"/>
                <a:ea typeface="华文行楷" panose="02010800040101010101" charset="-122"/>
              </a:rPr>
              <a:t>论文概述</a:t>
            </a:r>
            <a:endParaRPr lang="zh-CN" altLang="en-US" sz="4000" dirty="0">
              <a:solidFill>
                <a:schemeClr val="bg1"/>
              </a:solidFill>
              <a:latin typeface="华文行楷" panose="02010800040101010101" charset="-122"/>
              <a:ea typeface="华文行楷" panose="02010800040101010101" charset="-122"/>
            </a:endParaRPr>
          </a:p>
        </p:txBody>
      </p:sp>
      <p:sp>
        <p:nvSpPr>
          <p:cNvPr id="2" name="文本框 1"/>
          <p:cNvSpPr txBox="1"/>
          <p:nvPr/>
        </p:nvSpPr>
        <p:spPr>
          <a:xfrm>
            <a:off x="16783" y="529116"/>
            <a:ext cx="1304016" cy="76944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4400" dirty="0">
                <a:latin typeface="思源黑体 CN Bold" panose="020B0800000000000000" pitchFamily="34" charset="-122"/>
                <a:ea typeface="思源黑体 CN Bold" panose="020B0800000000000000" pitchFamily="34" charset="-122"/>
              </a:rPr>
              <a:t>02</a:t>
            </a:r>
            <a:endParaRPr lang="zh-CN" altLang="en-US" sz="4400" dirty="0">
              <a:latin typeface="思源黑体 CN Bold" panose="020B0800000000000000" pitchFamily="34" charset="-122"/>
              <a:ea typeface="思源黑体 CN Bold" panose="020B0800000000000000" pitchFamily="34" charset="-122"/>
            </a:endParaRPr>
          </a:p>
        </p:txBody>
      </p:sp>
      <p:sp>
        <p:nvSpPr>
          <p:cNvPr id="3" name="文本框 2"/>
          <p:cNvSpPr txBox="1"/>
          <p:nvPr/>
        </p:nvSpPr>
        <p:spPr>
          <a:xfrm>
            <a:off x="2078355" y="764540"/>
            <a:ext cx="9286875" cy="777875"/>
          </a:xfrm>
          <a:prstGeom prst="rect">
            <a:avLst/>
          </a:prstGeom>
          <a:noFill/>
        </p:spPr>
        <p:txBody>
          <a:bodyPr wrap="square" rtlCol="0" anchor="t">
            <a:noAutofit/>
          </a:bodyPr>
          <a:p>
            <a:r>
              <a:rPr lang="zh-CN" altLang="en-US" sz="2000" b="1">
                <a:latin typeface="Times New Roman" panose="02020603050405020304" pitchFamily="18" charset="0"/>
                <a:ea typeface="华文楷体" panose="02010600040101010101" charset="-122"/>
                <a:cs typeface="Times New Roman" panose="02020603050405020304" pitchFamily="18" charset="0"/>
              </a:rPr>
              <a:t>《Accelerating Zero-Knowledge Proof with A Faster Parallel Multi-Scalar Multiplication Algorithm on GPUs》</a:t>
            </a:r>
            <a:endParaRPr lang="zh-CN" altLang="en-US" sz="2000" b="1">
              <a:latin typeface="Times New Roman" panose="02020603050405020304" pitchFamily="18" charset="0"/>
              <a:ea typeface="华文楷体" panose="02010600040101010101" charset="-122"/>
              <a:cs typeface="Times New Roman" panose="02020603050405020304" pitchFamily="18" charset="0"/>
            </a:endParaRPr>
          </a:p>
        </p:txBody>
      </p:sp>
      <p:sp>
        <p:nvSpPr>
          <p:cNvPr id="15" name="文本框 14"/>
          <p:cNvSpPr txBox="1"/>
          <p:nvPr/>
        </p:nvSpPr>
        <p:spPr>
          <a:xfrm>
            <a:off x="811530" y="1998980"/>
            <a:ext cx="11166475" cy="1191260"/>
          </a:xfrm>
          <a:prstGeom prst="rect">
            <a:avLst/>
          </a:prstGeom>
          <a:noFill/>
        </p:spPr>
        <p:txBody>
          <a:bodyPr wrap="square" rtlCol="0" anchor="t">
            <a:noAutofit/>
          </a:bodyPr>
          <a:p>
            <a:pPr indent="457200"/>
            <a:endParaRPr lang="en-US" altLang="zh-CN" b="1">
              <a:solidFill>
                <a:schemeClr val="tx1"/>
              </a:solidFill>
              <a:latin typeface="华文楷体" panose="02010600040101010101" charset="-122"/>
              <a:ea typeface="华文楷体" panose="02010600040101010101" charset="-122"/>
              <a:cs typeface="华文楷体" panose="02010600040101010101" charset="-122"/>
            </a:endParaRPr>
          </a:p>
        </p:txBody>
      </p:sp>
      <p:sp>
        <p:nvSpPr>
          <p:cNvPr id="18" name="文本框 17"/>
          <p:cNvSpPr txBox="1"/>
          <p:nvPr/>
        </p:nvSpPr>
        <p:spPr>
          <a:xfrm>
            <a:off x="1021080" y="1424940"/>
            <a:ext cx="5977890" cy="509270"/>
          </a:xfrm>
          <a:prstGeom prst="rect">
            <a:avLst/>
          </a:prstGeom>
          <a:noFill/>
        </p:spPr>
        <p:txBody>
          <a:bodyPr wrap="square" rtlCol="0">
            <a:noAutofit/>
          </a:bodyPr>
          <a:p>
            <a:r>
              <a:rPr lang="zh-CN" altLang="en-US" sz="2800" b="1">
                <a:solidFill>
                  <a:srgbClr val="C00000"/>
                </a:solidFill>
                <a:latin typeface="华文楷体" panose="02010600040101010101" charset="-122"/>
                <a:ea typeface="华文楷体" panose="02010600040101010101" charset="-122"/>
              </a:rPr>
              <a:t>实验结果</a:t>
            </a:r>
            <a:r>
              <a:rPr lang="en-US" altLang="zh-CN" sz="2800" b="1">
                <a:solidFill>
                  <a:srgbClr val="C00000"/>
                </a:solidFill>
                <a:latin typeface="华文楷体" panose="02010600040101010101" charset="-122"/>
                <a:ea typeface="华文楷体" panose="02010600040101010101" charset="-122"/>
              </a:rPr>
              <a:t>——评估 MSM </a:t>
            </a:r>
            <a:r>
              <a:rPr lang="zh-CN" altLang="en-US" sz="2800" b="1">
                <a:solidFill>
                  <a:srgbClr val="C00000"/>
                </a:solidFill>
                <a:latin typeface="华文楷体" panose="02010600040101010101" charset="-122"/>
                <a:ea typeface="华文楷体" panose="02010600040101010101" charset="-122"/>
              </a:rPr>
              <a:t>实现</a:t>
            </a:r>
            <a:endParaRPr lang="en-US" altLang="zh-CN" sz="2800" b="1">
              <a:solidFill>
                <a:srgbClr val="C00000"/>
              </a:solidFill>
              <a:latin typeface="华文楷体" panose="02010600040101010101" charset="-122"/>
              <a:ea typeface="华文楷体" panose="02010600040101010101" charset="-122"/>
            </a:endParaRPr>
          </a:p>
          <a:p>
            <a:endParaRPr lang="zh-CN" altLang="en-US" sz="2800" b="1">
              <a:solidFill>
                <a:srgbClr val="C00000"/>
              </a:solidFill>
              <a:latin typeface="华文楷体" panose="02010600040101010101" charset="-122"/>
              <a:ea typeface="华文楷体" panose="02010600040101010101" charset="-122"/>
            </a:endParaRPr>
          </a:p>
        </p:txBody>
      </p:sp>
      <p:sp>
        <p:nvSpPr>
          <p:cNvPr id="4" name="文本框 3"/>
          <p:cNvSpPr txBox="1"/>
          <p:nvPr/>
        </p:nvSpPr>
        <p:spPr>
          <a:xfrm>
            <a:off x="1021080" y="2054860"/>
            <a:ext cx="10422255" cy="1373505"/>
          </a:xfrm>
          <a:prstGeom prst="rect">
            <a:avLst/>
          </a:prstGeom>
          <a:noFill/>
        </p:spPr>
        <p:txBody>
          <a:bodyPr wrap="square" rtlCol="0" anchor="t">
            <a:noAutofit/>
          </a:bodyPr>
          <a:p>
            <a:pPr indent="457200"/>
            <a:r>
              <a:rPr lang="zh-CN">
                <a:solidFill>
                  <a:srgbClr val="C00000"/>
                </a:solidFill>
                <a:latin typeface="华文楷体" panose="02010600040101010101" charset="-122"/>
                <a:ea typeface="华文楷体" panose="02010600040101010101" charset="-122"/>
                <a:cs typeface="华文楷体" panose="02010600040101010101" charset="-122"/>
              </a:rPr>
              <a:t>这篇论文最大的优化点在并</a:t>
            </a:r>
            <a:r>
              <a:rPr>
                <a:solidFill>
                  <a:srgbClr val="C00000"/>
                </a:solidFill>
                <a:latin typeface="华文楷体" panose="02010600040101010101" charset="-122"/>
                <a:ea typeface="华文楷体" panose="02010600040101010101" charset="-122"/>
                <a:cs typeface="华文楷体" panose="02010600040101010101" charset="-122"/>
              </a:rPr>
              <a:t>行</a:t>
            </a:r>
            <a:r>
              <a:rPr lang="en-US">
                <a:solidFill>
                  <a:srgbClr val="C00000"/>
                </a:solidFill>
                <a:latin typeface="华文楷体" panose="02010600040101010101" charset="-122"/>
                <a:ea typeface="华文楷体" panose="02010600040101010101" charset="-122"/>
                <a:cs typeface="华文楷体" panose="02010600040101010101" charset="-122"/>
              </a:rPr>
              <a:t> </a:t>
            </a:r>
            <a:r>
              <a:rPr>
                <a:solidFill>
                  <a:srgbClr val="C00000"/>
                </a:solidFill>
                <a:latin typeface="华文楷体" panose="02010600040101010101" charset="-122"/>
                <a:ea typeface="华文楷体" panose="02010600040101010101" charset="-122"/>
                <a:cs typeface="华文楷体" panose="02010600040101010101" charset="-122"/>
              </a:rPr>
              <a:t>MSM</a:t>
            </a:r>
            <a:r>
              <a:rPr lang="en-US">
                <a:solidFill>
                  <a:srgbClr val="C00000"/>
                </a:solidFill>
                <a:latin typeface="华文楷体" panose="02010600040101010101" charset="-122"/>
                <a:ea typeface="华文楷体" panose="02010600040101010101" charset="-122"/>
                <a:cs typeface="华文楷体" panose="02010600040101010101" charset="-122"/>
              </a:rPr>
              <a:t> </a:t>
            </a:r>
            <a:r>
              <a:rPr>
                <a:solidFill>
                  <a:srgbClr val="C00000"/>
                </a:solidFill>
                <a:latin typeface="华文楷体" panose="02010600040101010101" charset="-122"/>
                <a:ea typeface="华文楷体" panose="02010600040101010101" charset="-122"/>
                <a:cs typeface="华文楷体" panose="02010600040101010101" charset="-122"/>
              </a:rPr>
              <a:t>算法</a:t>
            </a:r>
            <a:r>
              <a:rPr lang="zh-CN">
                <a:solidFill>
                  <a:srgbClr val="C00000"/>
                </a:solidFill>
                <a:latin typeface="华文楷体" panose="02010600040101010101" charset="-122"/>
                <a:ea typeface="华文楷体" panose="02010600040101010101" charset="-122"/>
                <a:cs typeface="华文楷体" panose="02010600040101010101" charset="-122"/>
              </a:rPr>
              <a:t>。</a:t>
            </a:r>
            <a:endParaRPr lang="zh-CN">
              <a:latin typeface="华文楷体" panose="02010600040101010101" charset="-122"/>
              <a:ea typeface="华文楷体" panose="02010600040101010101" charset="-122"/>
              <a:cs typeface="华文楷体" panose="02010600040101010101" charset="-122"/>
            </a:endParaRPr>
          </a:p>
          <a:p>
            <a:pPr indent="457200"/>
            <a:r>
              <a:rPr lang="zh-CN">
                <a:latin typeface="华文楷体" panose="02010600040101010101" charset="-122"/>
                <a:ea typeface="华文楷体" panose="02010600040101010101" charset="-122"/>
                <a:cs typeface="华文楷体" panose="02010600040101010101" charset="-122"/>
              </a:rPr>
              <a:t>表</a:t>
            </a:r>
            <a:r>
              <a:rPr lang="zh-CN">
                <a:latin typeface="华文楷体" panose="02010600040101010101" charset="-122"/>
                <a:ea typeface="华文楷体" panose="02010600040101010101" charset="-122"/>
                <a:cs typeface="华文楷体" panose="02010600040101010101" charset="-122"/>
              </a:rPr>
              <a:t>中给出了在单</a:t>
            </a:r>
            <a:r>
              <a:rPr lang="en-US" altLang="zh-CN">
                <a:latin typeface="华文楷体" panose="02010600040101010101" charset="-122"/>
                <a:ea typeface="华文楷体" panose="02010600040101010101" charset="-122"/>
                <a:cs typeface="华文楷体" panose="02010600040101010101" charset="-122"/>
              </a:rPr>
              <a:t> </a:t>
            </a:r>
            <a:r>
              <a:rPr lang="zh-CN">
                <a:latin typeface="华文楷体" panose="02010600040101010101" charset="-122"/>
                <a:ea typeface="华文楷体" panose="02010600040101010101" charset="-122"/>
                <a:cs typeface="华文楷体" panose="02010600040101010101" charset="-122"/>
              </a:rPr>
              <a:t>CPU / GPU / FPGA卡系统上的评估结果，其中执行时间是直接给定的，在执行时间的下方附加了相对于其他</a:t>
            </a:r>
            <a:r>
              <a:rPr lang="en-US" altLang="zh-CN">
                <a:latin typeface="华文楷体" panose="02010600040101010101" charset="-122"/>
                <a:ea typeface="华文楷体" panose="02010600040101010101" charset="-122"/>
                <a:cs typeface="华文楷体" panose="02010600040101010101" charset="-122"/>
              </a:rPr>
              <a:t> </a:t>
            </a:r>
            <a:r>
              <a:rPr lang="zh-CN">
                <a:latin typeface="华文楷体" panose="02010600040101010101" charset="-122"/>
                <a:ea typeface="华文楷体" panose="02010600040101010101" charset="-122"/>
                <a:cs typeface="华文楷体" panose="02010600040101010101" charset="-122"/>
              </a:rPr>
              <a:t>MSM</a:t>
            </a:r>
            <a:r>
              <a:rPr lang="en-US" altLang="zh-CN">
                <a:latin typeface="华文楷体" panose="02010600040101010101" charset="-122"/>
                <a:ea typeface="华文楷体" panose="02010600040101010101" charset="-122"/>
                <a:cs typeface="华文楷体" panose="02010600040101010101" charset="-122"/>
              </a:rPr>
              <a:t> </a:t>
            </a:r>
            <a:r>
              <a:rPr lang="zh-CN">
                <a:latin typeface="华文楷体" panose="02010600040101010101" charset="-122"/>
                <a:ea typeface="华文楷体" panose="02010600040101010101" charset="-122"/>
                <a:cs typeface="华文楷体" panose="02010600040101010101" charset="-122"/>
              </a:rPr>
              <a:t>实现的加速比。由于可选椭圆曲线的限制，</a:t>
            </a:r>
            <a:r>
              <a:rPr lang="zh-CN">
                <a:latin typeface="华文楷体" panose="02010600040101010101" charset="-122"/>
                <a:ea typeface="华文楷体" panose="02010600040101010101" charset="-122"/>
                <a:cs typeface="华文楷体" panose="02010600040101010101" charset="-122"/>
              </a:rPr>
              <a:t>论文用不同的椭圆曲线执行这些实现</a:t>
            </a:r>
            <a:endParaRPr lang="zh-CN">
              <a:latin typeface="华文楷体" panose="02010600040101010101" charset="-122"/>
              <a:ea typeface="华文楷体" panose="02010600040101010101" charset="-122"/>
              <a:cs typeface="华文楷体" panose="02010600040101010101" charset="-122"/>
            </a:endParaRPr>
          </a:p>
        </p:txBody>
      </p:sp>
      <p:sp>
        <p:nvSpPr>
          <p:cNvPr id="10" name="文本框 9"/>
          <p:cNvSpPr txBox="1"/>
          <p:nvPr/>
        </p:nvSpPr>
        <p:spPr>
          <a:xfrm>
            <a:off x="1220470" y="5123815"/>
            <a:ext cx="10509885" cy="2132965"/>
          </a:xfrm>
          <a:prstGeom prst="rect">
            <a:avLst/>
          </a:prstGeom>
          <a:noFill/>
        </p:spPr>
        <p:txBody>
          <a:bodyPr wrap="square" rtlCol="0" anchor="t">
            <a:noAutofit/>
          </a:bodyPr>
          <a:p>
            <a:r>
              <a:rPr lang="zh-CN">
                <a:latin typeface="华文楷体" panose="02010600040101010101" charset="-122"/>
                <a:ea typeface="华文楷体" panose="02010600040101010101" charset="-122"/>
                <a:cs typeface="华文楷体" panose="02010600040101010101" charset="-122"/>
                <a:sym typeface="+mn-ea"/>
              </a:rPr>
              <a:t>Mina</a:t>
            </a:r>
            <a:r>
              <a:rPr lang="en-US" altLang="zh-CN">
                <a:latin typeface="华文楷体" panose="02010600040101010101" charset="-122"/>
                <a:ea typeface="华文楷体" panose="02010600040101010101" charset="-122"/>
                <a:cs typeface="华文楷体" panose="02010600040101010101" charset="-122"/>
                <a:sym typeface="+mn-ea"/>
              </a:rPr>
              <a:t> </a:t>
            </a:r>
            <a:r>
              <a:rPr lang="zh-CN">
                <a:latin typeface="华文楷体" panose="02010600040101010101" charset="-122"/>
                <a:ea typeface="华文楷体" panose="02010600040101010101" charset="-122"/>
                <a:cs typeface="华文楷体" panose="02010600040101010101" charset="-122"/>
                <a:sym typeface="+mn-ea"/>
              </a:rPr>
              <a:t>选择</a:t>
            </a:r>
            <a:r>
              <a:rPr lang="en-US" altLang="zh-CN">
                <a:latin typeface="华文楷体" panose="02010600040101010101" charset="-122"/>
                <a:ea typeface="华文楷体" panose="02010600040101010101" charset="-122"/>
                <a:cs typeface="华文楷体" panose="02010600040101010101" charset="-122"/>
                <a:sym typeface="+mn-ea"/>
              </a:rPr>
              <a:t> </a:t>
            </a:r>
            <a:r>
              <a:rPr lang="zh-CN">
                <a:latin typeface="华文楷体" panose="02010600040101010101" charset="-122"/>
                <a:ea typeface="华文楷体" panose="02010600040101010101" charset="-122"/>
                <a:cs typeface="华文楷体" panose="02010600040101010101" charset="-122"/>
                <a:sym typeface="+mn-ea"/>
              </a:rPr>
              <a:t>MNT4753曲线，Bellperson</a:t>
            </a:r>
            <a:r>
              <a:rPr lang="en-US" altLang="zh-CN">
                <a:latin typeface="华文楷体" panose="02010600040101010101" charset="-122"/>
                <a:ea typeface="华文楷体" panose="02010600040101010101" charset="-122"/>
                <a:cs typeface="华文楷体" panose="02010600040101010101" charset="-122"/>
                <a:sym typeface="+mn-ea"/>
              </a:rPr>
              <a:t> </a:t>
            </a:r>
            <a:r>
              <a:rPr lang="zh-CN">
                <a:latin typeface="华文楷体" panose="02010600040101010101" charset="-122"/>
                <a:ea typeface="华文楷体" panose="02010600040101010101" charset="-122"/>
                <a:cs typeface="华文楷体" panose="02010600040101010101" charset="-122"/>
                <a:sym typeface="+mn-ea"/>
              </a:rPr>
              <a:t>和</a:t>
            </a:r>
            <a:r>
              <a:rPr lang="en-US" altLang="zh-CN">
                <a:latin typeface="华文楷体" panose="02010600040101010101" charset="-122"/>
                <a:ea typeface="华文楷体" panose="02010600040101010101" charset="-122"/>
                <a:cs typeface="华文楷体" panose="02010600040101010101" charset="-122"/>
                <a:sym typeface="+mn-ea"/>
              </a:rPr>
              <a:t> Bellman </a:t>
            </a:r>
            <a:r>
              <a:rPr lang="zh-CN">
                <a:latin typeface="华文楷体" panose="02010600040101010101" charset="-122"/>
                <a:ea typeface="华文楷体" panose="02010600040101010101" charset="-122"/>
                <a:cs typeface="华文楷体" panose="02010600040101010101" charset="-122"/>
                <a:sym typeface="+mn-ea"/>
              </a:rPr>
              <a:t>选择</a:t>
            </a:r>
            <a:r>
              <a:rPr lang="en-US" altLang="zh-CN">
                <a:latin typeface="华文楷体" panose="02010600040101010101" charset="-122"/>
                <a:ea typeface="华文楷体" panose="02010600040101010101" charset="-122"/>
                <a:cs typeface="华文楷体" panose="02010600040101010101" charset="-122"/>
                <a:sym typeface="+mn-ea"/>
              </a:rPr>
              <a:t> </a:t>
            </a:r>
            <a:r>
              <a:rPr lang="zh-CN">
                <a:latin typeface="华文楷体" panose="02010600040101010101" charset="-122"/>
                <a:ea typeface="华文楷体" panose="02010600040101010101" charset="-122"/>
                <a:cs typeface="华文楷体" panose="02010600040101010101" charset="-122"/>
                <a:sym typeface="+mn-ea"/>
              </a:rPr>
              <a:t>BLS12 - 381曲线，Hardcaml</a:t>
            </a:r>
            <a:r>
              <a:rPr lang="en-US" altLang="zh-CN">
                <a:latin typeface="华文楷体" panose="02010600040101010101" charset="-122"/>
                <a:ea typeface="华文楷体" panose="02010600040101010101" charset="-122"/>
                <a:cs typeface="华文楷体" panose="02010600040101010101" charset="-122"/>
                <a:sym typeface="+mn-ea"/>
              </a:rPr>
              <a:t> </a:t>
            </a:r>
            <a:r>
              <a:rPr lang="zh-CN">
                <a:latin typeface="华文楷体" panose="02010600040101010101" charset="-122"/>
                <a:ea typeface="华文楷体" panose="02010600040101010101" charset="-122"/>
                <a:cs typeface="华文楷体" panose="02010600040101010101" charset="-122"/>
                <a:sym typeface="+mn-ea"/>
              </a:rPr>
              <a:t>选择</a:t>
            </a:r>
            <a:r>
              <a:rPr lang="en-US" altLang="zh-CN">
                <a:latin typeface="华文楷体" panose="02010600040101010101" charset="-122"/>
                <a:ea typeface="华文楷体" panose="02010600040101010101" charset="-122"/>
                <a:cs typeface="华文楷体" panose="02010600040101010101" charset="-122"/>
                <a:sym typeface="+mn-ea"/>
              </a:rPr>
              <a:t> </a:t>
            </a:r>
            <a:r>
              <a:rPr lang="zh-CN">
                <a:latin typeface="华文楷体" panose="02010600040101010101" charset="-122"/>
                <a:ea typeface="华文楷体" panose="02010600040101010101" charset="-122"/>
                <a:cs typeface="华文楷体" panose="02010600040101010101" charset="-122"/>
                <a:sym typeface="+mn-ea"/>
              </a:rPr>
              <a:t>BLS12 - 377曲线。</a:t>
            </a:r>
            <a:r>
              <a:rPr lang="zh-CN" b="1">
                <a:solidFill>
                  <a:srgbClr val="C00000"/>
                </a:solidFill>
                <a:latin typeface="华文楷体" panose="02010600040101010101" charset="-122"/>
                <a:ea typeface="华文楷体" panose="02010600040101010101" charset="-122"/>
                <a:cs typeface="华文楷体" panose="02010600040101010101" charset="-122"/>
                <a:sym typeface="+mn-ea"/>
              </a:rPr>
              <a:t>该论文在</a:t>
            </a:r>
            <a:r>
              <a:rPr lang="en-US" altLang="zh-CN" b="1">
                <a:solidFill>
                  <a:srgbClr val="C00000"/>
                </a:solidFill>
                <a:latin typeface="华文楷体" panose="02010600040101010101" charset="-122"/>
                <a:ea typeface="华文楷体" panose="02010600040101010101" charset="-122"/>
                <a:cs typeface="华文楷体" panose="02010600040101010101" charset="-122"/>
                <a:sym typeface="+mn-ea"/>
              </a:rPr>
              <a:t> </a:t>
            </a:r>
            <a:r>
              <a:rPr lang="zh-CN" b="1">
                <a:solidFill>
                  <a:srgbClr val="C00000"/>
                </a:solidFill>
                <a:latin typeface="华文楷体" panose="02010600040101010101" charset="-122"/>
                <a:ea typeface="华文楷体" panose="02010600040101010101" charset="-122"/>
                <a:cs typeface="华文楷体" panose="02010600040101010101" charset="-122"/>
                <a:sym typeface="+mn-ea"/>
              </a:rPr>
              <a:t>Bellperson</a:t>
            </a:r>
            <a:r>
              <a:rPr lang="en-US" altLang="zh-CN" b="1">
                <a:solidFill>
                  <a:srgbClr val="C00000"/>
                </a:solidFill>
                <a:latin typeface="华文楷体" panose="02010600040101010101" charset="-122"/>
                <a:ea typeface="华文楷体" panose="02010600040101010101" charset="-122"/>
                <a:cs typeface="华文楷体" panose="02010600040101010101" charset="-122"/>
                <a:sym typeface="+mn-ea"/>
              </a:rPr>
              <a:t> </a:t>
            </a:r>
            <a:r>
              <a:rPr lang="zh-CN" b="1">
                <a:solidFill>
                  <a:srgbClr val="C00000"/>
                </a:solidFill>
                <a:latin typeface="华文楷体" panose="02010600040101010101" charset="-122"/>
                <a:ea typeface="华文楷体" panose="02010600040101010101" charset="-122"/>
                <a:cs typeface="华文楷体" panose="02010600040101010101" charset="-122"/>
                <a:sym typeface="+mn-ea"/>
              </a:rPr>
              <a:t>的</a:t>
            </a:r>
            <a:r>
              <a:rPr lang="en-US" altLang="zh-CN" b="1">
                <a:solidFill>
                  <a:srgbClr val="C00000"/>
                </a:solidFill>
                <a:latin typeface="华文楷体" panose="02010600040101010101" charset="-122"/>
                <a:ea typeface="华文楷体" panose="02010600040101010101" charset="-122"/>
                <a:cs typeface="华文楷体" panose="02010600040101010101" charset="-122"/>
                <a:sym typeface="+mn-ea"/>
              </a:rPr>
              <a:t> </a:t>
            </a:r>
            <a:r>
              <a:rPr lang="zh-CN" b="1">
                <a:solidFill>
                  <a:srgbClr val="C00000"/>
                </a:solidFill>
                <a:latin typeface="华文楷体" panose="02010600040101010101" charset="-122"/>
                <a:ea typeface="华文楷体" panose="02010600040101010101" charset="-122"/>
                <a:cs typeface="华文楷体" panose="02010600040101010101" charset="-122"/>
                <a:sym typeface="+mn-ea"/>
              </a:rPr>
              <a:t>CPU实现上获得了高达</a:t>
            </a:r>
            <a:r>
              <a:rPr lang="en-US" altLang="zh-CN" b="1">
                <a:solidFill>
                  <a:srgbClr val="C00000"/>
                </a:solidFill>
                <a:latin typeface="华文楷体" panose="02010600040101010101" charset="-122"/>
                <a:ea typeface="华文楷体" panose="02010600040101010101" charset="-122"/>
                <a:cs typeface="华文楷体" panose="02010600040101010101" charset="-122"/>
                <a:sym typeface="+mn-ea"/>
              </a:rPr>
              <a:t> </a:t>
            </a:r>
            <a:r>
              <a:rPr lang="zh-CN" b="1">
                <a:solidFill>
                  <a:srgbClr val="C00000"/>
                </a:solidFill>
                <a:latin typeface="华文楷体" panose="02010600040101010101" charset="-122"/>
                <a:ea typeface="华文楷体" panose="02010600040101010101" charset="-122"/>
                <a:cs typeface="华文楷体" panose="02010600040101010101" charset="-122"/>
                <a:sym typeface="+mn-ea"/>
              </a:rPr>
              <a:t>11.44 ×的加速比，在</a:t>
            </a:r>
            <a:r>
              <a:rPr lang="en-US" altLang="zh-CN" b="1">
                <a:solidFill>
                  <a:srgbClr val="C00000"/>
                </a:solidFill>
                <a:latin typeface="华文楷体" panose="02010600040101010101" charset="-122"/>
                <a:ea typeface="华文楷体" panose="02010600040101010101" charset="-122"/>
                <a:cs typeface="华文楷体" panose="02010600040101010101" charset="-122"/>
                <a:sym typeface="+mn-ea"/>
              </a:rPr>
              <a:t> </a:t>
            </a:r>
            <a:r>
              <a:rPr lang="zh-CN" b="1">
                <a:solidFill>
                  <a:srgbClr val="C00000"/>
                </a:solidFill>
                <a:latin typeface="华文楷体" panose="02010600040101010101" charset="-122"/>
                <a:ea typeface="华文楷体" panose="02010600040101010101" charset="-122"/>
                <a:cs typeface="华文楷体" panose="02010600040101010101" charset="-122"/>
                <a:sym typeface="+mn-ea"/>
              </a:rPr>
              <a:t>Hardcaml</a:t>
            </a:r>
            <a:r>
              <a:rPr lang="en-US" altLang="zh-CN" b="1">
                <a:solidFill>
                  <a:srgbClr val="C00000"/>
                </a:solidFill>
                <a:latin typeface="华文楷体" panose="02010600040101010101" charset="-122"/>
                <a:ea typeface="华文楷体" panose="02010600040101010101" charset="-122"/>
                <a:cs typeface="华文楷体" panose="02010600040101010101" charset="-122"/>
                <a:sym typeface="+mn-ea"/>
              </a:rPr>
              <a:t> </a:t>
            </a:r>
            <a:r>
              <a:rPr lang="zh-CN" b="1">
                <a:solidFill>
                  <a:srgbClr val="C00000"/>
                </a:solidFill>
                <a:latin typeface="华文楷体" panose="02010600040101010101" charset="-122"/>
                <a:ea typeface="华文楷体" panose="02010600040101010101" charset="-122"/>
                <a:cs typeface="华文楷体" panose="02010600040101010101" charset="-122"/>
                <a:sym typeface="+mn-ea"/>
              </a:rPr>
              <a:t>的</a:t>
            </a:r>
            <a:r>
              <a:rPr lang="en-US" altLang="zh-CN" b="1">
                <a:solidFill>
                  <a:srgbClr val="C00000"/>
                </a:solidFill>
                <a:latin typeface="华文楷体" panose="02010600040101010101" charset="-122"/>
                <a:ea typeface="华文楷体" panose="02010600040101010101" charset="-122"/>
                <a:cs typeface="华文楷体" panose="02010600040101010101" charset="-122"/>
                <a:sym typeface="+mn-ea"/>
              </a:rPr>
              <a:t> </a:t>
            </a:r>
            <a:r>
              <a:rPr lang="zh-CN" b="1">
                <a:solidFill>
                  <a:srgbClr val="C00000"/>
                </a:solidFill>
                <a:latin typeface="华文楷体" panose="02010600040101010101" charset="-122"/>
                <a:ea typeface="华文楷体" panose="02010600040101010101" charset="-122"/>
                <a:cs typeface="华文楷体" panose="02010600040101010101" charset="-122"/>
                <a:sym typeface="+mn-ea"/>
              </a:rPr>
              <a:t>FPGA实现上获得了高达18.48 ×的加速比。对于</a:t>
            </a:r>
            <a:r>
              <a:rPr lang="en-US" altLang="zh-CN" b="1">
                <a:solidFill>
                  <a:srgbClr val="C00000"/>
                </a:solidFill>
                <a:latin typeface="华文楷体" panose="02010600040101010101" charset="-122"/>
                <a:ea typeface="华文楷体" panose="02010600040101010101" charset="-122"/>
                <a:cs typeface="华文楷体" panose="02010600040101010101" charset="-122"/>
                <a:sym typeface="+mn-ea"/>
              </a:rPr>
              <a:t> </a:t>
            </a:r>
            <a:r>
              <a:rPr lang="zh-CN" b="1">
                <a:solidFill>
                  <a:srgbClr val="C00000"/>
                </a:solidFill>
                <a:latin typeface="华文楷体" panose="02010600040101010101" charset="-122"/>
                <a:ea typeface="华文楷体" panose="02010600040101010101" charset="-122"/>
                <a:cs typeface="华文楷体" panose="02010600040101010101" charset="-122"/>
                <a:sym typeface="+mn-ea"/>
              </a:rPr>
              <a:t>GPU</a:t>
            </a:r>
            <a:r>
              <a:rPr lang="en-US" altLang="zh-CN" b="1">
                <a:solidFill>
                  <a:srgbClr val="C00000"/>
                </a:solidFill>
                <a:latin typeface="华文楷体" panose="02010600040101010101" charset="-122"/>
                <a:ea typeface="华文楷体" panose="02010600040101010101" charset="-122"/>
                <a:cs typeface="华文楷体" panose="02010600040101010101" charset="-122"/>
                <a:sym typeface="+mn-ea"/>
              </a:rPr>
              <a:t> </a:t>
            </a:r>
            <a:r>
              <a:rPr lang="zh-CN" b="1">
                <a:solidFill>
                  <a:srgbClr val="C00000"/>
                </a:solidFill>
                <a:latin typeface="华文楷体" panose="02010600040101010101" charset="-122"/>
                <a:ea typeface="华文楷体" panose="02010600040101010101" charset="-122"/>
                <a:cs typeface="华文楷体" panose="02010600040101010101" charset="-122"/>
                <a:sym typeface="+mn-ea"/>
              </a:rPr>
              <a:t>实现，其在</a:t>
            </a:r>
            <a:r>
              <a:rPr lang="en-US" altLang="zh-CN" b="1">
                <a:solidFill>
                  <a:srgbClr val="C00000"/>
                </a:solidFill>
                <a:latin typeface="华文楷体" panose="02010600040101010101" charset="-122"/>
                <a:ea typeface="华文楷体" panose="02010600040101010101" charset="-122"/>
                <a:cs typeface="华文楷体" panose="02010600040101010101" charset="-122"/>
                <a:sym typeface="+mn-ea"/>
              </a:rPr>
              <a:t> </a:t>
            </a:r>
            <a:r>
              <a:rPr lang="zh-CN" b="1">
                <a:solidFill>
                  <a:srgbClr val="C00000"/>
                </a:solidFill>
                <a:latin typeface="华文楷体" panose="02010600040101010101" charset="-122"/>
                <a:ea typeface="华文楷体" panose="02010600040101010101" charset="-122"/>
                <a:cs typeface="华文楷体" panose="02010600040101010101" charset="-122"/>
                <a:sym typeface="+mn-ea"/>
              </a:rPr>
              <a:t>Mina</a:t>
            </a:r>
            <a:r>
              <a:rPr lang="en-US" altLang="zh-CN" b="1">
                <a:solidFill>
                  <a:srgbClr val="C00000"/>
                </a:solidFill>
                <a:latin typeface="华文楷体" panose="02010600040101010101" charset="-122"/>
                <a:ea typeface="华文楷体" panose="02010600040101010101" charset="-122"/>
                <a:cs typeface="华文楷体" panose="02010600040101010101" charset="-122"/>
                <a:sym typeface="+mn-ea"/>
              </a:rPr>
              <a:t> </a:t>
            </a:r>
            <a:r>
              <a:rPr lang="zh-CN" b="1">
                <a:solidFill>
                  <a:srgbClr val="C00000"/>
                </a:solidFill>
                <a:latin typeface="华文楷体" panose="02010600040101010101" charset="-122"/>
                <a:ea typeface="华文楷体" panose="02010600040101010101" charset="-122"/>
                <a:cs typeface="华文楷体" panose="02010600040101010101" charset="-122"/>
                <a:sym typeface="+mn-ea"/>
              </a:rPr>
              <a:t>和Bellperson</a:t>
            </a:r>
            <a:r>
              <a:rPr lang="en-US" altLang="zh-CN" b="1">
                <a:solidFill>
                  <a:srgbClr val="C00000"/>
                </a:solidFill>
                <a:latin typeface="华文楷体" panose="02010600040101010101" charset="-122"/>
                <a:ea typeface="华文楷体" panose="02010600040101010101" charset="-122"/>
                <a:cs typeface="华文楷体" panose="02010600040101010101" charset="-122"/>
                <a:sym typeface="+mn-ea"/>
              </a:rPr>
              <a:t> </a:t>
            </a:r>
            <a:r>
              <a:rPr lang="zh-CN" b="1">
                <a:solidFill>
                  <a:srgbClr val="C00000"/>
                </a:solidFill>
                <a:latin typeface="华文楷体" panose="02010600040101010101" charset="-122"/>
                <a:ea typeface="华文楷体" panose="02010600040101010101" charset="-122"/>
                <a:cs typeface="华文楷体" panose="02010600040101010101" charset="-122"/>
                <a:sym typeface="+mn-ea"/>
              </a:rPr>
              <a:t>上分别有高达</a:t>
            </a:r>
            <a:r>
              <a:rPr lang="en-US" altLang="zh-CN" b="1">
                <a:solidFill>
                  <a:srgbClr val="C00000"/>
                </a:solidFill>
                <a:latin typeface="华文楷体" panose="02010600040101010101" charset="-122"/>
                <a:ea typeface="华文楷体" panose="02010600040101010101" charset="-122"/>
                <a:cs typeface="华文楷体" panose="02010600040101010101" charset="-122"/>
                <a:sym typeface="+mn-ea"/>
              </a:rPr>
              <a:t> </a:t>
            </a:r>
            <a:r>
              <a:rPr lang="zh-CN" b="1">
                <a:solidFill>
                  <a:srgbClr val="C00000"/>
                </a:solidFill>
                <a:latin typeface="华文楷体" panose="02010600040101010101" charset="-122"/>
                <a:ea typeface="华文楷体" panose="02010600040101010101" charset="-122"/>
                <a:cs typeface="华文楷体" panose="02010600040101010101" charset="-122"/>
                <a:sym typeface="+mn-ea"/>
              </a:rPr>
              <a:t>18.75 ×和2.29 ×的加速比。</a:t>
            </a:r>
            <a:endParaRPr lang="zh-CN" altLang="en-US" b="1">
              <a:solidFill>
                <a:srgbClr val="C00000"/>
              </a:solidFill>
              <a:latin typeface="华文楷体" panose="02010600040101010101" charset="-122"/>
              <a:ea typeface="华文楷体" panose="02010600040101010101" charset="-122"/>
              <a:cs typeface="华文楷体" panose="02010600040101010101" charset="-122"/>
              <a:sym typeface="+mn-ea"/>
            </a:endParaRPr>
          </a:p>
        </p:txBody>
      </p:sp>
      <p:pic>
        <p:nvPicPr>
          <p:cNvPr id="11" name="图片 10"/>
          <p:cNvPicPr>
            <a:picLocks noChangeAspect="1"/>
          </p:cNvPicPr>
          <p:nvPr>
            <p:custDataLst>
              <p:tags r:id="rId8"/>
            </p:custDataLst>
          </p:nvPr>
        </p:nvPicPr>
        <p:blipFill>
          <a:blip r:embed="rId9"/>
          <a:stretch>
            <a:fillRect/>
          </a:stretch>
        </p:blipFill>
        <p:spPr>
          <a:xfrm>
            <a:off x="3684905" y="2881630"/>
            <a:ext cx="4994275" cy="2236470"/>
          </a:xfrm>
          <a:prstGeom prst="rect">
            <a:avLst/>
          </a:prstGeom>
        </p:spPr>
      </p:pic>
      <p:sp>
        <p:nvSpPr>
          <p:cNvPr id="12" name="文本框 11"/>
          <p:cNvSpPr txBox="1"/>
          <p:nvPr/>
        </p:nvSpPr>
        <p:spPr>
          <a:xfrm>
            <a:off x="8782050" y="3506470"/>
            <a:ext cx="2730500" cy="988060"/>
          </a:xfrm>
          <a:prstGeom prst="rect">
            <a:avLst/>
          </a:prstGeom>
          <a:noFill/>
        </p:spPr>
        <p:txBody>
          <a:bodyPr wrap="square" rtlCol="0" anchor="t">
            <a:noAutofit/>
          </a:bodyPr>
          <a:p>
            <a:r>
              <a:rPr lang="zh-CN" altLang="en-US" sz="1200"/>
              <a:t>Bellperson 和</a:t>
            </a:r>
            <a:r>
              <a:rPr lang="en-US" altLang="zh-CN" sz="1200"/>
              <a:t> </a:t>
            </a:r>
            <a:r>
              <a:rPr lang="zh-CN" altLang="en-US" sz="1200"/>
              <a:t>Mina 是zkSNARK的高效GPU实现。然而，如前所述，它们的MSM和MUL模块没有充分发挥GPU的潜力，并且它们在CPU - GPU数据传输上浪费了太多的时间。</a:t>
            </a:r>
            <a:endParaRPr lang="zh-CN" altLang="en-US"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rotWithShape="1">
          <a:blip r:embed="rId1">
            <a:lum bright="70000" contrast="-70000"/>
            <a:extLst>
              <a:ext uri="{BEBA8EAE-BF5A-486C-A8C5-ECC9F3942E4B}">
                <a14:imgProps xmlns:a14="http://schemas.microsoft.com/office/drawing/2010/main">
                  <a14:imgLayer r:embed="rId2">
                    <a14:imgEffect>
                      <a14:artisticPhotocopy trans="62000" detail="10"/>
                    </a14:imgEffect>
                  </a14:imgLayer>
                </a14:imgProps>
              </a:ext>
              <a:ext uri="{28A0092B-C50C-407E-A947-70E740481C1C}">
                <a14:useLocalDpi xmlns:a14="http://schemas.microsoft.com/office/drawing/2010/main" val="0"/>
              </a:ext>
            </a:extLst>
          </a:blip>
          <a:srcRect l="21090" t="24930" r="28578" b="35961"/>
          <a:stretch>
            <a:fillRect/>
          </a:stretch>
        </p:blipFill>
        <p:spPr>
          <a:xfrm>
            <a:off x="4208555" y="5123870"/>
            <a:ext cx="3782824" cy="3919109"/>
          </a:xfrm>
          <a:prstGeom prst="rect">
            <a:avLst/>
          </a:prstGeom>
        </p:spPr>
      </p:pic>
      <p:pic>
        <p:nvPicPr>
          <p:cNvPr id="21" name="图片 20"/>
          <p:cNvPicPr>
            <a:picLocks noChangeAspect="1"/>
          </p:cNvPicPr>
          <p:nvPr/>
        </p:nvPicPr>
        <p:blipFill>
          <a:blip r:embed="rId3"/>
          <a:stretch>
            <a:fillRect/>
          </a:stretch>
        </p:blipFill>
        <p:spPr>
          <a:xfrm>
            <a:off x="0" y="-1"/>
            <a:ext cx="12192000" cy="553865"/>
          </a:xfrm>
          <a:prstGeom prst="rect">
            <a:avLst/>
          </a:prstGeom>
        </p:spPr>
      </p:pic>
      <p:pic>
        <p:nvPicPr>
          <p:cNvPr id="25" name="图片 24"/>
          <p:cNvPicPr>
            <a:picLocks noChangeAspect="1"/>
          </p:cNvPicPr>
          <p:nvPr/>
        </p:nvPicPr>
        <p:blipFill rotWithShape="1">
          <a:blip r:embed="rId4">
            <a:extLst>
              <a:ext uri="{BEBA8EAE-BF5A-486C-A8C5-ECC9F3942E4B}">
                <a14:imgProps xmlns:a14="http://schemas.microsoft.com/office/drawing/2010/main">
                  <a14:imgLayer r:embed="rId5">
                    <a14:imgEffect>
                      <a14:artisticPhotocopy trans="59000" detail="10"/>
                    </a14:imgEffect>
                  </a14:imgLayer>
                </a14:imgProps>
              </a:ext>
              <a:ext uri="{28A0092B-C50C-407E-A947-70E740481C1C}">
                <a14:useLocalDpi xmlns:a14="http://schemas.microsoft.com/office/drawing/2010/main" val="0"/>
              </a:ext>
            </a:extLst>
          </a:blip>
          <a:srcRect l="21222" t="24263" r="27229" b="31678"/>
          <a:stretch>
            <a:fillRect/>
          </a:stretch>
        </p:blipFill>
        <p:spPr>
          <a:xfrm rot="7839735">
            <a:off x="-1483626" y="-1142126"/>
            <a:ext cx="2831237" cy="3226500"/>
          </a:xfrm>
          <a:prstGeom prst="rect">
            <a:avLst/>
          </a:prstGeom>
        </p:spPr>
      </p:pic>
      <p:pic>
        <p:nvPicPr>
          <p:cNvPr id="8" name="图片 7"/>
          <p:cNvPicPr>
            <a:picLocks noChangeAspect="1"/>
          </p:cNvPicPr>
          <p:nvPr/>
        </p:nvPicPr>
        <p:blipFill>
          <a:blip r:embed="rId3"/>
          <a:stretch>
            <a:fillRect/>
          </a:stretch>
        </p:blipFill>
        <p:spPr>
          <a:xfrm>
            <a:off x="0" y="6457950"/>
            <a:ext cx="4699000" cy="400050"/>
          </a:xfrm>
          <a:prstGeom prst="rect">
            <a:avLst/>
          </a:prstGeom>
        </p:spPr>
      </p:pic>
      <p:pic>
        <p:nvPicPr>
          <p:cNvPr id="9" name="图片 8"/>
          <p:cNvPicPr>
            <a:picLocks noChangeAspect="1"/>
          </p:cNvPicPr>
          <p:nvPr/>
        </p:nvPicPr>
        <p:blipFill>
          <a:blip r:embed="rId3"/>
          <a:stretch>
            <a:fillRect/>
          </a:stretch>
        </p:blipFill>
        <p:spPr>
          <a:xfrm>
            <a:off x="7492999" y="6457950"/>
            <a:ext cx="4699000" cy="400050"/>
          </a:xfrm>
          <a:prstGeom prst="rect">
            <a:avLst/>
          </a:prstGeom>
        </p:spPr>
      </p:pic>
      <p:pic>
        <p:nvPicPr>
          <p:cNvPr id="27" name="图片 26"/>
          <p:cNvPicPr>
            <a:picLocks noChangeAspect="1"/>
          </p:cNvPicPr>
          <p:nvPr/>
        </p:nvPicPr>
        <p:blipFill rotWithShape="1">
          <a:blip r:embed="rId6">
            <a:extLst>
              <a:ext uri="{28A0092B-C50C-407E-A947-70E740481C1C}">
                <a14:useLocalDpi xmlns:a14="http://schemas.microsoft.com/office/drawing/2010/main" val="0"/>
              </a:ext>
            </a:extLst>
          </a:blip>
          <a:srcRect t="34707" r="-945" b="31476"/>
          <a:stretch>
            <a:fillRect/>
          </a:stretch>
        </p:blipFill>
        <p:spPr>
          <a:xfrm>
            <a:off x="4706935" y="5825470"/>
            <a:ext cx="2816225" cy="1257955"/>
          </a:xfrm>
          <a:prstGeom prst="rect">
            <a:avLst/>
          </a:prstGeom>
          <a:effectLst/>
        </p:spPr>
      </p:pic>
      <p:pic>
        <p:nvPicPr>
          <p:cNvPr id="13" name="图片 12"/>
          <p:cNvPicPr>
            <a:picLocks noChangeAspect="1"/>
          </p:cNvPicPr>
          <p:nvPr/>
        </p:nvPicPr>
        <p:blipFill>
          <a:blip r:embed="rId3"/>
          <a:stretch>
            <a:fillRect/>
          </a:stretch>
        </p:blipFill>
        <p:spPr>
          <a:xfrm>
            <a:off x="4699000" y="6786563"/>
            <a:ext cx="2793999" cy="71437"/>
          </a:xfrm>
          <a:prstGeom prst="rect">
            <a:avLst/>
          </a:prstGeom>
        </p:spPr>
      </p:pic>
      <p:sp>
        <p:nvSpPr>
          <p:cNvPr id="7" name="文本框 6"/>
          <p:cNvSpPr txBox="1"/>
          <p:nvPr/>
        </p:nvSpPr>
        <p:spPr>
          <a:xfrm>
            <a:off x="7619999" y="6477744"/>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sp>
        <p:nvSpPr>
          <p:cNvPr id="20" name="文本框 19"/>
          <p:cNvSpPr txBox="1"/>
          <p:nvPr/>
        </p:nvSpPr>
        <p:spPr>
          <a:xfrm>
            <a:off x="220660" y="6480125"/>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pic>
        <p:nvPicPr>
          <p:cNvPr id="22" name="图片 21"/>
          <p:cNvPicPr>
            <a:picLocks noChangeAspect="1"/>
          </p:cNvPicPr>
          <p:nvPr/>
        </p:nvPicPr>
        <p:blipFill rotWithShape="1">
          <a:blip r:embed="rId7">
            <a:extLst>
              <a:ext uri="{28A0092B-C50C-407E-A947-70E740481C1C}">
                <a14:useLocalDpi xmlns:a14="http://schemas.microsoft.com/office/drawing/2010/main" val="0"/>
              </a:ext>
            </a:extLst>
          </a:blip>
          <a:srcRect t="45162" b="43657"/>
          <a:stretch>
            <a:fillRect/>
          </a:stretch>
        </p:blipFill>
        <p:spPr>
          <a:xfrm>
            <a:off x="8942612" y="12009"/>
            <a:ext cx="3371850" cy="502657"/>
          </a:xfrm>
          <a:prstGeom prst="rect">
            <a:avLst/>
          </a:prstGeom>
        </p:spPr>
      </p:pic>
      <p:sp>
        <p:nvSpPr>
          <p:cNvPr id="5" name="文本框 4"/>
          <p:cNvSpPr txBox="1"/>
          <p:nvPr/>
        </p:nvSpPr>
        <p:spPr>
          <a:xfrm>
            <a:off x="0" y="-77012"/>
            <a:ext cx="4098267" cy="706755"/>
          </a:xfrm>
          <a:prstGeom prst="rect">
            <a:avLst/>
          </a:prstGeom>
          <a:noFill/>
        </p:spPr>
        <p:txBody>
          <a:bodyPr wrap="square" rtlCol="0">
            <a:spAutoFit/>
          </a:bodyPr>
          <a:lstStyle/>
          <a:p>
            <a:r>
              <a:rPr lang="zh-CN" altLang="en-US" sz="4000" dirty="0">
                <a:solidFill>
                  <a:schemeClr val="bg1"/>
                </a:solidFill>
                <a:latin typeface="华文行楷" panose="02010800040101010101" charset="-122"/>
                <a:ea typeface="华文行楷" panose="02010800040101010101" charset="-122"/>
              </a:rPr>
              <a:t>论文概述</a:t>
            </a:r>
            <a:endParaRPr lang="zh-CN" altLang="en-US" sz="4000" dirty="0">
              <a:solidFill>
                <a:schemeClr val="bg1"/>
              </a:solidFill>
              <a:latin typeface="华文行楷" panose="02010800040101010101" charset="-122"/>
              <a:ea typeface="华文行楷" panose="02010800040101010101" charset="-122"/>
            </a:endParaRPr>
          </a:p>
        </p:txBody>
      </p:sp>
      <p:sp>
        <p:nvSpPr>
          <p:cNvPr id="2" name="文本框 1"/>
          <p:cNvSpPr txBox="1"/>
          <p:nvPr/>
        </p:nvSpPr>
        <p:spPr>
          <a:xfrm>
            <a:off x="16783" y="529116"/>
            <a:ext cx="1304016" cy="76944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4400" dirty="0">
                <a:latin typeface="思源黑体 CN Bold" panose="020B0800000000000000" pitchFamily="34" charset="-122"/>
                <a:ea typeface="思源黑体 CN Bold" panose="020B0800000000000000" pitchFamily="34" charset="-122"/>
              </a:rPr>
              <a:t>02</a:t>
            </a:r>
            <a:endParaRPr lang="zh-CN" altLang="en-US" sz="4400" dirty="0">
              <a:latin typeface="思源黑体 CN Bold" panose="020B0800000000000000" pitchFamily="34" charset="-122"/>
              <a:ea typeface="思源黑体 CN Bold" panose="020B0800000000000000" pitchFamily="34" charset="-122"/>
            </a:endParaRPr>
          </a:p>
        </p:txBody>
      </p:sp>
      <p:sp>
        <p:nvSpPr>
          <p:cNvPr id="3" name="文本框 2"/>
          <p:cNvSpPr txBox="1"/>
          <p:nvPr/>
        </p:nvSpPr>
        <p:spPr>
          <a:xfrm>
            <a:off x="2078355" y="764540"/>
            <a:ext cx="9286875" cy="777875"/>
          </a:xfrm>
          <a:prstGeom prst="rect">
            <a:avLst/>
          </a:prstGeom>
          <a:noFill/>
        </p:spPr>
        <p:txBody>
          <a:bodyPr wrap="square" rtlCol="0" anchor="t">
            <a:noAutofit/>
          </a:bodyPr>
          <a:p>
            <a:r>
              <a:rPr lang="zh-CN" altLang="en-US" sz="2000" b="1">
                <a:latin typeface="Times New Roman" panose="02020603050405020304" pitchFamily="18" charset="0"/>
                <a:ea typeface="华文楷体" panose="02010600040101010101" charset="-122"/>
                <a:cs typeface="Times New Roman" panose="02020603050405020304" pitchFamily="18" charset="0"/>
              </a:rPr>
              <a:t>《Accelerating Zero-Knowledge Proof with A Faster Parallel Multi-Scalar Multiplication Algorithm on GPUs》</a:t>
            </a:r>
            <a:endParaRPr lang="zh-CN" altLang="en-US" sz="2000" b="1">
              <a:latin typeface="Times New Roman" panose="02020603050405020304" pitchFamily="18" charset="0"/>
              <a:ea typeface="华文楷体" panose="02010600040101010101" charset="-122"/>
              <a:cs typeface="Times New Roman" panose="02020603050405020304" pitchFamily="18" charset="0"/>
            </a:endParaRPr>
          </a:p>
        </p:txBody>
      </p:sp>
      <p:sp>
        <p:nvSpPr>
          <p:cNvPr id="15" name="文本框 14"/>
          <p:cNvSpPr txBox="1"/>
          <p:nvPr/>
        </p:nvSpPr>
        <p:spPr>
          <a:xfrm>
            <a:off x="811530" y="1998980"/>
            <a:ext cx="11166475" cy="1191260"/>
          </a:xfrm>
          <a:prstGeom prst="rect">
            <a:avLst/>
          </a:prstGeom>
          <a:noFill/>
        </p:spPr>
        <p:txBody>
          <a:bodyPr wrap="square" rtlCol="0" anchor="t">
            <a:noAutofit/>
          </a:bodyPr>
          <a:p>
            <a:pPr indent="457200"/>
            <a:endParaRPr lang="en-US" altLang="zh-CN" b="1">
              <a:solidFill>
                <a:schemeClr val="tx1"/>
              </a:solidFill>
              <a:latin typeface="华文楷体" panose="02010600040101010101" charset="-122"/>
              <a:ea typeface="华文楷体" panose="02010600040101010101" charset="-122"/>
              <a:cs typeface="华文楷体" panose="02010600040101010101" charset="-122"/>
            </a:endParaRPr>
          </a:p>
        </p:txBody>
      </p:sp>
      <p:sp>
        <p:nvSpPr>
          <p:cNvPr id="18" name="文本框 17"/>
          <p:cNvSpPr txBox="1"/>
          <p:nvPr/>
        </p:nvSpPr>
        <p:spPr>
          <a:xfrm>
            <a:off x="1021080" y="1424940"/>
            <a:ext cx="5977890" cy="509270"/>
          </a:xfrm>
          <a:prstGeom prst="rect">
            <a:avLst/>
          </a:prstGeom>
          <a:noFill/>
        </p:spPr>
        <p:txBody>
          <a:bodyPr wrap="square" rtlCol="0">
            <a:noAutofit/>
          </a:bodyPr>
          <a:p>
            <a:r>
              <a:rPr lang="zh-CN" altLang="en-US" sz="2800" b="1">
                <a:solidFill>
                  <a:srgbClr val="C00000"/>
                </a:solidFill>
                <a:latin typeface="华文楷体" panose="02010600040101010101" charset="-122"/>
                <a:ea typeface="华文楷体" panose="02010600040101010101" charset="-122"/>
              </a:rPr>
              <a:t>实验结果</a:t>
            </a:r>
            <a:r>
              <a:rPr lang="en-US" altLang="zh-CN" sz="2800" b="1">
                <a:solidFill>
                  <a:srgbClr val="C00000"/>
                </a:solidFill>
                <a:latin typeface="华文楷体" panose="02010600040101010101" charset="-122"/>
                <a:ea typeface="华文楷体" panose="02010600040101010101" charset="-122"/>
              </a:rPr>
              <a:t>——评估 MSM </a:t>
            </a:r>
            <a:r>
              <a:rPr lang="zh-CN" altLang="en-US" sz="2800" b="1">
                <a:solidFill>
                  <a:srgbClr val="C00000"/>
                </a:solidFill>
                <a:latin typeface="华文楷体" panose="02010600040101010101" charset="-122"/>
                <a:ea typeface="华文楷体" panose="02010600040101010101" charset="-122"/>
              </a:rPr>
              <a:t>实现</a:t>
            </a:r>
            <a:endParaRPr lang="en-US" altLang="zh-CN" sz="2800" b="1">
              <a:solidFill>
                <a:srgbClr val="C00000"/>
              </a:solidFill>
              <a:latin typeface="华文楷体" panose="02010600040101010101" charset="-122"/>
              <a:ea typeface="华文楷体" panose="02010600040101010101" charset="-122"/>
            </a:endParaRPr>
          </a:p>
          <a:p>
            <a:endParaRPr lang="zh-CN" altLang="en-US" sz="2800" b="1">
              <a:solidFill>
                <a:srgbClr val="C00000"/>
              </a:solidFill>
              <a:latin typeface="华文楷体" panose="02010600040101010101" charset="-122"/>
              <a:ea typeface="华文楷体" panose="02010600040101010101" charset="-122"/>
            </a:endParaRPr>
          </a:p>
        </p:txBody>
      </p:sp>
      <p:sp>
        <p:nvSpPr>
          <p:cNvPr id="4" name="文本框 3"/>
          <p:cNvSpPr txBox="1"/>
          <p:nvPr/>
        </p:nvSpPr>
        <p:spPr>
          <a:xfrm>
            <a:off x="1021080" y="2054860"/>
            <a:ext cx="10769600" cy="620395"/>
          </a:xfrm>
          <a:prstGeom prst="rect">
            <a:avLst/>
          </a:prstGeom>
          <a:noFill/>
        </p:spPr>
        <p:txBody>
          <a:bodyPr wrap="square" rtlCol="0" anchor="t">
            <a:noAutofit/>
          </a:bodyPr>
          <a:p>
            <a:pPr indent="457200"/>
            <a:r>
              <a:rPr lang="zh-CN" b="1">
                <a:solidFill>
                  <a:srgbClr val="C00000"/>
                </a:solidFill>
                <a:latin typeface="华文楷体" panose="02010600040101010101" charset="-122"/>
                <a:ea typeface="华文楷体" panose="02010600040101010101" charset="-122"/>
                <a:cs typeface="华文楷体" panose="02010600040101010101" charset="-122"/>
              </a:rPr>
              <a:t>论文</a:t>
            </a:r>
            <a:r>
              <a:rPr b="1">
                <a:solidFill>
                  <a:srgbClr val="C00000"/>
                </a:solidFill>
                <a:latin typeface="华文楷体" panose="02010600040101010101" charset="-122"/>
                <a:ea typeface="华文楷体" panose="02010600040101010101" charset="-122"/>
                <a:cs typeface="华文楷体" panose="02010600040101010101" charset="-122"/>
              </a:rPr>
              <a:t>还用不同的线程数来评估</a:t>
            </a:r>
            <a:r>
              <a:rPr lang="zh-CN" altLang="en-US" b="1">
                <a:solidFill>
                  <a:srgbClr val="C00000"/>
                </a:solidFill>
                <a:latin typeface="华文楷体" panose="02010600040101010101" charset="-122"/>
                <a:ea typeface="华文楷体" panose="02010600040101010101" charset="-122"/>
                <a:cs typeface="华文楷体" panose="02010600040101010101" charset="-122"/>
              </a:rPr>
              <a:t>其</a:t>
            </a:r>
            <a:r>
              <a:rPr lang="en-US" altLang="zh-CN" b="1">
                <a:solidFill>
                  <a:srgbClr val="C00000"/>
                </a:solidFill>
                <a:latin typeface="华文楷体" panose="02010600040101010101" charset="-122"/>
                <a:ea typeface="华文楷体" panose="02010600040101010101" charset="-122"/>
                <a:cs typeface="华文楷体" panose="02010600040101010101" charset="-122"/>
              </a:rPr>
              <a:t> </a:t>
            </a:r>
            <a:r>
              <a:rPr b="1">
                <a:solidFill>
                  <a:srgbClr val="C00000"/>
                </a:solidFill>
                <a:latin typeface="华文楷体" panose="02010600040101010101" charset="-122"/>
                <a:ea typeface="华文楷体" panose="02010600040101010101" charset="-122"/>
                <a:cs typeface="华文楷体" panose="02010600040101010101" charset="-122"/>
              </a:rPr>
              <a:t>MSM</a:t>
            </a:r>
            <a:r>
              <a:rPr lang="en-US" b="1">
                <a:solidFill>
                  <a:srgbClr val="C00000"/>
                </a:solidFill>
                <a:latin typeface="华文楷体" panose="02010600040101010101" charset="-122"/>
                <a:ea typeface="华文楷体" panose="02010600040101010101" charset="-122"/>
                <a:cs typeface="华文楷体" panose="02010600040101010101" charset="-122"/>
              </a:rPr>
              <a:t> </a:t>
            </a:r>
            <a:r>
              <a:rPr lang="zh-CN" altLang="en-US" b="1">
                <a:solidFill>
                  <a:srgbClr val="C00000"/>
                </a:solidFill>
                <a:latin typeface="华文楷体" panose="02010600040101010101" charset="-122"/>
                <a:ea typeface="华文楷体" panose="02010600040101010101" charset="-122"/>
                <a:cs typeface="华文楷体" panose="02010600040101010101" charset="-122"/>
              </a:rPr>
              <a:t>算法</a:t>
            </a:r>
            <a:r>
              <a:rPr b="1">
                <a:solidFill>
                  <a:srgbClr val="C00000"/>
                </a:solidFill>
                <a:latin typeface="华文楷体" panose="02010600040101010101" charset="-122"/>
                <a:ea typeface="华文楷体" panose="02010600040101010101" charset="-122"/>
                <a:cs typeface="华文楷体" panose="02010600040101010101" charset="-122"/>
              </a:rPr>
              <a:t>，</a:t>
            </a:r>
            <a:r>
              <a:rPr lang="zh-CN" b="1">
                <a:solidFill>
                  <a:srgbClr val="C00000"/>
                </a:solidFill>
                <a:latin typeface="华文楷体" panose="02010600040101010101" charset="-122"/>
                <a:ea typeface="华文楷体" panose="02010600040101010101" charset="-122"/>
                <a:cs typeface="华文楷体" panose="02010600040101010101" charset="-122"/>
              </a:rPr>
              <a:t>来证明</a:t>
            </a:r>
            <a:r>
              <a:rPr lang="zh-CN" altLang="en-US" b="1">
                <a:solidFill>
                  <a:srgbClr val="C00000"/>
                </a:solidFill>
                <a:latin typeface="华文楷体" panose="02010600040101010101" charset="-122"/>
                <a:ea typeface="华文楷体" panose="02010600040101010101" charset="-122"/>
                <a:cs typeface="华文楷体" panose="02010600040101010101" charset="-122"/>
              </a:rPr>
              <a:t>其</a:t>
            </a:r>
            <a:r>
              <a:rPr lang="en-US" altLang="zh-CN" b="1">
                <a:solidFill>
                  <a:srgbClr val="C00000"/>
                </a:solidFill>
                <a:latin typeface="华文楷体" panose="02010600040101010101" charset="-122"/>
                <a:ea typeface="华文楷体" panose="02010600040101010101" charset="-122"/>
                <a:cs typeface="华文楷体" panose="02010600040101010101" charset="-122"/>
              </a:rPr>
              <a:t> </a:t>
            </a:r>
            <a:r>
              <a:rPr b="1">
                <a:solidFill>
                  <a:srgbClr val="C00000"/>
                </a:solidFill>
                <a:latin typeface="华文楷体" panose="02010600040101010101" charset="-122"/>
                <a:ea typeface="华文楷体" panose="02010600040101010101" charset="-122"/>
                <a:cs typeface="华文楷体" panose="02010600040101010101" charset="-122"/>
              </a:rPr>
              <a:t>MSM</a:t>
            </a:r>
            <a:r>
              <a:rPr lang="en-US" b="1">
                <a:solidFill>
                  <a:srgbClr val="C00000"/>
                </a:solidFill>
                <a:latin typeface="华文楷体" panose="02010600040101010101" charset="-122"/>
                <a:ea typeface="华文楷体" panose="02010600040101010101" charset="-122"/>
                <a:cs typeface="华文楷体" panose="02010600040101010101" charset="-122"/>
              </a:rPr>
              <a:t> </a:t>
            </a:r>
            <a:r>
              <a:rPr b="1">
                <a:solidFill>
                  <a:srgbClr val="C00000"/>
                </a:solidFill>
                <a:latin typeface="华文楷体" panose="02010600040101010101" charset="-122"/>
                <a:ea typeface="华文楷体" panose="02010600040101010101" charset="-122"/>
                <a:cs typeface="华文楷体" panose="02010600040101010101" charset="-122"/>
              </a:rPr>
              <a:t>算法适应于</a:t>
            </a:r>
            <a:r>
              <a:rPr lang="en-US" b="1">
                <a:solidFill>
                  <a:srgbClr val="C00000"/>
                </a:solidFill>
                <a:latin typeface="华文楷体" panose="02010600040101010101" charset="-122"/>
                <a:ea typeface="华文楷体" panose="02010600040101010101" charset="-122"/>
                <a:cs typeface="华文楷体" panose="02010600040101010101" charset="-122"/>
              </a:rPr>
              <a:t> </a:t>
            </a:r>
            <a:r>
              <a:rPr b="1">
                <a:solidFill>
                  <a:srgbClr val="C00000"/>
                </a:solidFill>
                <a:latin typeface="华文楷体" panose="02010600040101010101" charset="-122"/>
                <a:ea typeface="华文楷体" panose="02010600040101010101" charset="-122"/>
                <a:cs typeface="华文楷体" panose="02010600040101010101" charset="-122"/>
              </a:rPr>
              <a:t>GPU</a:t>
            </a:r>
            <a:r>
              <a:rPr lang="en-US" b="1">
                <a:solidFill>
                  <a:srgbClr val="C00000"/>
                </a:solidFill>
                <a:latin typeface="华文楷体" panose="02010600040101010101" charset="-122"/>
                <a:ea typeface="华文楷体" panose="02010600040101010101" charset="-122"/>
                <a:cs typeface="华文楷体" panose="02010600040101010101" charset="-122"/>
              </a:rPr>
              <a:t> </a:t>
            </a:r>
            <a:r>
              <a:rPr b="1">
                <a:solidFill>
                  <a:srgbClr val="C00000"/>
                </a:solidFill>
                <a:latin typeface="华文楷体" panose="02010600040101010101" charset="-122"/>
                <a:ea typeface="华文楷体" panose="02010600040101010101" charset="-122"/>
                <a:cs typeface="华文楷体" panose="02010600040101010101" charset="-122"/>
              </a:rPr>
              <a:t>提供的高并行性。</a:t>
            </a:r>
            <a:endParaRPr b="1">
              <a:solidFill>
                <a:srgbClr val="C00000"/>
              </a:solidFill>
              <a:latin typeface="华文楷体" panose="02010600040101010101" charset="-122"/>
              <a:ea typeface="华文楷体" panose="02010600040101010101" charset="-122"/>
              <a:cs typeface="华文楷体" panose="02010600040101010101" charset="-122"/>
            </a:endParaRPr>
          </a:p>
          <a:p>
            <a:pPr indent="457200"/>
            <a:r>
              <a:rPr lang="zh-CN" b="1">
                <a:solidFill>
                  <a:srgbClr val="C00000"/>
                </a:solidFill>
                <a:latin typeface="华文楷体" panose="02010600040101010101" charset="-122"/>
                <a:ea typeface="华文楷体" panose="02010600040101010101" charset="-122"/>
                <a:cs typeface="华文楷体" panose="02010600040101010101" charset="-122"/>
              </a:rPr>
              <a:t>测试环境：</a:t>
            </a:r>
            <a:r>
              <a:rPr lang="zh-CN" b="1">
                <a:solidFill>
                  <a:srgbClr val="C00000"/>
                </a:solidFill>
                <a:latin typeface="华文楷体" panose="02010600040101010101" charset="-122"/>
                <a:ea typeface="华文楷体" panose="02010600040101010101" charset="-122"/>
                <a:cs typeface="华文楷体" panose="02010600040101010101" charset="-122"/>
                <a:sym typeface="+mn-ea"/>
              </a:rPr>
              <a:t>V100，其中每块GPU卡有5120个核心</a:t>
            </a:r>
            <a:endParaRPr b="1">
              <a:solidFill>
                <a:srgbClr val="C00000"/>
              </a:solidFill>
              <a:latin typeface="华文楷体" panose="02010600040101010101" charset="-122"/>
              <a:ea typeface="华文楷体" panose="02010600040101010101" charset="-122"/>
              <a:cs typeface="华文楷体" panose="02010600040101010101" charset="-122"/>
            </a:endParaRPr>
          </a:p>
          <a:p>
            <a:pPr indent="457200"/>
            <a:r>
              <a:rPr b="1">
                <a:solidFill>
                  <a:srgbClr val="C00000"/>
                </a:solidFill>
                <a:latin typeface="华文楷体" panose="02010600040101010101" charset="-122"/>
                <a:ea typeface="华文楷体" panose="02010600040101010101" charset="-122"/>
                <a:cs typeface="华文楷体" panose="02010600040101010101" charset="-122"/>
              </a:rPr>
              <a:t>MSM的吞吐量随着线程数几乎呈线性增长，直到线程数超过GPU核心数</a:t>
            </a:r>
            <a:r>
              <a:rPr lang="zh-CN" b="1">
                <a:solidFill>
                  <a:srgbClr val="C00000"/>
                </a:solidFill>
                <a:latin typeface="华文楷体" panose="02010600040101010101" charset="-122"/>
                <a:ea typeface="华文楷体" panose="02010600040101010101" charset="-122"/>
                <a:cs typeface="华文楷体" panose="02010600040101010101" charset="-122"/>
              </a:rPr>
              <a:t>。</a:t>
            </a:r>
            <a:endParaRPr lang="zh-CN" b="1">
              <a:solidFill>
                <a:srgbClr val="C00000"/>
              </a:solidFill>
              <a:latin typeface="华文楷体" panose="02010600040101010101" charset="-122"/>
              <a:ea typeface="华文楷体" panose="02010600040101010101" charset="-122"/>
              <a:cs typeface="华文楷体" panose="02010600040101010101" charset="-122"/>
            </a:endParaRPr>
          </a:p>
        </p:txBody>
      </p:sp>
      <p:pic>
        <p:nvPicPr>
          <p:cNvPr id="6" name="图片 5"/>
          <p:cNvPicPr>
            <a:picLocks noChangeAspect="1"/>
          </p:cNvPicPr>
          <p:nvPr>
            <p:custDataLst>
              <p:tags r:id="rId8"/>
            </p:custDataLst>
          </p:nvPr>
        </p:nvPicPr>
        <p:blipFill>
          <a:blip r:embed="rId9"/>
          <a:stretch>
            <a:fillRect/>
          </a:stretch>
        </p:blipFill>
        <p:spPr>
          <a:xfrm>
            <a:off x="2566035" y="2948940"/>
            <a:ext cx="6376670" cy="28225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rotWithShape="1">
          <a:blip r:embed="rId1">
            <a:lum bright="70000" contrast="-70000"/>
            <a:extLst>
              <a:ext uri="{BEBA8EAE-BF5A-486C-A8C5-ECC9F3942E4B}">
                <a14:imgProps xmlns:a14="http://schemas.microsoft.com/office/drawing/2010/main">
                  <a14:imgLayer r:embed="rId2">
                    <a14:imgEffect>
                      <a14:artisticPhotocopy trans="62000" detail="10"/>
                    </a14:imgEffect>
                  </a14:imgLayer>
                </a14:imgProps>
              </a:ext>
              <a:ext uri="{28A0092B-C50C-407E-A947-70E740481C1C}">
                <a14:useLocalDpi xmlns:a14="http://schemas.microsoft.com/office/drawing/2010/main" val="0"/>
              </a:ext>
            </a:extLst>
          </a:blip>
          <a:srcRect l="21090" t="24930" r="28578" b="35961"/>
          <a:stretch>
            <a:fillRect/>
          </a:stretch>
        </p:blipFill>
        <p:spPr>
          <a:xfrm>
            <a:off x="4208555" y="5123870"/>
            <a:ext cx="3782824" cy="3919109"/>
          </a:xfrm>
          <a:prstGeom prst="rect">
            <a:avLst/>
          </a:prstGeom>
        </p:spPr>
      </p:pic>
      <p:pic>
        <p:nvPicPr>
          <p:cNvPr id="21" name="图片 20"/>
          <p:cNvPicPr>
            <a:picLocks noChangeAspect="1"/>
          </p:cNvPicPr>
          <p:nvPr/>
        </p:nvPicPr>
        <p:blipFill>
          <a:blip r:embed="rId3"/>
          <a:stretch>
            <a:fillRect/>
          </a:stretch>
        </p:blipFill>
        <p:spPr>
          <a:xfrm>
            <a:off x="0" y="-1"/>
            <a:ext cx="12192000" cy="553865"/>
          </a:xfrm>
          <a:prstGeom prst="rect">
            <a:avLst/>
          </a:prstGeom>
        </p:spPr>
      </p:pic>
      <p:pic>
        <p:nvPicPr>
          <p:cNvPr id="25" name="图片 24"/>
          <p:cNvPicPr>
            <a:picLocks noChangeAspect="1"/>
          </p:cNvPicPr>
          <p:nvPr/>
        </p:nvPicPr>
        <p:blipFill rotWithShape="1">
          <a:blip r:embed="rId4">
            <a:extLst>
              <a:ext uri="{BEBA8EAE-BF5A-486C-A8C5-ECC9F3942E4B}">
                <a14:imgProps xmlns:a14="http://schemas.microsoft.com/office/drawing/2010/main">
                  <a14:imgLayer r:embed="rId5">
                    <a14:imgEffect>
                      <a14:artisticPhotocopy trans="59000" detail="10"/>
                    </a14:imgEffect>
                  </a14:imgLayer>
                </a14:imgProps>
              </a:ext>
              <a:ext uri="{28A0092B-C50C-407E-A947-70E740481C1C}">
                <a14:useLocalDpi xmlns:a14="http://schemas.microsoft.com/office/drawing/2010/main" val="0"/>
              </a:ext>
            </a:extLst>
          </a:blip>
          <a:srcRect l="21222" t="24263" r="27229" b="31678"/>
          <a:stretch>
            <a:fillRect/>
          </a:stretch>
        </p:blipFill>
        <p:spPr>
          <a:xfrm rot="7839735">
            <a:off x="-1483626" y="-1142126"/>
            <a:ext cx="2831237" cy="3226500"/>
          </a:xfrm>
          <a:prstGeom prst="rect">
            <a:avLst/>
          </a:prstGeom>
        </p:spPr>
      </p:pic>
      <p:pic>
        <p:nvPicPr>
          <p:cNvPr id="8" name="图片 7"/>
          <p:cNvPicPr>
            <a:picLocks noChangeAspect="1"/>
          </p:cNvPicPr>
          <p:nvPr/>
        </p:nvPicPr>
        <p:blipFill>
          <a:blip r:embed="rId3"/>
          <a:stretch>
            <a:fillRect/>
          </a:stretch>
        </p:blipFill>
        <p:spPr>
          <a:xfrm>
            <a:off x="0" y="6457950"/>
            <a:ext cx="4699000" cy="400050"/>
          </a:xfrm>
          <a:prstGeom prst="rect">
            <a:avLst/>
          </a:prstGeom>
        </p:spPr>
      </p:pic>
      <p:pic>
        <p:nvPicPr>
          <p:cNvPr id="9" name="图片 8"/>
          <p:cNvPicPr>
            <a:picLocks noChangeAspect="1"/>
          </p:cNvPicPr>
          <p:nvPr/>
        </p:nvPicPr>
        <p:blipFill>
          <a:blip r:embed="rId3"/>
          <a:stretch>
            <a:fillRect/>
          </a:stretch>
        </p:blipFill>
        <p:spPr>
          <a:xfrm>
            <a:off x="7492999" y="6457950"/>
            <a:ext cx="4699000" cy="400050"/>
          </a:xfrm>
          <a:prstGeom prst="rect">
            <a:avLst/>
          </a:prstGeom>
        </p:spPr>
      </p:pic>
      <p:pic>
        <p:nvPicPr>
          <p:cNvPr id="27" name="图片 26"/>
          <p:cNvPicPr>
            <a:picLocks noChangeAspect="1"/>
          </p:cNvPicPr>
          <p:nvPr/>
        </p:nvPicPr>
        <p:blipFill rotWithShape="1">
          <a:blip r:embed="rId6">
            <a:extLst>
              <a:ext uri="{28A0092B-C50C-407E-A947-70E740481C1C}">
                <a14:useLocalDpi xmlns:a14="http://schemas.microsoft.com/office/drawing/2010/main" val="0"/>
              </a:ext>
            </a:extLst>
          </a:blip>
          <a:srcRect t="34707" r="-945" b="31476"/>
          <a:stretch>
            <a:fillRect/>
          </a:stretch>
        </p:blipFill>
        <p:spPr>
          <a:xfrm>
            <a:off x="4706935" y="5825470"/>
            <a:ext cx="2816225" cy="1257955"/>
          </a:xfrm>
          <a:prstGeom prst="rect">
            <a:avLst/>
          </a:prstGeom>
          <a:effectLst/>
        </p:spPr>
      </p:pic>
      <p:pic>
        <p:nvPicPr>
          <p:cNvPr id="13" name="图片 12"/>
          <p:cNvPicPr>
            <a:picLocks noChangeAspect="1"/>
          </p:cNvPicPr>
          <p:nvPr/>
        </p:nvPicPr>
        <p:blipFill>
          <a:blip r:embed="rId3"/>
          <a:stretch>
            <a:fillRect/>
          </a:stretch>
        </p:blipFill>
        <p:spPr>
          <a:xfrm>
            <a:off x="4699000" y="6786563"/>
            <a:ext cx="2793999" cy="71437"/>
          </a:xfrm>
          <a:prstGeom prst="rect">
            <a:avLst/>
          </a:prstGeom>
        </p:spPr>
      </p:pic>
      <p:sp>
        <p:nvSpPr>
          <p:cNvPr id="7" name="文本框 6"/>
          <p:cNvSpPr txBox="1"/>
          <p:nvPr/>
        </p:nvSpPr>
        <p:spPr>
          <a:xfrm>
            <a:off x="7619999" y="6477744"/>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sp>
        <p:nvSpPr>
          <p:cNvPr id="20" name="文本框 19"/>
          <p:cNvSpPr txBox="1"/>
          <p:nvPr/>
        </p:nvSpPr>
        <p:spPr>
          <a:xfrm>
            <a:off x="220660" y="6480125"/>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pic>
        <p:nvPicPr>
          <p:cNvPr id="22" name="图片 21"/>
          <p:cNvPicPr>
            <a:picLocks noChangeAspect="1"/>
          </p:cNvPicPr>
          <p:nvPr/>
        </p:nvPicPr>
        <p:blipFill rotWithShape="1">
          <a:blip r:embed="rId7">
            <a:extLst>
              <a:ext uri="{28A0092B-C50C-407E-A947-70E740481C1C}">
                <a14:useLocalDpi xmlns:a14="http://schemas.microsoft.com/office/drawing/2010/main" val="0"/>
              </a:ext>
            </a:extLst>
          </a:blip>
          <a:srcRect t="45162" b="43657"/>
          <a:stretch>
            <a:fillRect/>
          </a:stretch>
        </p:blipFill>
        <p:spPr>
          <a:xfrm>
            <a:off x="8942612" y="12009"/>
            <a:ext cx="3371850" cy="502657"/>
          </a:xfrm>
          <a:prstGeom prst="rect">
            <a:avLst/>
          </a:prstGeom>
        </p:spPr>
      </p:pic>
      <p:sp>
        <p:nvSpPr>
          <p:cNvPr id="5" name="文本框 4"/>
          <p:cNvSpPr txBox="1"/>
          <p:nvPr/>
        </p:nvSpPr>
        <p:spPr>
          <a:xfrm>
            <a:off x="0" y="-77012"/>
            <a:ext cx="4098267" cy="706755"/>
          </a:xfrm>
          <a:prstGeom prst="rect">
            <a:avLst/>
          </a:prstGeom>
          <a:noFill/>
        </p:spPr>
        <p:txBody>
          <a:bodyPr wrap="square" rtlCol="0">
            <a:spAutoFit/>
          </a:bodyPr>
          <a:lstStyle/>
          <a:p>
            <a:r>
              <a:rPr lang="zh-CN" altLang="en-US" sz="4000" dirty="0">
                <a:solidFill>
                  <a:schemeClr val="bg1"/>
                </a:solidFill>
                <a:latin typeface="华文行楷" panose="02010800040101010101" charset="-122"/>
                <a:ea typeface="华文行楷" panose="02010800040101010101" charset="-122"/>
              </a:rPr>
              <a:t>近期工作</a:t>
            </a:r>
            <a:endParaRPr lang="zh-CN" altLang="en-US" sz="4000" dirty="0">
              <a:solidFill>
                <a:schemeClr val="bg1"/>
              </a:solidFill>
              <a:latin typeface="华文行楷" panose="02010800040101010101" charset="-122"/>
              <a:ea typeface="华文行楷" panose="02010800040101010101" charset="-122"/>
            </a:endParaRPr>
          </a:p>
        </p:txBody>
      </p:sp>
      <p:sp>
        <p:nvSpPr>
          <p:cNvPr id="2" name="文本框 1"/>
          <p:cNvSpPr txBox="1"/>
          <p:nvPr/>
        </p:nvSpPr>
        <p:spPr>
          <a:xfrm>
            <a:off x="16783" y="529116"/>
            <a:ext cx="1304016" cy="76944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4400" dirty="0">
                <a:latin typeface="思源黑体 CN Bold" panose="020B0800000000000000" pitchFamily="34" charset="-122"/>
                <a:ea typeface="思源黑体 CN Bold" panose="020B0800000000000000" pitchFamily="34" charset="-122"/>
              </a:rPr>
              <a:t>01</a:t>
            </a:r>
            <a:endParaRPr lang="zh-CN" altLang="en-US" sz="4400" dirty="0">
              <a:latin typeface="思源黑体 CN Bold" panose="020B0800000000000000" pitchFamily="34" charset="-122"/>
              <a:ea typeface="思源黑体 CN Bold" panose="020B0800000000000000" pitchFamily="34" charset="-122"/>
            </a:endParaRPr>
          </a:p>
        </p:txBody>
      </p:sp>
      <p:sp>
        <p:nvSpPr>
          <p:cNvPr id="28" name="文本框 27"/>
          <p:cNvSpPr txBox="1"/>
          <p:nvPr/>
        </p:nvSpPr>
        <p:spPr>
          <a:xfrm>
            <a:off x="970915" y="1691640"/>
            <a:ext cx="10811510" cy="2495550"/>
          </a:xfrm>
          <a:prstGeom prst="rect">
            <a:avLst/>
          </a:prstGeom>
          <a:noFill/>
        </p:spPr>
        <p:txBody>
          <a:bodyPr wrap="square" rtlCol="0">
            <a:noAutofit/>
          </a:bodyPr>
          <a:lstStyle/>
          <a:p>
            <a:pPr indent="0">
              <a:lnSpc>
                <a:spcPct val="150000"/>
              </a:lnSpc>
              <a:buFont typeface="Arial" panose="020B0604020202020204" pitchFamily="34" charset="0"/>
              <a:buNone/>
            </a:pPr>
            <a:r>
              <a:rPr lang="zh-CN" altLang="en-US" sz="3200" b="1" dirty="0">
                <a:latin typeface="华文楷体" panose="02010600040101010101" charset="-122"/>
                <a:ea typeface="华文楷体" panose="02010600040101010101" charset="-122"/>
                <a:cs typeface="华文楷体" panose="02010600040101010101" charset="-122"/>
              </a:rPr>
              <a:t>阅读论文部分</a:t>
            </a:r>
            <a:endParaRPr lang="zh-CN" altLang="en-US" sz="3200" b="1" dirty="0">
              <a:latin typeface="华文楷体" panose="02010600040101010101" charset="-122"/>
              <a:ea typeface="华文楷体" panose="02010600040101010101" charset="-122"/>
              <a:cs typeface="华文楷体" panose="02010600040101010101" charset="-122"/>
            </a:endParaRPr>
          </a:p>
          <a:p>
            <a:pPr marL="342900" indent="-342900">
              <a:lnSpc>
                <a:spcPct val="150000"/>
              </a:lnSpc>
              <a:buFont typeface="Arial" panose="020B0604020202020204" pitchFamily="34" charset="0"/>
              <a:buChar char="•"/>
            </a:pPr>
            <a:r>
              <a:rPr lang="zh-CN" altLang="en-US" sz="2400" dirty="0">
                <a:latin typeface="华文楷体" panose="02010600040101010101" charset="-122"/>
                <a:ea typeface="华文楷体" panose="02010600040101010101" charset="-122"/>
                <a:cs typeface="华文楷体" panose="02010600040101010101" charset="-122"/>
              </a:rPr>
              <a:t>《</a:t>
            </a:r>
            <a:r>
              <a:rPr lang="en-US" altLang="zh-CN" sz="2400" dirty="0">
                <a:latin typeface="华文楷体" panose="02010600040101010101" charset="-122"/>
                <a:ea typeface="华文楷体" panose="02010600040101010101" charset="-122"/>
                <a:cs typeface="华文楷体" panose="02010600040101010101" charset="-122"/>
              </a:rPr>
              <a:t> </a:t>
            </a:r>
            <a:r>
              <a:rPr lang="zh-CN" altLang="en-US" sz="2400" b="1" dirty="0">
                <a:latin typeface="Times New Roman" panose="02020603050405020304" pitchFamily="18" charset="0"/>
                <a:ea typeface="华文楷体" panose="02010600040101010101" charset="-122"/>
                <a:cs typeface="Times New Roman" panose="02020603050405020304" pitchFamily="18" charset="0"/>
              </a:rPr>
              <a:t>A Survey of Secure Computation Using Trusted Execution</a:t>
            </a:r>
            <a:r>
              <a:rPr lang="en-US" altLang="zh-CN" sz="2400" b="1" dirty="0">
                <a:latin typeface="Times New Roman" panose="02020603050405020304" pitchFamily="18" charset="0"/>
                <a:ea typeface="华文楷体" panose="02010600040101010101" charset="-122"/>
                <a:cs typeface="Times New Roman" panose="02020603050405020304" pitchFamily="18" charset="0"/>
              </a:rPr>
              <a:t> </a:t>
            </a:r>
            <a:r>
              <a:rPr lang="zh-CN" altLang="en-US" sz="2400" b="1" dirty="0">
                <a:latin typeface="Times New Roman" panose="02020603050405020304" pitchFamily="18" charset="0"/>
                <a:ea typeface="华文楷体" panose="02010600040101010101" charset="-122"/>
                <a:cs typeface="Times New Roman" panose="02020603050405020304" pitchFamily="18" charset="0"/>
              </a:rPr>
              <a:t>Environments</a:t>
            </a:r>
            <a:r>
              <a:rPr lang="en-US" altLang="zh-CN" sz="2400" b="1" dirty="0">
                <a:latin typeface="Times New Roman" panose="02020603050405020304" pitchFamily="18" charset="0"/>
                <a:ea typeface="华文楷体" panose="02010600040101010101" charset="-122"/>
                <a:cs typeface="Times New Roman" panose="02020603050405020304" pitchFamily="18" charset="0"/>
              </a:rPr>
              <a:t> </a:t>
            </a:r>
            <a:r>
              <a:rPr lang="zh-CN" altLang="en-US" sz="2400" dirty="0">
                <a:latin typeface="华文楷体" panose="02010600040101010101" charset="-122"/>
                <a:ea typeface="华文楷体" panose="02010600040101010101" charset="-122"/>
                <a:cs typeface="华文楷体" panose="02010600040101010101" charset="-122"/>
              </a:rPr>
              <a:t>》</a:t>
            </a:r>
            <a:endParaRPr lang="zh-CN" altLang="en-US" sz="2400" dirty="0">
              <a:latin typeface="华文楷体" panose="02010600040101010101" charset="-122"/>
              <a:ea typeface="华文楷体" panose="02010600040101010101" charset="-122"/>
              <a:cs typeface="华文楷体" panose="02010600040101010101" charset="-122"/>
            </a:endParaRPr>
          </a:p>
          <a:p>
            <a:pPr marL="342900" indent="-342900">
              <a:lnSpc>
                <a:spcPct val="150000"/>
              </a:lnSpc>
              <a:buFont typeface="Arial" panose="020B0604020202020204" pitchFamily="34" charset="0"/>
              <a:buChar char="•"/>
            </a:pPr>
            <a:r>
              <a:rPr lang="zh-CN" altLang="en-US" sz="2400" dirty="0">
                <a:latin typeface="华文楷体" panose="02010600040101010101" charset="-122"/>
                <a:ea typeface="华文楷体" panose="02010600040101010101" charset="-122"/>
                <a:cs typeface="华文楷体" panose="02010600040101010101" charset="-122"/>
              </a:rPr>
              <a:t>《</a:t>
            </a:r>
            <a:r>
              <a:rPr lang="en-US" altLang="zh-CN" sz="2400" dirty="0">
                <a:latin typeface="华文楷体" panose="02010600040101010101" charset="-122"/>
                <a:ea typeface="华文楷体" panose="02010600040101010101" charset="-122"/>
                <a:cs typeface="华文楷体" panose="02010600040101010101" charset="-122"/>
              </a:rPr>
              <a:t> </a:t>
            </a:r>
            <a:r>
              <a:rPr lang="zh-CN" altLang="en-US" sz="2400" b="1" dirty="0">
                <a:latin typeface="Times New Roman" panose="02020603050405020304" pitchFamily="18" charset="0"/>
                <a:ea typeface="华文楷体" panose="02010600040101010101" charset="-122"/>
                <a:cs typeface="Times New Roman" panose="02020603050405020304" pitchFamily="18" charset="0"/>
              </a:rPr>
              <a:t>cuZK: Accelerating Zero-Knowledge Proof with</a:t>
            </a:r>
            <a:r>
              <a:rPr lang="en-US" altLang="zh-CN" sz="2400" b="1" dirty="0">
                <a:latin typeface="Times New Roman" panose="02020603050405020304" pitchFamily="18" charset="0"/>
                <a:ea typeface="华文楷体" panose="02010600040101010101" charset="-122"/>
                <a:cs typeface="Times New Roman" panose="02020603050405020304" pitchFamily="18" charset="0"/>
              </a:rPr>
              <a:t> </a:t>
            </a:r>
            <a:r>
              <a:rPr lang="zh-CN" altLang="en-US" sz="2400" b="1" dirty="0">
                <a:latin typeface="Times New Roman" panose="02020603050405020304" pitchFamily="18" charset="0"/>
                <a:ea typeface="华文楷体" panose="02010600040101010101" charset="-122"/>
                <a:cs typeface="Times New Roman" panose="02020603050405020304" pitchFamily="18" charset="0"/>
              </a:rPr>
              <a:t>A Faster Parallel Multi-Scalar Multiplication</a:t>
            </a:r>
            <a:r>
              <a:rPr lang="en-US" altLang="zh-CN" sz="2400" b="1" dirty="0">
                <a:latin typeface="Times New Roman" panose="02020603050405020304" pitchFamily="18" charset="0"/>
                <a:ea typeface="华文楷体" panose="02010600040101010101" charset="-122"/>
                <a:cs typeface="Times New Roman" panose="02020603050405020304" pitchFamily="18" charset="0"/>
              </a:rPr>
              <a:t> </a:t>
            </a:r>
            <a:r>
              <a:rPr lang="zh-CN" altLang="en-US" sz="2400" b="1" dirty="0">
                <a:latin typeface="Times New Roman" panose="02020603050405020304" pitchFamily="18" charset="0"/>
                <a:ea typeface="华文楷体" panose="02010600040101010101" charset="-122"/>
                <a:cs typeface="Times New Roman" panose="02020603050405020304" pitchFamily="18" charset="0"/>
              </a:rPr>
              <a:t>Algorithm on GPUs</a:t>
            </a:r>
            <a:r>
              <a:rPr lang="en-US" altLang="zh-CN" sz="2400" dirty="0">
                <a:latin typeface="华文楷体" panose="02010600040101010101" charset="-122"/>
                <a:ea typeface="华文楷体" panose="02010600040101010101" charset="-122"/>
                <a:cs typeface="华文楷体" panose="02010600040101010101" charset="-122"/>
              </a:rPr>
              <a:t> </a:t>
            </a:r>
            <a:r>
              <a:rPr lang="zh-CN" altLang="en-US" sz="2400" dirty="0">
                <a:latin typeface="华文楷体" panose="02010600040101010101" charset="-122"/>
                <a:ea typeface="华文楷体" panose="02010600040101010101" charset="-122"/>
                <a:cs typeface="华文楷体" panose="02010600040101010101" charset="-122"/>
              </a:rPr>
              <a:t>》</a:t>
            </a:r>
            <a:endParaRPr lang="zh-CN" altLang="en-US" sz="2400" dirty="0">
              <a:latin typeface="华文楷体" panose="02010600040101010101" charset="-122"/>
              <a:ea typeface="华文楷体" panose="02010600040101010101" charset="-122"/>
              <a:cs typeface="华文楷体" panose="02010600040101010101" charset="-122"/>
            </a:endParaRPr>
          </a:p>
          <a:p>
            <a:pPr marL="342900" indent="-342900">
              <a:lnSpc>
                <a:spcPct val="150000"/>
              </a:lnSpc>
              <a:buFont typeface="Arial" panose="020B0604020202020204" pitchFamily="34" charset="0"/>
              <a:buChar char="•"/>
            </a:pPr>
            <a:r>
              <a:rPr lang="zh-CN" altLang="en-US" sz="2400" dirty="0">
                <a:latin typeface="华文楷体" panose="02010600040101010101" charset="-122"/>
                <a:ea typeface="华文楷体" panose="02010600040101010101" charset="-122"/>
                <a:cs typeface="华文楷体" panose="02010600040101010101" charset="-122"/>
              </a:rPr>
              <a:t>《</a:t>
            </a:r>
            <a:r>
              <a:rPr lang="en-US" altLang="zh-CN" sz="2400" dirty="0">
                <a:latin typeface="华文楷体" panose="02010600040101010101" charset="-122"/>
                <a:ea typeface="华文楷体" panose="02010600040101010101" charset="-122"/>
                <a:cs typeface="华文楷体" panose="02010600040101010101" charset="-122"/>
              </a:rPr>
              <a:t> </a:t>
            </a:r>
            <a:r>
              <a:rPr lang="en-US" altLang="zh-CN" sz="2400" b="1" dirty="0">
                <a:latin typeface="Times New Roman" panose="02020603050405020304" pitchFamily="18" charset="0"/>
                <a:ea typeface="华文楷体" panose="02010600040101010101" charset="-122"/>
                <a:cs typeface="Times New Roman" panose="02020603050405020304" pitchFamily="18" charset="0"/>
              </a:rPr>
              <a:t>Optimized CPU–GPU collaborative acceleration of zero-knowledge proof for </a:t>
            </a:r>
            <a:r>
              <a:rPr lang="zh-CN" altLang="en-US" sz="2400" b="1" dirty="0">
                <a:latin typeface="Times New Roman" panose="02020603050405020304" pitchFamily="18" charset="0"/>
                <a:ea typeface="华文楷体" panose="02010600040101010101" charset="-122"/>
                <a:cs typeface="Times New Roman" panose="02020603050405020304" pitchFamily="18" charset="0"/>
              </a:rPr>
              <a:t>confidential transactions</a:t>
            </a:r>
            <a:r>
              <a:rPr lang="en-US" altLang="zh-CN" sz="2400" dirty="0">
                <a:latin typeface="华文楷体" panose="02010600040101010101" charset="-122"/>
                <a:ea typeface="华文楷体" panose="02010600040101010101" charset="-122"/>
                <a:cs typeface="华文楷体" panose="02010600040101010101" charset="-122"/>
              </a:rPr>
              <a:t> </a:t>
            </a:r>
            <a:r>
              <a:rPr lang="zh-CN" altLang="en-US" sz="2400" dirty="0">
                <a:latin typeface="华文楷体" panose="02010600040101010101" charset="-122"/>
                <a:ea typeface="华文楷体" panose="02010600040101010101" charset="-122"/>
                <a:cs typeface="华文楷体" panose="02010600040101010101" charset="-122"/>
              </a:rPr>
              <a:t>》</a:t>
            </a:r>
            <a:endParaRPr lang="zh-CN" altLang="en-US" sz="2400" dirty="0">
              <a:latin typeface="华文楷体" panose="02010600040101010101" charset="-122"/>
              <a:ea typeface="华文楷体" panose="02010600040101010101" charset="-122"/>
              <a:cs typeface="华文楷体" panose="02010600040101010101" charset="-122"/>
            </a:endParaRPr>
          </a:p>
          <a:p>
            <a:pPr marL="342900" indent="-342900">
              <a:lnSpc>
                <a:spcPct val="150000"/>
              </a:lnSpc>
              <a:buFont typeface="Arial" panose="020B0604020202020204" pitchFamily="34" charset="0"/>
              <a:buChar char="•"/>
            </a:pPr>
            <a:endParaRPr lang="en-US" altLang="zh-CN" sz="2400" dirty="0">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rotWithShape="1">
          <a:blip r:embed="rId1">
            <a:lum bright="70000" contrast="-70000"/>
            <a:extLst>
              <a:ext uri="{BEBA8EAE-BF5A-486C-A8C5-ECC9F3942E4B}">
                <a14:imgProps xmlns:a14="http://schemas.microsoft.com/office/drawing/2010/main">
                  <a14:imgLayer r:embed="rId2">
                    <a14:imgEffect>
                      <a14:artisticPhotocopy trans="62000" detail="10"/>
                    </a14:imgEffect>
                  </a14:imgLayer>
                </a14:imgProps>
              </a:ext>
              <a:ext uri="{28A0092B-C50C-407E-A947-70E740481C1C}">
                <a14:useLocalDpi xmlns:a14="http://schemas.microsoft.com/office/drawing/2010/main" val="0"/>
              </a:ext>
            </a:extLst>
          </a:blip>
          <a:srcRect l="21090" t="24930" r="28578" b="35961"/>
          <a:stretch>
            <a:fillRect/>
          </a:stretch>
        </p:blipFill>
        <p:spPr>
          <a:xfrm>
            <a:off x="4208555" y="5123870"/>
            <a:ext cx="3782824" cy="3919109"/>
          </a:xfrm>
          <a:prstGeom prst="rect">
            <a:avLst/>
          </a:prstGeom>
        </p:spPr>
      </p:pic>
      <p:pic>
        <p:nvPicPr>
          <p:cNvPr id="21" name="图片 20"/>
          <p:cNvPicPr>
            <a:picLocks noChangeAspect="1"/>
          </p:cNvPicPr>
          <p:nvPr/>
        </p:nvPicPr>
        <p:blipFill>
          <a:blip r:embed="rId3"/>
          <a:stretch>
            <a:fillRect/>
          </a:stretch>
        </p:blipFill>
        <p:spPr>
          <a:xfrm>
            <a:off x="0" y="-1"/>
            <a:ext cx="12192000" cy="553865"/>
          </a:xfrm>
          <a:prstGeom prst="rect">
            <a:avLst/>
          </a:prstGeom>
        </p:spPr>
      </p:pic>
      <p:pic>
        <p:nvPicPr>
          <p:cNvPr id="25" name="图片 24"/>
          <p:cNvPicPr>
            <a:picLocks noChangeAspect="1"/>
          </p:cNvPicPr>
          <p:nvPr/>
        </p:nvPicPr>
        <p:blipFill rotWithShape="1">
          <a:blip r:embed="rId4">
            <a:extLst>
              <a:ext uri="{BEBA8EAE-BF5A-486C-A8C5-ECC9F3942E4B}">
                <a14:imgProps xmlns:a14="http://schemas.microsoft.com/office/drawing/2010/main">
                  <a14:imgLayer r:embed="rId5">
                    <a14:imgEffect>
                      <a14:artisticPhotocopy trans="59000" detail="10"/>
                    </a14:imgEffect>
                  </a14:imgLayer>
                </a14:imgProps>
              </a:ext>
              <a:ext uri="{28A0092B-C50C-407E-A947-70E740481C1C}">
                <a14:useLocalDpi xmlns:a14="http://schemas.microsoft.com/office/drawing/2010/main" val="0"/>
              </a:ext>
            </a:extLst>
          </a:blip>
          <a:srcRect l="21222" t="24263" r="27229" b="31678"/>
          <a:stretch>
            <a:fillRect/>
          </a:stretch>
        </p:blipFill>
        <p:spPr>
          <a:xfrm rot="7839735">
            <a:off x="-1483626" y="-1142126"/>
            <a:ext cx="2831237" cy="3226500"/>
          </a:xfrm>
          <a:prstGeom prst="rect">
            <a:avLst/>
          </a:prstGeom>
        </p:spPr>
      </p:pic>
      <p:pic>
        <p:nvPicPr>
          <p:cNvPr id="8" name="图片 7"/>
          <p:cNvPicPr>
            <a:picLocks noChangeAspect="1"/>
          </p:cNvPicPr>
          <p:nvPr/>
        </p:nvPicPr>
        <p:blipFill>
          <a:blip r:embed="rId3"/>
          <a:stretch>
            <a:fillRect/>
          </a:stretch>
        </p:blipFill>
        <p:spPr>
          <a:xfrm>
            <a:off x="0" y="6457950"/>
            <a:ext cx="4699000" cy="400050"/>
          </a:xfrm>
          <a:prstGeom prst="rect">
            <a:avLst/>
          </a:prstGeom>
        </p:spPr>
      </p:pic>
      <p:pic>
        <p:nvPicPr>
          <p:cNvPr id="9" name="图片 8"/>
          <p:cNvPicPr>
            <a:picLocks noChangeAspect="1"/>
          </p:cNvPicPr>
          <p:nvPr/>
        </p:nvPicPr>
        <p:blipFill>
          <a:blip r:embed="rId3"/>
          <a:stretch>
            <a:fillRect/>
          </a:stretch>
        </p:blipFill>
        <p:spPr>
          <a:xfrm>
            <a:off x="7492999" y="6457950"/>
            <a:ext cx="4699000" cy="400050"/>
          </a:xfrm>
          <a:prstGeom prst="rect">
            <a:avLst/>
          </a:prstGeom>
        </p:spPr>
      </p:pic>
      <p:pic>
        <p:nvPicPr>
          <p:cNvPr id="27" name="图片 26"/>
          <p:cNvPicPr>
            <a:picLocks noChangeAspect="1"/>
          </p:cNvPicPr>
          <p:nvPr/>
        </p:nvPicPr>
        <p:blipFill rotWithShape="1">
          <a:blip r:embed="rId6">
            <a:extLst>
              <a:ext uri="{28A0092B-C50C-407E-A947-70E740481C1C}">
                <a14:useLocalDpi xmlns:a14="http://schemas.microsoft.com/office/drawing/2010/main" val="0"/>
              </a:ext>
            </a:extLst>
          </a:blip>
          <a:srcRect t="34707" r="-945" b="31476"/>
          <a:stretch>
            <a:fillRect/>
          </a:stretch>
        </p:blipFill>
        <p:spPr>
          <a:xfrm>
            <a:off x="4706935" y="5825470"/>
            <a:ext cx="2816225" cy="1257955"/>
          </a:xfrm>
          <a:prstGeom prst="rect">
            <a:avLst/>
          </a:prstGeom>
          <a:effectLst/>
        </p:spPr>
      </p:pic>
      <p:pic>
        <p:nvPicPr>
          <p:cNvPr id="13" name="图片 12"/>
          <p:cNvPicPr>
            <a:picLocks noChangeAspect="1"/>
          </p:cNvPicPr>
          <p:nvPr/>
        </p:nvPicPr>
        <p:blipFill>
          <a:blip r:embed="rId3"/>
          <a:stretch>
            <a:fillRect/>
          </a:stretch>
        </p:blipFill>
        <p:spPr>
          <a:xfrm>
            <a:off x="4699000" y="6786563"/>
            <a:ext cx="2793999" cy="71437"/>
          </a:xfrm>
          <a:prstGeom prst="rect">
            <a:avLst/>
          </a:prstGeom>
        </p:spPr>
      </p:pic>
      <p:sp>
        <p:nvSpPr>
          <p:cNvPr id="7" name="文本框 6"/>
          <p:cNvSpPr txBox="1"/>
          <p:nvPr/>
        </p:nvSpPr>
        <p:spPr>
          <a:xfrm>
            <a:off x="7619999" y="6477744"/>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sp>
        <p:nvSpPr>
          <p:cNvPr id="20" name="文本框 19"/>
          <p:cNvSpPr txBox="1"/>
          <p:nvPr/>
        </p:nvSpPr>
        <p:spPr>
          <a:xfrm>
            <a:off x="220660" y="6480125"/>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pic>
        <p:nvPicPr>
          <p:cNvPr id="22" name="图片 21"/>
          <p:cNvPicPr>
            <a:picLocks noChangeAspect="1"/>
          </p:cNvPicPr>
          <p:nvPr/>
        </p:nvPicPr>
        <p:blipFill rotWithShape="1">
          <a:blip r:embed="rId7">
            <a:extLst>
              <a:ext uri="{28A0092B-C50C-407E-A947-70E740481C1C}">
                <a14:useLocalDpi xmlns:a14="http://schemas.microsoft.com/office/drawing/2010/main" val="0"/>
              </a:ext>
            </a:extLst>
          </a:blip>
          <a:srcRect t="45162" b="43657"/>
          <a:stretch>
            <a:fillRect/>
          </a:stretch>
        </p:blipFill>
        <p:spPr>
          <a:xfrm>
            <a:off x="8942612" y="12009"/>
            <a:ext cx="3371850" cy="502657"/>
          </a:xfrm>
          <a:prstGeom prst="rect">
            <a:avLst/>
          </a:prstGeom>
        </p:spPr>
      </p:pic>
      <p:sp>
        <p:nvSpPr>
          <p:cNvPr id="5" name="文本框 4"/>
          <p:cNvSpPr txBox="1"/>
          <p:nvPr/>
        </p:nvSpPr>
        <p:spPr>
          <a:xfrm>
            <a:off x="0" y="-77012"/>
            <a:ext cx="4098267" cy="706755"/>
          </a:xfrm>
          <a:prstGeom prst="rect">
            <a:avLst/>
          </a:prstGeom>
          <a:noFill/>
        </p:spPr>
        <p:txBody>
          <a:bodyPr wrap="square" rtlCol="0">
            <a:spAutoFit/>
          </a:bodyPr>
          <a:lstStyle/>
          <a:p>
            <a:r>
              <a:rPr lang="zh-CN" altLang="en-US" sz="4000" dirty="0">
                <a:solidFill>
                  <a:schemeClr val="bg1"/>
                </a:solidFill>
                <a:latin typeface="华文行楷" panose="02010800040101010101" charset="-122"/>
                <a:ea typeface="华文行楷" panose="02010800040101010101" charset="-122"/>
              </a:rPr>
              <a:t>论文概述</a:t>
            </a:r>
            <a:endParaRPr lang="zh-CN" altLang="en-US" sz="4000" dirty="0">
              <a:solidFill>
                <a:schemeClr val="bg1"/>
              </a:solidFill>
              <a:latin typeface="华文行楷" panose="02010800040101010101" charset="-122"/>
              <a:ea typeface="华文行楷" panose="02010800040101010101" charset="-122"/>
            </a:endParaRPr>
          </a:p>
        </p:txBody>
      </p:sp>
      <p:sp>
        <p:nvSpPr>
          <p:cNvPr id="2" name="文本框 1"/>
          <p:cNvSpPr txBox="1"/>
          <p:nvPr/>
        </p:nvSpPr>
        <p:spPr>
          <a:xfrm>
            <a:off x="16783" y="529116"/>
            <a:ext cx="1304016" cy="76944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4400" dirty="0">
                <a:latin typeface="思源黑体 CN Bold" panose="020B0800000000000000" pitchFamily="34" charset="-122"/>
                <a:ea typeface="思源黑体 CN Bold" panose="020B0800000000000000" pitchFamily="34" charset="-122"/>
              </a:rPr>
              <a:t>02</a:t>
            </a:r>
            <a:endParaRPr lang="zh-CN" altLang="en-US" sz="4400" dirty="0">
              <a:latin typeface="思源黑体 CN Bold" panose="020B0800000000000000" pitchFamily="34" charset="-122"/>
              <a:ea typeface="思源黑体 CN Bold" panose="020B0800000000000000" pitchFamily="34" charset="-122"/>
            </a:endParaRPr>
          </a:p>
        </p:txBody>
      </p:sp>
      <p:sp>
        <p:nvSpPr>
          <p:cNvPr id="3" name="文本框 2"/>
          <p:cNvSpPr txBox="1"/>
          <p:nvPr/>
        </p:nvSpPr>
        <p:spPr>
          <a:xfrm>
            <a:off x="2078355" y="764540"/>
            <a:ext cx="9286875" cy="777875"/>
          </a:xfrm>
          <a:prstGeom prst="rect">
            <a:avLst/>
          </a:prstGeom>
          <a:noFill/>
        </p:spPr>
        <p:txBody>
          <a:bodyPr wrap="square" rtlCol="0" anchor="t">
            <a:noAutofit/>
          </a:bodyPr>
          <a:p>
            <a:r>
              <a:rPr lang="zh-CN" altLang="en-US" sz="2000" b="1">
                <a:latin typeface="Times New Roman" panose="02020603050405020304" pitchFamily="18" charset="0"/>
                <a:ea typeface="华文楷体" panose="02010600040101010101" charset="-122"/>
                <a:cs typeface="Times New Roman" panose="02020603050405020304" pitchFamily="18" charset="0"/>
              </a:rPr>
              <a:t>《Accelerating Zero-Knowledge Proof with A Faster Parallel Multi-Scalar Multiplication Algorithm on GPUs》</a:t>
            </a:r>
            <a:endParaRPr lang="zh-CN" altLang="en-US" sz="2000" b="1">
              <a:latin typeface="Times New Roman" panose="02020603050405020304" pitchFamily="18" charset="0"/>
              <a:ea typeface="华文楷体" panose="02010600040101010101" charset="-122"/>
              <a:cs typeface="Times New Roman" panose="02020603050405020304" pitchFamily="18" charset="0"/>
            </a:endParaRPr>
          </a:p>
        </p:txBody>
      </p:sp>
      <p:sp>
        <p:nvSpPr>
          <p:cNvPr id="15" name="文本框 14"/>
          <p:cNvSpPr txBox="1"/>
          <p:nvPr/>
        </p:nvSpPr>
        <p:spPr>
          <a:xfrm>
            <a:off x="811530" y="1998980"/>
            <a:ext cx="11166475" cy="1191260"/>
          </a:xfrm>
          <a:prstGeom prst="rect">
            <a:avLst/>
          </a:prstGeom>
          <a:noFill/>
        </p:spPr>
        <p:txBody>
          <a:bodyPr wrap="square" rtlCol="0" anchor="t">
            <a:noAutofit/>
          </a:bodyPr>
          <a:p>
            <a:pPr indent="457200"/>
            <a:endParaRPr lang="en-US" altLang="zh-CN" b="1">
              <a:solidFill>
                <a:schemeClr val="tx1"/>
              </a:solidFill>
              <a:latin typeface="华文楷体" panose="02010600040101010101" charset="-122"/>
              <a:ea typeface="华文楷体" panose="02010600040101010101" charset="-122"/>
              <a:cs typeface="华文楷体" panose="02010600040101010101" charset="-122"/>
            </a:endParaRPr>
          </a:p>
        </p:txBody>
      </p:sp>
      <p:sp>
        <p:nvSpPr>
          <p:cNvPr id="18" name="文本框 17"/>
          <p:cNvSpPr txBox="1"/>
          <p:nvPr/>
        </p:nvSpPr>
        <p:spPr>
          <a:xfrm>
            <a:off x="1021080" y="1424940"/>
            <a:ext cx="5977890" cy="509270"/>
          </a:xfrm>
          <a:prstGeom prst="rect">
            <a:avLst/>
          </a:prstGeom>
          <a:noFill/>
        </p:spPr>
        <p:txBody>
          <a:bodyPr wrap="square" rtlCol="0">
            <a:noAutofit/>
          </a:bodyPr>
          <a:p>
            <a:r>
              <a:rPr lang="zh-CN" altLang="en-US" sz="2800" b="1">
                <a:solidFill>
                  <a:srgbClr val="C00000"/>
                </a:solidFill>
                <a:latin typeface="华文楷体" panose="02010600040101010101" charset="-122"/>
                <a:ea typeface="华文楷体" panose="02010600040101010101" charset="-122"/>
              </a:rPr>
              <a:t>实验结果</a:t>
            </a:r>
            <a:r>
              <a:rPr lang="en-US" altLang="zh-CN" sz="2800" b="1">
                <a:solidFill>
                  <a:srgbClr val="C00000"/>
                </a:solidFill>
                <a:latin typeface="华文楷体" panose="02010600040101010101" charset="-122"/>
                <a:ea typeface="华文楷体" panose="02010600040101010101" charset="-122"/>
              </a:rPr>
              <a:t>——评估 MSM </a:t>
            </a:r>
            <a:r>
              <a:rPr lang="zh-CN" altLang="en-US" sz="2800" b="1">
                <a:solidFill>
                  <a:srgbClr val="C00000"/>
                </a:solidFill>
                <a:latin typeface="华文楷体" panose="02010600040101010101" charset="-122"/>
                <a:ea typeface="华文楷体" panose="02010600040101010101" charset="-122"/>
              </a:rPr>
              <a:t>实现</a:t>
            </a:r>
            <a:endParaRPr lang="en-US" altLang="zh-CN" sz="2800" b="1">
              <a:solidFill>
                <a:srgbClr val="C00000"/>
              </a:solidFill>
              <a:latin typeface="华文楷体" panose="02010600040101010101" charset="-122"/>
              <a:ea typeface="华文楷体" panose="02010600040101010101" charset="-122"/>
            </a:endParaRPr>
          </a:p>
          <a:p>
            <a:endParaRPr lang="zh-CN" altLang="en-US" sz="2800" b="1">
              <a:solidFill>
                <a:srgbClr val="C00000"/>
              </a:solidFill>
              <a:latin typeface="华文楷体" panose="02010600040101010101" charset="-122"/>
              <a:ea typeface="华文楷体" panose="02010600040101010101" charset="-122"/>
            </a:endParaRPr>
          </a:p>
        </p:txBody>
      </p:sp>
      <p:sp>
        <p:nvSpPr>
          <p:cNvPr id="4" name="文本框 3"/>
          <p:cNvSpPr txBox="1"/>
          <p:nvPr/>
        </p:nvSpPr>
        <p:spPr>
          <a:xfrm>
            <a:off x="1021080" y="2054860"/>
            <a:ext cx="10769600" cy="620395"/>
          </a:xfrm>
          <a:prstGeom prst="rect">
            <a:avLst/>
          </a:prstGeom>
          <a:noFill/>
        </p:spPr>
        <p:txBody>
          <a:bodyPr wrap="square" rtlCol="0" anchor="t">
            <a:noAutofit/>
          </a:bodyPr>
          <a:p>
            <a:pPr indent="457200"/>
            <a:r>
              <a:rPr lang="zh-CN" b="1">
                <a:solidFill>
                  <a:srgbClr val="C00000"/>
                </a:solidFill>
                <a:latin typeface="华文楷体" panose="02010600040101010101" charset="-122"/>
                <a:ea typeface="华文楷体" panose="02010600040101010101" charset="-122"/>
                <a:cs typeface="华文楷体" panose="02010600040101010101" charset="-122"/>
              </a:rPr>
              <a:t>论文</a:t>
            </a:r>
            <a:r>
              <a:rPr lang="zh-CN" b="1">
                <a:solidFill>
                  <a:srgbClr val="C00000"/>
                </a:solidFill>
                <a:latin typeface="华文楷体" panose="02010600040101010101" charset="-122"/>
                <a:ea typeface="华文楷体" panose="02010600040101010101" charset="-122"/>
                <a:cs typeface="华文楷体" panose="02010600040101010101" charset="-122"/>
              </a:rPr>
              <a:t>还进行了在</a:t>
            </a:r>
            <a:r>
              <a:rPr b="1">
                <a:solidFill>
                  <a:srgbClr val="C00000"/>
                </a:solidFill>
                <a:latin typeface="华文楷体" panose="02010600040101010101" charset="-122"/>
                <a:ea typeface="华文楷体" panose="02010600040101010101" charset="-122"/>
                <a:cs typeface="华文楷体" panose="02010600040101010101" charset="-122"/>
              </a:rPr>
              <a:t>具有多个GPU的系统上的执行时间</a:t>
            </a:r>
            <a:r>
              <a:rPr lang="zh-CN" b="1">
                <a:solidFill>
                  <a:srgbClr val="C00000"/>
                </a:solidFill>
                <a:latin typeface="华文楷体" panose="02010600040101010101" charset="-122"/>
                <a:ea typeface="华文楷体" panose="02010600040101010101" charset="-122"/>
                <a:cs typeface="华文楷体" panose="02010600040101010101" charset="-122"/>
              </a:rPr>
              <a:t>比较</a:t>
            </a:r>
            <a:r>
              <a:rPr b="1">
                <a:solidFill>
                  <a:srgbClr val="C00000"/>
                </a:solidFill>
                <a:latin typeface="华文楷体" panose="02010600040101010101" charset="-122"/>
                <a:ea typeface="华文楷体" panose="02010600040101010101" charset="-122"/>
                <a:cs typeface="华文楷体" panose="02010600040101010101" charset="-122"/>
              </a:rPr>
              <a:t>。</a:t>
            </a:r>
            <a:endParaRPr b="1">
              <a:solidFill>
                <a:srgbClr val="C00000"/>
              </a:solidFill>
              <a:latin typeface="华文楷体" panose="02010600040101010101" charset="-122"/>
              <a:ea typeface="华文楷体" panose="02010600040101010101" charset="-122"/>
              <a:cs typeface="华文楷体" panose="02010600040101010101" charset="-122"/>
            </a:endParaRPr>
          </a:p>
          <a:p>
            <a:pPr indent="457200"/>
            <a:r>
              <a:rPr lang="zh-CN" b="1">
                <a:solidFill>
                  <a:srgbClr val="C00000"/>
                </a:solidFill>
                <a:latin typeface="华文楷体" panose="02010600040101010101" charset="-122"/>
                <a:ea typeface="华文楷体" panose="02010600040101010101" charset="-122"/>
                <a:cs typeface="华文楷体" panose="02010600040101010101" charset="-122"/>
              </a:rPr>
              <a:t>与</a:t>
            </a:r>
            <a:r>
              <a:rPr b="1">
                <a:solidFill>
                  <a:srgbClr val="C00000"/>
                </a:solidFill>
                <a:latin typeface="华文楷体" panose="02010600040101010101" charset="-122"/>
                <a:ea typeface="华文楷体" panose="02010600040101010101" charset="-122"/>
                <a:cs typeface="华文楷体" panose="02010600040101010101" charset="-122"/>
              </a:rPr>
              <a:t>Bellperson进行比较，因为它是唯一一个支持多GPU执行的基线实现。</a:t>
            </a:r>
            <a:endParaRPr b="1">
              <a:solidFill>
                <a:srgbClr val="C00000"/>
              </a:solidFill>
              <a:latin typeface="华文楷体" panose="02010600040101010101" charset="-122"/>
              <a:ea typeface="华文楷体" panose="02010600040101010101" charset="-122"/>
              <a:cs typeface="华文楷体" panose="02010600040101010101" charset="-122"/>
            </a:endParaRPr>
          </a:p>
        </p:txBody>
      </p:sp>
      <p:sp>
        <p:nvSpPr>
          <p:cNvPr id="10" name="文本框 9"/>
          <p:cNvSpPr txBox="1"/>
          <p:nvPr/>
        </p:nvSpPr>
        <p:spPr>
          <a:xfrm>
            <a:off x="1738630" y="5160645"/>
            <a:ext cx="7867650" cy="1125855"/>
          </a:xfrm>
          <a:prstGeom prst="rect">
            <a:avLst/>
          </a:prstGeom>
          <a:noFill/>
        </p:spPr>
        <p:txBody>
          <a:bodyPr wrap="square" rtlCol="0" anchor="t">
            <a:noAutofit/>
          </a:bodyPr>
          <a:p>
            <a:pPr indent="457200"/>
            <a:r>
              <a:rPr lang="zh-CN" b="1">
                <a:solidFill>
                  <a:srgbClr val="C00000"/>
                </a:solidFill>
                <a:latin typeface="华文楷体" panose="02010600040101010101" charset="-122"/>
                <a:ea typeface="华文楷体" panose="02010600040101010101" charset="-122"/>
                <a:cs typeface="华文楷体" panose="02010600040101010101" charset="-122"/>
                <a:sym typeface="+mn-ea"/>
              </a:rPr>
              <a:t>论文提出的</a:t>
            </a:r>
            <a:r>
              <a:rPr lang="en-US" altLang="zh-CN" b="1">
                <a:solidFill>
                  <a:srgbClr val="C00000"/>
                </a:solidFill>
                <a:latin typeface="华文楷体" panose="02010600040101010101" charset="-122"/>
                <a:ea typeface="华文楷体" panose="02010600040101010101" charset="-122"/>
                <a:cs typeface="华文楷体" panose="02010600040101010101" charset="-122"/>
                <a:sym typeface="+mn-ea"/>
              </a:rPr>
              <a:t> </a:t>
            </a:r>
            <a:r>
              <a:rPr b="1">
                <a:solidFill>
                  <a:srgbClr val="C00000"/>
                </a:solidFill>
                <a:latin typeface="华文楷体" panose="02010600040101010101" charset="-122"/>
                <a:ea typeface="华文楷体" panose="02010600040101010101" charset="-122"/>
                <a:cs typeface="华文楷体" panose="02010600040101010101" charset="-122"/>
                <a:sym typeface="+mn-ea"/>
              </a:rPr>
              <a:t>MSM</a:t>
            </a:r>
            <a:r>
              <a:rPr lang="en-US" b="1">
                <a:solidFill>
                  <a:srgbClr val="C00000"/>
                </a:solidFill>
                <a:latin typeface="华文楷体" panose="02010600040101010101" charset="-122"/>
                <a:ea typeface="华文楷体" panose="02010600040101010101" charset="-122"/>
                <a:cs typeface="华文楷体" panose="02010600040101010101" charset="-122"/>
                <a:sym typeface="+mn-ea"/>
              </a:rPr>
              <a:t> </a:t>
            </a:r>
            <a:r>
              <a:rPr b="1">
                <a:solidFill>
                  <a:srgbClr val="C00000"/>
                </a:solidFill>
                <a:latin typeface="华文楷体" panose="02010600040101010101" charset="-122"/>
                <a:ea typeface="华文楷体" panose="02010600040101010101" charset="-122"/>
                <a:cs typeface="华文楷体" panose="02010600040101010101" charset="-122"/>
                <a:sym typeface="+mn-ea"/>
              </a:rPr>
              <a:t>比</a:t>
            </a:r>
            <a:r>
              <a:rPr lang="en-US" b="1">
                <a:solidFill>
                  <a:srgbClr val="C00000"/>
                </a:solidFill>
                <a:latin typeface="华文楷体" panose="02010600040101010101" charset="-122"/>
                <a:ea typeface="华文楷体" panose="02010600040101010101" charset="-122"/>
                <a:cs typeface="华文楷体" panose="02010600040101010101" charset="-122"/>
                <a:sym typeface="+mn-ea"/>
              </a:rPr>
              <a:t> </a:t>
            </a:r>
            <a:r>
              <a:rPr b="1">
                <a:solidFill>
                  <a:srgbClr val="C00000"/>
                </a:solidFill>
                <a:latin typeface="华文楷体" panose="02010600040101010101" charset="-122"/>
                <a:ea typeface="华文楷体" panose="02010600040101010101" charset="-122"/>
                <a:cs typeface="华文楷体" panose="02010600040101010101" charset="-122"/>
                <a:sym typeface="+mn-ea"/>
              </a:rPr>
              <a:t>Bellperson</a:t>
            </a:r>
            <a:r>
              <a:rPr lang="en-US" b="1">
                <a:solidFill>
                  <a:srgbClr val="C00000"/>
                </a:solidFill>
                <a:latin typeface="华文楷体" panose="02010600040101010101" charset="-122"/>
                <a:ea typeface="华文楷体" panose="02010600040101010101" charset="-122"/>
                <a:cs typeface="华文楷体" panose="02010600040101010101" charset="-122"/>
                <a:sym typeface="+mn-ea"/>
              </a:rPr>
              <a:t> </a:t>
            </a:r>
            <a:r>
              <a:rPr b="1">
                <a:solidFill>
                  <a:srgbClr val="C00000"/>
                </a:solidFill>
                <a:latin typeface="华文楷体" panose="02010600040101010101" charset="-122"/>
                <a:ea typeface="华文楷体" panose="02010600040101010101" charset="-122"/>
                <a:cs typeface="华文楷体" panose="02010600040101010101" charset="-122"/>
                <a:sym typeface="+mn-ea"/>
              </a:rPr>
              <a:t>分别获得了</a:t>
            </a:r>
            <a:r>
              <a:rPr lang="en-US" b="1">
                <a:solidFill>
                  <a:srgbClr val="C00000"/>
                </a:solidFill>
                <a:latin typeface="华文楷体" panose="02010600040101010101" charset="-122"/>
                <a:ea typeface="华文楷体" panose="02010600040101010101" charset="-122"/>
                <a:cs typeface="华文楷体" panose="02010600040101010101" charset="-122"/>
                <a:sym typeface="+mn-ea"/>
              </a:rPr>
              <a:t> </a:t>
            </a:r>
            <a:r>
              <a:rPr b="1">
                <a:solidFill>
                  <a:srgbClr val="C00000"/>
                </a:solidFill>
                <a:latin typeface="华文楷体" panose="02010600040101010101" charset="-122"/>
                <a:ea typeface="华文楷体" panose="02010600040101010101" charset="-122"/>
                <a:cs typeface="华文楷体" panose="02010600040101010101" charset="-122"/>
                <a:sym typeface="+mn-ea"/>
              </a:rPr>
              <a:t>2.86 × ( 1GPUs )，2.85 × ( 2GPUs )，2.59 × ( 4GPUs )，2.94 × ( 8GPUs )的加速比。</a:t>
            </a:r>
            <a:r>
              <a:rPr lang="zh-CN" b="1">
                <a:solidFill>
                  <a:srgbClr val="C00000"/>
                </a:solidFill>
                <a:latin typeface="华文楷体" panose="02010600040101010101" charset="-122"/>
                <a:ea typeface="华文楷体" panose="02010600040101010101" charset="-122"/>
                <a:cs typeface="华文楷体" panose="02010600040101010101" charset="-122"/>
                <a:sym typeface="+mn-ea"/>
              </a:rPr>
              <a:t>其中</a:t>
            </a:r>
            <a:r>
              <a:rPr b="1">
                <a:solidFill>
                  <a:srgbClr val="C00000"/>
                </a:solidFill>
                <a:latin typeface="华文楷体" panose="02010600040101010101" charset="-122"/>
                <a:ea typeface="华文楷体" panose="02010600040101010101" charset="-122"/>
                <a:cs typeface="华文楷体" panose="02010600040101010101" charset="-122"/>
                <a:sym typeface="+mn-ea"/>
              </a:rPr>
              <a:t>多GPU实现显示了随GPU数量的少量非线性加速。</a:t>
            </a:r>
            <a:endParaRPr lang="zh-CN" altLang="en-US" b="1">
              <a:solidFill>
                <a:srgbClr val="C00000"/>
              </a:solidFill>
              <a:latin typeface="华文楷体" panose="02010600040101010101" charset="-122"/>
              <a:ea typeface="华文楷体" panose="02010600040101010101" charset="-122"/>
              <a:cs typeface="华文楷体" panose="02010600040101010101" charset="-122"/>
              <a:sym typeface="+mn-ea"/>
            </a:endParaRPr>
          </a:p>
        </p:txBody>
      </p:sp>
      <p:pic>
        <p:nvPicPr>
          <p:cNvPr id="11" name="图片 10"/>
          <p:cNvPicPr>
            <a:picLocks noChangeAspect="1"/>
          </p:cNvPicPr>
          <p:nvPr>
            <p:custDataLst>
              <p:tags r:id="rId8"/>
            </p:custDataLst>
          </p:nvPr>
        </p:nvPicPr>
        <p:blipFill>
          <a:blip r:embed="rId9"/>
          <a:stretch>
            <a:fillRect/>
          </a:stretch>
        </p:blipFill>
        <p:spPr>
          <a:xfrm>
            <a:off x="2590800" y="2856230"/>
            <a:ext cx="5817235" cy="213233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rotWithShape="1">
          <a:blip r:embed="rId1">
            <a:lum bright="70000" contrast="-70000"/>
            <a:extLst>
              <a:ext uri="{BEBA8EAE-BF5A-486C-A8C5-ECC9F3942E4B}">
                <a14:imgProps xmlns:a14="http://schemas.microsoft.com/office/drawing/2010/main">
                  <a14:imgLayer r:embed="rId2">
                    <a14:imgEffect>
                      <a14:artisticPhotocopy trans="62000" detail="10"/>
                    </a14:imgEffect>
                  </a14:imgLayer>
                </a14:imgProps>
              </a:ext>
              <a:ext uri="{28A0092B-C50C-407E-A947-70E740481C1C}">
                <a14:useLocalDpi xmlns:a14="http://schemas.microsoft.com/office/drawing/2010/main" val="0"/>
              </a:ext>
            </a:extLst>
          </a:blip>
          <a:srcRect l="21090" t="24930" r="28578" b="35961"/>
          <a:stretch>
            <a:fillRect/>
          </a:stretch>
        </p:blipFill>
        <p:spPr>
          <a:xfrm>
            <a:off x="4208555" y="5123870"/>
            <a:ext cx="3782824" cy="3919109"/>
          </a:xfrm>
          <a:prstGeom prst="rect">
            <a:avLst/>
          </a:prstGeom>
        </p:spPr>
      </p:pic>
      <p:pic>
        <p:nvPicPr>
          <p:cNvPr id="21" name="图片 20"/>
          <p:cNvPicPr>
            <a:picLocks noChangeAspect="1"/>
          </p:cNvPicPr>
          <p:nvPr/>
        </p:nvPicPr>
        <p:blipFill>
          <a:blip r:embed="rId3"/>
          <a:stretch>
            <a:fillRect/>
          </a:stretch>
        </p:blipFill>
        <p:spPr>
          <a:xfrm>
            <a:off x="0" y="-1"/>
            <a:ext cx="12192000" cy="553865"/>
          </a:xfrm>
          <a:prstGeom prst="rect">
            <a:avLst/>
          </a:prstGeom>
        </p:spPr>
      </p:pic>
      <p:pic>
        <p:nvPicPr>
          <p:cNvPr id="25" name="图片 24"/>
          <p:cNvPicPr>
            <a:picLocks noChangeAspect="1"/>
          </p:cNvPicPr>
          <p:nvPr/>
        </p:nvPicPr>
        <p:blipFill rotWithShape="1">
          <a:blip r:embed="rId4">
            <a:extLst>
              <a:ext uri="{BEBA8EAE-BF5A-486C-A8C5-ECC9F3942E4B}">
                <a14:imgProps xmlns:a14="http://schemas.microsoft.com/office/drawing/2010/main">
                  <a14:imgLayer r:embed="rId5">
                    <a14:imgEffect>
                      <a14:artisticPhotocopy trans="59000" detail="10"/>
                    </a14:imgEffect>
                  </a14:imgLayer>
                </a14:imgProps>
              </a:ext>
              <a:ext uri="{28A0092B-C50C-407E-A947-70E740481C1C}">
                <a14:useLocalDpi xmlns:a14="http://schemas.microsoft.com/office/drawing/2010/main" val="0"/>
              </a:ext>
            </a:extLst>
          </a:blip>
          <a:srcRect l="21222" t="24263" r="27229" b="31678"/>
          <a:stretch>
            <a:fillRect/>
          </a:stretch>
        </p:blipFill>
        <p:spPr>
          <a:xfrm rot="7839735">
            <a:off x="-1483626" y="-1142126"/>
            <a:ext cx="2831237" cy="3226500"/>
          </a:xfrm>
          <a:prstGeom prst="rect">
            <a:avLst/>
          </a:prstGeom>
        </p:spPr>
      </p:pic>
      <p:pic>
        <p:nvPicPr>
          <p:cNvPr id="8" name="图片 7"/>
          <p:cNvPicPr>
            <a:picLocks noChangeAspect="1"/>
          </p:cNvPicPr>
          <p:nvPr/>
        </p:nvPicPr>
        <p:blipFill>
          <a:blip r:embed="rId3"/>
          <a:stretch>
            <a:fillRect/>
          </a:stretch>
        </p:blipFill>
        <p:spPr>
          <a:xfrm>
            <a:off x="0" y="6457950"/>
            <a:ext cx="4699000" cy="400050"/>
          </a:xfrm>
          <a:prstGeom prst="rect">
            <a:avLst/>
          </a:prstGeom>
        </p:spPr>
      </p:pic>
      <p:pic>
        <p:nvPicPr>
          <p:cNvPr id="9" name="图片 8"/>
          <p:cNvPicPr>
            <a:picLocks noChangeAspect="1"/>
          </p:cNvPicPr>
          <p:nvPr/>
        </p:nvPicPr>
        <p:blipFill>
          <a:blip r:embed="rId3"/>
          <a:stretch>
            <a:fillRect/>
          </a:stretch>
        </p:blipFill>
        <p:spPr>
          <a:xfrm>
            <a:off x="7492999" y="6457950"/>
            <a:ext cx="4699000" cy="400050"/>
          </a:xfrm>
          <a:prstGeom prst="rect">
            <a:avLst/>
          </a:prstGeom>
        </p:spPr>
      </p:pic>
      <p:pic>
        <p:nvPicPr>
          <p:cNvPr id="27" name="图片 26"/>
          <p:cNvPicPr>
            <a:picLocks noChangeAspect="1"/>
          </p:cNvPicPr>
          <p:nvPr/>
        </p:nvPicPr>
        <p:blipFill rotWithShape="1">
          <a:blip r:embed="rId6">
            <a:extLst>
              <a:ext uri="{28A0092B-C50C-407E-A947-70E740481C1C}">
                <a14:useLocalDpi xmlns:a14="http://schemas.microsoft.com/office/drawing/2010/main" val="0"/>
              </a:ext>
            </a:extLst>
          </a:blip>
          <a:srcRect t="34707" r="-945" b="31476"/>
          <a:stretch>
            <a:fillRect/>
          </a:stretch>
        </p:blipFill>
        <p:spPr>
          <a:xfrm>
            <a:off x="4706935" y="5825470"/>
            <a:ext cx="2816225" cy="1257955"/>
          </a:xfrm>
          <a:prstGeom prst="rect">
            <a:avLst/>
          </a:prstGeom>
          <a:effectLst/>
        </p:spPr>
      </p:pic>
      <p:pic>
        <p:nvPicPr>
          <p:cNvPr id="13" name="图片 12"/>
          <p:cNvPicPr>
            <a:picLocks noChangeAspect="1"/>
          </p:cNvPicPr>
          <p:nvPr/>
        </p:nvPicPr>
        <p:blipFill>
          <a:blip r:embed="rId3"/>
          <a:stretch>
            <a:fillRect/>
          </a:stretch>
        </p:blipFill>
        <p:spPr>
          <a:xfrm>
            <a:off x="4699000" y="6786563"/>
            <a:ext cx="2793999" cy="71437"/>
          </a:xfrm>
          <a:prstGeom prst="rect">
            <a:avLst/>
          </a:prstGeom>
        </p:spPr>
      </p:pic>
      <p:sp>
        <p:nvSpPr>
          <p:cNvPr id="7" name="文本框 6"/>
          <p:cNvSpPr txBox="1"/>
          <p:nvPr/>
        </p:nvSpPr>
        <p:spPr>
          <a:xfrm>
            <a:off x="7619999" y="6477744"/>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sp>
        <p:nvSpPr>
          <p:cNvPr id="20" name="文本框 19"/>
          <p:cNvSpPr txBox="1"/>
          <p:nvPr/>
        </p:nvSpPr>
        <p:spPr>
          <a:xfrm>
            <a:off x="220660" y="6480125"/>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pic>
        <p:nvPicPr>
          <p:cNvPr id="22" name="图片 21"/>
          <p:cNvPicPr>
            <a:picLocks noChangeAspect="1"/>
          </p:cNvPicPr>
          <p:nvPr/>
        </p:nvPicPr>
        <p:blipFill rotWithShape="1">
          <a:blip r:embed="rId7">
            <a:extLst>
              <a:ext uri="{28A0092B-C50C-407E-A947-70E740481C1C}">
                <a14:useLocalDpi xmlns:a14="http://schemas.microsoft.com/office/drawing/2010/main" val="0"/>
              </a:ext>
            </a:extLst>
          </a:blip>
          <a:srcRect t="45162" b="43657"/>
          <a:stretch>
            <a:fillRect/>
          </a:stretch>
        </p:blipFill>
        <p:spPr>
          <a:xfrm>
            <a:off x="8942612" y="12009"/>
            <a:ext cx="3371850" cy="502657"/>
          </a:xfrm>
          <a:prstGeom prst="rect">
            <a:avLst/>
          </a:prstGeom>
        </p:spPr>
      </p:pic>
      <p:sp>
        <p:nvSpPr>
          <p:cNvPr id="5" name="文本框 4"/>
          <p:cNvSpPr txBox="1"/>
          <p:nvPr/>
        </p:nvSpPr>
        <p:spPr>
          <a:xfrm>
            <a:off x="0" y="-77012"/>
            <a:ext cx="4098267" cy="706755"/>
          </a:xfrm>
          <a:prstGeom prst="rect">
            <a:avLst/>
          </a:prstGeom>
          <a:noFill/>
        </p:spPr>
        <p:txBody>
          <a:bodyPr wrap="square" rtlCol="0">
            <a:spAutoFit/>
          </a:bodyPr>
          <a:lstStyle/>
          <a:p>
            <a:r>
              <a:rPr lang="zh-CN" altLang="en-US" sz="4000" dirty="0">
                <a:solidFill>
                  <a:schemeClr val="bg1"/>
                </a:solidFill>
                <a:latin typeface="华文行楷" panose="02010800040101010101" charset="-122"/>
                <a:ea typeface="华文行楷" panose="02010800040101010101" charset="-122"/>
              </a:rPr>
              <a:t>论文概述</a:t>
            </a:r>
            <a:endParaRPr lang="zh-CN" altLang="en-US" sz="4000" dirty="0">
              <a:solidFill>
                <a:schemeClr val="bg1"/>
              </a:solidFill>
              <a:latin typeface="华文行楷" panose="02010800040101010101" charset="-122"/>
              <a:ea typeface="华文行楷" panose="02010800040101010101" charset="-122"/>
            </a:endParaRPr>
          </a:p>
        </p:txBody>
      </p:sp>
      <p:sp>
        <p:nvSpPr>
          <p:cNvPr id="2" name="文本框 1"/>
          <p:cNvSpPr txBox="1"/>
          <p:nvPr/>
        </p:nvSpPr>
        <p:spPr>
          <a:xfrm>
            <a:off x="16783" y="529116"/>
            <a:ext cx="1304016" cy="76944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4400" dirty="0">
                <a:latin typeface="思源黑体 CN Bold" panose="020B0800000000000000" pitchFamily="34" charset="-122"/>
                <a:ea typeface="思源黑体 CN Bold" panose="020B0800000000000000" pitchFamily="34" charset="-122"/>
              </a:rPr>
              <a:t>02</a:t>
            </a:r>
            <a:endParaRPr lang="zh-CN" altLang="en-US" sz="4400" dirty="0">
              <a:latin typeface="思源黑体 CN Bold" panose="020B0800000000000000" pitchFamily="34" charset="-122"/>
              <a:ea typeface="思源黑体 CN Bold" panose="020B0800000000000000" pitchFamily="34" charset="-122"/>
            </a:endParaRPr>
          </a:p>
        </p:txBody>
      </p:sp>
      <p:sp>
        <p:nvSpPr>
          <p:cNvPr id="3" name="文本框 2"/>
          <p:cNvSpPr txBox="1"/>
          <p:nvPr/>
        </p:nvSpPr>
        <p:spPr>
          <a:xfrm>
            <a:off x="2078355" y="764540"/>
            <a:ext cx="9286875" cy="777875"/>
          </a:xfrm>
          <a:prstGeom prst="rect">
            <a:avLst/>
          </a:prstGeom>
          <a:noFill/>
        </p:spPr>
        <p:txBody>
          <a:bodyPr wrap="square" rtlCol="0" anchor="t">
            <a:noAutofit/>
          </a:bodyPr>
          <a:p>
            <a:r>
              <a:rPr lang="zh-CN" altLang="en-US" sz="2000" b="1">
                <a:latin typeface="Times New Roman" panose="02020603050405020304" pitchFamily="18" charset="0"/>
                <a:ea typeface="华文楷体" panose="02010600040101010101" charset="-122"/>
                <a:cs typeface="Times New Roman" panose="02020603050405020304" pitchFamily="18" charset="0"/>
              </a:rPr>
              <a:t>《Accelerating Zero-Knowledge Proof with A Faster Parallel Multi-Scalar Multiplication Algorithm on GPUs》</a:t>
            </a:r>
            <a:endParaRPr lang="zh-CN" altLang="en-US" sz="2000" b="1">
              <a:latin typeface="Times New Roman" panose="02020603050405020304" pitchFamily="18" charset="0"/>
              <a:ea typeface="华文楷体" panose="02010600040101010101" charset="-122"/>
              <a:cs typeface="Times New Roman" panose="02020603050405020304" pitchFamily="18" charset="0"/>
            </a:endParaRPr>
          </a:p>
        </p:txBody>
      </p:sp>
      <p:sp>
        <p:nvSpPr>
          <p:cNvPr id="15" name="文本框 14"/>
          <p:cNvSpPr txBox="1"/>
          <p:nvPr/>
        </p:nvSpPr>
        <p:spPr>
          <a:xfrm>
            <a:off x="811530" y="1998980"/>
            <a:ext cx="11166475" cy="1191260"/>
          </a:xfrm>
          <a:prstGeom prst="rect">
            <a:avLst/>
          </a:prstGeom>
          <a:noFill/>
        </p:spPr>
        <p:txBody>
          <a:bodyPr wrap="square" rtlCol="0" anchor="t">
            <a:noAutofit/>
          </a:bodyPr>
          <a:p>
            <a:pPr indent="457200"/>
            <a:endParaRPr lang="en-US" altLang="zh-CN" b="1">
              <a:solidFill>
                <a:schemeClr val="tx1"/>
              </a:solidFill>
              <a:latin typeface="华文楷体" panose="02010600040101010101" charset="-122"/>
              <a:ea typeface="华文楷体" panose="02010600040101010101" charset="-122"/>
              <a:cs typeface="华文楷体" panose="02010600040101010101" charset="-122"/>
            </a:endParaRPr>
          </a:p>
        </p:txBody>
      </p:sp>
      <p:sp>
        <p:nvSpPr>
          <p:cNvPr id="18" name="文本框 17"/>
          <p:cNvSpPr txBox="1"/>
          <p:nvPr/>
        </p:nvSpPr>
        <p:spPr>
          <a:xfrm>
            <a:off x="1021080" y="1424940"/>
            <a:ext cx="5977890" cy="509270"/>
          </a:xfrm>
          <a:prstGeom prst="rect">
            <a:avLst/>
          </a:prstGeom>
          <a:noFill/>
        </p:spPr>
        <p:txBody>
          <a:bodyPr wrap="square" rtlCol="0">
            <a:noAutofit/>
          </a:bodyPr>
          <a:p>
            <a:r>
              <a:rPr lang="zh-CN" altLang="en-US" sz="2800" b="1">
                <a:solidFill>
                  <a:srgbClr val="C00000"/>
                </a:solidFill>
                <a:latin typeface="华文楷体" panose="02010600040101010101" charset="-122"/>
                <a:ea typeface="华文楷体" panose="02010600040101010101" charset="-122"/>
              </a:rPr>
              <a:t>实验结果</a:t>
            </a:r>
            <a:r>
              <a:rPr lang="en-US" altLang="zh-CN" sz="2800" b="1">
                <a:solidFill>
                  <a:srgbClr val="C00000"/>
                </a:solidFill>
                <a:latin typeface="华文楷体" panose="02010600040101010101" charset="-122"/>
                <a:ea typeface="华文楷体" panose="02010600040101010101" charset="-122"/>
              </a:rPr>
              <a:t>——评估 MSM </a:t>
            </a:r>
            <a:r>
              <a:rPr lang="zh-CN" altLang="en-US" sz="2800" b="1">
                <a:solidFill>
                  <a:srgbClr val="C00000"/>
                </a:solidFill>
                <a:latin typeface="华文楷体" panose="02010600040101010101" charset="-122"/>
                <a:ea typeface="华文楷体" panose="02010600040101010101" charset="-122"/>
              </a:rPr>
              <a:t>实现</a:t>
            </a:r>
            <a:endParaRPr lang="en-US" altLang="zh-CN" sz="2800" b="1">
              <a:solidFill>
                <a:srgbClr val="C00000"/>
              </a:solidFill>
              <a:latin typeface="华文楷体" panose="02010600040101010101" charset="-122"/>
              <a:ea typeface="华文楷体" panose="02010600040101010101" charset="-122"/>
            </a:endParaRPr>
          </a:p>
          <a:p>
            <a:endParaRPr lang="zh-CN" altLang="en-US" sz="2800" b="1">
              <a:solidFill>
                <a:srgbClr val="C00000"/>
              </a:solidFill>
              <a:latin typeface="华文楷体" panose="02010600040101010101" charset="-122"/>
              <a:ea typeface="华文楷体" panose="02010600040101010101" charset="-122"/>
            </a:endParaRPr>
          </a:p>
        </p:txBody>
      </p:sp>
      <p:sp>
        <p:nvSpPr>
          <p:cNvPr id="4" name="文本框 3"/>
          <p:cNvSpPr txBox="1"/>
          <p:nvPr/>
        </p:nvSpPr>
        <p:spPr>
          <a:xfrm>
            <a:off x="1021080" y="2054860"/>
            <a:ext cx="10769600" cy="620395"/>
          </a:xfrm>
          <a:prstGeom prst="rect">
            <a:avLst/>
          </a:prstGeom>
          <a:noFill/>
        </p:spPr>
        <p:txBody>
          <a:bodyPr wrap="square" rtlCol="0" anchor="t">
            <a:noAutofit/>
          </a:bodyPr>
          <a:p>
            <a:pPr indent="457200"/>
            <a:r>
              <a:rPr lang="zh-CN" b="1">
                <a:solidFill>
                  <a:srgbClr val="C00000"/>
                </a:solidFill>
                <a:latin typeface="华文楷体" panose="02010600040101010101" charset="-122"/>
                <a:ea typeface="华文楷体" panose="02010600040101010101" charset="-122"/>
                <a:cs typeface="华文楷体" panose="02010600040101010101" charset="-122"/>
              </a:rPr>
              <a:t>此外，论文还提供了与最新</a:t>
            </a:r>
            <a:r>
              <a:rPr lang="en-US" altLang="zh-CN" b="1">
                <a:solidFill>
                  <a:srgbClr val="C00000"/>
                </a:solidFill>
                <a:latin typeface="华文楷体" panose="02010600040101010101" charset="-122"/>
                <a:ea typeface="华文楷体" panose="02010600040101010101" charset="-122"/>
                <a:cs typeface="华文楷体" panose="02010600040101010101" charset="-122"/>
              </a:rPr>
              <a:t> GPU </a:t>
            </a:r>
            <a:r>
              <a:rPr lang="zh-CN" altLang="en-US" b="1">
                <a:solidFill>
                  <a:srgbClr val="C00000"/>
                </a:solidFill>
                <a:latin typeface="华文楷体" panose="02010600040101010101" charset="-122"/>
                <a:ea typeface="华文楷体" panose="02010600040101010101" charset="-122"/>
                <a:cs typeface="华文楷体" panose="02010600040101010101" charset="-122"/>
              </a:rPr>
              <a:t>实现上的比较结果。</a:t>
            </a:r>
            <a:endParaRPr b="1">
              <a:solidFill>
                <a:srgbClr val="C00000"/>
              </a:solidFill>
              <a:latin typeface="华文楷体" panose="02010600040101010101" charset="-122"/>
              <a:ea typeface="华文楷体" panose="02010600040101010101" charset="-122"/>
              <a:cs typeface="华文楷体" panose="02010600040101010101" charset="-122"/>
            </a:endParaRPr>
          </a:p>
        </p:txBody>
      </p:sp>
      <p:pic>
        <p:nvPicPr>
          <p:cNvPr id="6" name="图片 5"/>
          <p:cNvPicPr>
            <a:picLocks noChangeAspect="1"/>
          </p:cNvPicPr>
          <p:nvPr>
            <p:custDataLst>
              <p:tags r:id="rId8"/>
            </p:custDataLst>
          </p:nvPr>
        </p:nvPicPr>
        <p:blipFill>
          <a:blip r:embed="rId9"/>
          <a:stretch>
            <a:fillRect/>
          </a:stretch>
        </p:blipFill>
        <p:spPr>
          <a:xfrm>
            <a:off x="2078355" y="2729230"/>
            <a:ext cx="7538720" cy="235331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rotWithShape="1">
          <a:blip r:embed="rId1">
            <a:lum bright="70000" contrast="-70000"/>
            <a:extLst>
              <a:ext uri="{BEBA8EAE-BF5A-486C-A8C5-ECC9F3942E4B}">
                <a14:imgProps xmlns:a14="http://schemas.microsoft.com/office/drawing/2010/main">
                  <a14:imgLayer r:embed="rId2">
                    <a14:imgEffect>
                      <a14:artisticPhotocopy trans="62000" detail="10"/>
                    </a14:imgEffect>
                  </a14:imgLayer>
                </a14:imgProps>
              </a:ext>
              <a:ext uri="{28A0092B-C50C-407E-A947-70E740481C1C}">
                <a14:useLocalDpi xmlns:a14="http://schemas.microsoft.com/office/drawing/2010/main" val="0"/>
              </a:ext>
            </a:extLst>
          </a:blip>
          <a:srcRect l="21090" t="24930" r="28578" b="35961"/>
          <a:stretch>
            <a:fillRect/>
          </a:stretch>
        </p:blipFill>
        <p:spPr>
          <a:xfrm>
            <a:off x="4208555" y="5123870"/>
            <a:ext cx="3782824" cy="3919109"/>
          </a:xfrm>
          <a:prstGeom prst="rect">
            <a:avLst/>
          </a:prstGeom>
        </p:spPr>
      </p:pic>
      <p:pic>
        <p:nvPicPr>
          <p:cNvPr id="21" name="图片 20"/>
          <p:cNvPicPr>
            <a:picLocks noChangeAspect="1"/>
          </p:cNvPicPr>
          <p:nvPr/>
        </p:nvPicPr>
        <p:blipFill>
          <a:blip r:embed="rId3"/>
          <a:stretch>
            <a:fillRect/>
          </a:stretch>
        </p:blipFill>
        <p:spPr>
          <a:xfrm>
            <a:off x="0" y="-1"/>
            <a:ext cx="12192000" cy="553865"/>
          </a:xfrm>
          <a:prstGeom prst="rect">
            <a:avLst/>
          </a:prstGeom>
        </p:spPr>
      </p:pic>
      <p:pic>
        <p:nvPicPr>
          <p:cNvPr id="25" name="图片 24"/>
          <p:cNvPicPr>
            <a:picLocks noChangeAspect="1"/>
          </p:cNvPicPr>
          <p:nvPr/>
        </p:nvPicPr>
        <p:blipFill rotWithShape="1">
          <a:blip r:embed="rId4">
            <a:extLst>
              <a:ext uri="{BEBA8EAE-BF5A-486C-A8C5-ECC9F3942E4B}">
                <a14:imgProps xmlns:a14="http://schemas.microsoft.com/office/drawing/2010/main">
                  <a14:imgLayer r:embed="rId5">
                    <a14:imgEffect>
                      <a14:artisticPhotocopy trans="59000" detail="10"/>
                    </a14:imgEffect>
                  </a14:imgLayer>
                </a14:imgProps>
              </a:ext>
              <a:ext uri="{28A0092B-C50C-407E-A947-70E740481C1C}">
                <a14:useLocalDpi xmlns:a14="http://schemas.microsoft.com/office/drawing/2010/main" val="0"/>
              </a:ext>
            </a:extLst>
          </a:blip>
          <a:srcRect l="21222" t="24263" r="27229" b="31678"/>
          <a:stretch>
            <a:fillRect/>
          </a:stretch>
        </p:blipFill>
        <p:spPr>
          <a:xfrm rot="7839735">
            <a:off x="-1483626" y="-1142126"/>
            <a:ext cx="2831237" cy="3226500"/>
          </a:xfrm>
          <a:prstGeom prst="rect">
            <a:avLst/>
          </a:prstGeom>
        </p:spPr>
      </p:pic>
      <p:pic>
        <p:nvPicPr>
          <p:cNvPr id="8" name="图片 7"/>
          <p:cNvPicPr>
            <a:picLocks noChangeAspect="1"/>
          </p:cNvPicPr>
          <p:nvPr/>
        </p:nvPicPr>
        <p:blipFill>
          <a:blip r:embed="rId3"/>
          <a:stretch>
            <a:fillRect/>
          </a:stretch>
        </p:blipFill>
        <p:spPr>
          <a:xfrm>
            <a:off x="0" y="6457950"/>
            <a:ext cx="4699000" cy="400050"/>
          </a:xfrm>
          <a:prstGeom prst="rect">
            <a:avLst/>
          </a:prstGeom>
        </p:spPr>
      </p:pic>
      <p:pic>
        <p:nvPicPr>
          <p:cNvPr id="9" name="图片 8"/>
          <p:cNvPicPr>
            <a:picLocks noChangeAspect="1"/>
          </p:cNvPicPr>
          <p:nvPr/>
        </p:nvPicPr>
        <p:blipFill>
          <a:blip r:embed="rId3"/>
          <a:stretch>
            <a:fillRect/>
          </a:stretch>
        </p:blipFill>
        <p:spPr>
          <a:xfrm>
            <a:off x="7492999" y="6457950"/>
            <a:ext cx="4699000" cy="400050"/>
          </a:xfrm>
          <a:prstGeom prst="rect">
            <a:avLst/>
          </a:prstGeom>
        </p:spPr>
      </p:pic>
      <p:pic>
        <p:nvPicPr>
          <p:cNvPr id="27" name="图片 26"/>
          <p:cNvPicPr>
            <a:picLocks noChangeAspect="1"/>
          </p:cNvPicPr>
          <p:nvPr/>
        </p:nvPicPr>
        <p:blipFill rotWithShape="1">
          <a:blip r:embed="rId6">
            <a:extLst>
              <a:ext uri="{28A0092B-C50C-407E-A947-70E740481C1C}">
                <a14:useLocalDpi xmlns:a14="http://schemas.microsoft.com/office/drawing/2010/main" val="0"/>
              </a:ext>
            </a:extLst>
          </a:blip>
          <a:srcRect t="34707" r="-945" b="31476"/>
          <a:stretch>
            <a:fillRect/>
          </a:stretch>
        </p:blipFill>
        <p:spPr>
          <a:xfrm>
            <a:off x="4706935" y="5825470"/>
            <a:ext cx="2816225" cy="1257955"/>
          </a:xfrm>
          <a:prstGeom prst="rect">
            <a:avLst/>
          </a:prstGeom>
          <a:effectLst/>
        </p:spPr>
      </p:pic>
      <p:pic>
        <p:nvPicPr>
          <p:cNvPr id="13" name="图片 12"/>
          <p:cNvPicPr>
            <a:picLocks noChangeAspect="1"/>
          </p:cNvPicPr>
          <p:nvPr/>
        </p:nvPicPr>
        <p:blipFill>
          <a:blip r:embed="rId3"/>
          <a:stretch>
            <a:fillRect/>
          </a:stretch>
        </p:blipFill>
        <p:spPr>
          <a:xfrm>
            <a:off x="4699000" y="6786563"/>
            <a:ext cx="2793999" cy="71437"/>
          </a:xfrm>
          <a:prstGeom prst="rect">
            <a:avLst/>
          </a:prstGeom>
        </p:spPr>
      </p:pic>
      <p:sp>
        <p:nvSpPr>
          <p:cNvPr id="7" name="文本框 6"/>
          <p:cNvSpPr txBox="1"/>
          <p:nvPr/>
        </p:nvSpPr>
        <p:spPr>
          <a:xfrm>
            <a:off x="7619999" y="6477744"/>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sp>
        <p:nvSpPr>
          <p:cNvPr id="20" name="文本框 19"/>
          <p:cNvSpPr txBox="1"/>
          <p:nvPr/>
        </p:nvSpPr>
        <p:spPr>
          <a:xfrm>
            <a:off x="220660" y="6480125"/>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pic>
        <p:nvPicPr>
          <p:cNvPr id="22" name="图片 21"/>
          <p:cNvPicPr>
            <a:picLocks noChangeAspect="1"/>
          </p:cNvPicPr>
          <p:nvPr/>
        </p:nvPicPr>
        <p:blipFill rotWithShape="1">
          <a:blip r:embed="rId7">
            <a:extLst>
              <a:ext uri="{28A0092B-C50C-407E-A947-70E740481C1C}">
                <a14:useLocalDpi xmlns:a14="http://schemas.microsoft.com/office/drawing/2010/main" val="0"/>
              </a:ext>
            </a:extLst>
          </a:blip>
          <a:srcRect t="45162" b="43657"/>
          <a:stretch>
            <a:fillRect/>
          </a:stretch>
        </p:blipFill>
        <p:spPr>
          <a:xfrm>
            <a:off x="8942612" y="12009"/>
            <a:ext cx="3371850" cy="502657"/>
          </a:xfrm>
          <a:prstGeom prst="rect">
            <a:avLst/>
          </a:prstGeom>
        </p:spPr>
      </p:pic>
      <p:sp>
        <p:nvSpPr>
          <p:cNvPr id="5" name="文本框 4"/>
          <p:cNvSpPr txBox="1"/>
          <p:nvPr/>
        </p:nvSpPr>
        <p:spPr>
          <a:xfrm>
            <a:off x="0" y="-77012"/>
            <a:ext cx="4098267" cy="706755"/>
          </a:xfrm>
          <a:prstGeom prst="rect">
            <a:avLst/>
          </a:prstGeom>
          <a:noFill/>
        </p:spPr>
        <p:txBody>
          <a:bodyPr wrap="square" rtlCol="0">
            <a:spAutoFit/>
          </a:bodyPr>
          <a:lstStyle/>
          <a:p>
            <a:r>
              <a:rPr lang="zh-CN" altLang="en-US" sz="4000" dirty="0">
                <a:solidFill>
                  <a:schemeClr val="bg1"/>
                </a:solidFill>
                <a:latin typeface="华文行楷" panose="02010800040101010101" charset="-122"/>
                <a:ea typeface="华文行楷" panose="02010800040101010101" charset="-122"/>
              </a:rPr>
              <a:t>论文概述</a:t>
            </a:r>
            <a:endParaRPr lang="zh-CN" altLang="en-US" sz="4000" dirty="0">
              <a:solidFill>
                <a:schemeClr val="bg1"/>
              </a:solidFill>
              <a:latin typeface="华文行楷" panose="02010800040101010101" charset="-122"/>
              <a:ea typeface="华文行楷" panose="02010800040101010101" charset="-122"/>
            </a:endParaRPr>
          </a:p>
        </p:txBody>
      </p:sp>
      <p:sp>
        <p:nvSpPr>
          <p:cNvPr id="2" name="文本框 1"/>
          <p:cNvSpPr txBox="1"/>
          <p:nvPr/>
        </p:nvSpPr>
        <p:spPr>
          <a:xfrm>
            <a:off x="16783" y="529116"/>
            <a:ext cx="1304016" cy="76944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4400" dirty="0">
                <a:latin typeface="思源黑体 CN Bold" panose="020B0800000000000000" pitchFamily="34" charset="-122"/>
                <a:ea typeface="思源黑体 CN Bold" panose="020B0800000000000000" pitchFamily="34" charset="-122"/>
              </a:rPr>
              <a:t>02</a:t>
            </a:r>
            <a:endParaRPr lang="zh-CN" altLang="en-US" sz="4400" dirty="0">
              <a:latin typeface="思源黑体 CN Bold" panose="020B0800000000000000" pitchFamily="34" charset="-122"/>
              <a:ea typeface="思源黑体 CN Bold" panose="020B0800000000000000" pitchFamily="34" charset="-122"/>
            </a:endParaRPr>
          </a:p>
        </p:txBody>
      </p:sp>
      <p:sp>
        <p:nvSpPr>
          <p:cNvPr id="3" name="文本框 2"/>
          <p:cNvSpPr txBox="1"/>
          <p:nvPr/>
        </p:nvSpPr>
        <p:spPr>
          <a:xfrm>
            <a:off x="2078355" y="764540"/>
            <a:ext cx="9286875" cy="777875"/>
          </a:xfrm>
          <a:prstGeom prst="rect">
            <a:avLst/>
          </a:prstGeom>
          <a:noFill/>
        </p:spPr>
        <p:txBody>
          <a:bodyPr wrap="square" rtlCol="0" anchor="t">
            <a:noAutofit/>
          </a:bodyPr>
          <a:p>
            <a:r>
              <a:rPr lang="zh-CN" altLang="en-US" sz="2000" b="1">
                <a:latin typeface="Times New Roman" panose="02020603050405020304" pitchFamily="18" charset="0"/>
                <a:ea typeface="华文楷体" panose="02010600040101010101" charset="-122"/>
                <a:cs typeface="Times New Roman" panose="02020603050405020304" pitchFamily="18" charset="0"/>
              </a:rPr>
              <a:t>《Accelerating Zero-Knowledge Proof with A Faster Parallel Multi-Scalar Multiplication Algorithm on GPUs》</a:t>
            </a:r>
            <a:endParaRPr lang="zh-CN" altLang="en-US" sz="2000" b="1">
              <a:latin typeface="Times New Roman" panose="02020603050405020304" pitchFamily="18" charset="0"/>
              <a:ea typeface="华文楷体" panose="02010600040101010101" charset="-122"/>
              <a:cs typeface="Times New Roman" panose="02020603050405020304" pitchFamily="18" charset="0"/>
            </a:endParaRPr>
          </a:p>
        </p:txBody>
      </p:sp>
      <p:sp>
        <p:nvSpPr>
          <p:cNvPr id="15" name="文本框 14"/>
          <p:cNvSpPr txBox="1"/>
          <p:nvPr/>
        </p:nvSpPr>
        <p:spPr>
          <a:xfrm>
            <a:off x="811530" y="1998980"/>
            <a:ext cx="11166475" cy="1191260"/>
          </a:xfrm>
          <a:prstGeom prst="rect">
            <a:avLst/>
          </a:prstGeom>
          <a:noFill/>
        </p:spPr>
        <p:txBody>
          <a:bodyPr wrap="square" rtlCol="0" anchor="t">
            <a:noAutofit/>
          </a:bodyPr>
          <a:p>
            <a:pPr indent="457200"/>
            <a:endParaRPr lang="en-US" altLang="zh-CN" b="1">
              <a:solidFill>
                <a:schemeClr val="tx1"/>
              </a:solidFill>
              <a:latin typeface="华文楷体" panose="02010600040101010101" charset="-122"/>
              <a:ea typeface="华文楷体" panose="02010600040101010101" charset="-122"/>
              <a:cs typeface="华文楷体" panose="02010600040101010101" charset="-122"/>
            </a:endParaRPr>
          </a:p>
        </p:txBody>
      </p:sp>
      <p:sp>
        <p:nvSpPr>
          <p:cNvPr id="18" name="文本框 17"/>
          <p:cNvSpPr txBox="1"/>
          <p:nvPr/>
        </p:nvSpPr>
        <p:spPr>
          <a:xfrm>
            <a:off x="1021080" y="1424940"/>
            <a:ext cx="5977890" cy="509270"/>
          </a:xfrm>
          <a:prstGeom prst="rect">
            <a:avLst/>
          </a:prstGeom>
          <a:noFill/>
        </p:spPr>
        <p:txBody>
          <a:bodyPr wrap="square" rtlCol="0">
            <a:noAutofit/>
          </a:bodyPr>
          <a:p>
            <a:r>
              <a:rPr lang="zh-CN" altLang="en-US" sz="2800" b="1">
                <a:solidFill>
                  <a:srgbClr val="C00000"/>
                </a:solidFill>
                <a:latin typeface="华文楷体" panose="02010600040101010101" charset="-122"/>
                <a:ea typeface="华文楷体" panose="02010600040101010101" charset="-122"/>
              </a:rPr>
              <a:t>实验结果</a:t>
            </a:r>
            <a:r>
              <a:rPr lang="en-US" altLang="zh-CN" sz="2800" b="1">
                <a:solidFill>
                  <a:srgbClr val="C00000"/>
                </a:solidFill>
                <a:latin typeface="华文楷体" panose="02010600040101010101" charset="-122"/>
                <a:ea typeface="华文楷体" panose="02010600040101010101" charset="-122"/>
              </a:rPr>
              <a:t>——</a:t>
            </a:r>
            <a:r>
              <a:rPr lang="zh-CN" altLang="en-US" sz="2800" b="1">
                <a:solidFill>
                  <a:srgbClr val="C00000"/>
                </a:solidFill>
                <a:latin typeface="华文楷体" panose="02010600040101010101" charset="-122"/>
                <a:ea typeface="华文楷体" panose="02010600040101010101" charset="-122"/>
              </a:rPr>
              <a:t>评估</a:t>
            </a:r>
            <a:r>
              <a:rPr lang="en-US" sz="2800" b="1">
                <a:solidFill>
                  <a:srgbClr val="C00000"/>
                </a:solidFill>
                <a:latin typeface="华文楷体" panose="02010600040101010101" charset="-122"/>
                <a:ea typeface="华文楷体" panose="02010600040101010101" charset="-122"/>
              </a:rPr>
              <a:t> </a:t>
            </a:r>
            <a:r>
              <a:rPr sz="2800" b="1">
                <a:solidFill>
                  <a:srgbClr val="C00000"/>
                </a:solidFill>
                <a:latin typeface="华文楷体" panose="02010600040101010101" charset="-122"/>
                <a:ea typeface="华文楷体" panose="02010600040101010101" charset="-122"/>
              </a:rPr>
              <a:t>cuZK整体性能</a:t>
            </a:r>
            <a:endParaRPr sz="2800" b="1">
              <a:solidFill>
                <a:srgbClr val="C00000"/>
              </a:solidFill>
              <a:latin typeface="华文楷体" panose="02010600040101010101" charset="-122"/>
              <a:ea typeface="华文楷体" panose="02010600040101010101" charset="-122"/>
            </a:endParaRPr>
          </a:p>
        </p:txBody>
      </p:sp>
      <p:sp>
        <p:nvSpPr>
          <p:cNvPr id="4" name="文本框 3"/>
          <p:cNvSpPr txBox="1"/>
          <p:nvPr/>
        </p:nvSpPr>
        <p:spPr>
          <a:xfrm>
            <a:off x="1021080" y="2054860"/>
            <a:ext cx="10769600" cy="620395"/>
          </a:xfrm>
          <a:prstGeom prst="rect">
            <a:avLst/>
          </a:prstGeom>
          <a:noFill/>
        </p:spPr>
        <p:txBody>
          <a:bodyPr wrap="square" rtlCol="0" anchor="t">
            <a:noAutofit/>
          </a:bodyPr>
          <a:p>
            <a:pPr indent="457200"/>
            <a:r>
              <a:rPr lang="zh-CN" b="1">
                <a:solidFill>
                  <a:schemeClr val="tx1"/>
                </a:solidFill>
                <a:latin typeface="华文楷体" panose="02010600040101010101" charset="-122"/>
                <a:ea typeface="华文楷体" panose="02010600040101010101" charset="-122"/>
                <a:cs typeface="华文楷体" panose="02010600040101010101" charset="-122"/>
              </a:rPr>
              <a:t>最后，论文进行了</a:t>
            </a:r>
            <a:r>
              <a:rPr lang="en-US" altLang="zh-CN" b="1">
                <a:solidFill>
                  <a:schemeClr val="tx1"/>
                </a:solidFill>
                <a:latin typeface="华文楷体" panose="02010600040101010101" charset="-122"/>
                <a:ea typeface="华文楷体" panose="02010600040101010101" charset="-122"/>
                <a:cs typeface="华文楷体" panose="02010600040101010101" charset="-122"/>
              </a:rPr>
              <a:t> cuZK </a:t>
            </a:r>
            <a:r>
              <a:rPr lang="zh-CN" altLang="en-US" b="1">
                <a:solidFill>
                  <a:schemeClr val="tx1"/>
                </a:solidFill>
                <a:latin typeface="华文楷体" panose="02010600040101010101" charset="-122"/>
                <a:ea typeface="华文楷体" panose="02010600040101010101" charset="-122"/>
                <a:cs typeface="华文楷体" panose="02010600040101010101" charset="-122"/>
              </a:rPr>
              <a:t>的整体性能的评估。</a:t>
            </a:r>
            <a:endParaRPr b="1">
              <a:solidFill>
                <a:schemeClr val="tx1"/>
              </a:solidFill>
              <a:latin typeface="华文楷体" panose="02010600040101010101" charset="-122"/>
              <a:ea typeface="华文楷体" panose="02010600040101010101" charset="-122"/>
              <a:cs typeface="华文楷体" panose="02010600040101010101" charset="-122"/>
            </a:endParaRPr>
          </a:p>
          <a:p>
            <a:pPr indent="457200"/>
            <a:r>
              <a:rPr b="1">
                <a:solidFill>
                  <a:schemeClr val="tx1"/>
                </a:solidFill>
                <a:latin typeface="华文楷体" panose="02010600040101010101" charset="-122"/>
                <a:ea typeface="华文楷体" panose="02010600040101010101" charset="-122"/>
                <a:cs typeface="华文楷体" panose="02010600040101010101" charset="-122"/>
              </a:rPr>
              <a:t>这里，使用</a:t>
            </a:r>
            <a:r>
              <a:rPr lang="en-US" b="1">
                <a:solidFill>
                  <a:schemeClr val="tx1"/>
                </a:solidFill>
                <a:latin typeface="华文楷体" panose="02010600040101010101" charset="-122"/>
                <a:ea typeface="华文楷体" panose="02010600040101010101" charset="-122"/>
                <a:cs typeface="华文楷体" panose="02010600040101010101" charset="-122"/>
              </a:rPr>
              <a:t> </a:t>
            </a:r>
            <a:r>
              <a:rPr b="1">
                <a:solidFill>
                  <a:schemeClr val="tx1"/>
                </a:solidFill>
                <a:latin typeface="华文楷体" panose="02010600040101010101" charset="-122"/>
                <a:ea typeface="华文楷体" panose="02010600040101010101" charset="-122"/>
                <a:cs typeface="华文楷体" panose="02010600040101010101" charset="-122"/>
              </a:rPr>
              <a:t>BLS12 - 381曲线评估</a:t>
            </a:r>
            <a:r>
              <a:rPr lang="en-US" b="1">
                <a:solidFill>
                  <a:schemeClr val="tx1"/>
                </a:solidFill>
                <a:latin typeface="华文楷体" panose="02010600040101010101" charset="-122"/>
                <a:ea typeface="华文楷体" panose="02010600040101010101" charset="-122"/>
                <a:cs typeface="华文楷体" panose="02010600040101010101" charset="-122"/>
              </a:rPr>
              <a:t> Bellperson </a:t>
            </a:r>
            <a:r>
              <a:rPr b="1">
                <a:solidFill>
                  <a:schemeClr val="tx1"/>
                </a:solidFill>
                <a:latin typeface="华文楷体" panose="02010600040101010101" charset="-122"/>
                <a:ea typeface="华文楷体" panose="02010600040101010101" charset="-122"/>
                <a:cs typeface="华文楷体" panose="02010600040101010101" charset="-122"/>
              </a:rPr>
              <a:t>基线实现和</a:t>
            </a:r>
            <a:r>
              <a:rPr lang="en-US" b="1">
                <a:solidFill>
                  <a:schemeClr val="tx1"/>
                </a:solidFill>
                <a:latin typeface="华文楷体" panose="02010600040101010101" charset="-122"/>
                <a:ea typeface="华文楷体" panose="02010600040101010101" charset="-122"/>
                <a:cs typeface="华文楷体" panose="02010600040101010101" charset="-122"/>
              </a:rPr>
              <a:t> </a:t>
            </a:r>
            <a:r>
              <a:rPr b="1">
                <a:solidFill>
                  <a:schemeClr val="tx1"/>
                </a:solidFill>
                <a:latin typeface="华文楷体" panose="02010600040101010101" charset="-122"/>
                <a:ea typeface="华文楷体" panose="02010600040101010101" charset="-122"/>
                <a:cs typeface="华文楷体" panose="02010600040101010101" charset="-122"/>
              </a:rPr>
              <a:t>cuZK，并使用单个或多个</a:t>
            </a:r>
            <a:r>
              <a:rPr lang="en-US" b="1">
                <a:solidFill>
                  <a:schemeClr val="tx1"/>
                </a:solidFill>
                <a:latin typeface="华文楷体" panose="02010600040101010101" charset="-122"/>
                <a:ea typeface="华文楷体" panose="02010600040101010101" charset="-122"/>
                <a:cs typeface="华文楷体" panose="02010600040101010101" charset="-122"/>
              </a:rPr>
              <a:t> </a:t>
            </a:r>
            <a:r>
              <a:rPr b="1">
                <a:solidFill>
                  <a:schemeClr val="tx1"/>
                </a:solidFill>
                <a:latin typeface="华文楷体" panose="02010600040101010101" charset="-122"/>
                <a:ea typeface="华文楷体" panose="02010600040101010101" charset="-122"/>
                <a:cs typeface="华文楷体" panose="02010600040101010101" charset="-122"/>
              </a:rPr>
              <a:t>GPU卡</a:t>
            </a:r>
            <a:r>
              <a:rPr lang="en-US" b="1">
                <a:solidFill>
                  <a:schemeClr val="tx1"/>
                </a:solidFill>
                <a:latin typeface="华文楷体" panose="02010600040101010101" charset="-122"/>
                <a:ea typeface="华文楷体" panose="02010600040101010101" charset="-122"/>
                <a:cs typeface="华文楷体" panose="02010600040101010101" charset="-122"/>
              </a:rPr>
              <a:t> </a:t>
            </a:r>
            <a:r>
              <a:rPr b="1">
                <a:solidFill>
                  <a:schemeClr val="tx1"/>
                </a:solidFill>
                <a:latin typeface="华文楷体" panose="02010600040101010101" charset="-122"/>
                <a:ea typeface="华文楷体" panose="02010600040101010101" charset="-122"/>
                <a:cs typeface="华文楷体" panose="02010600040101010101" charset="-122"/>
              </a:rPr>
              <a:t>在Testbed V100上执行所有实验。</a:t>
            </a:r>
            <a:endParaRPr b="1">
              <a:solidFill>
                <a:schemeClr val="tx1"/>
              </a:solidFill>
              <a:latin typeface="华文楷体" panose="02010600040101010101" charset="-122"/>
              <a:ea typeface="华文楷体" panose="02010600040101010101" charset="-122"/>
              <a:cs typeface="华文楷体" panose="02010600040101010101" charset="-122"/>
            </a:endParaRPr>
          </a:p>
        </p:txBody>
      </p:sp>
      <p:pic>
        <p:nvPicPr>
          <p:cNvPr id="10" name="图片 9"/>
          <p:cNvPicPr>
            <a:picLocks noChangeAspect="1"/>
          </p:cNvPicPr>
          <p:nvPr>
            <p:custDataLst>
              <p:tags r:id="rId8"/>
            </p:custDataLst>
          </p:nvPr>
        </p:nvPicPr>
        <p:blipFill>
          <a:blip r:embed="rId9"/>
          <a:stretch>
            <a:fillRect/>
          </a:stretch>
        </p:blipFill>
        <p:spPr>
          <a:xfrm>
            <a:off x="6549390" y="2729230"/>
            <a:ext cx="5123180" cy="3931920"/>
          </a:xfrm>
          <a:prstGeom prst="rect">
            <a:avLst/>
          </a:prstGeom>
        </p:spPr>
      </p:pic>
      <p:sp>
        <p:nvSpPr>
          <p:cNvPr id="11" name="文本框 10"/>
          <p:cNvSpPr txBox="1"/>
          <p:nvPr/>
        </p:nvSpPr>
        <p:spPr>
          <a:xfrm>
            <a:off x="943610" y="3829050"/>
            <a:ext cx="5060315" cy="1231900"/>
          </a:xfrm>
          <a:prstGeom prst="rect">
            <a:avLst/>
          </a:prstGeom>
          <a:noFill/>
        </p:spPr>
        <p:txBody>
          <a:bodyPr wrap="square" rtlCol="0" anchor="t">
            <a:noAutofit/>
          </a:bodyPr>
          <a:p>
            <a:r>
              <a:rPr lang="zh-CN" altLang="en-US" sz="2000" b="1">
                <a:solidFill>
                  <a:srgbClr val="C00000"/>
                </a:solidFill>
                <a:latin typeface="华文楷体" panose="02010600040101010101" charset="-122"/>
                <a:ea typeface="华文楷体" panose="02010600040101010101" charset="-122"/>
                <a:cs typeface="华文楷体" panose="02010600040101010101" charset="-122"/>
              </a:rPr>
              <a:t>表给出了不同约束规模( S )下</a:t>
            </a:r>
            <a:r>
              <a:rPr lang="en-US" altLang="zh-CN" sz="2000" b="1">
                <a:solidFill>
                  <a:srgbClr val="C00000"/>
                </a:solidFill>
                <a:latin typeface="华文楷体" panose="02010600040101010101" charset="-122"/>
                <a:ea typeface="华文楷体" panose="02010600040101010101" charset="-122"/>
                <a:cs typeface="华文楷体" panose="02010600040101010101" charset="-122"/>
              </a:rPr>
              <a:t> </a:t>
            </a:r>
            <a:r>
              <a:rPr lang="en-US" sz="2000" b="1">
                <a:solidFill>
                  <a:srgbClr val="C00000"/>
                </a:solidFill>
                <a:latin typeface="华文楷体" panose="02010600040101010101" charset="-122"/>
                <a:ea typeface="华文楷体" panose="02010600040101010101" charset="-122"/>
                <a:cs typeface="华文楷体" panose="02010600040101010101" charset="-122"/>
                <a:sym typeface="+mn-ea"/>
              </a:rPr>
              <a:t>Bellperson </a:t>
            </a:r>
            <a:r>
              <a:rPr lang="zh-CN" altLang="en-US" sz="2000" b="1">
                <a:solidFill>
                  <a:srgbClr val="C00000"/>
                </a:solidFill>
                <a:latin typeface="华文楷体" panose="02010600040101010101" charset="-122"/>
                <a:ea typeface="华文楷体" panose="02010600040101010101" charset="-122"/>
                <a:cs typeface="华文楷体" panose="02010600040101010101" charset="-122"/>
              </a:rPr>
              <a:t>基线实现和</a:t>
            </a:r>
            <a:r>
              <a:rPr lang="en-US" altLang="zh-CN" sz="2000" b="1">
                <a:solidFill>
                  <a:srgbClr val="C00000"/>
                </a:solidFill>
                <a:latin typeface="华文楷体" panose="02010600040101010101" charset="-122"/>
                <a:ea typeface="华文楷体" panose="02010600040101010101" charset="-122"/>
                <a:cs typeface="华文楷体" panose="02010600040101010101" charset="-122"/>
              </a:rPr>
              <a:t> </a:t>
            </a:r>
            <a:r>
              <a:rPr lang="zh-CN" altLang="en-US" sz="2000" b="1">
                <a:solidFill>
                  <a:srgbClr val="C00000"/>
                </a:solidFill>
                <a:latin typeface="华文楷体" panose="02010600040101010101" charset="-122"/>
                <a:ea typeface="华文楷体" panose="02010600040101010101" charset="-122"/>
                <a:cs typeface="华文楷体" panose="02010600040101010101" charset="-122"/>
              </a:rPr>
              <a:t>cuZK</a:t>
            </a:r>
            <a:r>
              <a:rPr lang="en-US" altLang="zh-CN" sz="2000" b="1">
                <a:solidFill>
                  <a:srgbClr val="C00000"/>
                </a:solidFill>
                <a:latin typeface="华文楷体" panose="02010600040101010101" charset="-122"/>
                <a:ea typeface="华文楷体" panose="02010600040101010101" charset="-122"/>
                <a:cs typeface="华文楷体" panose="02010600040101010101" charset="-122"/>
              </a:rPr>
              <a:t> </a:t>
            </a:r>
            <a:r>
              <a:rPr lang="zh-CN" altLang="en-US" sz="2000" b="1">
                <a:solidFill>
                  <a:srgbClr val="C00000"/>
                </a:solidFill>
                <a:latin typeface="华文楷体" panose="02010600040101010101" charset="-122"/>
                <a:ea typeface="华文楷体" panose="02010600040101010101" charset="-122"/>
                <a:cs typeface="华文楷体" panose="02010600040101010101" charset="-122"/>
              </a:rPr>
              <a:t>在多个GPU上的执行时间。实验结果表明，cuZK在个体操作和整体性能上都具有优势。</a:t>
            </a:r>
            <a:endParaRPr lang="zh-CN" altLang="en-US" sz="2000" b="1">
              <a:solidFill>
                <a:srgbClr val="C00000"/>
              </a:solidFill>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rotWithShape="1">
          <a:blip r:embed="rId1">
            <a:lum bright="70000" contrast="-70000"/>
            <a:extLst>
              <a:ext uri="{BEBA8EAE-BF5A-486C-A8C5-ECC9F3942E4B}">
                <a14:imgProps xmlns:a14="http://schemas.microsoft.com/office/drawing/2010/main">
                  <a14:imgLayer r:embed="rId2">
                    <a14:imgEffect>
                      <a14:artisticPhotocopy trans="60000" detail="10"/>
                    </a14:imgEffect>
                  </a14:imgLayer>
                </a14:imgProps>
              </a:ext>
              <a:ext uri="{28A0092B-C50C-407E-A947-70E740481C1C}">
                <a14:useLocalDpi xmlns:a14="http://schemas.microsoft.com/office/drawing/2010/main" val="0"/>
              </a:ext>
            </a:extLst>
          </a:blip>
          <a:srcRect l="21090" t="24930" r="28578" b="35961"/>
          <a:stretch>
            <a:fillRect/>
          </a:stretch>
        </p:blipFill>
        <p:spPr>
          <a:xfrm rot="10800000">
            <a:off x="2578059" y="1929668"/>
            <a:ext cx="10105156" cy="10469219"/>
          </a:xfrm>
          <a:prstGeom prst="rect">
            <a:avLst/>
          </a:prstGeom>
        </p:spPr>
      </p:pic>
      <p:pic>
        <p:nvPicPr>
          <p:cNvPr id="27" name="图片 26"/>
          <p:cNvPicPr>
            <a:picLocks noChangeAspect="1"/>
          </p:cNvPicPr>
          <p:nvPr/>
        </p:nvPicPr>
        <p:blipFill rotWithShape="1">
          <a:blip r:embed="rId3">
            <a:extLst>
              <a:ext uri="{28A0092B-C50C-407E-A947-70E740481C1C}">
                <a14:useLocalDpi xmlns:a14="http://schemas.microsoft.com/office/drawing/2010/main" val="0"/>
              </a:ext>
            </a:extLst>
          </a:blip>
          <a:srcRect t="34707" r="-945" b="31476"/>
          <a:stretch>
            <a:fillRect/>
          </a:stretch>
        </p:blipFill>
        <p:spPr>
          <a:xfrm>
            <a:off x="2943155" y="3618894"/>
            <a:ext cx="9374964" cy="4187621"/>
          </a:xfrm>
          <a:prstGeom prst="rect">
            <a:avLst/>
          </a:prstGeom>
          <a:effectLst/>
        </p:spPr>
      </p:pic>
      <p:pic>
        <p:nvPicPr>
          <p:cNvPr id="21" name="图片 20"/>
          <p:cNvPicPr>
            <a:picLocks noChangeAspect="1"/>
          </p:cNvPicPr>
          <p:nvPr/>
        </p:nvPicPr>
        <p:blipFill>
          <a:blip r:embed="rId4"/>
          <a:stretch>
            <a:fillRect/>
          </a:stretch>
        </p:blipFill>
        <p:spPr>
          <a:xfrm>
            <a:off x="0" y="0"/>
            <a:ext cx="12192000" cy="842823"/>
          </a:xfrm>
          <a:prstGeom prst="rect">
            <a:avLst/>
          </a:prstGeom>
        </p:spPr>
      </p:pic>
      <p:pic>
        <p:nvPicPr>
          <p:cNvPr id="8" name="图片 7"/>
          <p:cNvPicPr>
            <a:picLocks noChangeAspect="1"/>
          </p:cNvPicPr>
          <p:nvPr/>
        </p:nvPicPr>
        <p:blipFill>
          <a:blip r:embed="rId4"/>
          <a:stretch>
            <a:fillRect/>
          </a:stretch>
        </p:blipFill>
        <p:spPr>
          <a:xfrm>
            <a:off x="0" y="5729111"/>
            <a:ext cx="2933701" cy="1128889"/>
          </a:xfrm>
          <a:prstGeom prst="rect">
            <a:avLst/>
          </a:prstGeom>
        </p:spPr>
      </p:pic>
      <p:pic>
        <p:nvPicPr>
          <p:cNvPr id="13" name="图片 12"/>
          <p:cNvPicPr>
            <a:picLocks noChangeAspect="1"/>
          </p:cNvPicPr>
          <p:nvPr/>
        </p:nvPicPr>
        <p:blipFill>
          <a:blip r:embed="rId4"/>
          <a:stretch>
            <a:fillRect/>
          </a:stretch>
        </p:blipFill>
        <p:spPr>
          <a:xfrm>
            <a:off x="1441339" y="6786563"/>
            <a:ext cx="10816303" cy="71437"/>
          </a:xfrm>
          <a:prstGeom prst="rect">
            <a:avLst/>
          </a:prstGeom>
        </p:spPr>
      </p:pic>
      <p:pic>
        <p:nvPicPr>
          <p:cNvPr id="22" name="图片 21"/>
          <p:cNvPicPr>
            <a:picLocks noChangeAspect="1"/>
          </p:cNvPicPr>
          <p:nvPr/>
        </p:nvPicPr>
        <p:blipFill rotWithShape="1">
          <a:blip r:embed="rId5">
            <a:extLst>
              <a:ext uri="{28A0092B-C50C-407E-A947-70E740481C1C}">
                <a14:useLocalDpi xmlns:a14="http://schemas.microsoft.com/office/drawing/2010/main" val="0"/>
              </a:ext>
            </a:extLst>
          </a:blip>
          <a:srcRect t="45162" b="43657"/>
          <a:stretch>
            <a:fillRect/>
          </a:stretch>
        </p:blipFill>
        <p:spPr>
          <a:xfrm>
            <a:off x="2679842" y="-172840"/>
            <a:ext cx="6813122" cy="1015663"/>
          </a:xfrm>
          <a:prstGeom prst="rect">
            <a:avLst/>
          </a:prstGeom>
        </p:spPr>
      </p:pic>
      <p:sp>
        <p:nvSpPr>
          <p:cNvPr id="26" name="文本框 25"/>
          <p:cNvSpPr txBox="1"/>
          <p:nvPr/>
        </p:nvSpPr>
        <p:spPr>
          <a:xfrm>
            <a:off x="863599" y="1723027"/>
            <a:ext cx="4100287" cy="1014730"/>
          </a:xfrm>
          <a:prstGeom prst="rect">
            <a:avLst/>
          </a:prstGeom>
          <a:noFill/>
        </p:spPr>
        <p:txBody>
          <a:bodyPr wrap="square" rtlCol="0">
            <a:spAutoFit/>
          </a:bodyPr>
          <a:lstStyle/>
          <a:p>
            <a:r>
              <a:rPr lang="zh-CN" altLang="en-US" sz="6000" b="1" dirty="0">
                <a:latin typeface="华文楷体" panose="02010600040101010101" charset="-122"/>
                <a:ea typeface="华文楷体" panose="02010600040101010101" charset="-122"/>
              </a:rPr>
              <a:t>谢谢大家</a:t>
            </a:r>
            <a:endParaRPr lang="zh-CN" altLang="en-US" sz="6000" b="1" dirty="0">
              <a:latin typeface="华文楷体" panose="02010600040101010101" charset="-122"/>
              <a:ea typeface="华文楷体" panose="02010600040101010101" charset="-122"/>
            </a:endParaRPr>
          </a:p>
        </p:txBody>
      </p:sp>
      <p:sp>
        <p:nvSpPr>
          <p:cNvPr id="31" name="文本框 30"/>
          <p:cNvSpPr txBox="1"/>
          <p:nvPr/>
        </p:nvSpPr>
        <p:spPr>
          <a:xfrm>
            <a:off x="884959" y="4214680"/>
            <a:ext cx="2260601" cy="583565"/>
          </a:xfrm>
          <a:prstGeom prst="rect">
            <a:avLst/>
          </a:prstGeom>
          <a:noFill/>
        </p:spPr>
        <p:txBody>
          <a:bodyPr wrap="square" rtlCol="0">
            <a:spAutoFit/>
          </a:bodyPr>
          <a:lstStyle/>
          <a:p>
            <a:r>
              <a:rPr lang="en-US" altLang="zh-CN" sz="3200" b="1" dirty="0">
                <a:latin typeface="Times New Roman" panose="02020603050405020304" pitchFamily="18" charset="0"/>
                <a:ea typeface="华文中宋" panose="02010600040101010101" pitchFamily="2" charset="-122"/>
                <a:cs typeface="Times New Roman" panose="02020603050405020304" pitchFamily="18" charset="0"/>
              </a:rPr>
              <a:t>2023.9.17</a:t>
            </a:r>
            <a:endParaRPr lang="en-US" altLang="zh-CN" sz="3200" b="1" dirty="0">
              <a:latin typeface="Times New Roman" panose="02020603050405020304" pitchFamily="18" charset="0"/>
              <a:ea typeface="华文中宋" panose="02010600040101010101" pitchFamily="2" charset="-122"/>
              <a:cs typeface="Times New Roman" panose="02020603050405020304" pitchFamily="18" charset="0"/>
            </a:endParaRPr>
          </a:p>
        </p:txBody>
      </p:sp>
      <p:pic>
        <p:nvPicPr>
          <p:cNvPr id="36" name="图片 35"/>
          <p:cNvPicPr>
            <a:picLocks noChangeAspect="1"/>
          </p:cNvPicPr>
          <p:nvPr/>
        </p:nvPicPr>
        <p:blipFill rotWithShape="1">
          <a:blip r:embed="rId6">
            <a:extLst>
              <a:ext uri="{BEBA8EAE-BF5A-486C-A8C5-ECC9F3942E4B}">
                <a14:imgProps xmlns:a14="http://schemas.microsoft.com/office/drawing/2010/main">
                  <a14:imgLayer r:embed="rId7">
                    <a14:imgEffect>
                      <a14:artisticPhotocopy trans="59000" detail="10"/>
                    </a14:imgEffect>
                  </a14:imgLayer>
                </a14:imgProps>
              </a:ext>
              <a:ext uri="{28A0092B-C50C-407E-A947-70E740481C1C}">
                <a14:useLocalDpi xmlns:a14="http://schemas.microsoft.com/office/drawing/2010/main" val="0"/>
              </a:ext>
            </a:extLst>
          </a:blip>
          <a:srcRect l="21222" t="24263" r="27229" b="31678"/>
          <a:stretch>
            <a:fillRect/>
          </a:stretch>
        </p:blipFill>
        <p:spPr>
          <a:xfrm rot="16200000">
            <a:off x="12694222" y="-1090240"/>
            <a:ext cx="2831237" cy="3226500"/>
          </a:xfrm>
          <a:prstGeom prst="rect">
            <a:avLst/>
          </a:prstGeom>
        </p:spPr>
      </p:pic>
      <p:pic>
        <p:nvPicPr>
          <p:cNvPr id="17" name="图片 16"/>
          <p:cNvPicPr>
            <a:picLocks noChangeAspect="1"/>
          </p:cNvPicPr>
          <p:nvPr/>
        </p:nvPicPr>
        <p:blipFill>
          <a:blip r:embed="rId4"/>
          <a:stretch>
            <a:fillRect/>
          </a:stretch>
        </p:blipFill>
        <p:spPr>
          <a:xfrm>
            <a:off x="12003314" y="5729110"/>
            <a:ext cx="249268" cy="112888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rotWithShape="1">
          <a:blip r:embed="rId1">
            <a:lum bright="70000" contrast="-70000"/>
            <a:extLst>
              <a:ext uri="{BEBA8EAE-BF5A-486C-A8C5-ECC9F3942E4B}">
                <a14:imgProps xmlns:a14="http://schemas.microsoft.com/office/drawing/2010/main">
                  <a14:imgLayer r:embed="rId2">
                    <a14:imgEffect>
                      <a14:artisticPhotocopy trans="62000" detail="10"/>
                    </a14:imgEffect>
                  </a14:imgLayer>
                </a14:imgProps>
              </a:ext>
              <a:ext uri="{28A0092B-C50C-407E-A947-70E740481C1C}">
                <a14:useLocalDpi xmlns:a14="http://schemas.microsoft.com/office/drawing/2010/main" val="0"/>
              </a:ext>
            </a:extLst>
          </a:blip>
          <a:srcRect l="21090" t="24930" r="28578" b="35961"/>
          <a:stretch>
            <a:fillRect/>
          </a:stretch>
        </p:blipFill>
        <p:spPr>
          <a:xfrm>
            <a:off x="4208555" y="5123870"/>
            <a:ext cx="3782824" cy="3919109"/>
          </a:xfrm>
          <a:prstGeom prst="rect">
            <a:avLst/>
          </a:prstGeom>
        </p:spPr>
      </p:pic>
      <p:pic>
        <p:nvPicPr>
          <p:cNvPr id="21" name="图片 20"/>
          <p:cNvPicPr>
            <a:picLocks noChangeAspect="1"/>
          </p:cNvPicPr>
          <p:nvPr/>
        </p:nvPicPr>
        <p:blipFill>
          <a:blip r:embed="rId3"/>
          <a:stretch>
            <a:fillRect/>
          </a:stretch>
        </p:blipFill>
        <p:spPr>
          <a:xfrm>
            <a:off x="0" y="-1"/>
            <a:ext cx="12192000" cy="553865"/>
          </a:xfrm>
          <a:prstGeom prst="rect">
            <a:avLst/>
          </a:prstGeom>
        </p:spPr>
      </p:pic>
      <p:pic>
        <p:nvPicPr>
          <p:cNvPr id="25" name="图片 24"/>
          <p:cNvPicPr>
            <a:picLocks noChangeAspect="1"/>
          </p:cNvPicPr>
          <p:nvPr/>
        </p:nvPicPr>
        <p:blipFill rotWithShape="1">
          <a:blip r:embed="rId4">
            <a:extLst>
              <a:ext uri="{BEBA8EAE-BF5A-486C-A8C5-ECC9F3942E4B}">
                <a14:imgProps xmlns:a14="http://schemas.microsoft.com/office/drawing/2010/main">
                  <a14:imgLayer r:embed="rId5">
                    <a14:imgEffect>
                      <a14:artisticPhotocopy trans="59000" detail="10"/>
                    </a14:imgEffect>
                  </a14:imgLayer>
                </a14:imgProps>
              </a:ext>
              <a:ext uri="{28A0092B-C50C-407E-A947-70E740481C1C}">
                <a14:useLocalDpi xmlns:a14="http://schemas.microsoft.com/office/drawing/2010/main" val="0"/>
              </a:ext>
            </a:extLst>
          </a:blip>
          <a:srcRect l="21222" t="24263" r="27229" b="31678"/>
          <a:stretch>
            <a:fillRect/>
          </a:stretch>
        </p:blipFill>
        <p:spPr>
          <a:xfrm rot="7839735">
            <a:off x="-1483626" y="-1142126"/>
            <a:ext cx="2831237" cy="3226500"/>
          </a:xfrm>
          <a:prstGeom prst="rect">
            <a:avLst/>
          </a:prstGeom>
        </p:spPr>
      </p:pic>
      <p:pic>
        <p:nvPicPr>
          <p:cNvPr id="8" name="图片 7"/>
          <p:cNvPicPr>
            <a:picLocks noChangeAspect="1"/>
          </p:cNvPicPr>
          <p:nvPr/>
        </p:nvPicPr>
        <p:blipFill>
          <a:blip r:embed="rId3"/>
          <a:stretch>
            <a:fillRect/>
          </a:stretch>
        </p:blipFill>
        <p:spPr>
          <a:xfrm>
            <a:off x="0" y="6457950"/>
            <a:ext cx="4699000" cy="400050"/>
          </a:xfrm>
          <a:prstGeom prst="rect">
            <a:avLst/>
          </a:prstGeom>
        </p:spPr>
      </p:pic>
      <p:pic>
        <p:nvPicPr>
          <p:cNvPr id="9" name="图片 8"/>
          <p:cNvPicPr>
            <a:picLocks noChangeAspect="1"/>
          </p:cNvPicPr>
          <p:nvPr/>
        </p:nvPicPr>
        <p:blipFill>
          <a:blip r:embed="rId3"/>
          <a:stretch>
            <a:fillRect/>
          </a:stretch>
        </p:blipFill>
        <p:spPr>
          <a:xfrm>
            <a:off x="7492999" y="6457950"/>
            <a:ext cx="4699000" cy="400050"/>
          </a:xfrm>
          <a:prstGeom prst="rect">
            <a:avLst/>
          </a:prstGeom>
        </p:spPr>
      </p:pic>
      <p:pic>
        <p:nvPicPr>
          <p:cNvPr id="27" name="图片 26"/>
          <p:cNvPicPr>
            <a:picLocks noChangeAspect="1"/>
          </p:cNvPicPr>
          <p:nvPr/>
        </p:nvPicPr>
        <p:blipFill rotWithShape="1">
          <a:blip r:embed="rId6">
            <a:extLst>
              <a:ext uri="{28A0092B-C50C-407E-A947-70E740481C1C}">
                <a14:useLocalDpi xmlns:a14="http://schemas.microsoft.com/office/drawing/2010/main" val="0"/>
              </a:ext>
            </a:extLst>
          </a:blip>
          <a:srcRect t="34707" r="-945" b="31476"/>
          <a:stretch>
            <a:fillRect/>
          </a:stretch>
        </p:blipFill>
        <p:spPr>
          <a:xfrm>
            <a:off x="4706935" y="5825470"/>
            <a:ext cx="2816225" cy="1257955"/>
          </a:xfrm>
          <a:prstGeom prst="rect">
            <a:avLst/>
          </a:prstGeom>
          <a:effectLst/>
        </p:spPr>
      </p:pic>
      <p:pic>
        <p:nvPicPr>
          <p:cNvPr id="13" name="图片 12"/>
          <p:cNvPicPr>
            <a:picLocks noChangeAspect="1"/>
          </p:cNvPicPr>
          <p:nvPr/>
        </p:nvPicPr>
        <p:blipFill>
          <a:blip r:embed="rId3"/>
          <a:stretch>
            <a:fillRect/>
          </a:stretch>
        </p:blipFill>
        <p:spPr>
          <a:xfrm>
            <a:off x="4699000" y="6786563"/>
            <a:ext cx="2793999" cy="71437"/>
          </a:xfrm>
          <a:prstGeom prst="rect">
            <a:avLst/>
          </a:prstGeom>
        </p:spPr>
      </p:pic>
      <p:sp>
        <p:nvSpPr>
          <p:cNvPr id="7" name="文本框 6"/>
          <p:cNvSpPr txBox="1"/>
          <p:nvPr/>
        </p:nvSpPr>
        <p:spPr>
          <a:xfrm>
            <a:off x="7619999" y="6477744"/>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sp>
        <p:nvSpPr>
          <p:cNvPr id="20" name="文本框 19"/>
          <p:cNvSpPr txBox="1"/>
          <p:nvPr/>
        </p:nvSpPr>
        <p:spPr>
          <a:xfrm>
            <a:off x="220660" y="6480125"/>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pic>
        <p:nvPicPr>
          <p:cNvPr id="22" name="图片 21"/>
          <p:cNvPicPr>
            <a:picLocks noChangeAspect="1"/>
          </p:cNvPicPr>
          <p:nvPr/>
        </p:nvPicPr>
        <p:blipFill rotWithShape="1">
          <a:blip r:embed="rId7">
            <a:extLst>
              <a:ext uri="{28A0092B-C50C-407E-A947-70E740481C1C}">
                <a14:useLocalDpi xmlns:a14="http://schemas.microsoft.com/office/drawing/2010/main" val="0"/>
              </a:ext>
            </a:extLst>
          </a:blip>
          <a:srcRect t="45162" b="43657"/>
          <a:stretch>
            <a:fillRect/>
          </a:stretch>
        </p:blipFill>
        <p:spPr>
          <a:xfrm>
            <a:off x="8942612" y="12009"/>
            <a:ext cx="3371850" cy="502657"/>
          </a:xfrm>
          <a:prstGeom prst="rect">
            <a:avLst/>
          </a:prstGeom>
        </p:spPr>
      </p:pic>
      <p:sp>
        <p:nvSpPr>
          <p:cNvPr id="5" name="文本框 4"/>
          <p:cNvSpPr txBox="1"/>
          <p:nvPr/>
        </p:nvSpPr>
        <p:spPr>
          <a:xfrm>
            <a:off x="0" y="-77012"/>
            <a:ext cx="4098267" cy="706755"/>
          </a:xfrm>
          <a:prstGeom prst="rect">
            <a:avLst/>
          </a:prstGeom>
          <a:noFill/>
        </p:spPr>
        <p:txBody>
          <a:bodyPr wrap="square" rtlCol="0">
            <a:spAutoFit/>
          </a:bodyPr>
          <a:lstStyle/>
          <a:p>
            <a:r>
              <a:rPr lang="zh-CN" altLang="en-US" sz="4000" dirty="0">
                <a:solidFill>
                  <a:schemeClr val="bg1"/>
                </a:solidFill>
                <a:latin typeface="华文行楷" panose="02010800040101010101" charset="-122"/>
                <a:ea typeface="华文行楷" panose="02010800040101010101" charset="-122"/>
              </a:rPr>
              <a:t>近期工作</a:t>
            </a:r>
            <a:endParaRPr lang="zh-CN" altLang="en-US" sz="4000" dirty="0">
              <a:solidFill>
                <a:schemeClr val="bg1"/>
              </a:solidFill>
              <a:latin typeface="华文行楷" panose="02010800040101010101" charset="-122"/>
              <a:ea typeface="华文行楷" panose="02010800040101010101" charset="-122"/>
            </a:endParaRPr>
          </a:p>
        </p:txBody>
      </p:sp>
      <p:sp>
        <p:nvSpPr>
          <p:cNvPr id="2" name="文本框 1"/>
          <p:cNvSpPr txBox="1"/>
          <p:nvPr/>
        </p:nvSpPr>
        <p:spPr>
          <a:xfrm>
            <a:off x="16783" y="529116"/>
            <a:ext cx="1304016" cy="76944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4400" dirty="0">
                <a:latin typeface="思源黑体 CN Bold" panose="020B0800000000000000" pitchFamily="34" charset="-122"/>
                <a:ea typeface="思源黑体 CN Bold" panose="020B0800000000000000" pitchFamily="34" charset="-122"/>
              </a:rPr>
              <a:t>01</a:t>
            </a:r>
            <a:endParaRPr lang="zh-CN" altLang="en-US" sz="4400" dirty="0">
              <a:latin typeface="思源黑体 CN Bold" panose="020B0800000000000000" pitchFamily="34" charset="-122"/>
              <a:ea typeface="思源黑体 CN Bold" panose="020B0800000000000000" pitchFamily="34" charset="-122"/>
            </a:endParaRPr>
          </a:p>
        </p:txBody>
      </p:sp>
      <p:sp>
        <p:nvSpPr>
          <p:cNvPr id="28" name="文本框 27"/>
          <p:cNvSpPr txBox="1"/>
          <p:nvPr/>
        </p:nvSpPr>
        <p:spPr>
          <a:xfrm>
            <a:off x="970915" y="803275"/>
            <a:ext cx="11010900" cy="5503545"/>
          </a:xfrm>
          <a:prstGeom prst="rect">
            <a:avLst/>
          </a:prstGeom>
          <a:noFill/>
        </p:spPr>
        <p:txBody>
          <a:bodyPr wrap="square" rtlCol="0">
            <a:noAutofit/>
          </a:bodyPr>
          <a:lstStyle/>
          <a:p>
            <a:pPr indent="0">
              <a:lnSpc>
                <a:spcPct val="150000"/>
              </a:lnSpc>
              <a:buFont typeface="Arial" panose="020B0604020202020204" pitchFamily="34" charset="0"/>
              <a:buNone/>
            </a:pPr>
            <a:r>
              <a:rPr lang="en-US" altLang="zh-CN" sz="3200" b="1" dirty="0">
                <a:latin typeface="华文楷体" panose="02010600040101010101" charset="-122"/>
                <a:ea typeface="华文楷体" panose="02010600040101010101" charset="-122"/>
                <a:cs typeface="华文楷体" panose="02010600040101010101" charset="-122"/>
              </a:rPr>
              <a:t>TEE </a:t>
            </a:r>
            <a:endParaRPr lang="zh-CN" altLang="en-US" sz="3200" b="1" dirty="0">
              <a:latin typeface="华文楷体" panose="02010600040101010101" charset="-122"/>
              <a:ea typeface="华文楷体" panose="02010600040101010101" charset="-122"/>
              <a:cs typeface="华文楷体" panose="02010600040101010101" charset="-122"/>
            </a:endParaRPr>
          </a:p>
          <a:p>
            <a:pPr marL="342900" indent="-342900">
              <a:lnSpc>
                <a:spcPct val="150000"/>
              </a:lnSpc>
              <a:buFont typeface="Arial" panose="020B0604020202020204" pitchFamily="34" charset="0"/>
              <a:buChar char="•"/>
            </a:pPr>
            <a:r>
              <a:rPr lang="zh-CN" altLang="en-US" sz="2400" dirty="0">
                <a:latin typeface="华文楷体" panose="02010600040101010101" charset="-122"/>
                <a:ea typeface="华文楷体" panose="02010600040101010101" charset="-122"/>
                <a:cs typeface="华文楷体" panose="02010600040101010101" charset="-122"/>
              </a:rPr>
              <a:t>TEE，是中央处理器中安全的区域，可以保证其中的程序和资料在机密性和完整性上得到保护。TEE是隔离的执行环境，可以有安全的机能，例如隔离执行、和TEE一起执行的应用程序完整性，也包括其资产的机密性。</a:t>
            </a:r>
            <a:r>
              <a:rPr lang="en-US" altLang="zh-CN" sz="2400" dirty="0">
                <a:latin typeface="华文楷体" panose="02010600040101010101" charset="-122"/>
                <a:ea typeface="华文楷体" panose="02010600040101010101" charset="-122"/>
                <a:cs typeface="华文楷体" panose="02010600040101010101" charset="-122"/>
              </a:rPr>
              <a:t>[</a:t>
            </a:r>
            <a:r>
              <a:rPr lang="zh-CN" altLang="en-US" sz="2400" dirty="0">
                <a:latin typeface="华文楷体" panose="02010600040101010101" charset="-122"/>
                <a:ea typeface="华文楷体" panose="02010600040101010101" charset="-122"/>
                <a:cs typeface="华文楷体" panose="02010600040101010101" charset="-122"/>
              </a:rPr>
              <a:t>源自</a:t>
            </a:r>
            <a:r>
              <a:rPr lang="en-US" altLang="zh-CN" sz="2400" dirty="0">
                <a:latin typeface="华文楷体" panose="02010600040101010101" charset="-122"/>
                <a:ea typeface="华文楷体" panose="02010600040101010101" charset="-122"/>
                <a:cs typeface="华文楷体" panose="02010600040101010101" charset="-122"/>
              </a:rPr>
              <a:t> </a:t>
            </a:r>
            <a:r>
              <a:rPr lang="zh-CN" altLang="en-US" sz="2400" dirty="0">
                <a:latin typeface="华文楷体" panose="02010600040101010101" charset="-122"/>
                <a:ea typeface="华文楷体" panose="02010600040101010101" charset="-122"/>
                <a:cs typeface="华文楷体" panose="02010600040101010101" charset="-122"/>
                <a:hlinkClick r:id="rId8" action="ppaction://hlinkfile"/>
              </a:rPr>
              <a:t>wikipedia</a:t>
            </a:r>
            <a:r>
              <a:rPr lang="en-US" altLang="zh-CN" sz="2400" dirty="0">
                <a:latin typeface="华文楷体" panose="02010600040101010101" charset="-122"/>
                <a:ea typeface="华文楷体" panose="02010600040101010101" charset="-122"/>
                <a:cs typeface="华文楷体" panose="02010600040101010101" charset="-122"/>
                <a:hlinkClick r:id="rId8" action="ppaction://hlinkfile"/>
              </a:rPr>
              <a:t> </a:t>
            </a:r>
            <a:r>
              <a:rPr lang="en-US" altLang="zh-CN" sz="2400" dirty="0">
                <a:latin typeface="华文楷体" panose="02010600040101010101" charset="-122"/>
                <a:ea typeface="华文楷体" panose="02010600040101010101" charset="-122"/>
                <a:cs typeface="华文楷体" panose="02010600040101010101" charset="-122"/>
              </a:rPr>
              <a:t> </a:t>
            </a:r>
            <a:r>
              <a:rPr lang="en-US" altLang="zh-CN" sz="2400" dirty="0">
                <a:latin typeface="华文楷体" panose="02010600040101010101" charset="-122"/>
                <a:ea typeface="华文楷体" panose="02010600040101010101" charset="-122"/>
                <a:cs typeface="华文楷体" panose="02010600040101010101" charset="-122"/>
              </a:rPr>
              <a:t>]</a:t>
            </a:r>
            <a:endParaRPr lang="en-US" altLang="zh-CN" sz="2400" dirty="0">
              <a:latin typeface="华文楷体" panose="02010600040101010101" charset="-122"/>
              <a:ea typeface="华文楷体" panose="02010600040101010101" charset="-122"/>
              <a:cs typeface="华文楷体" panose="02010600040101010101" charset="-122"/>
            </a:endParaRPr>
          </a:p>
          <a:p>
            <a:pPr marL="342900" indent="-342900">
              <a:lnSpc>
                <a:spcPct val="150000"/>
              </a:lnSpc>
              <a:buFont typeface="Arial" panose="020B0604020202020204" pitchFamily="34" charset="0"/>
              <a:buChar char="•"/>
            </a:pPr>
            <a:r>
              <a:rPr lang="zh-CN" altLang="en-US" sz="2400" dirty="0">
                <a:latin typeface="华文楷体" panose="02010600040101010101" charset="-122"/>
                <a:ea typeface="华文楷体" panose="02010600040101010101" charset="-122"/>
                <a:cs typeface="华文楷体" panose="02010600040101010101" charset="-122"/>
              </a:rPr>
              <a:t>特点：</a:t>
            </a:r>
            <a:endParaRPr lang="zh-CN" altLang="en-US" sz="2400" dirty="0">
              <a:latin typeface="华文楷体" panose="02010600040101010101" charset="-122"/>
              <a:ea typeface="华文楷体" panose="02010600040101010101" charset="-122"/>
              <a:cs typeface="华文楷体" panose="02010600040101010101" charset="-122"/>
            </a:endParaRPr>
          </a:p>
          <a:p>
            <a:pPr marL="1257300" lvl="2" indent="-342900">
              <a:lnSpc>
                <a:spcPct val="150000"/>
              </a:lnSpc>
              <a:buFont typeface="Arial" panose="020B0604020202020204" pitchFamily="34" charset="0"/>
              <a:buChar char="•"/>
            </a:pPr>
            <a:r>
              <a:rPr lang="zh-CN" altLang="en-US" sz="2400" dirty="0">
                <a:latin typeface="华文楷体" panose="02010600040101010101" charset="-122"/>
                <a:ea typeface="华文楷体" panose="02010600040101010101" charset="-122"/>
                <a:cs typeface="华文楷体" panose="02010600040101010101" charset="-122"/>
              </a:rPr>
              <a:t>通用目的计算：用户自定义在</a:t>
            </a:r>
            <a:r>
              <a:rPr lang="en-US" altLang="zh-CN" sz="2400" dirty="0">
                <a:latin typeface="华文楷体" panose="02010600040101010101" charset="-122"/>
                <a:ea typeface="华文楷体" panose="02010600040101010101" charset="-122"/>
                <a:cs typeface="华文楷体" panose="02010600040101010101" charset="-122"/>
              </a:rPr>
              <a:t> TEE </a:t>
            </a:r>
            <a:r>
              <a:rPr lang="zh-CN" altLang="en-US" sz="2400" dirty="0">
                <a:latin typeface="华文楷体" panose="02010600040101010101" charset="-122"/>
                <a:ea typeface="华文楷体" panose="02010600040101010101" charset="-122"/>
                <a:cs typeface="华文楷体" panose="02010600040101010101" charset="-122"/>
              </a:rPr>
              <a:t>执行的</a:t>
            </a:r>
            <a:r>
              <a:rPr lang="zh-CN" altLang="en-US" sz="2400" dirty="0">
                <a:latin typeface="华文楷体" panose="02010600040101010101" charset="-122"/>
                <a:ea typeface="华文楷体" panose="02010600040101010101" charset="-122"/>
                <a:cs typeface="华文楷体" panose="02010600040101010101" charset="-122"/>
              </a:rPr>
              <a:t>函数</a:t>
            </a:r>
            <a:endParaRPr lang="zh-CN" altLang="en-US" sz="2400" dirty="0">
              <a:latin typeface="华文楷体" panose="02010600040101010101" charset="-122"/>
              <a:ea typeface="华文楷体" panose="02010600040101010101" charset="-122"/>
              <a:cs typeface="华文楷体" panose="02010600040101010101" charset="-122"/>
            </a:endParaRPr>
          </a:p>
          <a:p>
            <a:pPr marL="1257300" lvl="2" indent="-342900">
              <a:lnSpc>
                <a:spcPct val="150000"/>
              </a:lnSpc>
              <a:buFont typeface="Arial" panose="020B0604020202020204" pitchFamily="34" charset="0"/>
              <a:buChar char="•"/>
            </a:pPr>
            <a:r>
              <a:rPr lang="zh-CN" altLang="en-US" sz="2400" dirty="0">
                <a:latin typeface="华文楷体" panose="02010600040101010101" charset="-122"/>
                <a:ea typeface="华文楷体" panose="02010600040101010101" charset="-122"/>
                <a:cs typeface="华文楷体" panose="02010600040101010101" charset="-122"/>
              </a:rPr>
              <a:t>完整性和隐私性。TEE提供了对完整性和保密性的保证。</a:t>
            </a:r>
            <a:endParaRPr lang="zh-CN" altLang="en-US" sz="2400" dirty="0">
              <a:latin typeface="华文楷体" panose="02010600040101010101" charset="-122"/>
              <a:ea typeface="华文楷体" panose="02010600040101010101" charset="-122"/>
              <a:cs typeface="华文楷体" panose="02010600040101010101" charset="-122"/>
            </a:endParaRPr>
          </a:p>
          <a:p>
            <a:pPr marL="1257300" lvl="2" indent="-342900">
              <a:lnSpc>
                <a:spcPct val="150000"/>
              </a:lnSpc>
              <a:buFont typeface="Arial" panose="020B0604020202020204" pitchFamily="34" charset="0"/>
              <a:buChar char="•"/>
            </a:pPr>
            <a:r>
              <a:rPr lang="zh-CN" altLang="en-US" sz="2400" dirty="0">
                <a:latin typeface="华文楷体" panose="02010600040101010101" charset="-122"/>
                <a:ea typeface="华文楷体" panose="02010600040101010101" charset="-122"/>
                <a:cs typeface="华文楷体" panose="02010600040101010101" charset="-122"/>
              </a:rPr>
              <a:t>高性能。TEE通过解密飞地中的所有加密输入并在明文上执行程序来计算用户定义的程序。因此，它享有CPU 速度性能，除了处理加密输入的开销外。</a:t>
            </a:r>
            <a:endParaRPr lang="zh-CN" altLang="en-US" sz="2400" dirty="0">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rotWithShape="1">
          <a:blip r:embed="rId1">
            <a:lum bright="70000" contrast="-70000"/>
            <a:extLst>
              <a:ext uri="{BEBA8EAE-BF5A-486C-A8C5-ECC9F3942E4B}">
                <a14:imgProps xmlns:a14="http://schemas.microsoft.com/office/drawing/2010/main">
                  <a14:imgLayer r:embed="rId2">
                    <a14:imgEffect>
                      <a14:artisticPhotocopy trans="62000" detail="10"/>
                    </a14:imgEffect>
                  </a14:imgLayer>
                </a14:imgProps>
              </a:ext>
              <a:ext uri="{28A0092B-C50C-407E-A947-70E740481C1C}">
                <a14:useLocalDpi xmlns:a14="http://schemas.microsoft.com/office/drawing/2010/main" val="0"/>
              </a:ext>
            </a:extLst>
          </a:blip>
          <a:srcRect l="21090" t="24930" r="28578" b="35961"/>
          <a:stretch>
            <a:fillRect/>
          </a:stretch>
        </p:blipFill>
        <p:spPr>
          <a:xfrm>
            <a:off x="4208555" y="5123870"/>
            <a:ext cx="3782824" cy="3919109"/>
          </a:xfrm>
          <a:prstGeom prst="rect">
            <a:avLst/>
          </a:prstGeom>
        </p:spPr>
      </p:pic>
      <p:pic>
        <p:nvPicPr>
          <p:cNvPr id="21" name="图片 20"/>
          <p:cNvPicPr>
            <a:picLocks noChangeAspect="1"/>
          </p:cNvPicPr>
          <p:nvPr/>
        </p:nvPicPr>
        <p:blipFill>
          <a:blip r:embed="rId3"/>
          <a:stretch>
            <a:fillRect/>
          </a:stretch>
        </p:blipFill>
        <p:spPr>
          <a:xfrm>
            <a:off x="0" y="-1"/>
            <a:ext cx="12192000" cy="553865"/>
          </a:xfrm>
          <a:prstGeom prst="rect">
            <a:avLst/>
          </a:prstGeom>
        </p:spPr>
      </p:pic>
      <p:pic>
        <p:nvPicPr>
          <p:cNvPr id="25" name="图片 24"/>
          <p:cNvPicPr>
            <a:picLocks noChangeAspect="1"/>
          </p:cNvPicPr>
          <p:nvPr/>
        </p:nvPicPr>
        <p:blipFill rotWithShape="1">
          <a:blip r:embed="rId4">
            <a:extLst>
              <a:ext uri="{BEBA8EAE-BF5A-486C-A8C5-ECC9F3942E4B}">
                <a14:imgProps xmlns:a14="http://schemas.microsoft.com/office/drawing/2010/main">
                  <a14:imgLayer r:embed="rId5">
                    <a14:imgEffect>
                      <a14:artisticPhotocopy trans="59000" detail="10"/>
                    </a14:imgEffect>
                  </a14:imgLayer>
                </a14:imgProps>
              </a:ext>
              <a:ext uri="{28A0092B-C50C-407E-A947-70E740481C1C}">
                <a14:useLocalDpi xmlns:a14="http://schemas.microsoft.com/office/drawing/2010/main" val="0"/>
              </a:ext>
            </a:extLst>
          </a:blip>
          <a:srcRect l="21222" t="24263" r="27229" b="31678"/>
          <a:stretch>
            <a:fillRect/>
          </a:stretch>
        </p:blipFill>
        <p:spPr>
          <a:xfrm rot="7839735">
            <a:off x="-1483626" y="-1142126"/>
            <a:ext cx="2831237" cy="3226500"/>
          </a:xfrm>
          <a:prstGeom prst="rect">
            <a:avLst/>
          </a:prstGeom>
        </p:spPr>
      </p:pic>
      <p:pic>
        <p:nvPicPr>
          <p:cNvPr id="8" name="图片 7"/>
          <p:cNvPicPr>
            <a:picLocks noChangeAspect="1"/>
          </p:cNvPicPr>
          <p:nvPr/>
        </p:nvPicPr>
        <p:blipFill>
          <a:blip r:embed="rId3"/>
          <a:stretch>
            <a:fillRect/>
          </a:stretch>
        </p:blipFill>
        <p:spPr>
          <a:xfrm>
            <a:off x="0" y="6457950"/>
            <a:ext cx="4699000" cy="400050"/>
          </a:xfrm>
          <a:prstGeom prst="rect">
            <a:avLst/>
          </a:prstGeom>
        </p:spPr>
      </p:pic>
      <p:pic>
        <p:nvPicPr>
          <p:cNvPr id="9" name="图片 8"/>
          <p:cNvPicPr>
            <a:picLocks noChangeAspect="1"/>
          </p:cNvPicPr>
          <p:nvPr/>
        </p:nvPicPr>
        <p:blipFill>
          <a:blip r:embed="rId3"/>
          <a:stretch>
            <a:fillRect/>
          </a:stretch>
        </p:blipFill>
        <p:spPr>
          <a:xfrm>
            <a:off x="7492999" y="6457950"/>
            <a:ext cx="4699000" cy="400050"/>
          </a:xfrm>
          <a:prstGeom prst="rect">
            <a:avLst/>
          </a:prstGeom>
        </p:spPr>
      </p:pic>
      <p:pic>
        <p:nvPicPr>
          <p:cNvPr id="27" name="图片 26"/>
          <p:cNvPicPr>
            <a:picLocks noChangeAspect="1"/>
          </p:cNvPicPr>
          <p:nvPr/>
        </p:nvPicPr>
        <p:blipFill rotWithShape="1">
          <a:blip r:embed="rId6">
            <a:extLst>
              <a:ext uri="{28A0092B-C50C-407E-A947-70E740481C1C}">
                <a14:useLocalDpi xmlns:a14="http://schemas.microsoft.com/office/drawing/2010/main" val="0"/>
              </a:ext>
            </a:extLst>
          </a:blip>
          <a:srcRect t="34707" r="-945" b="31476"/>
          <a:stretch>
            <a:fillRect/>
          </a:stretch>
        </p:blipFill>
        <p:spPr>
          <a:xfrm>
            <a:off x="4706935" y="5825470"/>
            <a:ext cx="2816225" cy="1257955"/>
          </a:xfrm>
          <a:prstGeom prst="rect">
            <a:avLst/>
          </a:prstGeom>
          <a:effectLst/>
        </p:spPr>
      </p:pic>
      <p:pic>
        <p:nvPicPr>
          <p:cNvPr id="13" name="图片 12"/>
          <p:cNvPicPr>
            <a:picLocks noChangeAspect="1"/>
          </p:cNvPicPr>
          <p:nvPr/>
        </p:nvPicPr>
        <p:blipFill>
          <a:blip r:embed="rId3"/>
          <a:stretch>
            <a:fillRect/>
          </a:stretch>
        </p:blipFill>
        <p:spPr>
          <a:xfrm>
            <a:off x="4699000" y="6786563"/>
            <a:ext cx="2793999" cy="71437"/>
          </a:xfrm>
          <a:prstGeom prst="rect">
            <a:avLst/>
          </a:prstGeom>
        </p:spPr>
      </p:pic>
      <p:sp>
        <p:nvSpPr>
          <p:cNvPr id="7" name="文本框 6"/>
          <p:cNvSpPr txBox="1"/>
          <p:nvPr/>
        </p:nvSpPr>
        <p:spPr>
          <a:xfrm>
            <a:off x="7619999" y="6477744"/>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sp>
        <p:nvSpPr>
          <p:cNvPr id="20" name="文本框 19"/>
          <p:cNvSpPr txBox="1"/>
          <p:nvPr/>
        </p:nvSpPr>
        <p:spPr>
          <a:xfrm>
            <a:off x="220660" y="6480125"/>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pic>
        <p:nvPicPr>
          <p:cNvPr id="22" name="图片 21"/>
          <p:cNvPicPr>
            <a:picLocks noChangeAspect="1"/>
          </p:cNvPicPr>
          <p:nvPr/>
        </p:nvPicPr>
        <p:blipFill rotWithShape="1">
          <a:blip r:embed="rId7">
            <a:extLst>
              <a:ext uri="{28A0092B-C50C-407E-A947-70E740481C1C}">
                <a14:useLocalDpi xmlns:a14="http://schemas.microsoft.com/office/drawing/2010/main" val="0"/>
              </a:ext>
            </a:extLst>
          </a:blip>
          <a:srcRect t="45162" b="43657"/>
          <a:stretch>
            <a:fillRect/>
          </a:stretch>
        </p:blipFill>
        <p:spPr>
          <a:xfrm>
            <a:off x="8942612" y="12009"/>
            <a:ext cx="3371850" cy="502657"/>
          </a:xfrm>
          <a:prstGeom prst="rect">
            <a:avLst/>
          </a:prstGeom>
        </p:spPr>
      </p:pic>
      <p:sp>
        <p:nvSpPr>
          <p:cNvPr id="5" name="文本框 4"/>
          <p:cNvSpPr txBox="1"/>
          <p:nvPr/>
        </p:nvSpPr>
        <p:spPr>
          <a:xfrm>
            <a:off x="0" y="-77012"/>
            <a:ext cx="4098267" cy="706755"/>
          </a:xfrm>
          <a:prstGeom prst="rect">
            <a:avLst/>
          </a:prstGeom>
          <a:noFill/>
        </p:spPr>
        <p:txBody>
          <a:bodyPr wrap="square" rtlCol="0">
            <a:spAutoFit/>
          </a:bodyPr>
          <a:lstStyle/>
          <a:p>
            <a:r>
              <a:rPr lang="zh-CN" altLang="en-US" sz="4000" dirty="0">
                <a:solidFill>
                  <a:schemeClr val="bg1"/>
                </a:solidFill>
                <a:latin typeface="华文行楷" panose="02010800040101010101" charset="-122"/>
                <a:ea typeface="华文行楷" panose="02010800040101010101" charset="-122"/>
              </a:rPr>
              <a:t>近期工作</a:t>
            </a:r>
            <a:endParaRPr lang="zh-CN" altLang="en-US" sz="4000" dirty="0">
              <a:solidFill>
                <a:schemeClr val="bg1"/>
              </a:solidFill>
              <a:latin typeface="华文行楷" panose="02010800040101010101" charset="-122"/>
              <a:ea typeface="华文行楷" panose="02010800040101010101" charset="-122"/>
            </a:endParaRPr>
          </a:p>
        </p:txBody>
      </p:sp>
      <p:sp>
        <p:nvSpPr>
          <p:cNvPr id="2" name="文本框 1"/>
          <p:cNvSpPr txBox="1"/>
          <p:nvPr/>
        </p:nvSpPr>
        <p:spPr>
          <a:xfrm>
            <a:off x="16783" y="529116"/>
            <a:ext cx="1304016" cy="76944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4400" dirty="0">
                <a:latin typeface="思源黑体 CN Bold" panose="020B0800000000000000" pitchFamily="34" charset="-122"/>
                <a:ea typeface="思源黑体 CN Bold" panose="020B0800000000000000" pitchFamily="34" charset="-122"/>
              </a:rPr>
              <a:t>01</a:t>
            </a:r>
            <a:endParaRPr lang="zh-CN" altLang="en-US" sz="4400" dirty="0">
              <a:latin typeface="思源黑体 CN Bold" panose="020B0800000000000000" pitchFamily="34" charset="-122"/>
              <a:ea typeface="思源黑体 CN Bold" panose="020B0800000000000000" pitchFamily="34" charset="-122"/>
            </a:endParaRPr>
          </a:p>
        </p:txBody>
      </p:sp>
      <p:sp>
        <p:nvSpPr>
          <p:cNvPr id="28" name="文本框 27"/>
          <p:cNvSpPr txBox="1"/>
          <p:nvPr/>
        </p:nvSpPr>
        <p:spPr>
          <a:xfrm>
            <a:off x="970915" y="1024890"/>
            <a:ext cx="11220450" cy="5393690"/>
          </a:xfrm>
          <a:prstGeom prst="rect">
            <a:avLst/>
          </a:prstGeom>
          <a:noFill/>
        </p:spPr>
        <p:txBody>
          <a:bodyPr wrap="square" rtlCol="0">
            <a:noAutofit/>
          </a:bodyPr>
          <a:lstStyle/>
          <a:p>
            <a:pPr indent="0">
              <a:lnSpc>
                <a:spcPct val="150000"/>
              </a:lnSpc>
              <a:buFont typeface="Arial" panose="020B0604020202020204" pitchFamily="34" charset="0"/>
              <a:buNone/>
            </a:pPr>
            <a:r>
              <a:rPr lang="zh-CN" altLang="en-US" sz="2400" b="1" dirty="0">
                <a:latin typeface="华文楷体" panose="02010600040101010101" charset="-122"/>
                <a:ea typeface="华文楷体" panose="02010600040101010101" charset="-122"/>
                <a:cs typeface="华文楷体" panose="02010600040101010101" charset="-122"/>
              </a:rPr>
              <a:t>硬件上关于</a:t>
            </a:r>
            <a:r>
              <a:rPr lang="en-US" altLang="zh-CN" sz="2400" b="1" dirty="0">
                <a:latin typeface="华文楷体" panose="02010600040101010101" charset="-122"/>
                <a:ea typeface="华文楷体" panose="02010600040101010101" charset="-122"/>
                <a:cs typeface="华文楷体" panose="02010600040101010101" charset="-122"/>
              </a:rPr>
              <a:t> TEE </a:t>
            </a:r>
            <a:r>
              <a:rPr lang="zh-CN" altLang="en-US" sz="2400" b="1" dirty="0">
                <a:latin typeface="华文楷体" panose="02010600040101010101" charset="-122"/>
                <a:ea typeface="华文楷体" panose="02010600040101010101" charset="-122"/>
                <a:cs typeface="华文楷体" panose="02010600040101010101" charset="-122"/>
              </a:rPr>
              <a:t>的实现：</a:t>
            </a:r>
            <a:r>
              <a:rPr lang="en-US" altLang="zh-CN" sz="2400" dirty="0">
                <a:latin typeface="华文楷体" panose="02010600040101010101" charset="-122"/>
                <a:ea typeface="华文楷体" panose="02010600040101010101" charset="-122"/>
                <a:cs typeface="华文楷体" panose="02010600040101010101" charset="-122"/>
              </a:rPr>
              <a:t>[</a:t>
            </a:r>
            <a:r>
              <a:rPr lang="zh-CN" altLang="en-US" sz="2400" dirty="0">
                <a:latin typeface="华文楷体" panose="02010600040101010101" charset="-122"/>
                <a:ea typeface="华文楷体" panose="02010600040101010101" charset="-122"/>
                <a:cs typeface="华文楷体" panose="02010600040101010101" charset="-122"/>
              </a:rPr>
              <a:t>源自</a:t>
            </a:r>
            <a:r>
              <a:rPr lang="en-US" altLang="zh-CN" sz="2400" dirty="0">
                <a:latin typeface="华文楷体" panose="02010600040101010101" charset="-122"/>
                <a:ea typeface="华文楷体" panose="02010600040101010101" charset="-122"/>
                <a:cs typeface="华文楷体" panose="02010600040101010101" charset="-122"/>
              </a:rPr>
              <a:t> </a:t>
            </a:r>
            <a:r>
              <a:rPr lang="en-US" altLang="zh-CN" sz="2400" dirty="0">
                <a:latin typeface="华文楷体" panose="02010600040101010101" charset="-122"/>
                <a:ea typeface="华文楷体" panose="02010600040101010101" charset="-122"/>
                <a:cs typeface="华文楷体" panose="02010600040101010101" charset="-122"/>
                <a:hlinkClick r:id="rId8" action="ppaction://hlinkfile"/>
              </a:rPr>
              <a:t>21</a:t>
            </a:r>
            <a:r>
              <a:rPr lang="zh-CN" altLang="en-US" sz="2400" dirty="0">
                <a:latin typeface="华文楷体" panose="02010600040101010101" charset="-122"/>
                <a:ea typeface="华文楷体" panose="02010600040101010101" charset="-122"/>
                <a:cs typeface="华文楷体" panose="02010600040101010101" charset="-122"/>
                <a:hlinkClick r:id="rId8" action="ppaction://hlinkfile"/>
              </a:rPr>
              <a:t>年知乎上的一篇文章</a:t>
            </a:r>
            <a:r>
              <a:rPr lang="en-US" altLang="zh-CN" sz="2400" dirty="0">
                <a:latin typeface="华文楷体" panose="02010600040101010101" charset="-122"/>
                <a:ea typeface="华文楷体" panose="02010600040101010101" charset="-122"/>
                <a:cs typeface="华文楷体" panose="02010600040101010101" charset="-122"/>
              </a:rPr>
              <a:t> ]  </a:t>
            </a:r>
            <a:r>
              <a:rPr lang="zh-CN" altLang="en-US" sz="2400" b="1" dirty="0">
                <a:latin typeface="华文楷体" panose="02010600040101010101" charset="-122"/>
                <a:ea typeface="华文楷体" panose="02010600040101010101" charset="-122"/>
                <a:cs typeface="华文楷体" panose="02010600040101010101" charset="-122"/>
              </a:rPr>
              <a:t>ARM</a:t>
            </a:r>
            <a:r>
              <a:rPr lang="en-US" altLang="zh-CN" sz="2400" b="1" dirty="0">
                <a:latin typeface="华文楷体" panose="02010600040101010101" charset="-122"/>
                <a:ea typeface="华文楷体" panose="02010600040101010101" charset="-122"/>
                <a:cs typeface="华文楷体" panose="02010600040101010101" charset="-122"/>
              </a:rPr>
              <a:t> </a:t>
            </a:r>
            <a:r>
              <a:rPr lang="zh-CN" altLang="en-US" sz="2400" b="1" dirty="0">
                <a:latin typeface="华文楷体" panose="02010600040101010101" charset="-122"/>
                <a:ea typeface="华文楷体" panose="02010600040101010101" charset="-122"/>
                <a:cs typeface="华文楷体" panose="02010600040101010101" charset="-122"/>
              </a:rPr>
              <a:t>TrustZone</a:t>
            </a:r>
            <a:r>
              <a:rPr lang="en-US" altLang="zh-CN" sz="2400" b="1" dirty="0">
                <a:latin typeface="华文楷体" panose="02010600040101010101" charset="-122"/>
                <a:ea typeface="华文楷体" panose="02010600040101010101" charset="-122"/>
                <a:cs typeface="华文楷体" panose="02010600040101010101" charset="-122"/>
              </a:rPr>
              <a:t> </a:t>
            </a:r>
            <a:r>
              <a:rPr lang="zh-CN" altLang="en-US" sz="2400" b="1" dirty="0">
                <a:latin typeface="华文楷体" panose="02010600040101010101" charset="-122"/>
                <a:ea typeface="华文楷体" panose="02010600040101010101" charset="-122"/>
                <a:cs typeface="华文楷体" panose="02010600040101010101" charset="-122"/>
              </a:rPr>
              <a:t>架构</a:t>
            </a:r>
            <a:endParaRPr lang="zh-CN" altLang="en-US" sz="2400" b="1" dirty="0">
              <a:latin typeface="华文楷体" panose="02010600040101010101" charset="-122"/>
              <a:ea typeface="华文楷体" panose="02010600040101010101" charset="-122"/>
              <a:cs typeface="华文楷体" panose="02010600040101010101" charset="-122"/>
            </a:endParaRPr>
          </a:p>
          <a:p>
            <a:pPr marL="800100" lvl="1" indent="-342900">
              <a:lnSpc>
                <a:spcPct val="150000"/>
              </a:lnSpc>
              <a:buSzPct val="50000"/>
              <a:buFont typeface="Wingdings" panose="05000000000000000000" charset="0"/>
              <a:buChar char="l"/>
            </a:pPr>
            <a:r>
              <a:rPr lang="zh-CN" altLang="en-US" sz="2000" dirty="0">
                <a:latin typeface="华文楷体" panose="02010600040101010101" charset="-122"/>
                <a:ea typeface="华文楷体" panose="02010600040101010101" charset="-122"/>
                <a:cs typeface="华文楷体" panose="02010600040101010101" charset="-122"/>
              </a:rPr>
              <a:t>每个物理的处理器内核提供了两个虚拟内核，分为“非安全区”</a:t>
            </a:r>
            <a:r>
              <a:rPr lang="zh-CN" altLang="en-US" sz="2000" dirty="0">
                <a:latin typeface="华文楷体" panose="02010600040101010101" charset="-122"/>
                <a:ea typeface="华文楷体" panose="02010600040101010101" charset="-122"/>
                <a:cs typeface="华文楷体" panose="02010600040101010101" charset="-122"/>
              </a:rPr>
              <a:t>和“安全区”，以及一个在两者之间的上下文切换机制，称为监视模式。</a:t>
            </a:r>
            <a:endParaRPr lang="zh-CN" altLang="en-US" sz="2000" dirty="0">
              <a:latin typeface="华文楷体" panose="02010600040101010101" charset="-122"/>
              <a:ea typeface="华文楷体" panose="02010600040101010101" charset="-122"/>
              <a:cs typeface="华文楷体" panose="02010600040101010101" charset="-122"/>
            </a:endParaRPr>
          </a:p>
          <a:p>
            <a:pPr marL="800100" lvl="1" indent="-342900">
              <a:lnSpc>
                <a:spcPct val="150000"/>
              </a:lnSpc>
              <a:buSzPct val="50000"/>
              <a:buFont typeface="Wingdings" panose="05000000000000000000" charset="0"/>
              <a:buChar char="l"/>
            </a:pPr>
            <a:r>
              <a:rPr lang="zh-CN" altLang="en-US" sz="2000" dirty="0">
                <a:latin typeface="华文楷体" panose="02010600040101010101" charset="-122"/>
                <a:ea typeface="华文楷体" panose="02010600040101010101" charset="-122"/>
                <a:cs typeface="华文楷体" panose="02010600040101010101" charset="-122"/>
              </a:rPr>
              <a:t>最简单的情况下，当非安全区的用户模式需要获取安全区的服务时，首先需要进入到非安全区的特权模式，在该模式下调用</a:t>
            </a:r>
            <a:r>
              <a:rPr lang="en-US" altLang="zh-CN" sz="2000" dirty="0">
                <a:latin typeface="华文楷体" panose="02010600040101010101" charset="-122"/>
                <a:ea typeface="华文楷体" panose="02010600040101010101" charset="-122"/>
                <a:cs typeface="华文楷体" panose="02010600040101010101" charset="-122"/>
              </a:rPr>
              <a:t> </a:t>
            </a:r>
            <a:r>
              <a:rPr lang="zh-CN" altLang="en-US" sz="2000" dirty="0">
                <a:latin typeface="华文楷体" panose="02010600040101010101" charset="-122"/>
                <a:ea typeface="华文楷体" panose="02010600040101010101" charset="-122"/>
                <a:cs typeface="华文楷体" panose="02010600040101010101" charset="-122"/>
              </a:rPr>
              <a:t>SMC（System Monitor Call），处理器将进入到监视模式，监视模式备份非安全区的上下文，然后进入到安全区的特权模式，此时的运行环境是安全区的执行环境，此后进入到安全区的用户模式，执行相应的安全服务。这里把安全区的用户模式和特权模式分离，是因为通常特权模式中的执行环境是系统级别的，而用户模式的安全服务是应用级别的，两者的提供者通常是不同的。</a:t>
            </a:r>
            <a:endParaRPr lang="zh-CN" altLang="en-US" sz="2000" dirty="0">
              <a:latin typeface="华文楷体" panose="02010600040101010101" charset="-122"/>
              <a:ea typeface="华文楷体" panose="02010600040101010101" charset="-122"/>
              <a:cs typeface="华文楷体" panose="02010600040101010101" charset="-122"/>
            </a:endParaRPr>
          </a:p>
        </p:txBody>
      </p:sp>
      <p:pic>
        <p:nvPicPr>
          <p:cNvPr id="3" name="图片 2"/>
          <p:cNvPicPr>
            <a:picLocks noChangeAspect="1"/>
          </p:cNvPicPr>
          <p:nvPr>
            <p:custDataLst>
              <p:tags r:id="rId9"/>
            </p:custDataLst>
          </p:nvPr>
        </p:nvPicPr>
        <p:blipFill>
          <a:blip r:embed="rId10"/>
          <a:stretch>
            <a:fillRect/>
          </a:stretch>
        </p:blipFill>
        <p:spPr>
          <a:xfrm>
            <a:off x="8650605" y="4951730"/>
            <a:ext cx="3348355" cy="1466850"/>
          </a:xfrm>
          <a:prstGeom prst="rect">
            <a:avLst/>
          </a:prstGeom>
        </p:spPr>
      </p:pic>
      <p:sp>
        <p:nvSpPr>
          <p:cNvPr id="4" name="文本框 3"/>
          <p:cNvSpPr txBox="1"/>
          <p:nvPr/>
        </p:nvSpPr>
        <p:spPr>
          <a:xfrm>
            <a:off x="561975" y="5535295"/>
            <a:ext cx="8088630" cy="727075"/>
          </a:xfrm>
          <a:prstGeom prst="rect">
            <a:avLst/>
          </a:prstGeom>
          <a:noFill/>
        </p:spPr>
        <p:txBody>
          <a:bodyPr wrap="square" rtlCol="0" anchor="t">
            <a:noAutofit/>
          </a:bodyPr>
          <a:p>
            <a:r>
              <a:rPr lang="zh-CN" altLang="en-US" b="1">
                <a:latin typeface="华文楷体" panose="02010600040101010101" charset="-122"/>
                <a:ea typeface="华文楷体" panose="02010600040101010101" charset="-122"/>
                <a:cs typeface="华文楷体" panose="02010600040101010101" charset="-122"/>
              </a:rPr>
              <a:t>建立了硬件屏障达到安全</a:t>
            </a:r>
            <a:r>
              <a:rPr lang="en-US" altLang="zh-CN" b="1">
                <a:latin typeface="华文楷体" panose="02010600040101010101" charset="-122"/>
                <a:ea typeface="华文楷体" panose="02010600040101010101" charset="-122"/>
                <a:cs typeface="华文楷体" panose="02010600040101010101" charset="-122"/>
              </a:rPr>
              <a:t> =&gt; </a:t>
            </a:r>
            <a:r>
              <a:rPr lang="zh-CN" altLang="en-US" b="1">
                <a:latin typeface="华文楷体" panose="02010600040101010101" charset="-122"/>
                <a:ea typeface="华文楷体" panose="02010600040101010101" charset="-122"/>
                <a:cs typeface="华文楷体" panose="02010600040101010101" charset="-122"/>
              </a:rPr>
              <a:t>防止正常区域的组件访问安全区域的资源</a:t>
            </a:r>
            <a:r>
              <a:rPr lang="en-US" altLang="zh-CN" b="1">
                <a:latin typeface="华文楷体" panose="02010600040101010101" charset="-122"/>
                <a:ea typeface="华文楷体" panose="02010600040101010101" charset="-122"/>
                <a:cs typeface="华文楷体" panose="02010600040101010101" charset="-122"/>
              </a:rPr>
              <a:t>;                                        			  </a:t>
            </a:r>
            <a:r>
              <a:rPr lang="zh-CN" altLang="en-US" b="1">
                <a:latin typeface="华文楷体" panose="02010600040101010101" charset="-122"/>
                <a:ea typeface="华文楷体" panose="02010600040101010101" charset="-122"/>
                <a:cs typeface="华文楷体" panose="02010600040101010101" charset="-122"/>
              </a:rPr>
              <a:t> 安全区域则不受限制</a:t>
            </a:r>
            <a:r>
              <a:rPr lang="zh-CN" altLang="en-US"/>
              <a:t>。</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rotWithShape="1">
          <a:blip r:embed="rId1">
            <a:lum bright="70000" contrast="-70000"/>
            <a:extLst>
              <a:ext uri="{BEBA8EAE-BF5A-486C-A8C5-ECC9F3942E4B}">
                <a14:imgProps xmlns:a14="http://schemas.microsoft.com/office/drawing/2010/main">
                  <a14:imgLayer r:embed="rId2">
                    <a14:imgEffect>
                      <a14:artisticPhotocopy trans="62000" detail="10"/>
                    </a14:imgEffect>
                  </a14:imgLayer>
                </a14:imgProps>
              </a:ext>
              <a:ext uri="{28A0092B-C50C-407E-A947-70E740481C1C}">
                <a14:useLocalDpi xmlns:a14="http://schemas.microsoft.com/office/drawing/2010/main" val="0"/>
              </a:ext>
            </a:extLst>
          </a:blip>
          <a:srcRect l="21090" t="24930" r="28578" b="35961"/>
          <a:stretch>
            <a:fillRect/>
          </a:stretch>
        </p:blipFill>
        <p:spPr>
          <a:xfrm>
            <a:off x="4208555" y="5123870"/>
            <a:ext cx="3782824" cy="3919109"/>
          </a:xfrm>
          <a:prstGeom prst="rect">
            <a:avLst/>
          </a:prstGeom>
        </p:spPr>
      </p:pic>
      <p:pic>
        <p:nvPicPr>
          <p:cNvPr id="21" name="图片 20"/>
          <p:cNvPicPr>
            <a:picLocks noChangeAspect="1"/>
          </p:cNvPicPr>
          <p:nvPr/>
        </p:nvPicPr>
        <p:blipFill>
          <a:blip r:embed="rId3"/>
          <a:stretch>
            <a:fillRect/>
          </a:stretch>
        </p:blipFill>
        <p:spPr>
          <a:xfrm>
            <a:off x="0" y="-1"/>
            <a:ext cx="12192000" cy="553865"/>
          </a:xfrm>
          <a:prstGeom prst="rect">
            <a:avLst/>
          </a:prstGeom>
        </p:spPr>
      </p:pic>
      <p:pic>
        <p:nvPicPr>
          <p:cNvPr id="25" name="图片 24"/>
          <p:cNvPicPr>
            <a:picLocks noChangeAspect="1"/>
          </p:cNvPicPr>
          <p:nvPr/>
        </p:nvPicPr>
        <p:blipFill rotWithShape="1">
          <a:blip r:embed="rId4">
            <a:extLst>
              <a:ext uri="{BEBA8EAE-BF5A-486C-A8C5-ECC9F3942E4B}">
                <a14:imgProps xmlns:a14="http://schemas.microsoft.com/office/drawing/2010/main">
                  <a14:imgLayer r:embed="rId5">
                    <a14:imgEffect>
                      <a14:artisticPhotocopy trans="59000" detail="10"/>
                    </a14:imgEffect>
                  </a14:imgLayer>
                </a14:imgProps>
              </a:ext>
              <a:ext uri="{28A0092B-C50C-407E-A947-70E740481C1C}">
                <a14:useLocalDpi xmlns:a14="http://schemas.microsoft.com/office/drawing/2010/main" val="0"/>
              </a:ext>
            </a:extLst>
          </a:blip>
          <a:srcRect l="21222" t="24263" r="27229" b="31678"/>
          <a:stretch>
            <a:fillRect/>
          </a:stretch>
        </p:blipFill>
        <p:spPr>
          <a:xfrm rot="7839735">
            <a:off x="-1483626" y="-1142126"/>
            <a:ext cx="2831237" cy="3226500"/>
          </a:xfrm>
          <a:prstGeom prst="rect">
            <a:avLst/>
          </a:prstGeom>
        </p:spPr>
      </p:pic>
      <p:pic>
        <p:nvPicPr>
          <p:cNvPr id="8" name="图片 7"/>
          <p:cNvPicPr>
            <a:picLocks noChangeAspect="1"/>
          </p:cNvPicPr>
          <p:nvPr/>
        </p:nvPicPr>
        <p:blipFill>
          <a:blip r:embed="rId3"/>
          <a:stretch>
            <a:fillRect/>
          </a:stretch>
        </p:blipFill>
        <p:spPr>
          <a:xfrm>
            <a:off x="0" y="6457950"/>
            <a:ext cx="4699000" cy="400050"/>
          </a:xfrm>
          <a:prstGeom prst="rect">
            <a:avLst/>
          </a:prstGeom>
        </p:spPr>
      </p:pic>
      <p:pic>
        <p:nvPicPr>
          <p:cNvPr id="9" name="图片 8"/>
          <p:cNvPicPr>
            <a:picLocks noChangeAspect="1"/>
          </p:cNvPicPr>
          <p:nvPr/>
        </p:nvPicPr>
        <p:blipFill>
          <a:blip r:embed="rId3"/>
          <a:stretch>
            <a:fillRect/>
          </a:stretch>
        </p:blipFill>
        <p:spPr>
          <a:xfrm>
            <a:off x="7492999" y="6457950"/>
            <a:ext cx="4699000" cy="400050"/>
          </a:xfrm>
          <a:prstGeom prst="rect">
            <a:avLst/>
          </a:prstGeom>
        </p:spPr>
      </p:pic>
      <p:pic>
        <p:nvPicPr>
          <p:cNvPr id="27" name="图片 26"/>
          <p:cNvPicPr>
            <a:picLocks noChangeAspect="1"/>
          </p:cNvPicPr>
          <p:nvPr/>
        </p:nvPicPr>
        <p:blipFill rotWithShape="1">
          <a:blip r:embed="rId6">
            <a:extLst>
              <a:ext uri="{28A0092B-C50C-407E-A947-70E740481C1C}">
                <a14:useLocalDpi xmlns:a14="http://schemas.microsoft.com/office/drawing/2010/main" val="0"/>
              </a:ext>
            </a:extLst>
          </a:blip>
          <a:srcRect t="34707" r="-945" b="31476"/>
          <a:stretch>
            <a:fillRect/>
          </a:stretch>
        </p:blipFill>
        <p:spPr>
          <a:xfrm>
            <a:off x="4706935" y="5825470"/>
            <a:ext cx="2816225" cy="1257955"/>
          </a:xfrm>
          <a:prstGeom prst="rect">
            <a:avLst/>
          </a:prstGeom>
          <a:effectLst/>
        </p:spPr>
      </p:pic>
      <p:pic>
        <p:nvPicPr>
          <p:cNvPr id="13" name="图片 12"/>
          <p:cNvPicPr>
            <a:picLocks noChangeAspect="1"/>
          </p:cNvPicPr>
          <p:nvPr/>
        </p:nvPicPr>
        <p:blipFill>
          <a:blip r:embed="rId3"/>
          <a:stretch>
            <a:fillRect/>
          </a:stretch>
        </p:blipFill>
        <p:spPr>
          <a:xfrm>
            <a:off x="4699000" y="6786563"/>
            <a:ext cx="2793999" cy="71437"/>
          </a:xfrm>
          <a:prstGeom prst="rect">
            <a:avLst/>
          </a:prstGeom>
        </p:spPr>
      </p:pic>
      <p:sp>
        <p:nvSpPr>
          <p:cNvPr id="7" name="文本框 6"/>
          <p:cNvSpPr txBox="1"/>
          <p:nvPr/>
        </p:nvSpPr>
        <p:spPr>
          <a:xfrm>
            <a:off x="7619999" y="6477744"/>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sp>
        <p:nvSpPr>
          <p:cNvPr id="20" name="文本框 19"/>
          <p:cNvSpPr txBox="1"/>
          <p:nvPr/>
        </p:nvSpPr>
        <p:spPr>
          <a:xfrm>
            <a:off x="220660" y="6480125"/>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pic>
        <p:nvPicPr>
          <p:cNvPr id="22" name="图片 21"/>
          <p:cNvPicPr>
            <a:picLocks noChangeAspect="1"/>
          </p:cNvPicPr>
          <p:nvPr/>
        </p:nvPicPr>
        <p:blipFill rotWithShape="1">
          <a:blip r:embed="rId7">
            <a:extLst>
              <a:ext uri="{28A0092B-C50C-407E-A947-70E740481C1C}">
                <a14:useLocalDpi xmlns:a14="http://schemas.microsoft.com/office/drawing/2010/main" val="0"/>
              </a:ext>
            </a:extLst>
          </a:blip>
          <a:srcRect t="45162" b="43657"/>
          <a:stretch>
            <a:fillRect/>
          </a:stretch>
        </p:blipFill>
        <p:spPr>
          <a:xfrm>
            <a:off x="8942612" y="12009"/>
            <a:ext cx="3371850" cy="502657"/>
          </a:xfrm>
          <a:prstGeom prst="rect">
            <a:avLst/>
          </a:prstGeom>
        </p:spPr>
      </p:pic>
      <p:sp>
        <p:nvSpPr>
          <p:cNvPr id="5" name="文本框 4"/>
          <p:cNvSpPr txBox="1"/>
          <p:nvPr/>
        </p:nvSpPr>
        <p:spPr>
          <a:xfrm>
            <a:off x="0" y="-77012"/>
            <a:ext cx="4098267" cy="706755"/>
          </a:xfrm>
          <a:prstGeom prst="rect">
            <a:avLst/>
          </a:prstGeom>
          <a:noFill/>
        </p:spPr>
        <p:txBody>
          <a:bodyPr wrap="square" rtlCol="0">
            <a:spAutoFit/>
          </a:bodyPr>
          <a:lstStyle/>
          <a:p>
            <a:r>
              <a:rPr lang="zh-CN" altLang="en-US" sz="4000" dirty="0">
                <a:solidFill>
                  <a:schemeClr val="bg1"/>
                </a:solidFill>
                <a:latin typeface="华文行楷" panose="02010800040101010101" charset="-122"/>
                <a:ea typeface="华文行楷" panose="02010800040101010101" charset="-122"/>
              </a:rPr>
              <a:t>近期工作</a:t>
            </a:r>
            <a:endParaRPr lang="zh-CN" altLang="en-US" sz="4000" dirty="0">
              <a:solidFill>
                <a:schemeClr val="bg1"/>
              </a:solidFill>
              <a:latin typeface="华文行楷" panose="02010800040101010101" charset="-122"/>
              <a:ea typeface="华文行楷" panose="02010800040101010101" charset="-122"/>
            </a:endParaRPr>
          </a:p>
        </p:txBody>
      </p:sp>
      <p:sp>
        <p:nvSpPr>
          <p:cNvPr id="2" name="文本框 1"/>
          <p:cNvSpPr txBox="1"/>
          <p:nvPr/>
        </p:nvSpPr>
        <p:spPr>
          <a:xfrm>
            <a:off x="16783" y="529116"/>
            <a:ext cx="1304016" cy="76944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4400" dirty="0">
                <a:latin typeface="思源黑体 CN Bold" panose="020B0800000000000000" pitchFamily="34" charset="-122"/>
                <a:ea typeface="思源黑体 CN Bold" panose="020B0800000000000000" pitchFamily="34" charset="-122"/>
              </a:rPr>
              <a:t>01</a:t>
            </a:r>
            <a:endParaRPr lang="zh-CN" altLang="en-US" sz="4400" dirty="0">
              <a:latin typeface="思源黑体 CN Bold" panose="020B0800000000000000" pitchFamily="34" charset="-122"/>
              <a:ea typeface="思源黑体 CN Bold" panose="020B0800000000000000" pitchFamily="34" charset="-122"/>
            </a:endParaRPr>
          </a:p>
        </p:txBody>
      </p:sp>
      <p:sp>
        <p:nvSpPr>
          <p:cNvPr id="28" name="文本框 27"/>
          <p:cNvSpPr txBox="1"/>
          <p:nvPr/>
        </p:nvSpPr>
        <p:spPr>
          <a:xfrm>
            <a:off x="970915" y="1015365"/>
            <a:ext cx="10925810" cy="4247515"/>
          </a:xfrm>
          <a:prstGeom prst="rect">
            <a:avLst/>
          </a:prstGeom>
          <a:noFill/>
        </p:spPr>
        <p:txBody>
          <a:bodyPr wrap="square" rtlCol="0">
            <a:noAutofit/>
          </a:bodyPr>
          <a:lstStyle/>
          <a:p>
            <a:pPr indent="0">
              <a:lnSpc>
                <a:spcPct val="150000"/>
              </a:lnSpc>
              <a:buFont typeface="Arial" panose="020B0604020202020204" pitchFamily="34" charset="0"/>
              <a:buNone/>
            </a:pPr>
            <a:r>
              <a:rPr lang="en-US" altLang="zh-CN" sz="3200" b="1" dirty="0">
                <a:latin typeface="华文楷体" panose="02010600040101010101" charset="-122"/>
                <a:ea typeface="华文楷体" panose="02010600040101010101" charset="-122"/>
                <a:cs typeface="华文楷体" panose="02010600040101010101" charset="-122"/>
              </a:rPr>
              <a:t>TEE </a:t>
            </a:r>
            <a:endParaRPr lang="zh-CN" altLang="en-US" sz="3200" b="1" dirty="0">
              <a:latin typeface="华文楷体" panose="02010600040101010101" charset="-122"/>
              <a:ea typeface="华文楷体" panose="02010600040101010101" charset="-122"/>
              <a:cs typeface="华文楷体" panose="02010600040101010101" charset="-122"/>
            </a:endParaRPr>
          </a:p>
          <a:p>
            <a:pPr marL="342900" indent="-342900">
              <a:lnSpc>
                <a:spcPct val="150000"/>
              </a:lnSpc>
              <a:buFont typeface="Arial" panose="020B0604020202020204" pitchFamily="34" charset="0"/>
              <a:buChar char="•"/>
            </a:pPr>
            <a:r>
              <a:rPr lang="zh-CN" altLang="en-US" sz="2400" dirty="0">
                <a:latin typeface="华文楷体" panose="02010600040101010101" charset="-122"/>
                <a:ea typeface="华文楷体" panose="02010600040101010101" charset="-122"/>
                <a:cs typeface="华文楷体" panose="02010600040101010101" charset="-122"/>
              </a:rPr>
              <a:t>《</a:t>
            </a:r>
            <a:r>
              <a:rPr lang="en-US" altLang="zh-CN" sz="2400" dirty="0">
                <a:latin typeface="华文楷体" panose="02010600040101010101" charset="-122"/>
                <a:ea typeface="华文楷体" panose="02010600040101010101" charset="-122"/>
                <a:cs typeface="华文楷体" panose="02010600040101010101" charset="-122"/>
              </a:rPr>
              <a:t> </a:t>
            </a:r>
            <a:r>
              <a:rPr lang="zh-CN" altLang="en-US" sz="2400" b="1" dirty="0">
                <a:latin typeface="Times New Roman" panose="02020603050405020304" pitchFamily="18" charset="0"/>
                <a:ea typeface="华文楷体" panose="02010600040101010101" charset="-122"/>
                <a:cs typeface="Times New Roman" panose="02020603050405020304" pitchFamily="18" charset="0"/>
              </a:rPr>
              <a:t>A Survey of Secure Computation Using Trusted Execution</a:t>
            </a:r>
            <a:r>
              <a:rPr lang="en-US" altLang="zh-CN" sz="2400" b="1" dirty="0">
                <a:latin typeface="Times New Roman" panose="02020603050405020304" pitchFamily="18" charset="0"/>
                <a:ea typeface="华文楷体" panose="02010600040101010101" charset="-122"/>
                <a:cs typeface="Times New Roman" panose="02020603050405020304" pitchFamily="18" charset="0"/>
              </a:rPr>
              <a:t> </a:t>
            </a:r>
            <a:r>
              <a:rPr lang="zh-CN" altLang="en-US" sz="2400" b="1" dirty="0">
                <a:latin typeface="Times New Roman" panose="02020603050405020304" pitchFamily="18" charset="0"/>
                <a:ea typeface="华文楷体" panose="02010600040101010101" charset="-122"/>
                <a:cs typeface="Times New Roman" panose="02020603050405020304" pitchFamily="18" charset="0"/>
              </a:rPr>
              <a:t>Environments</a:t>
            </a:r>
            <a:r>
              <a:rPr lang="en-US" altLang="zh-CN" sz="2400" b="1" dirty="0">
                <a:latin typeface="Times New Roman" panose="02020603050405020304" pitchFamily="18" charset="0"/>
                <a:ea typeface="华文楷体" panose="02010600040101010101" charset="-122"/>
                <a:cs typeface="Times New Roman" panose="02020603050405020304" pitchFamily="18" charset="0"/>
              </a:rPr>
              <a:t> </a:t>
            </a:r>
            <a:r>
              <a:rPr lang="zh-CN" altLang="en-US" sz="2400" dirty="0">
                <a:latin typeface="华文楷体" panose="02010600040101010101" charset="-122"/>
                <a:ea typeface="华文楷体" panose="02010600040101010101" charset="-122"/>
                <a:cs typeface="华文楷体" panose="02010600040101010101" charset="-122"/>
              </a:rPr>
              <a:t>》</a:t>
            </a:r>
            <a:endParaRPr lang="zh-CN" altLang="en-US" sz="2400" dirty="0">
              <a:latin typeface="华文楷体" panose="02010600040101010101" charset="-122"/>
              <a:ea typeface="华文楷体" panose="02010600040101010101" charset="-122"/>
              <a:cs typeface="华文楷体" panose="02010600040101010101" charset="-122"/>
            </a:endParaRPr>
          </a:p>
          <a:p>
            <a:pPr marL="800100" lvl="1" indent="-342900">
              <a:lnSpc>
                <a:spcPct val="150000"/>
              </a:lnSpc>
              <a:buFont typeface="Arial" panose="020B0604020202020204" pitchFamily="34" charset="0"/>
              <a:buChar char="•"/>
            </a:pPr>
            <a:r>
              <a:rPr lang="zh-CN" altLang="en-US" sz="2400" dirty="0">
                <a:latin typeface="华文楷体" panose="02010600040101010101" charset="-122"/>
                <a:ea typeface="华文楷体" panose="02010600040101010101" charset="-122"/>
                <a:cs typeface="华文楷体" panose="02010600040101010101" charset="-122"/>
              </a:rPr>
              <a:t>可信硬件提供了强大的抽象来构建安全系统，可以应用于许多潜在的应用，如机器学习算法、云计算、区块链、网络流量分析、科学计算、数据分析和隐私保护的</a:t>
            </a:r>
            <a:r>
              <a:rPr lang="en-US" altLang="zh-CN" sz="2400" dirty="0">
                <a:latin typeface="华文楷体" panose="02010600040101010101" charset="-122"/>
                <a:ea typeface="华文楷体" panose="02010600040101010101" charset="-122"/>
                <a:cs typeface="华文楷体" panose="02010600040101010101" charset="-122"/>
              </a:rPr>
              <a:t> </a:t>
            </a:r>
            <a:r>
              <a:rPr lang="zh-CN" altLang="en-US" sz="2400" dirty="0">
                <a:latin typeface="华文楷体" panose="02010600040101010101" charset="-122"/>
                <a:ea typeface="华文楷体" panose="02010600040101010101" charset="-122"/>
                <a:cs typeface="华文楷体" panose="02010600040101010101" charset="-122"/>
              </a:rPr>
              <a:t>COVID-19 接触追踪。</a:t>
            </a:r>
            <a:endParaRPr lang="zh-CN" altLang="en-US" sz="2400" dirty="0">
              <a:latin typeface="华文楷体" panose="02010600040101010101" charset="-122"/>
              <a:ea typeface="华文楷体" panose="02010600040101010101" charset="-122"/>
              <a:cs typeface="华文楷体" panose="02010600040101010101" charset="-122"/>
            </a:endParaRPr>
          </a:p>
          <a:p>
            <a:pPr marL="800100" lvl="1" indent="-342900">
              <a:lnSpc>
                <a:spcPct val="150000"/>
              </a:lnSpc>
              <a:buFont typeface="Arial" panose="020B0604020202020204" pitchFamily="34" charset="0"/>
              <a:buChar char="•"/>
            </a:pPr>
            <a:r>
              <a:rPr lang="zh-CN" altLang="en-US" sz="2400" dirty="0">
                <a:latin typeface="华文楷体" panose="02010600040101010101" charset="-122"/>
                <a:ea typeface="华文楷体" panose="02010600040101010101" charset="-122"/>
                <a:cs typeface="华文楷体" panose="02010600040101010101" charset="-122"/>
              </a:rPr>
              <a:t>这篇论文的工作主要是对</a:t>
            </a:r>
            <a:r>
              <a:rPr lang="zh-CN" altLang="en-US" sz="2400" b="1" dirty="0">
                <a:latin typeface="华文楷体" panose="02010600040101010101" charset="-122"/>
                <a:ea typeface="华文楷体" panose="02010600040101010101" charset="-122"/>
                <a:cs typeface="华文楷体" panose="02010600040101010101" charset="-122"/>
              </a:rPr>
              <a:t>基于 TEE 的安全计算协议进行了系统的回顾和比较</a:t>
            </a:r>
            <a:r>
              <a:rPr lang="zh-CN" altLang="en-US" sz="2400" dirty="0">
                <a:latin typeface="华文楷体" panose="02010600040101010101" charset="-122"/>
                <a:ea typeface="华文楷体" panose="02010600040101010101" charset="-122"/>
                <a:cs typeface="华文楷体" panose="02010600040101010101" charset="-122"/>
              </a:rPr>
              <a:t>。</a:t>
            </a:r>
            <a:r>
              <a:rPr lang="zh-CN" altLang="en-US" sz="2400" dirty="0">
                <a:latin typeface="华文楷体" panose="02010600040101010101" charset="-122"/>
                <a:ea typeface="华文楷体" panose="02010600040101010101" charset="-122"/>
                <a:cs typeface="华文楷体" panose="02010600040101010101" charset="-122"/>
              </a:rPr>
              <a:t>同时回顾、讨论和比较了基于TEE的通用计算功能和专用计算功能的安全计算协议，如保护隐私的机器学习和加密的数据库查询。</a:t>
            </a:r>
            <a:endParaRPr lang="zh-CN" altLang="en-US" sz="2400" dirty="0">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rotWithShape="1">
          <a:blip r:embed="rId1">
            <a:lum bright="70000" contrast="-70000"/>
            <a:extLst>
              <a:ext uri="{BEBA8EAE-BF5A-486C-A8C5-ECC9F3942E4B}">
                <a14:imgProps xmlns:a14="http://schemas.microsoft.com/office/drawing/2010/main">
                  <a14:imgLayer r:embed="rId2">
                    <a14:imgEffect>
                      <a14:artisticPhotocopy trans="62000" detail="10"/>
                    </a14:imgEffect>
                  </a14:imgLayer>
                </a14:imgProps>
              </a:ext>
              <a:ext uri="{28A0092B-C50C-407E-A947-70E740481C1C}">
                <a14:useLocalDpi xmlns:a14="http://schemas.microsoft.com/office/drawing/2010/main" val="0"/>
              </a:ext>
            </a:extLst>
          </a:blip>
          <a:srcRect l="21090" t="24930" r="28578" b="35961"/>
          <a:stretch>
            <a:fillRect/>
          </a:stretch>
        </p:blipFill>
        <p:spPr>
          <a:xfrm>
            <a:off x="4208555" y="5123870"/>
            <a:ext cx="3782824" cy="3919109"/>
          </a:xfrm>
          <a:prstGeom prst="rect">
            <a:avLst/>
          </a:prstGeom>
        </p:spPr>
      </p:pic>
      <p:pic>
        <p:nvPicPr>
          <p:cNvPr id="21" name="图片 20"/>
          <p:cNvPicPr>
            <a:picLocks noChangeAspect="1"/>
          </p:cNvPicPr>
          <p:nvPr/>
        </p:nvPicPr>
        <p:blipFill>
          <a:blip r:embed="rId3"/>
          <a:stretch>
            <a:fillRect/>
          </a:stretch>
        </p:blipFill>
        <p:spPr>
          <a:xfrm>
            <a:off x="0" y="-1"/>
            <a:ext cx="12192000" cy="553865"/>
          </a:xfrm>
          <a:prstGeom prst="rect">
            <a:avLst/>
          </a:prstGeom>
        </p:spPr>
      </p:pic>
      <p:pic>
        <p:nvPicPr>
          <p:cNvPr id="25" name="图片 24"/>
          <p:cNvPicPr>
            <a:picLocks noChangeAspect="1"/>
          </p:cNvPicPr>
          <p:nvPr/>
        </p:nvPicPr>
        <p:blipFill rotWithShape="1">
          <a:blip r:embed="rId4">
            <a:extLst>
              <a:ext uri="{BEBA8EAE-BF5A-486C-A8C5-ECC9F3942E4B}">
                <a14:imgProps xmlns:a14="http://schemas.microsoft.com/office/drawing/2010/main">
                  <a14:imgLayer r:embed="rId5">
                    <a14:imgEffect>
                      <a14:artisticPhotocopy trans="59000" detail="10"/>
                    </a14:imgEffect>
                  </a14:imgLayer>
                </a14:imgProps>
              </a:ext>
              <a:ext uri="{28A0092B-C50C-407E-A947-70E740481C1C}">
                <a14:useLocalDpi xmlns:a14="http://schemas.microsoft.com/office/drawing/2010/main" val="0"/>
              </a:ext>
            </a:extLst>
          </a:blip>
          <a:srcRect l="21222" t="24263" r="27229" b="31678"/>
          <a:stretch>
            <a:fillRect/>
          </a:stretch>
        </p:blipFill>
        <p:spPr>
          <a:xfrm rot="7839735">
            <a:off x="-1483626" y="-1142126"/>
            <a:ext cx="2831237" cy="3226500"/>
          </a:xfrm>
          <a:prstGeom prst="rect">
            <a:avLst/>
          </a:prstGeom>
        </p:spPr>
      </p:pic>
      <p:pic>
        <p:nvPicPr>
          <p:cNvPr id="8" name="图片 7"/>
          <p:cNvPicPr>
            <a:picLocks noChangeAspect="1"/>
          </p:cNvPicPr>
          <p:nvPr/>
        </p:nvPicPr>
        <p:blipFill>
          <a:blip r:embed="rId3"/>
          <a:stretch>
            <a:fillRect/>
          </a:stretch>
        </p:blipFill>
        <p:spPr>
          <a:xfrm>
            <a:off x="0" y="6457950"/>
            <a:ext cx="4699000" cy="400050"/>
          </a:xfrm>
          <a:prstGeom prst="rect">
            <a:avLst/>
          </a:prstGeom>
        </p:spPr>
      </p:pic>
      <p:pic>
        <p:nvPicPr>
          <p:cNvPr id="9" name="图片 8"/>
          <p:cNvPicPr>
            <a:picLocks noChangeAspect="1"/>
          </p:cNvPicPr>
          <p:nvPr/>
        </p:nvPicPr>
        <p:blipFill>
          <a:blip r:embed="rId3"/>
          <a:stretch>
            <a:fillRect/>
          </a:stretch>
        </p:blipFill>
        <p:spPr>
          <a:xfrm>
            <a:off x="7492999" y="6457950"/>
            <a:ext cx="4699000" cy="400050"/>
          </a:xfrm>
          <a:prstGeom prst="rect">
            <a:avLst/>
          </a:prstGeom>
        </p:spPr>
      </p:pic>
      <p:pic>
        <p:nvPicPr>
          <p:cNvPr id="27" name="图片 26"/>
          <p:cNvPicPr>
            <a:picLocks noChangeAspect="1"/>
          </p:cNvPicPr>
          <p:nvPr/>
        </p:nvPicPr>
        <p:blipFill rotWithShape="1">
          <a:blip r:embed="rId6">
            <a:extLst>
              <a:ext uri="{28A0092B-C50C-407E-A947-70E740481C1C}">
                <a14:useLocalDpi xmlns:a14="http://schemas.microsoft.com/office/drawing/2010/main" val="0"/>
              </a:ext>
            </a:extLst>
          </a:blip>
          <a:srcRect t="34707" r="-945" b="31476"/>
          <a:stretch>
            <a:fillRect/>
          </a:stretch>
        </p:blipFill>
        <p:spPr>
          <a:xfrm>
            <a:off x="4706935" y="5825470"/>
            <a:ext cx="2816225" cy="1257955"/>
          </a:xfrm>
          <a:prstGeom prst="rect">
            <a:avLst/>
          </a:prstGeom>
          <a:effectLst/>
        </p:spPr>
      </p:pic>
      <p:pic>
        <p:nvPicPr>
          <p:cNvPr id="13" name="图片 12"/>
          <p:cNvPicPr>
            <a:picLocks noChangeAspect="1"/>
          </p:cNvPicPr>
          <p:nvPr/>
        </p:nvPicPr>
        <p:blipFill>
          <a:blip r:embed="rId3"/>
          <a:stretch>
            <a:fillRect/>
          </a:stretch>
        </p:blipFill>
        <p:spPr>
          <a:xfrm>
            <a:off x="4699000" y="6786563"/>
            <a:ext cx="2793999" cy="71437"/>
          </a:xfrm>
          <a:prstGeom prst="rect">
            <a:avLst/>
          </a:prstGeom>
        </p:spPr>
      </p:pic>
      <p:sp>
        <p:nvSpPr>
          <p:cNvPr id="7" name="文本框 6"/>
          <p:cNvSpPr txBox="1"/>
          <p:nvPr/>
        </p:nvSpPr>
        <p:spPr>
          <a:xfrm>
            <a:off x="7619999" y="6477744"/>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sp>
        <p:nvSpPr>
          <p:cNvPr id="20" name="文本框 19"/>
          <p:cNvSpPr txBox="1"/>
          <p:nvPr/>
        </p:nvSpPr>
        <p:spPr>
          <a:xfrm>
            <a:off x="220660" y="6480125"/>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pic>
        <p:nvPicPr>
          <p:cNvPr id="22" name="图片 21"/>
          <p:cNvPicPr>
            <a:picLocks noChangeAspect="1"/>
          </p:cNvPicPr>
          <p:nvPr/>
        </p:nvPicPr>
        <p:blipFill rotWithShape="1">
          <a:blip r:embed="rId7">
            <a:extLst>
              <a:ext uri="{28A0092B-C50C-407E-A947-70E740481C1C}">
                <a14:useLocalDpi xmlns:a14="http://schemas.microsoft.com/office/drawing/2010/main" val="0"/>
              </a:ext>
            </a:extLst>
          </a:blip>
          <a:srcRect t="45162" b="43657"/>
          <a:stretch>
            <a:fillRect/>
          </a:stretch>
        </p:blipFill>
        <p:spPr>
          <a:xfrm>
            <a:off x="8942612" y="12009"/>
            <a:ext cx="3371850" cy="502657"/>
          </a:xfrm>
          <a:prstGeom prst="rect">
            <a:avLst/>
          </a:prstGeom>
        </p:spPr>
      </p:pic>
      <p:sp>
        <p:nvSpPr>
          <p:cNvPr id="5" name="文本框 4"/>
          <p:cNvSpPr txBox="1"/>
          <p:nvPr/>
        </p:nvSpPr>
        <p:spPr>
          <a:xfrm>
            <a:off x="0" y="-77012"/>
            <a:ext cx="4098267" cy="706755"/>
          </a:xfrm>
          <a:prstGeom prst="rect">
            <a:avLst/>
          </a:prstGeom>
          <a:noFill/>
        </p:spPr>
        <p:txBody>
          <a:bodyPr wrap="square" rtlCol="0">
            <a:spAutoFit/>
          </a:bodyPr>
          <a:lstStyle/>
          <a:p>
            <a:r>
              <a:rPr lang="zh-CN" altLang="en-US" sz="4000" dirty="0">
                <a:solidFill>
                  <a:schemeClr val="bg1"/>
                </a:solidFill>
                <a:latin typeface="华文行楷" panose="02010800040101010101" charset="-122"/>
                <a:ea typeface="华文行楷" panose="02010800040101010101" charset="-122"/>
              </a:rPr>
              <a:t>近期工作</a:t>
            </a:r>
            <a:endParaRPr lang="zh-CN" altLang="en-US" sz="4000" dirty="0">
              <a:solidFill>
                <a:schemeClr val="bg1"/>
              </a:solidFill>
              <a:latin typeface="华文行楷" panose="02010800040101010101" charset="-122"/>
              <a:ea typeface="华文行楷" panose="02010800040101010101" charset="-122"/>
            </a:endParaRPr>
          </a:p>
        </p:txBody>
      </p:sp>
      <p:sp>
        <p:nvSpPr>
          <p:cNvPr id="2" name="文本框 1"/>
          <p:cNvSpPr txBox="1"/>
          <p:nvPr/>
        </p:nvSpPr>
        <p:spPr>
          <a:xfrm>
            <a:off x="16783" y="529116"/>
            <a:ext cx="1304016" cy="76944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4400" dirty="0">
                <a:latin typeface="思源黑体 CN Bold" panose="020B0800000000000000" pitchFamily="34" charset="-122"/>
                <a:ea typeface="思源黑体 CN Bold" panose="020B0800000000000000" pitchFamily="34" charset="-122"/>
              </a:rPr>
              <a:t>01</a:t>
            </a:r>
            <a:endParaRPr lang="zh-CN" altLang="en-US" sz="4400" dirty="0">
              <a:latin typeface="思源黑体 CN Bold" panose="020B0800000000000000" pitchFamily="34" charset="-122"/>
              <a:ea typeface="思源黑体 CN Bold" panose="020B0800000000000000" pitchFamily="34" charset="-122"/>
            </a:endParaRPr>
          </a:p>
        </p:txBody>
      </p:sp>
      <p:sp>
        <p:nvSpPr>
          <p:cNvPr id="28" name="文本框 27"/>
          <p:cNvSpPr txBox="1"/>
          <p:nvPr/>
        </p:nvSpPr>
        <p:spPr>
          <a:xfrm>
            <a:off x="970915" y="1298575"/>
            <a:ext cx="10811510" cy="2495550"/>
          </a:xfrm>
          <a:prstGeom prst="rect">
            <a:avLst/>
          </a:prstGeom>
          <a:noFill/>
        </p:spPr>
        <p:txBody>
          <a:bodyPr wrap="square" rtlCol="0">
            <a:noAutofit/>
          </a:bodyPr>
          <a:lstStyle/>
          <a:p>
            <a:pPr indent="0">
              <a:lnSpc>
                <a:spcPct val="150000"/>
              </a:lnSpc>
              <a:buFont typeface="Arial" panose="020B0604020202020204" pitchFamily="34" charset="0"/>
              <a:buNone/>
            </a:pPr>
            <a:r>
              <a:rPr lang="zh-CN" altLang="en-US" sz="3200" b="1" dirty="0">
                <a:latin typeface="华文楷体" panose="02010600040101010101" charset="-122"/>
                <a:ea typeface="华文楷体" panose="02010600040101010101" charset="-122"/>
                <a:cs typeface="华文楷体" panose="02010600040101010101" charset="-122"/>
              </a:rPr>
              <a:t>零知识证明</a:t>
            </a:r>
            <a:endParaRPr lang="zh-CN" altLang="en-US" sz="3200" b="1" dirty="0">
              <a:latin typeface="华文楷体" panose="02010600040101010101" charset="-122"/>
              <a:ea typeface="华文楷体" panose="02010600040101010101" charset="-122"/>
              <a:cs typeface="华文楷体" panose="02010600040101010101" charset="-122"/>
            </a:endParaRPr>
          </a:p>
          <a:p>
            <a:pPr marL="342900" indent="-342900">
              <a:lnSpc>
                <a:spcPct val="150000"/>
              </a:lnSpc>
              <a:buSzPct val="50000"/>
              <a:buFont typeface="Wingdings" panose="05000000000000000000" charset="0"/>
              <a:buChar char="l"/>
            </a:pPr>
            <a:r>
              <a:rPr lang="zh-CN" altLang="en-US" sz="2400" b="1" dirty="0">
                <a:latin typeface="华文楷体" panose="02010600040101010101" charset="-122"/>
                <a:ea typeface="华文楷体" panose="02010600040101010101" charset="-122"/>
                <a:cs typeface="华文楷体" panose="02010600040101010101" charset="-122"/>
              </a:rPr>
              <a:t>是一方（证明者）向另一方（检验者）证明某命题的方法，特点是过程中除“该命题为真”之事外，不泄露任何资讯。</a:t>
            </a:r>
            <a:endParaRPr lang="zh-CN" altLang="en-US" sz="2400" b="1" dirty="0">
              <a:latin typeface="华文楷体" panose="02010600040101010101" charset="-122"/>
              <a:ea typeface="华文楷体" panose="02010600040101010101" charset="-122"/>
              <a:cs typeface="华文楷体" panose="02010600040101010101" charset="-122"/>
            </a:endParaRPr>
          </a:p>
          <a:p>
            <a:pPr marL="342900" indent="-342900">
              <a:lnSpc>
                <a:spcPct val="150000"/>
              </a:lnSpc>
              <a:buSzPct val="50000"/>
              <a:buFont typeface="Wingdings" panose="05000000000000000000" charset="0"/>
              <a:buChar char="l"/>
            </a:pPr>
            <a:r>
              <a:rPr lang="zh-CN" altLang="en-US" sz="2400" b="1" dirty="0">
                <a:latin typeface="华文楷体" panose="02010600040101010101" charset="-122"/>
                <a:ea typeface="华文楷体" panose="02010600040101010101" charset="-122"/>
                <a:cs typeface="华文楷体" panose="02010600040101010101" charset="-122"/>
              </a:rPr>
              <a:t>零知识证明的特性可以导致一些有趣的应用，包括电子投票，在线拍卖，匿名凭证等。在分布式账本技术和区块链技术的背景下，也有许多有趣的应用，例如 Pedersen 承诺，条款，以及区块链上的各种智能合约。同时，零知识证明还可以与其他先进技术结合，包括可验证数据库外包和可验证机器学习。</a:t>
            </a:r>
            <a:endParaRPr lang="zh-CN" altLang="en-US" sz="2400" b="1" dirty="0">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rotWithShape="1">
          <a:blip r:embed="rId1">
            <a:lum bright="70000" contrast="-70000"/>
            <a:extLst>
              <a:ext uri="{BEBA8EAE-BF5A-486C-A8C5-ECC9F3942E4B}">
                <a14:imgProps xmlns:a14="http://schemas.microsoft.com/office/drawing/2010/main">
                  <a14:imgLayer r:embed="rId2">
                    <a14:imgEffect>
                      <a14:artisticPhotocopy trans="62000" detail="10"/>
                    </a14:imgEffect>
                  </a14:imgLayer>
                </a14:imgProps>
              </a:ext>
              <a:ext uri="{28A0092B-C50C-407E-A947-70E740481C1C}">
                <a14:useLocalDpi xmlns:a14="http://schemas.microsoft.com/office/drawing/2010/main" val="0"/>
              </a:ext>
            </a:extLst>
          </a:blip>
          <a:srcRect l="21090" t="24930" r="28578" b="35961"/>
          <a:stretch>
            <a:fillRect/>
          </a:stretch>
        </p:blipFill>
        <p:spPr>
          <a:xfrm>
            <a:off x="4208555" y="5123870"/>
            <a:ext cx="3782824" cy="3919109"/>
          </a:xfrm>
          <a:prstGeom prst="rect">
            <a:avLst/>
          </a:prstGeom>
        </p:spPr>
      </p:pic>
      <p:pic>
        <p:nvPicPr>
          <p:cNvPr id="21" name="图片 20"/>
          <p:cNvPicPr>
            <a:picLocks noChangeAspect="1"/>
          </p:cNvPicPr>
          <p:nvPr/>
        </p:nvPicPr>
        <p:blipFill>
          <a:blip r:embed="rId3"/>
          <a:stretch>
            <a:fillRect/>
          </a:stretch>
        </p:blipFill>
        <p:spPr>
          <a:xfrm>
            <a:off x="0" y="-1"/>
            <a:ext cx="12192000" cy="553865"/>
          </a:xfrm>
          <a:prstGeom prst="rect">
            <a:avLst/>
          </a:prstGeom>
        </p:spPr>
      </p:pic>
      <p:pic>
        <p:nvPicPr>
          <p:cNvPr id="25" name="图片 24"/>
          <p:cNvPicPr>
            <a:picLocks noChangeAspect="1"/>
          </p:cNvPicPr>
          <p:nvPr/>
        </p:nvPicPr>
        <p:blipFill rotWithShape="1">
          <a:blip r:embed="rId4">
            <a:extLst>
              <a:ext uri="{BEBA8EAE-BF5A-486C-A8C5-ECC9F3942E4B}">
                <a14:imgProps xmlns:a14="http://schemas.microsoft.com/office/drawing/2010/main">
                  <a14:imgLayer r:embed="rId5">
                    <a14:imgEffect>
                      <a14:artisticPhotocopy trans="59000" detail="10"/>
                    </a14:imgEffect>
                  </a14:imgLayer>
                </a14:imgProps>
              </a:ext>
              <a:ext uri="{28A0092B-C50C-407E-A947-70E740481C1C}">
                <a14:useLocalDpi xmlns:a14="http://schemas.microsoft.com/office/drawing/2010/main" val="0"/>
              </a:ext>
            </a:extLst>
          </a:blip>
          <a:srcRect l="21222" t="24263" r="27229" b="31678"/>
          <a:stretch>
            <a:fillRect/>
          </a:stretch>
        </p:blipFill>
        <p:spPr>
          <a:xfrm rot="7839735">
            <a:off x="-1483626" y="-1142126"/>
            <a:ext cx="2831237" cy="3226500"/>
          </a:xfrm>
          <a:prstGeom prst="rect">
            <a:avLst/>
          </a:prstGeom>
        </p:spPr>
      </p:pic>
      <p:pic>
        <p:nvPicPr>
          <p:cNvPr id="8" name="图片 7"/>
          <p:cNvPicPr>
            <a:picLocks noChangeAspect="1"/>
          </p:cNvPicPr>
          <p:nvPr/>
        </p:nvPicPr>
        <p:blipFill>
          <a:blip r:embed="rId3"/>
          <a:stretch>
            <a:fillRect/>
          </a:stretch>
        </p:blipFill>
        <p:spPr>
          <a:xfrm>
            <a:off x="0" y="6457950"/>
            <a:ext cx="4699000" cy="400050"/>
          </a:xfrm>
          <a:prstGeom prst="rect">
            <a:avLst/>
          </a:prstGeom>
        </p:spPr>
      </p:pic>
      <p:sp>
        <p:nvSpPr>
          <p:cNvPr id="20" name="文本框 19"/>
          <p:cNvSpPr txBox="1"/>
          <p:nvPr/>
        </p:nvSpPr>
        <p:spPr>
          <a:xfrm>
            <a:off x="220660" y="6480125"/>
            <a:ext cx="5054600" cy="369332"/>
          </a:xfrm>
          <a:prstGeom prst="rect">
            <a:avLst/>
          </a:prstGeom>
          <a:noFill/>
        </p:spPr>
        <p:txBody>
          <a:bodyPr wrap="square" rtlCol="0">
            <a:spAutoFit/>
          </a:bodyPr>
          <a:lstStyle/>
          <a:p>
            <a:r>
              <a:rPr lang="en-US" altLang="zh-CN" b="1" dirty="0">
                <a:solidFill>
                  <a:schemeClr val="bg1"/>
                </a:solidFill>
                <a:latin typeface="Constantia" panose="02030602050306030303" pitchFamily="18" charset="0"/>
              </a:rPr>
              <a:t>HARBIN INSTITUTE OF TECHNOLOGY</a:t>
            </a:r>
            <a:endParaRPr lang="zh-CN" altLang="en-US" b="1" dirty="0">
              <a:solidFill>
                <a:schemeClr val="bg1"/>
              </a:solidFill>
              <a:latin typeface="Constantia" panose="02030602050306030303" pitchFamily="18" charset="0"/>
            </a:endParaRPr>
          </a:p>
        </p:txBody>
      </p:sp>
      <p:pic>
        <p:nvPicPr>
          <p:cNvPr id="22" name="图片 21"/>
          <p:cNvPicPr>
            <a:picLocks noChangeAspect="1"/>
          </p:cNvPicPr>
          <p:nvPr/>
        </p:nvPicPr>
        <p:blipFill rotWithShape="1">
          <a:blip r:embed="rId6">
            <a:extLst>
              <a:ext uri="{28A0092B-C50C-407E-A947-70E740481C1C}">
                <a14:useLocalDpi xmlns:a14="http://schemas.microsoft.com/office/drawing/2010/main" val="0"/>
              </a:ext>
            </a:extLst>
          </a:blip>
          <a:srcRect t="45162" b="43657"/>
          <a:stretch>
            <a:fillRect/>
          </a:stretch>
        </p:blipFill>
        <p:spPr>
          <a:xfrm>
            <a:off x="8942612" y="12009"/>
            <a:ext cx="3371850" cy="502657"/>
          </a:xfrm>
          <a:prstGeom prst="rect">
            <a:avLst/>
          </a:prstGeom>
        </p:spPr>
      </p:pic>
      <p:sp>
        <p:nvSpPr>
          <p:cNvPr id="5" name="文本框 4"/>
          <p:cNvSpPr txBox="1"/>
          <p:nvPr/>
        </p:nvSpPr>
        <p:spPr>
          <a:xfrm>
            <a:off x="0" y="-77012"/>
            <a:ext cx="4098267" cy="706755"/>
          </a:xfrm>
          <a:prstGeom prst="rect">
            <a:avLst/>
          </a:prstGeom>
          <a:noFill/>
        </p:spPr>
        <p:txBody>
          <a:bodyPr wrap="square" rtlCol="0">
            <a:spAutoFit/>
          </a:bodyPr>
          <a:lstStyle/>
          <a:p>
            <a:r>
              <a:rPr lang="zh-CN" altLang="en-US" sz="4000" dirty="0">
                <a:solidFill>
                  <a:schemeClr val="bg1"/>
                </a:solidFill>
                <a:latin typeface="华文行楷" panose="02010800040101010101" charset="-122"/>
                <a:ea typeface="华文行楷" panose="02010800040101010101" charset="-122"/>
              </a:rPr>
              <a:t>近期工作</a:t>
            </a:r>
            <a:endParaRPr lang="zh-CN" altLang="en-US" sz="4000" dirty="0">
              <a:solidFill>
                <a:schemeClr val="bg1"/>
              </a:solidFill>
              <a:latin typeface="华文行楷" panose="02010800040101010101" charset="-122"/>
              <a:ea typeface="华文行楷" panose="02010800040101010101" charset="-122"/>
            </a:endParaRPr>
          </a:p>
        </p:txBody>
      </p:sp>
      <p:sp>
        <p:nvSpPr>
          <p:cNvPr id="2" name="文本框 1"/>
          <p:cNvSpPr txBox="1"/>
          <p:nvPr/>
        </p:nvSpPr>
        <p:spPr>
          <a:xfrm>
            <a:off x="16783" y="529116"/>
            <a:ext cx="1304016" cy="76944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sz="4400" dirty="0">
                <a:latin typeface="思源黑体 CN Bold" panose="020B0800000000000000" pitchFamily="34" charset="-122"/>
                <a:ea typeface="思源黑体 CN Bold" panose="020B0800000000000000" pitchFamily="34" charset="-122"/>
              </a:rPr>
              <a:t>01</a:t>
            </a:r>
            <a:endParaRPr lang="zh-CN" altLang="en-US" sz="4400" dirty="0">
              <a:latin typeface="思源黑体 CN Bold" panose="020B0800000000000000" pitchFamily="34" charset="-122"/>
              <a:ea typeface="思源黑体 CN Bold" panose="020B0800000000000000" pitchFamily="34" charset="-122"/>
            </a:endParaRPr>
          </a:p>
        </p:txBody>
      </p:sp>
      <p:sp>
        <p:nvSpPr>
          <p:cNvPr id="28" name="文本框 27"/>
          <p:cNvSpPr txBox="1"/>
          <p:nvPr/>
        </p:nvSpPr>
        <p:spPr>
          <a:xfrm>
            <a:off x="685165" y="765175"/>
            <a:ext cx="11343640" cy="4924425"/>
          </a:xfrm>
          <a:prstGeom prst="rect">
            <a:avLst/>
          </a:prstGeom>
          <a:noFill/>
        </p:spPr>
        <p:txBody>
          <a:bodyPr wrap="square" rtlCol="0">
            <a:noAutofit/>
          </a:bodyPr>
          <a:lstStyle/>
          <a:p>
            <a:pPr indent="0">
              <a:lnSpc>
                <a:spcPct val="150000"/>
              </a:lnSpc>
              <a:buFont typeface="Arial" panose="020B0604020202020204" pitchFamily="34" charset="0"/>
              <a:buNone/>
            </a:pPr>
            <a:r>
              <a:rPr lang="zh-CN" altLang="en-US" sz="3200" b="1" dirty="0">
                <a:latin typeface="华文楷体" panose="02010600040101010101" charset="-122"/>
                <a:ea typeface="华文楷体" panose="02010600040101010101" charset="-122"/>
                <a:cs typeface="华文楷体" panose="02010600040101010101" charset="-122"/>
              </a:rPr>
              <a:t>零知识证明</a:t>
            </a:r>
            <a:endParaRPr lang="zh-CN" altLang="en-US" sz="3200" b="1" dirty="0">
              <a:latin typeface="华文楷体" panose="02010600040101010101" charset="-122"/>
              <a:ea typeface="华文楷体" panose="02010600040101010101" charset="-122"/>
              <a:cs typeface="华文楷体" panose="02010600040101010101" charset="-122"/>
            </a:endParaRPr>
          </a:p>
          <a:p>
            <a:pPr marL="342900" indent="-342900">
              <a:lnSpc>
                <a:spcPct val="150000"/>
              </a:lnSpc>
              <a:buSzPct val="50000"/>
              <a:buFont typeface="Wingdings" panose="05000000000000000000" charset="0"/>
              <a:buChar char="l"/>
            </a:pPr>
            <a:r>
              <a:rPr lang="zh-CN" altLang="en-US" sz="2400" dirty="0">
                <a:latin typeface="华文楷体" panose="02010600040101010101" charset="-122"/>
                <a:ea typeface="华文楷体" panose="02010600040101010101" charset="-122"/>
                <a:cs typeface="华文楷体" panose="02010600040101010101" charset="-122"/>
                <a:sym typeface="+mn-ea"/>
              </a:rPr>
              <a:t>《</a:t>
            </a:r>
            <a:r>
              <a:rPr lang="en-US" altLang="zh-CN" sz="2400" dirty="0">
                <a:latin typeface="华文楷体" panose="02010600040101010101" charset="-122"/>
                <a:ea typeface="华文楷体" panose="02010600040101010101" charset="-122"/>
                <a:cs typeface="华文楷体" panose="02010600040101010101" charset="-122"/>
                <a:sym typeface="+mn-ea"/>
              </a:rPr>
              <a:t> </a:t>
            </a:r>
            <a:r>
              <a:rPr sz="2400" b="1" dirty="0">
                <a:latin typeface="Times New Roman" panose="02020603050405020304" pitchFamily="18" charset="0"/>
                <a:ea typeface="华文楷体" panose="02010600040101010101" charset="-122"/>
                <a:cs typeface="Times New Roman" panose="02020603050405020304" pitchFamily="18" charset="0"/>
                <a:sym typeface="+mn-ea"/>
              </a:rPr>
              <a:t>Optimized CPU–GPU collaborative acceleration of zero-knowledge proof for confidential transactions</a:t>
            </a:r>
            <a:r>
              <a:rPr lang="en-US" altLang="zh-CN" sz="2400" dirty="0">
                <a:latin typeface="华文楷体" panose="02010600040101010101" charset="-122"/>
                <a:ea typeface="华文楷体" panose="02010600040101010101" charset="-122"/>
                <a:cs typeface="华文楷体" panose="02010600040101010101" charset="-122"/>
                <a:sym typeface="+mn-ea"/>
              </a:rPr>
              <a:t> </a:t>
            </a:r>
            <a:r>
              <a:rPr lang="zh-CN" altLang="en-US" sz="2400" dirty="0">
                <a:latin typeface="华文楷体" panose="02010600040101010101" charset="-122"/>
                <a:ea typeface="华文楷体" panose="02010600040101010101" charset="-122"/>
                <a:cs typeface="华文楷体" panose="02010600040101010101" charset="-122"/>
                <a:sym typeface="+mn-ea"/>
              </a:rPr>
              <a:t>》</a:t>
            </a:r>
            <a:endParaRPr lang="zh-CN" altLang="en-US" sz="2400" dirty="0">
              <a:latin typeface="华文楷体" panose="02010600040101010101" charset="-122"/>
              <a:ea typeface="华文楷体" panose="02010600040101010101" charset="-122"/>
              <a:cs typeface="华文楷体" panose="02010600040101010101" charset="-122"/>
            </a:endParaRPr>
          </a:p>
          <a:p>
            <a:pPr marL="1257300" lvl="2" indent="-342900">
              <a:lnSpc>
                <a:spcPct val="150000"/>
              </a:lnSpc>
              <a:buSzPct val="50000"/>
              <a:buFont typeface="Wingdings" panose="05000000000000000000" charset="0"/>
              <a:buChar char="l"/>
            </a:pPr>
            <a:r>
              <a:rPr lang="zh-CN" altLang="en-US" sz="2400" b="1" dirty="0">
                <a:latin typeface="华文楷体" panose="02010600040101010101" charset="-122"/>
                <a:ea typeface="华文楷体" panose="02010600040101010101" charset="-122"/>
                <a:cs typeface="华文楷体" panose="02010600040101010101" charset="-122"/>
              </a:rPr>
              <a:t>这篇论文利用</a:t>
            </a:r>
            <a:r>
              <a:rPr lang="en-US" altLang="zh-CN" sz="2400" b="1" dirty="0">
                <a:latin typeface="华文楷体" panose="02010600040101010101" charset="-122"/>
                <a:ea typeface="华文楷体" panose="02010600040101010101" charset="-122"/>
                <a:cs typeface="华文楷体" panose="02010600040101010101" charset="-122"/>
              </a:rPr>
              <a:t> </a:t>
            </a:r>
            <a:r>
              <a:rPr lang="zh-CN" altLang="en-US" sz="2400" b="1" dirty="0">
                <a:latin typeface="华文楷体" panose="02010600040101010101" charset="-122"/>
                <a:ea typeface="华文楷体" panose="02010600040101010101" charset="-122"/>
                <a:cs typeface="华文楷体" panose="02010600040101010101" charset="-122"/>
              </a:rPr>
              <a:t>CPU-GPU</a:t>
            </a:r>
            <a:r>
              <a:rPr lang="en-US" altLang="zh-CN" sz="2400" b="1" dirty="0">
                <a:latin typeface="华文楷体" panose="02010600040101010101" charset="-122"/>
                <a:ea typeface="华文楷体" panose="02010600040101010101" charset="-122"/>
                <a:cs typeface="华文楷体" panose="02010600040101010101" charset="-122"/>
              </a:rPr>
              <a:t> </a:t>
            </a:r>
            <a:r>
              <a:rPr lang="zh-CN" altLang="en-US" sz="2400" b="1" dirty="0">
                <a:latin typeface="华文楷体" panose="02010600040101010101" charset="-122"/>
                <a:ea typeface="华文楷体" panose="02010600040101010101" charset="-122"/>
                <a:cs typeface="华文楷体" panose="02010600040101010101" charset="-122"/>
              </a:rPr>
              <a:t>异构架构协同加速机密交易</a:t>
            </a:r>
            <a:r>
              <a:rPr lang="en-US" altLang="zh-CN" sz="2400" b="1" dirty="0">
                <a:latin typeface="华文楷体" panose="02010600040101010101" charset="-122"/>
                <a:ea typeface="华文楷体" panose="02010600040101010101" charset="-122"/>
                <a:cs typeface="华文楷体" panose="02010600040101010101" charset="-122"/>
              </a:rPr>
              <a:t> Bulletproofs  </a:t>
            </a:r>
            <a:endParaRPr lang="en-US" altLang="zh-CN" sz="2400" b="1" dirty="0">
              <a:latin typeface="华文楷体" panose="02010600040101010101" charset="-122"/>
              <a:ea typeface="华文楷体" panose="02010600040101010101" charset="-122"/>
              <a:cs typeface="华文楷体" panose="02010600040101010101" charset="-122"/>
            </a:endParaRPr>
          </a:p>
          <a:p>
            <a:pPr marL="2171700" lvl="4" indent="-342900">
              <a:lnSpc>
                <a:spcPct val="150000"/>
              </a:lnSpc>
              <a:buSzPct val="50000"/>
              <a:buFont typeface="Wingdings" panose="05000000000000000000" charset="0"/>
              <a:buChar char="l"/>
            </a:pPr>
            <a:r>
              <a:rPr lang="en-US" altLang="zh-CN" sz="2400" b="1" dirty="0">
                <a:latin typeface="华文楷体" panose="02010600040101010101" charset="-122"/>
                <a:ea typeface="华文楷体" panose="02010600040101010101" charset="-122"/>
                <a:cs typeface="华文楷体" panose="02010600040101010101" charset="-122"/>
              </a:rPr>
              <a:t>并行化内积计算来加速 Bulletproofs 算法</a:t>
            </a:r>
            <a:endParaRPr lang="en-US" altLang="zh-CN" sz="2400" b="1" dirty="0">
              <a:latin typeface="华文楷体" panose="02010600040101010101" charset="-122"/>
              <a:ea typeface="华文楷体" panose="02010600040101010101" charset="-122"/>
              <a:cs typeface="华文楷体" panose="02010600040101010101" charset="-122"/>
            </a:endParaRPr>
          </a:p>
          <a:p>
            <a:pPr marL="2171700" lvl="4" indent="-342900">
              <a:lnSpc>
                <a:spcPct val="150000"/>
              </a:lnSpc>
              <a:buSzPct val="50000"/>
              <a:buFont typeface="Wingdings" panose="05000000000000000000" charset="0"/>
              <a:buChar char="l"/>
            </a:pPr>
            <a:r>
              <a:rPr lang="en-US" altLang="zh-CN" sz="2400" b="1" dirty="0">
                <a:latin typeface="华文楷体" panose="02010600040101010101" charset="-122"/>
                <a:ea typeface="华文楷体" panose="02010600040101010101" charset="-122"/>
                <a:cs typeface="华文楷体" panose="02010600040101010101" charset="-122"/>
              </a:rPr>
              <a:t>实现了一个集成的优化机制，包括零拷贝内存管理、数据查找、数据分割和流水，可以进一步提高性能</a:t>
            </a:r>
            <a:endParaRPr lang="en-US" altLang="zh-CN" sz="2400" b="1" dirty="0">
              <a:latin typeface="华文楷体" panose="02010600040101010101" charset="-122"/>
              <a:ea typeface="华文楷体" panose="02010600040101010101" charset="-122"/>
              <a:cs typeface="华文楷体" panose="02010600040101010101" charset="-122"/>
            </a:endParaRPr>
          </a:p>
          <a:p>
            <a:pPr marL="2171700" lvl="4" indent="-342900">
              <a:lnSpc>
                <a:spcPct val="150000"/>
              </a:lnSpc>
              <a:buSzPct val="50000"/>
              <a:buFont typeface="Wingdings" panose="05000000000000000000" charset="0"/>
              <a:buChar char="l"/>
            </a:pPr>
            <a:r>
              <a:rPr lang="en-US" altLang="zh-CN" sz="2400" b="1" dirty="0">
                <a:latin typeface="华文楷体" panose="02010600040101010101" charset="-122"/>
                <a:ea typeface="华文楷体" panose="02010600040101010101" charset="-122"/>
                <a:cs typeface="华文楷体" panose="02010600040101010101" charset="-122"/>
              </a:rPr>
              <a:t>提出同时支持机密和透明事务的安全模型</a:t>
            </a:r>
            <a:endParaRPr lang="en-US" altLang="zh-CN" sz="2400" b="1" dirty="0">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KSO_WM_UNIT_PLACING_PICTURE_USER_VIEWPORT" val="{&quot;height&quot;:630,&quot;width&quot;:7400}"/>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UNIT_PLACING_PICTURE_USER_VIEWPORT" val="{&quot;height&quot;:630,&quot;width&quot;:7400}"/>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UNIT_PLACING_PICTURE_USER_VIEWPORT" val="{&quot;height&quot;:112.49921259842519,&quot;width&quot;:4399.99842519685}"/>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COMMONDATA" val="eyJoZGlkIjoiNWVkODczOWZjYTk3NDM1ZGFkNjgwN2UwMTAzNmNiZGEifQ=="/>
</p:tagLst>
</file>

<file path=ppt/tags/tag4.xml><?xml version="1.0" encoding="utf-8"?>
<p:tagLst xmlns:p="http://schemas.openxmlformats.org/presentationml/2006/main">
  <p:tag name="KSO_WM_UNIT_PLACING_PICTURE_USER_VIEWPORT" val="{&quot;height&quot;:791.5858267716535,&quot;width&quot;:19200}"/>
</p:tagLst>
</file>

<file path=ppt/tags/tag5.xml><?xml version="1.0" encoding="utf-8"?>
<p:tagLst xmlns:p="http://schemas.openxmlformats.org/presentationml/2006/main">
  <p:tag name="KSO_WM_UNIT_PLACING_PICTURE_USER_VIEWPORT" val="{&quot;height&quot;:791.5858267716535,&quot;width&quot;:5310}"/>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15197</Words>
  <Application>WPS 演示</Application>
  <PresentationFormat>宽屏</PresentationFormat>
  <Paragraphs>727</Paragraphs>
  <Slides>43</Slides>
  <Notes>9</Notes>
  <HiddenSlides>0</HiddenSlides>
  <MMClips>0</MMClips>
  <ScaleCrop>false</ScaleCrop>
  <HeadingPairs>
    <vt:vector size="6" baseType="variant">
      <vt:variant>
        <vt:lpstr>已用的字体</vt:lpstr>
      </vt:variant>
      <vt:variant>
        <vt:i4>22</vt:i4>
      </vt:variant>
      <vt:variant>
        <vt:lpstr>主题</vt:lpstr>
      </vt:variant>
      <vt:variant>
        <vt:i4>2</vt:i4>
      </vt:variant>
      <vt:variant>
        <vt:lpstr>幻灯片标题</vt:lpstr>
      </vt:variant>
      <vt:variant>
        <vt:i4>43</vt:i4>
      </vt:variant>
    </vt:vector>
  </HeadingPairs>
  <TitlesOfParts>
    <vt:vector size="67" baseType="lpstr">
      <vt:lpstr>Arial</vt:lpstr>
      <vt:lpstr>宋体</vt:lpstr>
      <vt:lpstr>Wingdings</vt:lpstr>
      <vt:lpstr>华文楷体</vt:lpstr>
      <vt:lpstr>Constantia</vt:lpstr>
      <vt:lpstr>Times New Roman</vt:lpstr>
      <vt:lpstr>华文中宋</vt:lpstr>
      <vt:lpstr>思源黑体 CN Bold</vt:lpstr>
      <vt:lpstr>黑体</vt:lpstr>
      <vt:lpstr>华文行楷</vt:lpstr>
      <vt:lpstr>Wingdings</vt:lpstr>
      <vt:lpstr>微软雅黑</vt:lpstr>
      <vt:lpstr>Arial Unicode MS</vt:lpstr>
      <vt:lpstr>等线 Light</vt:lpstr>
      <vt:lpstr>等线</vt:lpstr>
      <vt:lpstr>思源宋体 CN Heavy</vt:lpstr>
      <vt:lpstr>思源宋体 CN Medium</vt:lpstr>
      <vt:lpstr>思源宋体 CN SemiBold</vt:lpstr>
      <vt:lpstr>Calibri</vt:lpstr>
      <vt:lpstr>BatangChe</vt:lpstr>
      <vt:lpstr>Segoe Print</vt:lpstr>
      <vt:lpstr>Cambria Math</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Swang</dc:creator>
  <cp:lastModifiedBy>路人</cp:lastModifiedBy>
  <cp:revision>45</cp:revision>
  <dcterms:created xsi:type="dcterms:W3CDTF">2021-11-05T07:48:00Z</dcterms:created>
  <dcterms:modified xsi:type="dcterms:W3CDTF">2023-09-17T05:11:17Z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3470D0A6DEED4F46B325F4D00B9AEFCF_13</vt:lpwstr>
  </property>
  <property fmtid="{D5CDD505-2E9C-101B-9397-08002B2CF9AE}" pid="3" name="KSOProductBuildVer">
    <vt:lpwstr>2052-12.1.0.15398</vt:lpwstr>
  </property>
</Properties>
</file>