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90" r:id="rId2"/>
    <p:sldId id="438" r:id="rId3"/>
    <p:sldId id="439" r:id="rId4"/>
    <p:sldId id="393" r:id="rId5"/>
    <p:sldId id="449" r:id="rId6"/>
    <p:sldId id="456" r:id="rId7"/>
    <p:sldId id="462" r:id="rId8"/>
    <p:sldId id="428" r:id="rId9"/>
    <p:sldId id="463" r:id="rId10"/>
    <p:sldId id="451" r:id="rId11"/>
    <p:sldId id="452" r:id="rId12"/>
    <p:sldId id="453" r:id="rId13"/>
    <p:sldId id="454" r:id="rId14"/>
    <p:sldId id="455" r:id="rId15"/>
    <p:sldId id="464" r:id="rId16"/>
    <p:sldId id="401" r:id="rId17"/>
    <p:sldId id="429" r:id="rId18"/>
    <p:sldId id="465" r:id="rId19"/>
    <p:sldId id="457" r:id="rId20"/>
    <p:sldId id="458" r:id="rId21"/>
    <p:sldId id="466" r:id="rId22"/>
    <p:sldId id="460" r:id="rId23"/>
    <p:sldId id="467" r:id="rId24"/>
    <p:sldId id="461" r:id="rId25"/>
    <p:sldId id="448" r:id="rId26"/>
    <p:sldId id="390" r:id="rId27"/>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initials="a" lastIdx="1" clrIdx="0">
    <p:extLst>
      <p:ext uri="{19B8F6BF-5375-455C-9EA6-DF929625EA0E}">
        <p15:presenceInfo xmlns:p15="http://schemas.microsoft.com/office/powerpoint/2012/main" userId="alum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a:srgbClr val="FF0000"/>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492" autoAdjust="0"/>
  </p:normalViewPr>
  <p:slideViewPr>
    <p:cSldViewPr>
      <p:cViewPr varScale="1">
        <p:scale>
          <a:sx n="54" d="100"/>
          <a:sy n="54" d="100"/>
        </p:scale>
        <p:origin x="49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3004D049-02D5-4DE4-9124-0DAFA90AE90F}" type="slidenum">
              <a:rPr lang="es-AR" altLang="en-US"/>
              <a:pPr/>
              <a:t>‹Nº›</a:t>
            </a:fld>
            <a:endParaRPr lang="es-AR" altLang="en-US" dirty="0"/>
          </a:p>
        </p:txBody>
      </p:sp>
    </p:spTree>
    <p:extLst>
      <p:ext uri="{BB962C8B-B14F-4D97-AF65-F5344CB8AC3E}">
        <p14:creationId xmlns:p14="http://schemas.microsoft.com/office/powerpoint/2010/main" val="713874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s-AR"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s-AR" dirty="0"/>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s-AR"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CA4C1254-2E63-4D99-BA92-F96B4BA71C4D}" type="slidenum">
              <a:rPr lang="es-AR" altLang="en-US"/>
              <a:pPr/>
              <a:t>‹Nº›</a:t>
            </a:fld>
            <a:endParaRPr lang="es-AR" altLang="en-US" dirty="0"/>
          </a:p>
        </p:txBody>
      </p:sp>
    </p:spTree>
    <p:extLst>
      <p:ext uri="{BB962C8B-B14F-4D97-AF65-F5344CB8AC3E}">
        <p14:creationId xmlns:p14="http://schemas.microsoft.com/office/powerpoint/2010/main" val="2748694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7B92-44F5-450B-A4AB-223E3EBB081E}" type="slidenum">
              <a:rPr lang="es-AR" altLang="en-US"/>
              <a:pPr eaLnBrk="1" hangingPunct="1"/>
              <a:t>1</a:t>
            </a:fld>
            <a:endParaRPr lang="es-AR" alt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44247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BEF8D-E90D-43BC-ADD2-424A03CF12DA}" type="slidenum">
              <a:rPr lang="es-AR" altLang="en-US"/>
              <a:pPr eaLnBrk="1" hangingPunct="1"/>
              <a:t>16</a:t>
            </a:fld>
            <a:endParaRPr lang="es-AR"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dirty="0">
              <a:latin typeface="Arial" panose="020B0604020202020204" pitchFamily="34" charset="0"/>
            </a:endParaRPr>
          </a:p>
        </p:txBody>
      </p:sp>
    </p:spTree>
    <p:extLst>
      <p:ext uri="{BB962C8B-B14F-4D97-AF65-F5344CB8AC3E}">
        <p14:creationId xmlns:p14="http://schemas.microsoft.com/office/powerpoint/2010/main" val="318037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CA4C1254-2E63-4D99-BA92-F96B4BA71C4D}" type="slidenum">
              <a:rPr lang="es-AR" altLang="en-US" smtClean="0"/>
              <a:pPr/>
              <a:t>17</a:t>
            </a:fld>
            <a:endParaRPr lang="es-AR" altLang="en-US" dirty="0"/>
          </a:p>
        </p:txBody>
      </p:sp>
    </p:spTree>
    <p:extLst>
      <p:ext uri="{BB962C8B-B14F-4D97-AF65-F5344CB8AC3E}">
        <p14:creationId xmlns:p14="http://schemas.microsoft.com/office/powerpoint/2010/main" val="114424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nuestro ejemplo simple de 3 entidades, estamos utilizando un JWT que está firmado por el algoritmo HS256, donde solo el servidor de autenticación y el servidor de aplicaciones conocen la clave secreta. El servidor de aplicaciones recibe la clave secreta del servidor de autenticación cuando la aplicación configura su proceso de autenticación. Dado que la aplicación conoce la clave secreta, cuando el usuario hace una llamada a API asociada a JWT a la aplicación, la aplicación puede ejecutar el mismo algoritmo de firma que en el Paso 3 en el JWT. La aplicación puede verificar que la firma obtenida de su propia operación hash coincida con la firma en el JWT mismo (es decir, que coincida con la firma JWT creada por el servidor de autenticación). Si las firmas coinciden, entonces eso significa que el JWT es válido, lo que indica que la llamada API procede de una fuente auténtica. De lo contrario, si las firmas no coinciden, significa que el JWT recibido no es válido, lo que puede ser un indicador de un posible ataque a la aplicación. Entonces al verificar el JWT, la aplicación agrega una capa de confianza entre él y el usuario.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22</a:t>
            </a:fld>
            <a:endParaRPr lang="es-AR" altLang="en-US" dirty="0"/>
          </a:p>
        </p:txBody>
      </p:sp>
    </p:spTree>
    <p:extLst>
      <p:ext uri="{BB962C8B-B14F-4D97-AF65-F5344CB8AC3E}">
        <p14:creationId xmlns:p14="http://schemas.microsoft.com/office/powerpoint/2010/main" val="37049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4</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dirty="0">
              <a:latin typeface="Arial" panose="020B0604020202020204" pitchFamily="34" charset="0"/>
            </a:endParaRPr>
          </a:p>
          <a:p>
            <a:pPr eaLnBrk="1" hangingPunct="1">
              <a:lnSpc>
                <a:spcPct val="80000"/>
              </a:lnSpc>
            </a:pPr>
            <a:endParaRPr lang="es-ES" altLang="en-US" sz="800" dirty="0">
              <a:latin typeface="Arial" panose="020B0604020202020204" pitchFamily="34" charset="0"/>
              <a:cs typeface="Arial"/>
            </a:endParaRPr>
          </a:p>
        </p:txBody>
      </p:sp>
    </p:spTree>
    <p:extLst>
      <p:ext uri="{BB962C8B-B14F-4D97-AF65-F5344CB8AC3E}">
        <p14:creationId xmlns:p14="http://schemas.microsoft.com/office/powerpoint/2010/main" val="8926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7325A7-6B02-4CE0-83CB-308A008D9FF2}" type="slidenum">
              <a:rPr lang="es-AR" altLang="en-US"/>
              <a:pPr eaLnBrk="1" hangingPunct="1"/>
              <a:t>5</a:t>
            </a:fld>
            <a:endParaRPr lang="es-AR"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s-ES" sz="1200" b="0" i="0" kern="1200" dirty="0">
                <a:solidFill>
                  <a:schemeClr val="tx1"/>
                </a:solidFill>
                <a:effectLst/>
                <a:latin typeface="Arial" charset="0"/>
                <a:ea typeface="+mn-ea"/>
                <a:cs typeface="+mn-cs"/>
              </a:rPr>
              <a:t>Para mostrar cómo y por qué se usan los </a:t>
            </a:r>
            <a:r>
              <a:rPr lang="es-ES" sz="1200" b="0" i="0" kern="1200" dirty="0" err="1">
                <a:solidFill>
                  <a:schemeClr val="tx1"/>
                </a:solidFill>
                <a:effectLst/>
                <a:latin typeface="Arial" charset="0"/>
                <a:ea typeface="+mn-ea"/>
                <a:cs typeface="+mn-cs"/>
              </a:rPr>
              <a:t>Tokens</a:t>
            </a:r>
            <a:r>
              <a:rPr lang="es-ES" sz="1200" b="0" i="0" kern="1200" dirty="0">
                <a:solidFill>
                  <a:schemeClr val="tx1"/>
                </a:solidFill>
                <a:effectLst/>
                <a:latin typeface="Arial" charset="0"/>
                <a:ea typeface="+mn-ea"/>
                <a:cs typeface="+mn-cs"/>
              </a:rPr>
              <a:t>, utilizaremos un ejemplo simple de 3 entidades (ver el diagrama a continuación). Las entidades en este ejemplo son el usuario, el servidor de aplicaciones y el servidor de autenticación. El servidor de autenticación proporcionará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al usuario.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el usuario puede comunicarse de forma segura con la aplicación.</a:t>
            </a:r>
            <a:endParaRPr lang="es-ES" altLang="en-US" sz="800" dirty="0">
              <a:latin typeface="Arial" panose="020B0604020202020204" pitchFamily="34" charset="0"/>
            </a:endParaRPr>
          </a:p>
        </p:txBody>
      </p:sp>
    </p:spTree>
    <p:extLst>
      <p:ext uri="{BB962C8B-B14F-4D97-AF65-F5344CB8AC3E}">
        <p14:creationId xmlns:p14="http://schemas.microsoft.com/office/powerpoint/2010/main" val="23402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En este ejemplo, el usuario primero inicia sesión en el servidor de autenticación utilizando el sistema de inicio de sesión del servidor de autenticación (por ejemplo, nombre de usuario y contraseña, inicio de sesión de Facebook, inicio de sesión de Google, etc.). El servidor de autenticación crea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y lo envía al usuario. Cuando el usuario hace llamadas API a la aplicación, el usuario pasa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junto con la llamada API. En esta configuración, el servidor de aplicaciones se configuraría para verificar que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entrante sea creado por el servidor de autenticación (el proceso de verificación se explicará con más detalle más adelante). Por lo tanto, cuando el usuario hace llamadas a la API con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adjunto, la aplicación puede usar el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para verificar que la llamada a API provenga de un usuario autenticado.</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6</a:t>
            </a:fld>
            <a:endParaRPr lang="es-AR" altLang="en-US" dirty="0"/>
          </a:p>
        </p:txBody>
      </p:sp>
    </p:spTree>
    <p:extLst>
      <p:ext uri="{BB962C8B-B14F-4D97-AF65-F5344CB8AC3E}">
        <p14:creationId xmlns:p14="http://schemas.microsoft.com/office/powerpoint/2010/main" val="383939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Arial" charset="0"/>
                <a:ea typeface="+mn-ea"/>
                <a:cs typeface="+mn-cs"/>
              </a:rPr>
              <a:t>El caso más común de uso de los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para manejar la autenticación en aplicaciones móviles o web. Para esto cuando el usuario se quiere autenticar manda sus datos de inicio del sesión al servidor, este genera el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y se lo manda a la aplicación cliente, luego en cada petición el cliente envía este </a:t>
            </a:r>
            <a:r>
              <a:rPr lang="es-ES" sz="1200" b="0" i="0" kern="1200" dirty="0" err="1">
                <a:solidFill>
                  <a:schemeClr val="tx1"/>
                </a:solidFill>
                <a:effectLst/>
                <a:latin typeface="Arial" charset="0"/>
                <a:ea typeface="+mn-ea"/>
                <a:cs typeface="+mn-cs"/>
              </a:rPr>
              <a:t>token</a:t>
            </a:r>
            <a:r>
              <a:rPr lang="es-ES" sz="1200" b="0" i="0" kern="1200" dirty="0">
                <a:solidFill>
                  <a:schemeClr val="tx1"/>
                </a:solidFill>
                <a:effectLst/>
                <a:latin typeface="Arial" charset="0"/>
                <a:ea typeface="+mn-ea"/>
                <a:cs typeface="+mn-cs"/>
              </a:rPr>
              <a:t> que el servidor usa para verificar que el usuario este correctamente autenticado y saber quien es.</a:t>
            </a:r>
          </a:p>
          <a:p>
            <a:r>
              <a:rPr lang="es-ES" sz="1200" b="0" i="0" kern="1200" dirty="0">
                <a:solidFill>
                  <a:schemeClr val="tx1"/>
                </a:solidFill>
                <a:effectLst/>
                <a:latin typeface="Arial" charset="0"/>
                <a:ea typeface="+mn-ea"/>
                <a:cs typeface="+mn-cs"/>
              </a:rPr>
              <a:t>Este igual no es el único caso de uso para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es posible usarlo para transferir cualquier datos entre servicios de nuestra aplicación y asegurarnos de que sean siempre válido. Por ejemplo si tenemos un servicio de envío de email otro servicio podría enviar una petición con un </a:t>
            </a:r>
            <a:r>
              <a:rPr lang="es-ES" sz="1200" b="1" i="0" kern="1200" dirty="0">
                <a:solidFill>
                  <a:schemeClr val="tx1"/>
                </a:solidFill>
                <a:effectLst/>
                <a:latin typeface="Arial" charset="0"/>
                <a:ea typeface="+mn-ea"/>
                <a:cs typeface="+mn-cs"/>
              </a:rPr>
              <a:t>JWT</a:t>
            </a:r>
            <a:r>
              <a:rPr lang="es-ES" sz="1200" b="0" i="0" kern="1200" dirty="0">
                <a:solidFill>
                  <a:schemeClr val="tx1"/>
                </a:solidFill>
                <a:effectLst/>
                <a:latin typeface="Arial" charset="0"/>
                <a:ea typeface="+mn-ea"/>
                <a:cs typeface="+mn-cs"/>
              </a:rPr>
              <a:t> junto al contenido del mail o cualquier otro dato necesario y que estemos seguros que esos datos no fueron alterados de ninguna forma.</a:t>
            </a:r>
          </a:p>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8</a:t>
            </a:fld>
            <a:endParaRPr lang="es-AR" altLang="en-US" dirty="0"/>
          </a:p>
        </p:txBody>
      </p:sp>
    </p:spTree>
    <p:extLst>
      <p:ext uri="{BB962C8B-B14F-4D97-AF65-F5344CB8AC3E}">
        <p14:creationId xmlns:p14="http://schemas.microsoft.com/office/powerpoint/2010/main" val="170881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10</a:t>
            </a:fld>
            <a:endParaRPr lang="es-AR" altLang="en-US" dirty="0"/>
          </a:p>
        </p:txBody>
      </p:sp>
    </p:spTree>
    <p:extLst>
      <p:ext uri="{BB962C8B-B14F-4D97-AF65-F5344CB8AC3E}">
        <p14:creationId xmlns:p14="http://schemas.microsoft.com/office/powerpoint/2010/main" val="2837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11</a:t>
            </a:fld>
            <a:endParaRPr lang="es-AR" altLang="en-US" dirty="0"/>
          </a:p>
        </p:txBody>
      </p:sp>
    </p:spTree>
    <p:extLst>
      <p:ext uri="{BB962C8B-B14F-4D97-AF65-F5344CB8AC3E}">
        <p14:creationId xmlns:p14="http://schemas.microsoft.com/office/powerpoint/2010/main" val="3186339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12</a:t>
            </a:fld>
            <a:endParaRPr lang="es-AR" altLang="en-US" dirty="0"/>
          </a:p>
        </p:txBody>
      </p:sp>
    </p:spTree>
    <p:extLst>
      <p:ext uri="{BB962C8B-B14F-4D97-AF65-F5344CB8AC3E}">
        <p14:creationId xmlns:p14="http://schemas.microsoft.com/office/powerpoint/2010/main" val="383268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última parte de un JWT es la firma, que es un </a:t>
            </a:r>
            <a:r>
              <a:rPr lang="es-ES" dirty="0" err="1"/>
              <a:t>Message</a:t>
            </a:r>
            <a:r>
              <a:rPr lang="es-ES" dirty="0"/>
              <a:t> </a:t>
            </a:r>
            <a:r>
              <a:rPr lang="es-ES" dirty="0" err="1"/>
              <a:t>Authentication</a:t>
            </a:r>
            <a:r>
              <a:rPr lang="es-ES" dirty="0"/>
              <a:t> </a:t>
            </a:r>
            <a:r>
              <a:rPr lang="es-ES" dirty="0" err="1"/>
              <a:t>Code</a:t>
            </a:r>
            <a:r>
              <a:rPr lang="es-ES" dirty="0"/>
              <a:t> (o MAC). La firma de un JWT solo puede ser producido por alguien en posesión del </a:t>
            </a:r>
            <a:r>
              <a:rPr lang="es-ES" dirty="0" err="1"/>
              <a:t>payload</a:t>
            </a:r>
            <a:r>
              <a:rPr lang="es-ES" dirty="0"/>
              <a:t> (más el</a:t>
            </a:r>
            <a:br>
              <a:rPr lang="es-ES" dirty="0"/>
            </a:br>
            <a:r>
              <a:rPr lang="es-ES" dirty="0"/>
              <a:t>encabezado) y una clave secreta dada.</a:t>
            </a:r>
            <a:endParaRPr lang="es-AR" dirty="0"/>
          </a:p>
        </p:txBody>
      </p:sp>
      <p:sp>
        <p:nvSpPr>
          <p:cNvPr id="4" name="Marcador de número de diapositiva 3"/>
          <p:cNvSpPr>
            <a:spLocks noGrp="1"/>
          </p:cNvSpPr>
          <p:nvPr>
            <p:ph type="sldNum" sz="quarter" idx="10"/>
          </p:nvPr>
        </p:nvSpPr>
        <p:spPr/>
        <p:txBody>
          <a:bodyPr/>
          <a:lstStyle/>
          <a:p>
            <a:fld id="{CA4C1254-2E63-4D99-BA92-F96B4BA71C4D}" type="slidenum">
              <a:rPr lang="es-AR" altLang="en-US" smtClean="0"/>
              <a:pPr/>
              <a:t>13</a:t>
            </a:fld>
            <a:endParaRPr lang="es-AR" altLang="en-US" dirty="0"/>
          </a:p>
        </p:txBody>
      </p:sp>
    </p:spTree>
    <p:extLst>
      <p:ext uri="{BB962C8B-B14F-4D97-AF65-F5344CB8AC3E}">
        <p14:creationId xmlns:p14="http://schemas.microsoft.com/office/powerpoint/2010/main" val="337565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17845297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7647264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79626043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SmartArt"/>
          <p:cNvSpPr>
            <a:spLocks noGrp="1"/>
          </p:cNvSpPr>
          <p:nvPr>
            <p:ph type="dgm" idx="1"/>
          </p:nvPr>
        </p:nvSpPr>
        <p:spPr>
          <a:xfrm>
            <a:off x="381000" y="1416050"/>
            <a:ext cx="8388350" cy="1511300"/>
          </a:xfrm>
        </p:spPr>
        <p:txBody>
          <a:bodyPr/>
          <a:lstStyle/>
          <a:p>
            <a:pPr lvl="0"/>
            <a:endParaRPr lang="es-AR" noProof="0" dirty="0"/>
          </a:p>
        </p:txBody>
      </p:sp>
    </p:spTree>
    <p:extLst>
      <p:ext uri="{BB962C8B-B14F-4D97-AF65-F5344CB8AC3E}">
        <p14:creationId xmlns:p14="http://schemas.microsoft.com/office/powerpoint/2010/main" val="125902552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80584234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151212711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76914289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158659835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7266176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08372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71421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10942560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elf-issued.info/docs/draft-ietf-oauth-json-web-token.html#RegisteredClaimNa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wt.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733800"/>
            <a:ext cx="8697912" cy="1421928"/>
          </a:xfrm>
        </p:spPr>
        <p:txBody>
          <a:bodyPr/>
          <a:lstStyle/>
          <a:p>
            <a:pPr algn="ctr" eaLnBrk="1" hangingPunct="1">
              <a:defRPr/>
            </a:pPr>
            <a:r>
              <a:rPr lang="es-AR" dirty="0"/>
              <a:t>Maximiliano Neiner</a:t>
            </a:r>
            <a:br>
              <a:rPr lang="es-AR" dirty="0"/>
            </a:br>
            <a:endParaRPr lang="es-AR" dirty="0"/>
          </a:p>
        </p:txBody>
      </p:sp>
      <p:sp>
        <p:nvSpPr>
          <p:cNvPr id="74757" name="Rectangle 5"/>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b="1" dirty="0">
                <a:solidFill>
                  <a:schemeClr val="tx2"/>
                </a:solidFill>
                <a:effectLst>
                  <a:outerShdw blurRad="38100" dist="38100" dir="2700000" algn="tl">
                    <a:srgbClr val="000000"/>
                  </a:outerShdw>
                </a:effectLst>
                <a:latin typeface="Franklin Gothic Medium" pitchFamily="34" charset="0"/>
              </a:rPr>
              <a:t>Programación III</a:t>
            </a: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rgbClr val="FFCC29"/>
                </a:solidFill>
                <a:effectLst>
                  <a:outerShdw blurRad="38100" dist="38100" dir="2700000" algn="tl">
                    <a:srgbClr val="000000"/>
                  </a:outerShdw>
                </a:effectLst>
                <a:latin typeface="Franklin Gothic Medium"/>
              </a:rPr>
              <a:t>API REST - SLIM - JWT</a:t>
            </a:r>
            <a:endParaRPr lang="es-AR" sz="4800" b="1"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AR" sz="4800" b="1" dirty="0">
                <a:effectLst>
                  <a:outerShdw blurRad="38100" dist="38100" dir="2700000" algn="tl">
                    <a:srgbClr val="000000"/>
                  </a:outerShdw>
                </a:effectLst>
                <a:latin typeface="Franklin Gothic Medium" pitchFamily="34" charset="0"/>
              </a:rPr>
              <a:t/>
            </a:r>
            <a:br>
              <a:rPr lang="es-AR" sz="4800" b="1" dirty="0">
                <a:effectLst>
                  <a:outerShdw blurRad="38100" dist="38100" dir="2700000" algn="tl">
                    <a:srgbClr val="000000"/>
                  </a:outerShdw>
                </a:effectLst>
                <a:latin typeface="Franklin Gothic Medium" pitchFamily="34" charset="0"/>
              </a:rPr>
            </a:br>
            <a:r>
              <a:rPr lang="es-AR" sz="4800" b="1" dirty="0">
                <a:solidFill>
                  <a:schemeClr val="tx2"/>
                </a:solidFill>
                <a:effectLst>
                  <a:outerShdw blurRad="38100" dist="38100" dir="2700000" algn="tl">
                    <a:srgbClr val="000000"/>
                  </a:outerShdw>
                </a:effectLst>
                <a:latin typeface="Franklin Gothic Medium" pitchFamily="34" charset="0"/>
              </a:rPr>
              <a:t>Clase 11</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a:t>
            </a:r>
            <a:r>
              <a:rPr lang="es-AR" dirty="0" smtClean="0"/>
              <a:t>- </a:t>
            </a:r>
            <a:r>
              <a:rPr lang="es-AR" dirty="0" err="1" smtClean="0"/>
              <a:t>Header</a:t>
            </a:r>
            <a:endParaRPr lang="es-AR" sz="3200" dirty="0"/>
          </a:p>
        </p:txBody>
      </p:sp>
      <p:sp>
        <p:nvSpPr>
          <p:cNvPr id="3" name="2 Marcador de contenido"/>
          <p:cNvSpPr>
            <a:spLocks noGrp="1"/>
          </p:cNvSpPr>
          <p:nvPr>
            <p:ph idx="1"/>
          </p:nvPr>
        </p:nvSpPr>
        <p:spPr>
          <a:xfrm>
            <a:off x="304800" y="1371600"/>
            <a:ext cx="8839200" cy="4385816"/>
          </a:xfrm>
        </p:spPr>
        <p:txBody>
          <a:bodyPr/>
          <a:lstStyle/>
          <a:p>
            <a:r>
              <a:rPr lang="es-ES" sz="2800" dirty="0">
                <a:effectLst>
                  <a:outerShdw blurRad="38100" dist="38100" dir="2700000" algn="tl">
                    <a:srgbClr val="000000">
                      <a:alpha val="43137"/>
                    </a:srgbClr>
                  </a:outerShdw>
                </a:effectLst>
              </a:rPr>
              <a:t>La primera parte es la cabecera del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que a su vez tiene otras dos partes: </a:t>
            </a:r>
          </a:p>
          <a:p>
            <a:pPr lvl="1"/>
            <a:r>
              <a:rPr lang="es-ES" sz="2400" dirty="0">
                <a:effectLst>
                  <a:outerShdw blurRad="38100" dist="38100" dir="2700000" algn="tl">
                    <a:srgbClr val="000000">
                      <a:alpha val="43137"/>
                    </a:srgbClr>
                  </a:outerShdw>
                </a:effectLst>
              </a:rPr>
              <a:t>El tipo, en este caso un JWT </a:t>
            </a:r>
          </a:p>
          <a:p>
            <a:pPr lvl="1"/>
            <a:r>
              <a:rPr lang="es-ES" sz="2400" dirty="0">
                <a:effectLst>
                  <a:outerShdw blurRad="38100" dist="38100" dir="2700000" algn="tl">
                    <a:srgbClr val="000000">
                      <a:alpha val="43137"/>
                    </a:srgbClr>
                  </a:outerShdw>
                </a:effectLst>
              </a:rPr>
              <a:t>y la codificación utilizada. Comúnmente es el algoritmo </a:t>
            </a:r>
            <a:r>
              <a:rPr lang="es-ES" sz="2400" i="1" dirty="0">
                <a:effectLst>
                  <a:outerShdw blurRad="38100" dist="38100" dir="2700000" algn="tl">
                    <a:srgbClr val="000000">
                      <a:alpha val="43137"/>
                    </a:srgbClr>
                  </a:outerShdw>
                </a:effectLst>
              </a:rPr>
              <a:t>HMAC SHA256</a:t>
            </a:r>
            <a:r>
              <a:rPr lang="es-ES" sz="2400" dirty="0">
                <a:effectLst>
                  <a:outerShdw blurRad="38100" dist="38100" dir="2700000" algn="tl">
                    <a:srgbClr val="000000">
                      <a:alpha val="43137"/>
                    </a:srgbClr>
                  </a:outerShdw>
                </a:effectLst>
              </a:rPr>
              <a:t>. </a:t>
            </a:r>
          </a:p>
          <a:p>
            <a:pPr marL="560387" lvl="1" indent="0">
              <a:buNone/>
            </a:pPr>
            <a:r>
              <a:rPr lang="es-ES" sz="2400" dirty="0">
                <a:effectLst>
                  <a:outerShdw blurRad="38100" dist="38100" dir="2700000" algn="tl">
                    <a:srgbClr val="000000">
                      <a:alpha val="43137"/>
                    </a:srgbClr>
                  </a:outerShdw>
                </a:effectLst>
              </a:rPr>
              <a:t>	 El contenido sin codificar es el siguiente:</a:t>
            </a:r>
          </a:p>
          <a:p>
            <a:endParaRPr lang="es-ES" sz="2400" dirty="0"/>
          </a:p>
          <a:p>
            <a:endParaRPr lang="es-ES" sz="2400" dirty="0"/>
          </a:p>
          <a:p>
            <a:endParaRPr lang="es-ES" sz="2400" dirty="0"/>
          </a:p>
          <a:p>
            <a:endParaRPr lang="es-ES" sz="1200" dirty="0"/>
          </a:p>
          <a:p>
            <a:pPr marL="0" indent="0">
              <a:buNone/>
            </a:pPr>
            <a:r>
              <a:rPr lang="es-ES" sz="2400" dirty="0"/>
              <a:t>Codificado…</a:t>
            </a:r>
          </a:p>
        </p:txBody>
      </p:sp>
      <p:pic>
        <p:nvPicPr>
          <p:cNvPr id="6" name="Imagen 5"/>
          <p:cNvPicPr>
            <a:picLocks noChangeAspect="1"/>
          </p:cNvPicPr>
          <p:nvPr/>
        </p:nvPicPr>
        <p:blipFill>
          <a:blip r:embed="rId3"/>
          <a:stretch>
            <a:fillRect/>
          </a:stretch>
        </p:blipFill>
        <p:spPr>
          <a:xfrm>
            <a:off x="1905000" y="5810631"/>
            <a:ext cx="4827114" cy="666369"/>
          </a:xfrm>
          <a:prstGeom prst="rect">
            <a:avLst/>
          </a:prstGeom>
        </p:spPr>
      </p:pic>
      <p:pic>
        <p:nvPicPr>
          <p:cNvPr id="4" name="Imagen 3"/>
          <p:cNvPicPr>
            <a:picLocks noChangeAspect="1"/>
          </p:cNvPicPr>
          <p:nvPr/>
        </p:nvPicPr>
        <p:blipFill>
          <a:blip r:embed="rId4"/>
          <a:stretch>
            <a:fillRect/>
          </a:stretch>
        </p:blipFill>
        <p:spPr>
          <a:xfrm>
            <a:off x="2939813" y="3992944"/>
            <a:ext cx="2757487" cy="1417256"/>
          </a:xfrm>
          <a:prstGeom prst="rect">
            <a:avLst/>
          </a:prstGeom>
        </p:spPr>
      </p:pic>
    </p:spTree>
    <p:extLst>
      <p:ext uri="{BB962C8B-B14F-4D97-AF65-F5344CB8AC3E}">
        <p14:creationId xmlns:p14="http://schemas.microsoft.com/office/powerpoint/2010/main" val="168563706"/>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smtClean="0"/>
              <a:t>(1/2</a:t>
            </a:r>
            <a:r>
              <a:rPr lang="es-AR" sz="3200" dirty="0"/>
              <a:t>)</a:t>
            </a:r>
          </a:p>
        </p:txBody>
      </p:sp>
      <p:sp>
        <p:nvSpPr>
          <p:cNvPr id="3" name="2 Marcador de contenido"/>
          <p:cNvSpPr>
            <a:spLocks noGrp="1"/>
          </p:cNvSpPr>
          <p:nvPr>
            <p:ph idx="1"/>
          </p:nvPr>
        </p:nvSpPr>
        <p:spPr>
          <a:xfrm>
            <a:off x="304800" y="1371600"/>
            <a:ext cx="8839200" cy="4355038"/>
          </a:xfrm>
        </p:spPr>
        <p:txBody>
          <a:bodyPr/>
          <a:lstStyle/>
          <a:p>
            <a:r>
              <a:rPr lang="es-ES" sz="2800" dirty="0">
                <a:effectLst>
                  <a:outerShdw blurRad="38100" dist="38100" dir="2700000" algn="tl">
                    <a:srgbClr val="000000">
                      <a:alpha val="43137"/>
                    </a:srgbClr>
                  </a:outerShdw>
                </a:effectLst>
              </a:rPr>
              <a:t>EL </a:t>
            </a:r>
            <a:r>
              <a:rPr lang="es-ES" sz="2800" i="1"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está compuesto por los llamados </a:t>
            </a:r>
            <a:r>
              <a:rPr lang="es-ES" sz="2800" i="1" dirty="0">
                <a:effectLst>
                  <a:outerShdw blurRad="38100" dist="38100" dir="2700000" algn="tl">
                    <a:srgbClr val="000000">
                      <a:alpha val="43137"/>
                    </a:srgbClr>
                  </a:outerShdw>
                </a:effectLst>
                <a:hlinkClick r:id="rId3"/>
              </a:rPr>
              <a:t>JWT </a:t>
            </a:r>
            <a:r>
              <a:rPr lang="es-ES" sz="2800" i="1" dirty="0" err="1">
                <a:effectLst>
                  <a:outerShdw blurRad="38100" dist="38100" dir="2700000" algn="tl">
                    <a:srgbClr val="000000">
                      <a:alpha val="43137"/>
                    </a:srgbClr>
                  </a:outerShdw>
                </a:effectLst>
                <a:hlinkClick r:id="rId3"/>
              </a:rPr>
              <a:t>Claims</a:t>
            </a:r>
            <a:r>
              <a:rPr lang="es-ES" sz="2800" dirty="0">
                <a:effectLst>
                  <a:outerShdw blurRad="38100" dist="38100" dir="2700000" algn="tl">
                    <a:srgbClr val="000000">
                      <a:alpha val="43137"/>
                    </a:srgbClr>
                  </a:outerShdw>
                </a:effectLst>
              </a:rPr>
              <a:t> donde irán colocados los atributos que definen al </a:t>
            </a:r>
            <a:r>
              <a:rPr lang="es-ES" sz="2800" dirty="0" err="1">
                <a:effectLst>
                  <a:outerShdw blurRad="38100" dist="38100" dir="2700000" algn="tl">
                    <a:srgbClr val="000000">
                      <a:alpha val="43137"/>
                    </a:srgbClr>
                  </a:outerShdw>
                </a:effectLst>
              </a:rPr>
              <a:t>token</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Los más comunes a utilizar son:</a:t>
            </a:r>
          </a:p>
          <a:p>
            <a:pPr lvl="1"/>
            <a:r>
              <a:rPr lang="es-ES" sz="2400" dirty="0">
                <a:effectLst>
                  <a:outerShdw blurRad="38100" dist="38100" dir="2700000" algn="tl">
                    <a:srgbClr val="000000">
                      <a:alpha val="43137"/>
                    </a:srgbClr>
                  </a:outerShdw>
                </a:effectLst>
              </a:rPr>
              <a:t>sub: Identifica el sujeto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Ej. Id de usuario.</a:t>
            </a:r>
          </a:p>
          <a:p>
            <a:pPr lvl="1"/>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Identifica la fecha de creación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válido si se quiere poner una fecha de caducidad. En formato de tiempo UNIX.</a:t>
            </a:r>
          </a:p>
          <a:p>
            <a:pPr lvl="1"/>
            <a:r>
              <a:rPr lang="es-ES" sz="2400" dirty="0" err="1">
                <a:effectLst>
                  <a:outerShdw blurRad="38100" dist="38100" dir="2700000" algn="tl">
                    <a:srgbClr val="000000">
                      <a:alpha val="43137"/>
                    </a:srgbClr>
                  </a:outerShdw>
                </a:effectLst>
              </a:rPr>
              <a:t>exp</a:t>
            </a:r>
            <a:r>
              <a:rPr lang="es-ES" sz="2400" dirty="0">
                <a:effectLst>
                  <a:outerShdw blurRad="38100" dist="38100" dir="2700000" algn="tl">
                    <a:srgbClr val="000000">
                      <a:alpha val="43137"/>
                    </a:srgbClr>
                  </a:outerShdw>
                </a:effectLst>
              </a:rPr>
              <a:t>: Identifica a la fecha de expiración del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Se calcula a partir del </a:t>
            </a:r>
            <a:r>
              <a:rPr lang="es-ES" sz="2400" dirty="0" err="1">
                <a:effectLst>
                  <a:outerShdw blurRad="38100" dist="38100" dir="2700000" algn="tl">
                    <a:srgbClr val="000000">
                      <a:alpha val="43137"/>
                    </a:srgbClr>
                  </a:outerShdw>
                </a:effectLst>
              </a:rPr>
              <a:t>iat</a:t>
            </a:r>
            <a:r>
              <a:rPr lang="es-ES" sz="2400" dirty="0">
                <a:effectLst>
                  <a:outerShdw blurRad="38100" dist="38100" dir="2700000" algn="tl">
                    <a:srgbClr val="000000">
                      <a:alpha val="43137"/>
                    </a:srgbClr>
                  </a:outerShdw>
                </a:effectLst>
              </a:rPr>
              <a:t>. También en formato de tiempo UNIX.</a:t>
            </a:r>
          </a:p>
        </p:txBody>
      </p:sp>
      <p:pic>
        <p:nvPicPr>
          <p:cNvPr id="9" name="Imagen 8"/>
          <p:cNvPicPr>
            <a:picLocks noChangeAspect="1"/>
          </p:cNvPicPr>
          <p:nvPr/>
        </p:nvPicPr>
        <p:blipFill>
          <a:blip r:embed="rId4"/>
          <a:stretch>
            <a:fillRect/>
          </a:stretch>
        </p:blipFill>
        <p:spPr>
          <a:xfrm>
            <a:off x="2324100" y="5432950"/>
            <a:ext cx="4800600" cy="1371600"/>
          </a:xfrm>
          <a:prstGeom prst="rect">
            <a:avLst/>
          </a:prstGeom>
        </p:spPr>
      </p:pic>
    </p:spTree>
    <p:extLst>
      <p:ext uri="{BB962C8B-B14F-4D97-AF65-F5344CB8AC3E}">
        <p14:creationId xmlns:p14="http://schemas.microsoft.com/office/powerpoint/2010/main" val="382732377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Payload</a:t>
            </a:r>
            <a:r>
              <a:rPr lang="es-AR" dirty="0"/>
              <a:t> </a:t>
            </a:r>
            <a:r>
              <a:rPr lang="es-AR" sz="3200" dirty="0" smtClean="0"/>
              <a:t>(2/3)</a:t>
            </a:r>
            <a:endParaRPr lang="es-AR" sz="3200" dirty="0"/>
          </a:p>
        </p:txBody>
      </p:sp>
      <p:sp>
        <p:nvSpPr>
          <p:cNvPr id="3" name="2 Marcador de contenido"/>
          <p:cNvSpPr>
            <a:spLocks noGrp="1"/>
          </p:cNvSpPr>
          <p:nvPr>
            <p:ph idx="1"/>
          </p:nvPr>
        </p:nvSpPr>
        <p:spPr>
          <a:xfrm>
            <a:off x="304800" y="1371600"/>
            <a:ext cx="8839200" cy="3345531"/>
          </a:xfrm>
        </p:spPr>
        <p:txBody>
          <a:bodyPr/>
          <a:lstStyle/>
          <a:p>
            <a:r>
              <a:rPr lang="es-ES" sz="2800" dirty="0">
                <a:effectLst>
                  <a:outerShdw blurRad="38100" dist="38100" dir="2700000" algn="tl">
                    <a:srgbClr val="000000">
                      <a:alpha val="43137"/>
                    </a:srgbClr>
                  </a:outerShdw>
                </a:effectLst>
              </a:rPr>
              <a:t>Al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se le pueden agregar más campos, incluso personalizados. </a:t>
            </a: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endParaRPr lang="es-ES" sz="2800" dirty="0">
              <a:effectLst>
                <a:outerShdw blurRad="38100" dist="38100" dir="2700000" algn="tl">
                  <a:srgbClr val="000000">
                    <a:alpha val="43137"/>
                  </a:srgbClr>
                </a:outerShdw>
              </a:effectLst>
            </a:endParaRPr>
          </a:p>
          <a:p>
            <a:r>
              <a:rPr lang="es-ES" sz="2800" dirty="0">
                <a:effectLst>
                  <a:outerShdw blurRad="38100" dist="38100" dir="2700000" algn="tl">
                    <a:srgbClr val="000000">
                      <a:alpha val="43137"/>
                    </a:srgbClr>
                  </a:outerShdw>
                </a:effectLst>
              </a:rPr>
              <a:t>Codificado…</a:t>
            </a:r>
          </a:p>
        </p:txBody>
      </p:sp>
      <p:pic>
        <p:nvPicPr>
          <p:cNvPr id="9" name="Imagen 8"/>
          <p:cNvPicPr>
            <a:picLocks noChangeAspect="1"/>
          </p:cNvPicPr>
          <p:nvPr/>
        </p:nvPicPr>
        <p:blipFill>
          <a:blip r:embed="rId3"/>
          <a:stretch>
            <a:fillRect/>
          </a:stretch>
        </p:blipFill>
        <p:spPr>
          <a:xfrm>
            <a:off x="2324100" y="2362200"/>
            <a:ext cx="4800600" cy="1371600"/>
          </a:xfrm>
          <a:prstGeom prst="rect">
            <a:avLst/>
          </a:prstGeom>
        </p:spPr>
      </p:pic>
      <p:pic>
        <p:nvPicPr>
          <p:cNvPr id="4" name="Imagen 3"/>
          <p:cNvPicPr>
            <a:picLocks noChangeAspect="1"/>
          </p:cNvPicPr>
          <p:nvPr/>
        </p:nvPicPr>
        <p:blipFill>
          <a:blip r:embed="rId4"/>
          <a:stretch>
            <a:fillRect/>
          </a:stretch>
        </p:blipFill>
        <p:spPr>
          <a:xfrm>
            <a:off x="157956" y="5109243"/>
            <a:ext cx="8839200" cy="762000"/>
          </a:xfrm>
          <a:prstGeom prst="rect">
            <a:avLst/>
          </a:prstGeom>
        </p:spPr>
      </p:pic>
    </p:spTree>
    <p:extLst>
      <p:ext uri="{BB962C8B-B14F-4D97-AF65-F5344CB8AC3E}">
        <p14:creationId xmlns:p14="http://schemas.microsoft.com/office/powerpoint/2010/main" val="243091171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JWT - </a:t>
            </a:r>
            <a:r>
              <a:rPr lang="es-AR" dirty="0" err="1"/>
              <a:t>Signature</a:t>
            </a:r>
            <a:endParaRPr lang="es-AR" sz="3200" dirty="0"/>
          </a:p>
        </p:txBody>
      </p:sp>
      <p:sp>
        <p:nvSpPr>
          <p:cNvPr id="3" name="2 Marcador de contenido"/>
          <p:cNvSpPr>
            <a:spLocks noGrp="1"/>
          </p:cNvSpPr>
          <p:nvPr>
            <p:ph idx="1"/>
          </p:nvPr>
        </p:nvSpPr>
        <p:spPr>
          <a:xfrm>
            <a:off x="304800" y="1371600"/>
            <a:ext cx="8839200" cy="4545860"/>
          </a:xfrm>
        </p:spPr>
        <p:txBody>
          <a:bodyPr/>
          <a:lstStyle/>
          <a:p>
            <a:r>
              <a:rPr lang="es-ES" sz="2800" dirty="0">
                <a:effectLst>
                  <a:outerShdw blurRad="38100" dist="38100" dir="2700000" algn="tl">
                    <a:srgbClr val="000000">
                      <a:alpha val="43137"/>
                    </a:srgbClr>
                  </a:outerShdw>
                </a:effectLst>
              </a:rPr>
              <a:t>La firma es la tercera y última parte del JWT. </a:t>
            </a:r>
          </a:p>
          <a:p>
            <a:r>
              <a:rPr lang="es-ES" sz="2800" dirty="0">
                <a:effectLst>
                  <a:outerShdw blurRad="38100" dist="38100" dir="2700000" algn="tl">
                    <a:srgbClr val="000000">
                      <a:alpha val="43137"/>
                    </a:srgbClr>
                  </a:outerShdw>
                </a:effectLst>
              </a:rPr>
              <a:t>Está formada por los anteriores componentes (</a:t>
            </a:r>
            <a:r>
              <a:rPr lang="es-ES" sz="2800" dirty="0" err="1">
                <a:effectLst>
                  <a:outerShdw blurRad="38100" dist="38100" dir="2700000" algn="tl">
                    <a:srgbClr val="000000">
                      <a:alpha val="43137"/>
                    </a:srgbClr>
                  </a:outerShdw>
                </a:effectLst>
              </a:rPr>
              <a:t>Header</a:t>
            </a:r>
            <a:r>
              <a:rPr lang="es-ES" sz="2800" dirty="0">
                <a:effectLst>
                  <a:outerShdw blurRad="38100" dist="38100" dir="2700000" algn="tl">
                    <a:srgbClr val="000000">
                      <a:alpha val="43137"/>
                    </a:srgbClr>
                  </a:outerShdw>
                </a:effectLst>
              </a:rPr>
              <a:t> y </a:t>
            </a:r>
            <a:r>
              <a:rPr lang="es-ES" sz="2800" dirty="0" err="1">
                <a:effectLst>
                  <a:outerShdw blurRad="38100" dist="38100" dir="2700000" algn="tl">
                    <a:srgbClr val="000000">
                      <a:alpha val="43137"/>
                    </a:srgbClr>
                  </a:outerShdw>
                </a:effectLst>
              </a:rPr>
              <a:t>Payload</a:t>
            </a:r>
            <a:r>
              <a:rPr lang="es-ES" sz="2800" dirty="0">
                <a:effectLst>
                  <a:outerShdw blurRad="38100" dist="38100" dir="2700000" algn="tl">
                    <a:srgbClr val="000000">
                      <a:alpha val="43137"/>
                    </a:srgbClr>
                  </a:outerShdw>
                </a:effectLst>
              </a:rPr>
              <a:t>) cifrados en </a:t>
            </a:r>
            <a:r>
              <a:rPr lang="es-ES" sz="2800" i="1" dirty="0">
                <a:effectLst>
                  <a:outerShdw blurRad="38100" dist="38100" dir="2700000" algn="tl">
                    <a:srgbClr val="000000">
                      <a:alpha val="43137"/>
                    </a:srgbClr>
                  </a:outerShdw>
                </a:effectLst>
              </a:rPr>
              <a:t>Base64</a:t>
            </a:r>
            <a:r>
              <a:rPr lang="es-ES" sz="2800" dirty="0">
                <a:effectLst>
                  <a:outerShdw blurRad="38100" dist="38100" dir="2700000" algn="tl">
                    <a:srgbClr val="000000">
                      <a:alpha val="43137"/>
                    </a:srgbClr>
                  </a:outerShdw>
                </a:effectLst>
              </a:rPr>
              <a:t> con una clave secreta (almacenada en nuestro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a:t>
            </a:r>
          </a:p>
          <a:p>
            <a:r>
              <a:rPr lang="es-ES" sz="2800" dirty="0">
                <a:effectLst>
                  <a:outerShdw blurRad="38100" dist="38100" dir="2700000" algn="tl">
                    <a:srgbClr val="000000">
                      <a:alpha val="43137"/>
                    </a:srgbClr>
                  </a:outerShdw>
                </a:effectLst>
              </a:rPr>
              <a:t>Así sirve de </a:t>
            </a:r>
            <a:r>
              <a:rPr lang="es-ES" sz="2800" i="1" dirty="0">
                <a:effectLst>
                  <a:outerShdw blurRad="38100" dist="38100" dir="2700000" algn="tl">
                    <a:srgbClr val="000000">
                      <a:alpha val="43137"/>
                    </a:srgbClr>
                  </a:outerShdw>
                </a:effectLst>
              </a:rPr>
              <a:t>Hash</a:t>
            </a:r>
            <a:r>
              <a:rPr lang="es-ES" sz="2800" dirty="0">
                <a:effectLst>
                  <a:outerShdw blurRad="38100" dist="38100" dir="2700000" algn="tl">
                    <a:srgbClr val="000000">
                      <a:alpha val="43137"/>
                    </a:srgbClr>
                  </a:outerShdw>
                </a:effectLst>
              </a:rPr>
              <a:t> para comprobar que todo está bien.</a:t>
            </a:r>
            <a:endParaRPr lang="es-ES" sz="2400" dirty="0"/>
          </a:p>
          <a:p>
            <a:endParaRPr lang="es-ES" sz="2400" dirty="0"/>
          </a:p>
          <a:p>
            <a:endParaRPr lang="es-ES" sz="2400" dirty="0"/>
          </a:p>
          <a:p>
            <a:endParaRPr lang="es-ES" sz="1200" dirty="0"/>
          </a:p>
          <a:p>
            <a:endParaRPr lang="es-ES" sz="1200" dirty="0"/>
          </a:p>
          <a:p>
            <a:endParaRPr lang="es-ES" sz="1200" dirty="0"/>
          </a:p>
          <a:p>
            <a:pPr marL="0" indent="0">
              <a:buNone/>
            </a:pPr>
            <a:r>
              <a:rPr lang="es-ES" sz="2400" dirty="0"/>
              <a:t>Codificado…</a:t>
            </a:r>
          </a:p>
        </p:txBody>
      </p:sp>
      <p:pic>
        <p:nvPicPr>
          <p:cNvPr id="5" name="Imagen 4"/>
          <p:cNvPicPr>
            <a:picLocks noChangeAspect="1"/>
          </p:cNvPicPr>
          <p:nvPr/>
        </p:nvPicPr>
        <p:blipFill>
          <a:blip r:embed="rId3"/>
          <a:stretch>
            <a:fillRect/>
          </a:stretch>
        </p:blipFill>
        <p:spPr>
          <a:xfrm>
            <a:off x="2895601" y="3847760"/>
            <a:ext cx="3191668" cy="1706586"/>
          </a:xfrm>
          <a:prstGeom prst="rect">
            <a:avLst/>
          </a:prstGeom>
        </p:spPr>
      </p:pic>
      <p:pic>
        <p:nvPicPr>
          <p:cNvPr id="7" name="Imagen 6"/>
          <p:cNvPicPr>
            <a:picLocks noChangeAspect="1"/>
          </p:cNvPicPr>
          <p:nvPr/>
        </p:nvPicPr>
        <p:blipFill>
          <a:blip r:embed="rId4"/>
          <a:stretch>
            <a:fillRect/>
          </a:stretch>
        </p:blipFill>
        <p:spPr>
          <a:xfrm>
            <a:off x="2286000" y="5884840"/>
            <a:ext cx="4800600" cy="596900"/>
          </a:xfrm>
          <a:prstGeom prst="rect">
            <a:avLst/>
          </a:prstGeom>
        </p:spPr>
      </p:pic>
    </p:spTree>
    <p:extLst>
      <p:ext uri="{BB962C8B-B14F-4D97-AF65-F5344CB8AC3E}">
        <p14:creationId xmlns:p14="http://schemas.microsoft.com/office/powerpoint/2010/main" val="22985466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Completo</a:t>
            </a:r>
          </a:p>
        </p:txBody>
      </p:sp>
      <p:sp>
        <p:nvSpPr>
          <p:cNvPr id="3" name="Marcador de contenido 2"/>
          <p:cNvSpPr>
            <a:spLocks noGrp="1"/>
          </p:cNvSpPr>
          <p:nvPr>
            <p:ph idx="1"/>
          </p:nvPr>
        </p:nvSpPr>
        <p:spPr>
          <a:xfrm>
            <a:off x="381000" y="1416050"/>
            <a:ext cx="8763000" cy="4336572"/>
          </a:xfrm>
        </p:spPr>
        <p:txBody>
          <a:bodyPr/>
          <a:lstStyle/>
          <a:p>
            <a:r>
              <a:rPr lang="es-AR" sz="2800" dirty="0"/>
              <a:t>El JWT una vez codificado tendrá el siguiente aspecto:</a:t>
            </a:r>
          </a:p>
          <a:p>
            <a:endParaRPr lang="es-AR" sz="2800" dirty="0"/>
          </a:p>
          <a:p>
            <a:endParaRPr lang="es-AR" sz="2800" dirty="0"/>
          </a:p>
          <a:p>
            <a:endParaRPr lang="es-AR" sz="2800" dirty="0"/>
          </a:p>
          <a:p>
            <a:endParaRPr lang="es-AR" sz="2800" dirty="0"/>
          </a:p>
          <a:p>
            <a:r>
              <a:rPr lang="es-AR" sz="2800" dirty="0"/>
              <a:t>Para verificar el JWT dirigirse hacia </a:t>
            </a:r>
            <a:r>
              <a:rPr lang="es-AR" sz="2800" dirty="0">
                <a:hlinkClick r:id="rId2"/>
              </a:rPr>
              <a:t>jwt.io</a:t>
            </a:r>
            <a:r>
              <a:rPr lang="es-AR" sz="2800" dirty="0"/>
              <a:t>.</a:t>
            </a:r>
          </a:p>
          <a:p>
            <a:endParaRPr lang="es-AR" sz="2800" dirty="0"/>
          </a:p>
          <a:p>
            <a:endParaRPr lang="es-AR" sz="2800" dirty="0"/>
          </a:p>
        </p:txBody>
      </p:sp>
      <p:pic>
        <p:nvPicPr>
          <p:cNvPr id="4" name="Imagen 3"/>
          <p:cNvPicPr>
            <a:picLocks noChangeAspect="1"/>
          </p:cNvPicPr>
          <p:nvPr/>
        </p:nvPicPr>
        <p:blipFill>
          <a:blip r:embed="rId3"/>
          <a:stretch>
            <a:fillRect/>
          </a:stretch>
        </p:blipFill>
        <p:spPr>
          <a:xfrm>
            <a:off x="533400" y="2466975"/>
            <a:ext cx="8341148" cy="1495425"/>
          </a:xfrm>
          <a:prstGeom prst="rect">
            <a:avLst/>
          </a:prstGeom>
        </p:spPr>
      </p:pic>
    </p:spTree>
    <p:extLst>
      <p:ext uri="{BB962C8B-B14F-4D97-AF65-F5344CB8AC3E}">
        <p14:creationId xmlns:p14="http://schemas.microsoft.com/office/powerpoint/2010/main" val="193244844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solidFill>
                  <a:schemeClr val="accent1"/>
                </a:solidFill>
              </a:rPr>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17044439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381000" y="228600"/>
            <a:ext cx="8534400" cy="757130"/>
          </a:xfrm>
        </p:spPr>
        <p:txBody>
          <a:bodyPr/>
          <a:lstStyle/>
          <a:p>
            <a:pPr eaLnBrk="1" hangingPunct="1">
              <a:defRPr/>
            </a:pPr>
            <a:r>
              <a:rPr lang="es-AR" dirty="0"/>
              <a:t>Nota </a:t>
            </a:r>
            <a:r>
              <a:rPr lang="es-AR" sz="3200" dirty="0"/>
              <a:t>(1/2)</a:t>
            </a:r>
            <a:endParaRPr lang="es-ES" sz="3200" dirty="0"/>
          </a:p>
        </p:txBody>
      </p:sp>
      <p:sp>
        <p:nvSpPr>
          <p:cNvPr id="327686" name="Rectangle 6"/>
          <p:cNvSpPr>
            <a:spLocks noGrp="1" noChangeArrowheads="1"/>
          </p:cNvSpPr>
          <p:nvPr>
            <p:ph type="body" idx="1"/>
          </p:nvPr>
        </p:nvSpPr>
        <p:spPr>
          <a:xfrm>
            <a:off x="304800" y="1371600"/>
            <a:ext cx="8832679" cy="4013406"/>
          </a:xfrm>
        </p:spPr>
        <p:txBody>
          <a:bodyPr/>
          <a:lstStyle/>
          <a:p>
            <a:pPr eaLnBrk="1" hangingPunct="1">
              <a:defRPr/>
            </a:pPr>
            <a:r>
              <a:rPr lang="es-ES" sz="2800" dirty="0"/>
              <a:t>Es importante entender que el propósito de usar JWT NO es ocultar u ofuscar datos de ninguna manera. </a:t>
            </a:r>
          </a:p>
          <a:p>
            <a:pPr eaLnBrk="1" hangingPunct="1">
              <a:defRPr/>
            </a:pPr>
            <a:endParaRPr lang="es-ES" sz="2800" dirty="0"/>
          </a:p>
          <a:p>
            <a:pPr eaLnBrk="1" hangingPunct="1">
              <a:defRPr/>
            </a:pPr>
            <a:r>
              <a:rPr lang="es-ES" sz="2800" dirty="0"/>
              <a:t>El motivo por el que se utiliza JWT es para demostrar que los datos enviados fueron realmente creados por una fuente auténtica.</a:t>
            </a:r>
            <a:endParaRPr lang="es-ES" sz="2400" dirty="0"/>
          </a:p>
          <a:p>
            <a:pPr eaLnBrk="1" hangingPunct="1">
              <a:defRPr/>
            </a:pPr>
            <a:endParaRPr lang="es-ES" sz="2800" dirty="0"/>
          </a:p>
          <a:p>
            <a:pPr eaLnBrk="1" hangingPunct="1">
              <a:defRPr/>
            </a:pPr>
            <a:r>
              <a:rPr lang="es-ES" sz="2800" dirty="0"/>
              <a:t>Los datos dentro de un JWT están codificados y firmados, no cifrados. </a:t>
            </a:r>
          </a:p>
        </p:txBody>
      </p:sp>
    </p:spTree>
    <p:extLst>
      <p:ext uri="{BB962C8B-B14F-4D97-AF65-F5344CB8AC3E}">
        <p14:creationId xmlns:p14="http://schemas.microsoft.com/office/powerpoint/2010/main" val="296144544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r>
              <a:rPr lang="es-AR" dirty="0"/>
              <a:t>Nota </a:t>
            </a:r>
            <a:r>
              <a:rPr lang="es-AR" sz="3200" dirty="0"/>
              <a:t>(2/2)</a:t>
            </a:r>
          </a:p>
        </p:txBody>
      </p:sp>
      <p:sp>
        <p:nvSpPr>
          <p:cNvPr id="3" name="2 Marcador de contenido"/>
          <p:cNvSpPr>
            <a:spLocks noGrp="1"/>
          </p:cNvSpPr>
          <p:nvPr>
            <p:ph idx="1"/>
          </p:nvPr>
        </p:nvSpPr>
        <p:spPr>
          <a:xfrm>
            <a:off x="304800" y="1371600"/>
            <a:ext cx="8763000" cy="5004447"/>
          </a:xfrm>
        </p:spPr>
        <p:txBody>
          <a:bodyPr/>
          <a:lstStyle/>
          <a:p>
            <a:r>
              <a:rPr lang="es-ES" sz="2800" dirty="0"/>
              <a:t>El propósito de codificar datos es transformar la estructura de los mismos. </a:t>
            </a:r>
          </a:p>
          <a:p>
            <a:endParaRPr lang="es-ES" sz="2800" dirty="0"/>
          </a:p>
          <a:p>
            <a:r>
              <a:rPr lang="es-ES" sz="2800" dirty="0"/>
              <a:t>Los datos firmados permiten que el receptor verifique la autenticidad de la fuente de los datos. </a:t>
            </a:r>
          </a:p>
          <a:p>
            <a:endParaRPr lang="es-ES" sz="2800" dirty="0"/>
          </a:p>
          <a:p>
            <a:r>
              <a:rPr lang="es-ES" sz="2800" dirty="0"/>
              <a:t>Entonces, codificar y firmar datos NO protege los datos. </a:t>
            </a:r>
          </a:p>
          <a:p>
            <a:endParaRPr lang="es-ES" sz="2800" dirty="0"/>
          </a:p>
          <a:p>
            <a:r>
              <a:rPr lang="es-ES" sz="2800" dirty="0"/>
              <a:t>Por otro lado, el objetivo principal del cifrado es proteger los datos y evitar el acceso no autorizado. </a:t>
            </a:r>
            <a:endParaRPr lang="es-ES" sz="2800" b="1" i="1" dirty="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solidFill>
                  <a:schemeClr val="accent1"/>
                </a:solidFill>
              </a:rPr>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7302186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(1/2)</a:t>
            </a:r>
          </a:p>
        </p:txBody>
      </p:sp>
      <p:sp>
        <p:nvSpPr>
          <p:cNvPr id="3" name="Marcador de contenido 2"/>
          <p:cNvSpPr>
            <a:spLocks noGrp="1"/>
          </p:cNvSpPr>
          <p:nvPr>
            <p:ph idx="1"/>
          </p:nvPr>
        </p:nvSpPr>
        <p:spPr>
          <a:xfrm>
            <a:off x="381000" y="1416050"/>
            <a:ext cx="8388350" cy="3976473"/>
          </a:xfrm>
        </p:spPr>
        <p:txBody>
          <a:bodyPr/>
          <a:lstStyle/>
          <a:p>
            <a:r>
              <a:rPr lang="es-ES" sz="2800" dirty="0"/>
              <a:t>La codificación es para mantener la usabilidad de los datos y puede revertirse empleando el mismo algoritmo que codifica el contenido, es decir, no se utiliza ninguna clave.</a:t>
            </a:r>
          </a:p>
          <a:p>
            <a:endParaRPr lang="es-ES" sz="2800" dirty="0"/>
          </a:p>
          <a:p>
            <a:r>
              <a:rPr lang="es-ES" sz="2800" dirty="0"/>
              <a:t>El cifrado es para mantener la confidencialidad de los datos y requiere el uso de una clave (mantenida en secreto) para volver a texto plano.</a:t>
            </a:r>
          </a:p>
          <a:p>
            <a:endParaRPr lang="es-AR" dirty="0"/>
          </a:p>
        </p:txBody>
      </p:sp>
    </p:spTree>
    <p:extLst>
      <p:ext uri="{BB962C8B-B14F-4D97-AF65-F5344CB8AC3E}">
        <p14:creationId xmlns:p14="http://schemas.microsoft.com/office/powerpoint/2010/main" val="343506360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01840"/>
          </a:xfrm>
        </p:spPr>
        <p:txBody>
          <a:bodyPr/>
          <a:lstStyle/>
          <a:p>
            <a:pPr eaLnBrk="1" hangingPunct="1">
              <a:defRPr/>
            </a:pPr>
            <a:r>
              <a:rPr lang="es-AR" dirty="0"/>
              <a:t>Autenticación con </a:t>
            </a:r>
            <a:r>
              <a:rPr lang="es-AR" dirty="0" err="1"/>
              <a:t>Tokens</a:t>
            </a:r>
            <a:endParaRPr lang="es-AR" dirty="0"/>
          </a:p>
          <a:p>
            <a:pPr eaLnBrk="1" hangingPunct="1">
              <a:defRPr/>
            </a:pPr>
            <a:r>
              <a:rPr lang="es-AR" dirty="0"/>
              <a:t>JWT</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Definiciones </a:t>
            </a:r>
            <a:r>
              <a:rPr lang="es-AR" sz="3200" dirty="0"/>
              <a:t>(2/2)</a:t>
            </a:r>
          </a:p>
        </p:txBody>
      </p:sp>
      <p:sp>
        <p:nvSpPr>
          <p:cNvPr id="3" name="Marcador de contenido 2"/>
          <p:cNvSpPr>
            <a:spLocks noGrp="1"/>
          </p:cNvSpPr>
          <p:nvPr>
            <p:ph idx="1"/>
          </p:nvPr>
        </p:nvSpPr>
        <p:spPr>
          <a:xfrm>
            <a:off x="381000" y="1416050"/>
            <a:ext cx="8763000" cy="4752070"/>
          </a:xfrm>
        </p:spPr>
        <p:txBody>
          <a:bodyPr/>
          <a:lstStyle/>
          <a:p>
            <a:r>
              <a:rPr lang="es-ES" sz="2800" dirty="0" err="1"/>
              <a:t>Hashing</a:t>
            </a:r>
            <a:r>
              <a:rPr lang="es-ES" sz="2800" dirty="0"/>
              <a:t> es para validar la integridad del contenido mediante la detección de todas las modificaciones de los mismos mediante cambios obvios en la salida hash.</a:t>
            </a:r>
          </a:p>
          <a:p>
            <a:endParaRPr lang="es-ES" sz="2800" dirty="0"/>
          </a:p>
          <a:p>
            <a:r>
              <a:rPr lang="es-ES" sz="2800" dirty="0"/>
              <a:t>La ofuscación se usa para evitar que las personas entiendan el significado de algo, y se usa a menudo con la ayuda de una computadora para evitar la ingeniería inversa exitosa y/o el robo de la funcionalidad de un producto.</a:t>
            </a:r>
            <a:endParaRPr lang="en-US" sz="2800" dirty="0"/>
          </a:p>
          <a:p>
            <a:endParaRPr lang="es-AR" dirty="0"/>
          </a:p>
        </p:txBody>
      </p:sp>
    </p:spTree>
    <p:extLst>
      <p:ext uri="{BB962C8B-B14F-4D97-AF65-F5344CB8AC3E}">
        <p14:creationId xmlns:p14="http://schemas.microsoft.com/office/powerpoint/2010/main" val="250328897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solidFill>
                  <a:schemeClr val="accent1"/>
                </a:solidFill>
              </a:rPr>
              <a:t>Crear en Slim.</a:t>
            </a:r>
          </a:p>
          <a:p>
            <a:pPr lvl="1" eaLnBrk="1" hangingPunct="1">
              <a:defRPr/>
            </a:pPr>
            <a:r>
              <a:rPr lang="es-AR" dirty="0"/>
              <a:t>Verificar en Slim.</a:t>
            </a:r>
          </a:p>
        </p:txBody>
      </p:sp>
    </p:spTree>
    <p:extLst>
      <p:ext uri="{BB962C8B-B14F-4D97-AF65-F5344CB8AC3E}">
        <p14:creationId xmlns:p14="http://schemas.microsoft.com/office/powerpoint/2010/main" val="3324529106"/>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Crear </a:t>
            </a:r>
          </a:p>
        </p:txBody>
      </p:sp>
      <p:sp>
        <p:nvSpPr>
          <p:cNvPr id="3" name="Marcador de contenido 2"/>
          <p:cNvSpPr>
            <a:spLocks noGrp="1"/>
          </p:cNvSpPr>
          <p:nvPr>
            <p:ph idx="1"/>
          </p:nvPr>
        </p:nvSpPr>
        <p:spPr>
          <a:xfrm>
            <a:off x="381000" y="1416050"/>
            <a:ext cx="8763000" cy="867930"/>
          </a:xfrm>
        </p:spPr>
        <p:txBody>
          <a:bodyPr/>
          <a:lstStyle/>
          <a:p>
            <a:r>
              <a:rPr lang="es-AR" sz="2800" dirty="0"/>
              <a:t>La creación de un JWT se realiza por medio del método estático </a:t>
            </a:r>
            <a:r>
              <a:rPr lang="es-AR" sz="2800" b="1" i="1" dirty="0" err="1"/>
              <a:t>encode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3"/>
          <a:stretch>
            <a:fillRect/>
          </a:stretch>
        </p:blipFill>
        <p:spPr>
          <a:xfrm>
            <a:off x="1193800" y="2514600"/>
            <a:ext cx="6762750" cy="4114800"/>
          </a:xfrm>
          <a:prstGeom prst="rect">
            <a:avLst/>
          </a:prstGeom>
        </p:spPr>
      </p:pic>
    </p:spTree>
    <p:extLst>
      <p:ext uri="{BB962C8B-B14F-4D97-AF65-F5344CB8AC3E}">
        <p14:creationId xmlns:p14="http://schemas.microsoft.com/office/powerpoint/2010/main" val="247674192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solidFill>
                  <a:schemeClr val="accent1"/>
                </a:solidFill>
              </a:rPr>
              <a:t>Verificar en Slim.</a:t>
            </a:r>
          </a:p>
        </p:txBody>
      </p:sp>
    </p:spTree>
    <p:extLst>
      <p:ext uri="{BB962C8B-B14F-4D97-AF65-F5344CB8AC3E}">
        <p14:creationId xmlns:p14="http://schemas.microsoft.com/office/powerpoint/2010/main" val="272512376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JWT en Slim - Verificar</a:t>
            </a:r>
          </a:p>
        </p:txBody>
      </p:sp>
      <p:sp>
        <p:nvSpPr>
          <p:cNvPr id="3" name="Marcador de contenido 2"/>
          <p:cNvSpPr>
            <a:spLocks noGrp="1"/>
          </p:cNvSpPr>
          <p:nvPr>
            <p:ph idx="1"/>
          </p:nvPr>
        </p:nvSpPr>
        <p:spPr>
          <a:xfrm>
            <a:off x="381000" y="1416050"/>
            <a:ext cx="8763000" cy="1255728"/>
          </a:xfrm>
        </p:spPr>
        <p:txBody>
          <a:bodyPr/>
          <a:lstStyle/>
          <a:p>
            <a:r>
              <a:rPr lang="es-AR" sz="2800" dirty="0"/>
              <a:t>La verificación del JWT se realiza por medio del método estático </a:t>
            </a:r>
            <a:r>
              <a:rPr lang="es-AR" sz="2800" dirty="0" err="1"/>
              <a:t>d</a:t>
            </a:r>
            <a:r>
              <a:rPr lang="es-AR" sz="2800" b="1" i="1" dirty="0" err="1"/>
              <a:t>ecode</a:t>
            </a:r>
            <a:r>
              <a:rPr lang="es-AR" sz="2800" dirty="0"/>
              <a:t> de la clase </a:t>
            </a:r>
            <a:r>
              <a:rPr lang="es-AR" sz="2800" dirty="0" err="1"/>
              <a:t>Firebase</a:t>
            </a:r>
            <a:r>
              <a:rPr lang="es-AR" sz="2800" dirty="0"/>
              <a:t>\JWT.</a:t>
            </a:r>
          </a:p>
        </p:txBody>
      </p:sp>
      <p:pic>
        <p:nvPicPr>
          <p:cNvPr id="4" name="Imagen 3"/>
          <p:cNvPicPr>
            <a:picLocks noChangeAspect="1"/>
          </p:cNvPicPr>
          <p:nvPr/>
        </p:nvPicPr>
        <p:blipFill>
          <a:blip r:embed="rId2"/>
          <a:stretch>
            <a:fillRect/>
          </a:stretch>
        </p:blipFill>
        <p:spPr>
          <a:xfrm>
            <a:off x="1262062" y="2362200"/>
            <a:ext cx="6619875" cy="4419600"/>
          </a:xfrm>
          <a:prstGeom prst="rect">
            <a:avLst/>
          </a:prstGeom>
        </p:spPr>
      </p:pic>
    </p:spTree>
    <p:extLst>
      <p:ext uri="{BB962C8B-B14F-4D97-AF65-F5344CB8AC3E}">
        <p14:creationId xmlns:p14="http://schemas.microsoft.com/office/powerpoint/2010/main" val="3287083264"/>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381000" y="3733800"/>
            <a:ext cx="8388350" cy="535531"/>
          </a:xfrm>
        </p:spPr>
        <p:txBody>
          <a:bodyPr/>
          <a:lstStyle/>
          <a:p>
            <a:pPr marL="0" indent="0" algn="ctr">
              <a:buNone/>
            </a:pPr>
            <a:r>
              <a:rPr lang="es-AR" dirty="0"/>
              <a:t>EJERCICIO</a:t>
            </a:r>
          </a:p>
        </p:txBody>
      </p:sp>
    </p:spTree>
    <p:extLst>
      <p:ext uri="{BB962C8B-B14F-4D97-AF65-F5344CB8AC3E}">
        <p14:creationId xmlns:p14="http://schemas.microsoft.com/office/powerpoint/2010/main" val="206687150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2771" name="Picture 4" descr="C:\Program Files (x86)\Microsoft Office\MEDIA\CAGCAT10\j0234687.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1157240"/>
          </a:xfrm>
        </p:spPr>
        <p:txBody>
          <a:bodyPr/>
          <a:lstStyle/>
          <a:p>
            <a:pPr eaLnBrk="1" hangingPunct="1">
              <a:defRPr/>
            </a:pPr>
            <a:r>
              <a:rPr lang="es-AR" sz="3600" dirty="0"/>
              <a:t>Autenticación con </a:t>
            </a:r>
            <a:r>
              <a:rPr lang="es-AR" sz="3600" dirty="0" err="1"/>
              <a:t>Tokens</a:t>
            </a:r>
            <a:endParaRPr lang="es-AR" sz="3600" dirty="0"/>
          </a:p>
          <a:p>
            <a:pPr eaLnBrk="1" hangingPunct="1">
              <a:defRPr/>
            </a:pPr>
            <a:r>
              <a:rPr lang="es-AR" dirty="0"/>
              <a:t>JWT</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(1/3)</a:t>
            </a:r>
            <a:r>
              <a:rPr lang="es-AR" dirty="0"/>
              <a:t> </a:t>
            </a:r>
            <a:endParaRPr lang="es-ES" dirty="0"/>
          </a:p>
        </p:txBody>
      </p:sp>
      <p:sp>
        <p:nvSpPr>
          <p:cNvPr id="294917" name="Rectangle 5"/>
          <p:cNvSpPr>
            <a:spLocks noGrp="1" noChangeArrowheads="1"/>
          </p:cNvSpPr>
          <p:nvPr>
            <p:ph type="body" idx="1"/>
          </p:nvPr>
        </p:nvSpPr>
        <p:spPr>
          <a:xfrm>
            <a:off x="304800" y="1371600"/>
            <a:ext cx="8839200" cy="5444567"/>
          </a:xfrm>
        </p:spPr>
        <p:txBody>
          <a:bodyPr/>
          <a:lstStyle/>
          <a:p>
            <a:r>
              <a:rPr lang="es-ES" sz="2800" dirty="0">
                <a:effectLst>
                  <a:outerShdw blurRad="38100" dist="38100" dir="2700000" algn="tl">
                    <a:srgbClr val="000000">
                      <a:alpha val="43137"/>
                    </a:srgbClr>
                  </a:outerShdw>
                </a:effectLst>
              </a:rPr>
              <a:t>Una de las nuevas tendencias es la autenticación por medio de </a:t>
            </a:r>
            <a:r>
              <a:rPr lang="es-ES" sz="2800" i="1"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y que el </a:t>
            </a:r>
            <a:r>
              <a:rPr lang="es-ES" sz="2800" dirty="0" err="1">
                <a:effectLst>
                  <a:outerShdw blurRad="38100" dist="38100" dir="2700000" algn="tl">
                    <a:srgbClr val="000000">
                      <a:alpha val="43137"/>
                    </a:srgbClr>
                  </a:outerShdw>
                </a:effectLst>
              </a:rPr>
              <a:t>backend</a:t>
            </a:r>
            <a:r>
              <a:rPr lang="es-ES" sz="2800" dirty="0">
                <a:effectLst>
                  <a:outerShdw blurRad="38100" dist="38100" dir="2700000" algn="tl">
                    <a:srgbClr val="000000">
                      <a:alpha val="43137"/>
                    </a:srgbClr>
                  </a:outerShdw>
                </a:effectLst>
              </a:rPr>
              <a:t> sea un API </a:t>
            </a:r>
            <a:r>
              <a:rPr lang="es-ES" sz="2800" dirty="0" err="1">
                <a:effectLst>
                  <a:outerShdw blurRad="38100" dist="38100" dir="2700000" algn="tl">
                    <a:srgbClr val="000000">
                      <a:alpha val="43137"/>
                    </a:srgbClr>
                  </a:outerShdw>
                </a:effectLst>
              </a:rPr>
              <a:t>RESTful</a:t>
            </a:r>
            <a:r>
              <a:rPr lang="es-ES" sz="2800" dirty="0">
                <a:effectLst>
                  <a:outerShdw blurRad="38100" dist="38100" dir="2700000" algn="tl">
                    <a:srgbClr val="000000">
                      <a:alpha val="43137"/>
                    </a:srgbClr>
                  </a:outerShdw>
                </a:effectLst>
              </a:rPr>
              <a:t>.</a:t>
            </a:r>
          </a:p>
          <a:p>
            <a:r>
              <a:rPr lang="es-ES" sz="2800" dirty="0">
                <a:effectLst>
                  <a:outerShdw blurRad="38100" dist="38100" dir="2700000" algn="tl">
                    <a:srgbClr val="000000">
                      <a:alpha val="43137"/>
                    </a:srgbClr>
                  </a:outerShdw>
                </a:effectLst>
              </a:rPr>
              <a:t>Funcionamiento:</a:t>
            </a:r>
          </a:p>
          <a:p>
            <a:pPr lvl="1"/>
            <a:r>
              <a:rPr lang="es-ES" sz="2400" dirty="0">
                <a:effectLst>
                  <a:outerShdw blurRad="38100" dist="38100" dir="2700000" algn="tl">
                    <a:srgbClr val="000000">
                      <a:alpha val="43137"/>
                    </a:srgbClr>
                  </a:outerShdw>
                </a:effectLst>
              </a:rPr>
              <a:t>El usuario se autentica con usuario/contraseña o a través de un proveedor (como Twitter, Facebook o Google). </a:t>
            </a:r>
          </a:p>
          <a:p>
            <a:pPr lvl="1"/>
            <a:r>
              <a:rPr lang="es-ES" sz="2400" dirty="0">
                <a:effectLst>
                  <a:outerShdw blurRad="38100" dist="38100" dir="2700000" algn="tl">
                    <a:srgbClr val="000000">
                      <a:alpha val="43137"/>
                    </a:srgbClr>
                  </a:outerShdw>
                </a:effectLst>
              </a:rPr>
              <a:t>A partir de entonces, cada petición HTTP que haga el usuario va acompañada de un </a:t>
            </a:r>
            <a:r>
              <a:rPr lang="es-ES" sz="2400" i="1"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en la cabecera. </a:t>
            </a:r>
          </a:p>
          <a:p>
            <a:pPr lvl="1"/>
            <a:r>
              <a:rPr lang="es-ES" sz="2400" dirty="0">
                <a:effectLst>
                  <a:outerShdw blurRad="38100" dist="38100" dir="2700000" algn="tl">
                    <a:srgbClr val="000000">
                      <a:alpha val="43137"/>
                    </a:srgbClr>
                  </a:outerShdw>
                </a:effectLst>
              </a:rPr>
              <a:t>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es más que una firma cifrada que le permite al API identificar al usuario. </a:t>
            </a:r>
          </a:p>
          <a:p>
            <a:pPr lvl="1"/>
            <a:r>
              <a:rPr lang="es-ES" sz="2400" dirty="0">
                <a:effectLst>
                  <a:outerShdw blurRad="38100" dist="38100" dir="2700000" algn="tl">
                    <a:srgbClr val="000000">
                      <a:alpha val="43137"/>
                    </a:srgbClr>
                  </a:outerShdw>
                </a:effectLst>
              </a:rPr>
              <a:t>Pero este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no se almacena en el servidor, si no del lado del cliente (en el </a:t>
            </a:r>
            <a:r>
              <a:rPr lang="es-ES" sz="2400" i="1" dirty="0" err="1">
                <a:effectLst>
                  <a:outerShdw blurRad="38100" dist="38100" dir="2700000" algn="tl">
                    <a:srgbClr val="000000">
                      <a:alpha val="43137"/>
                    </a:srgbClr>
                  </a:outerShdw>
                </a:effectLst>
              </a:rPr>
              <a:t>localStorage</a:t>
            </a:r>
            <a:r>
              <a:rPr lang="es-ES" sz="2400" dirty="0">
                <a:effectLst>
                  <a:outerShdw blurRad="38100" dist="38100" dir="2700000" algn="tl">
                    <a:srgbClr val="000000">
                      <a:alpha val="43137"/>
                    </a:srgbClr>
                  </a:outerShdw>
                </a:effectLst>
              </a:rPr>
              <a:t> o </a:t>
            </a:r>
            <a:r>
              <a:rPr lang="es-ES" sz="2400" i="1" dirty="0" err="1">
                <a:effectLst>
                  <a:outerShdw blurRad="38100" dist="38100" dir="2700000" algn="tl">
                    <a:srgbClr val="000000">
                      <a:alpha val="43137"/>
                    </a:srgbClr>
                  </a:outerShdw>
                </a:effectLst>
              </a:rPr>
              <a:t>sessionStorage</a:t>
            </a:r>
            <a:r>
              <a:rPr lang="es-ES" sz="2400" dirty="0">
                <a:effectLst>
                  <a:outerShdw blurRad="38100" dist="38100" dir="2700000" algn="tl">
                    <a:srgbClr val="000000">
                      <a:alpha val="43137"/>
                    </a:srgbClr>
                  </a:outerShdw>
                </a:effectLst>
              </a:rPr>
              <a:t>) y el API es el que se encarga de descifrar ese </a:t>
            </a:r>
            <a:r>
              <a:rPr lang="es-ES" sz="2400" dirty="0" err="1">
                <a:effectLst>
                  <a:outerShdw blurRad="38100" dist="38100" dir="2700000" algn="tl">
                    <a:srgbClr val="000000">
                      <a:alpha val="43137"/>
                    </a:srgbClr>
                  </a:outerShdw>
                </a:effectLst>
              </a:rPr>
              <a:t>Token</a:t>
            </a:r>
            <a:r>
              <a:rPr lang="es-ES" sz="2400" dirty="0">
                <a:effectLst>
                  <a:outerShdw blurRad="38100" dist="38100" dir="2700000" algn="tl">
                    <a:srgbClr val="000000">
                      <a:alpha val="43137"/>
                    </a:srgbClr>
                  </a:outerShdw>
                </a:effectLst>
              </a:rPr>
              <a:t> y redirigir el flujo de la aplicación en un sentido u otro.</a:t>
            </a: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81000" y="228600"/>
            <a:ext cx="8393113" cy="757130"/>
          </a:xfrm>
        </p:spPr>
        <p:txBody>
          <a:bodyPr/>
          <a:lstStyle/>
          <a:p>
            <a:pPr eaLnBrk="1" hangingPunct="1">
              <a:defRPr/>
            </a:pPr>
            <a:r>
              <a:rPr lang="es-AR" dirty="0"/>
              <a:t>Autenticación con </a:t>
            </a:r>
            <a:r>
              <a:rPr lang="es-AR" dirty="0" err="1"/>
              <a:t>Tokens</a:t>
            </a:r>
            <a:r>
              <a:rPr lang="es-AR" dirty="0"/>
              <a:t> </a:t>
            </a:r>
            <a:r>
              <a:rPr lang="es-AR" sz="3200" dirty="0"/>
              <a:t>(2/3)</a:t>
            </a:r>
            <a:endParaRPr lang="es-ES" dirty="0"/>
          </a:p>
        </p:txBody>
      </p:sp>
      <p:sp>
        <p:nvSpPr>
          <p:cNvPr id="294917" name="Rectangle 5"/>
          <p:cNvSpPr>
            <a:spLocks noGrp="1" noChangeArrowheads="1"/>
          </p:cNvSpPr>
          <p:nvPr>
            <p:ph type="body" idx="1"/>
          </p:nvPr>
        </p:nvSpPr>
        <p:spPr>
          <a:xfrm>
            <a:off x="304800" y="1371600"/>
            <a:ext cx="8839200" cy="4813625"/>
          </a:xfrm>
        </p:spPr>
        <p:txBody>
          <a:bodyPr/>
          <a:lstStyle/>
          <a:p>
            <a:r>
              <a:rPr lang="es-ES" sz="2800" dirty="0">
                <a:effectLst>
                  <a:outerShdw blurRad="38100" dist="38100" dir="2700000" algn="tl">
                    <a:srgbClr val="000000">
                      <a:alpha val="43137"/>
                    </a:srgbClr>
                  </a:outerShdw>
                </a:effectLst>
              </a:rPr>
              <a:t>Como los </a:t>
            </a:r>
            <a:r>
              <a:rPr lang="es-ES" sz="2800" dirty="0" err="1">
                <a:effectLst>
                  <a:outerShdw blurRad="38100" dist="38100" dir="2700000" algn="tl">
                    <a:srgbClr val="000000">
                      <a:alpha val="43137"/>
                    </a:srgbClr>
                  </a:outerShdw>
                </a:effectLst>
              </a:rPr>
              <a:t>tokens</a:t>
            </a:r>
            <a:r>
              <a:rPr lang="es-ES" sz="2800" dirty="0">
                <a:effectLst>
                  <a:outerShdw blurRad="38100" dist="38100" dir="2700000" algn="tl">
                    <a:srgbClr val="000000">
                      <a:alpha val="43137"/>
                    </a:srgbClr>
                  </a:outerShdw>
                </a:effectLst>
              </a:rPr>
              <a:t> son almacenados en el lado del cliente, no hay información de estado y la aplicación se vuelve totalmente escalable. </a:t>
            </a:r>
          </a:p>
          <a:p>
            <a:r>
              <a:rPr lang="es-ES" sz="2800" dirty="0">
                <a:effectLst>
                  <a:outerShdw blurRad="38100" dist="38100" dir="2700000" algn="tl">
                    <a:srgbClr val="000000">
                      <a:alpha val="43137"/>
                    </a:srgbClr>
                  </a:outerShdw>
                </a:effectLst>
              </a:rPr>
              <a:t>Se puede usar el mismo API para diferentes aplicaciones (Web, Mobile, Android, iOS, ...) </a:t>
            </a:r>
          </a:p>
          <a:p>
            <a:pPr lvl="1"/>
            <a:r>
              <a:rPr lang="es-ES" sz="2400" dirty="0">
                <a:effectLst>
                  <a:outerShdw blurRad="38100" dist="38100" dir="2700000" algn="tl">
                    <a:srgbClr val="000000">
                      <a:alpha val="43137"/>
                    </a:srgbClr>
                  </a:outerShdw>
                </a:effectLst>
              </a:rPr>
              <a:t>Solo hay que enviar los datos en formato JSON y cifrar/descifrar </a:t>
            </a:r>
            <a:r>
              <a:rPr lang="es-ES" sz="2400" dirty="0" err="1">
                <a:effectLst>
                  <a:outerShdw blurRad="38100" dist="38100" dir="2700000" algn="tl">
                    <a:srgbClr val="000000">
                      <a:alpha val="43137"/>
                    </a:srgbClr>
                  </a:outerShdw>
                </a:effectLst>
              </a:rPr>
              <a:t>tokens</a:t>
            </a:r>
            <a:r>
              <a:rPr lang="es-ES" sz="2400" dirty="0">
                <a:effectLst>
                  <a:outerShdw blurRad="38100" dist="38100" dir="2700000" algn="tl">
                    <a:srgbClr val="000000">
                      <a:alpha val="43137"/>
                    </a:srgbClr>
                  </a:outerShdw>
                </a:effectLst>
              </a:rPr>
              <a:t> en la autenticación y posteriores peticiones HTTP, a través de un MIDDLEWARE.</a:t>
            </a:r>
          </a:p>
          <a:p>
            <a:r>
              <a:rPr lang="es-ES" sz="2800" dirty="0">
                <a:effectLst>
                  <a:outerShdw blurRad="38100" dist="38100" dir="2700000" algn="tl">
                    <a:srgbClr val="000000">
                      <a:alpha val="43137"/>
                    </a:srgbClr>
                  </a:outerShdw>
                </a:effectLst>
              </a:rPr>
              <a:t>También añade más seguridad. </a:t>
            </a:r>
          </a:p>
          <a:p>
            <a:pPr lvl="1"/>
            <a:r>
              <a:rPr lang="es-ES" sz="2400" dirty="0">
                <a:effectLst>
                  <a:outerShdw blurRad="38100" dist="38100" dir="2700000" algn="tl">
                    <a:srgbClr val="000000">
                      <a:alpha val="43137"/>
                    </a:srgbClr>
                  </a:outerShdw>
                </a:effectLst>
              </a:rPr>
              <a:t>Al no utilizar cookies para almacenar la información del usuario, se evita ataques CSRF (</a:t>
            </a:r>
            <a:r>
              <a:rPr lang="es-ES" sz="2400" i="1" dirty="0">
                <a:effectLst>
                  <a:outerShdw blurRad="38100" dist="38100" dir="2700000" algn="tl">
                    <a:srgbClr val="000000">
                      <a:alpha val="43137"/>
                    </a:srgbClr>
                  </a:outerShdw>
                </a:effectLst>
              </a:rPr>
              <a:t>Cross-</a:t>
            </a:r>
            <a:r>
              <a:rPr lang="es-ES" sz="2400" i="1" dirty="0" err="1">
                <a:effectLst>
                  <a:outerShdw blurRad="38100" dist="38100" dir="2700000" algn="tl">
                    <a:srgbClr val="000000">
                      <a:alpha val="43137"/>
                    </a:srgbClr>
                  </a:outerShdw>
                </a:effectLst>
              </a:rPr>
              <a:t>Site</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Request</a:t>
            </a:r>
            <a:r>
              <a:rPr lang="es-ES" sz="2400" i="1" dirty="0">
                <a:effectLst>
                  <a:outerShdw blurRad="38100" dist="38100" dir="2700000" algn="tl">
                    <a:srgbClr val="000000">
                      <a:alpha val="43137"/>
                    </a:srgbClr>
                  </a:outerShdw>
                </a:effectLst>
              </a:rPr>
              <a:t> </a:t>
            </a:r>
            <a:r>
              <a:rPr lang="es-ES" sz="2400" i="1" dirty="0" err="1">
                <a:effectLst>
                  <a:outerShdw blurRad="38100" dist="38100" dir="2700000" algn="tl">
                    <a:srgbClr val="000000">
                      <a:alpha val="43137"/>
                    </a:srgbClr>
                  </a:outerShdw>
                </a:effectLst>
              </a:rPr>
              <a:t>Forgery</a:t>
            </a:r>
            <a:r>
              <a:rPr lang="es-ES" sz="2400" dirty="0">
                <a:effectLst>
                  <a:outerShdw blurRad="38100" dist="38100" dir="2700000" algn="tl">
                    <a:srgbClr val="000000">
                      <a:alpha val="43137"/>
                    </a:srgbClr>
                  </a:outerShdw>
                </a:effectLst>
              </a:rPr>
              <a:t>) que manipulen la sesión que se envía al </a:t>
            </a:r>
            <a:r>
              <a:rPr lang="es-ES" sz="2400" dirty="0" err="1">
                <a:effectLst>
                  <a:outerShdw blurRad="38100" dist="38100" dir="2700000" algn="tl">
                    <a:srgbClr val="000000">
                      <a:alpha val="43137"/>
                    </a:srgbClr>
                  </a:outerShdw>
                </a:effectLst>
              </a:rPr>
              <a:t>backend</a:t>
            </a:r>
            <a:r>
              <a:rPr lang="es-ES" sz="24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09276665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Autenticación con </a:t>
            </a:r>
            <a:r>
              <a:rPr lang="es-AR" dirty="0" err="1"/>
              <a:t>Tokens</a:t>
            </a:r>
            <a:r>
              <a:rPr lang="es-AR" dirty="0"/>
              <a:t> </a:t>
            </a:r>
            <a:r>
              <a:rPr lang="es-AR" sz="3200" dirty="0"/>
              <a:t>(3/3)</a:t>
            </a:r>
            <a:endParaRPr lang="es-AR" dirty="0"/>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828800"/>
            <a:ext cx="6477000" cy="4700323"/>
          </a:xfrm>
        </p:spPr>
      </p:pic>
      <p:sp>
        <p:nvSpPr>
          <p:cNvPr id="6" name="CuadroTexto 5"/>
          <p:cNvSpPr txBox="1"/>
          <p:nvPr/>
        </p:nvSpPr>
        <p:spPr>
          <a:xfrm>
            <a:off x="2209800" y="1869757"/>
            <a:ext cx="3429000" cy="492443"/>
          </a:xfrm>
          <a:prstGeom prst="rect">
            <a:avLst/>
          </a:prstGeom>
          <a:solidFill>
            <a:schemeClr val="tx1"/>
          </a:solidFill>
        </p:spPr>
        <p:txBody>
          <a:bodyPr wrap="square" rtlCol="0">
            <a:spAutoFit/>
          </a:bodyPr>
          <a:lstStyle/>
          <a:p>
            <a:r>
              <a:rPr lang="es-AR" sz="1300" dirty="0">
                <a:solidFill>
                  <a:schemeClr val="bg2"/>
                </a:solidFill>
                <a:effectLst/>
              </a:rPr>
              <a:t>El usuario se identifica (usando id/clave, Facebook, Google, Twitter, etc.)</a:t>
            </a:r>
          </a:p>
        </p:txBody>
      </p:sp>
      <p:sp>
        <p:nvSpPr>
          <p:cNvPr id="7" name="CuadroTexto 6"/>
          <p:cNvSpPr txBox="1"/>
          <p:nvPr/>
        </p:nvSpPr>
        <p:spPr>
          <a:xfrm>
            <a:off x="4114800" y="2935069"/>
            <a:ext cx="2209800" cy="692497"/>
          </a:xfrm>
          <a:prstGeom prst="rect">
            <a:avLst/>
          </a:prstGeom>
          <a:solidFill>
            <a:schemeClr val="tx1"/>
          </a:solidFill>
        </p:spPr>
        <p:txBody>
          <a:bodyPr wrap="square" rtlCol="0">
            <a:spAutoFit/>
          </a:bodyPr>
          <a:lstStyle/>
          <a:p>
            <a:r>
              <a:rPr lang="es-AR" sz="1300" dirty="0">
                <a:solidFill>
                  <a:schemeClr val="bg2"/>
                </a:solidFill>
                <a:effectLst/>
              </a:rPr>
              <a:t>El usuario es autenticado, el </a:t>
            </a:r>
            <a:r>
              <a:rPr lang="es-AR" sz="1300" dirty="0" err="1">
                <a:solidFill>
                  <a:schemeClr val="bg2"/>
                </a:solidFill>
                <a:effectLst/>
              </a:rPr>
              <a:t>Token</a:t>
            </a:r>
            <a:r>
              <a:rPr lang="es-AR" sz="1300" dirty="0">
                <a:solidFill>
                  <a:schemeClr val="bg2"/>
                </a:solidFill>
                <a:effectLst/>
              </a:rPr>
              <a:t> es creado y es enviado al usuario.</a:t>
            </a:r>
          </a:p>
        </p:txBody>
      </p:sp>
      <p:sp>
        <p:nvSpPr>
          <p:cNvPr id="8" name="CuadroTexto 7"/>
          <p:cNvSpPr txBox="1"/>
          <p:nvPr/>
        </p:nvSpPr>
        <p:spPr>
          <a:xfrm>
            <a:off x="2834640" y="4535269"/>
            <a:ext cx="1889760" cy="692497"/>
          </a:xfrm>
          <a:prstGeom prst="rect">
            <a:avLst/>
          </a:prstGeom>
          <a:solidFill>
            <a:schemeClr val="tx1"/>
          </a:solidFill>
        </p:spPr>
        <p:txBody>
          <a:bodyPr wrap="square" rtlCol="0">
            <a:spAutoFit/>
          </a:bodyPr>
          <a:lstStyle/>
          <a:p>
            <a:r>
              <a:rPr lang="es-AR" sz="1300" dirty="0">
                <a:solidFill>
                  <a:schemeClr val="bg2"/>
                </a:solidFill>
                <a:effectLst/>
              </a:rPr>
              <a:t>El usuario pasa el </a:t>
            </a:r>
            <a:r>
              <a:rPr lang="es-AR" sz="1300" dirty="0" err="1">
                <a:solidFill>
                  <a:schemeClr val="bg2"/>
                </a:solidFill>
                <a:effectLst/>
              </a:rPr>
              <a:t>Token</a:t>
            </a:r>
            <a:r>
              <a:rPr lang="es-AR" sz="1300" dirty="0">
                <a:solidFill>
                  <a:schemeClr val="bg2"/>
                </a:solidFill>
                <a:effectLst/>
              </a:rPr>
              <a:t> cuando realiza llamadas a la API.</a:t>
            </a:r>
          </a:p>
        </p:txBody>
      </p:sp>
      <p:sp>
        <p:nvSpPr>
          <p:cNvPr id="9" name="CuadroTexto 8"/>
          <p:cNvSpPr txBox="1"/>
          <p:nvPr/>
        </p:nvSpPr>
        <p:spPr>
          <a:xfrm>
            <a:off x="4419600" y="6019800"/>
            <a:ext cx="1905000" cy="492443"/>
          </a:xfrm>
          <a:prstGeom prst="rect">
            <a:avLst/>
          </a:prstGeom>
          <a:solidFill>
            <a:schemeClr val="tx1"/>
          </a:solidFill>
        </p:spPr>
        <p:txBody>
          <a:bodyPr wrap="square" rtlCol="0">
            <a:spAutoFit/>
          </a:bodyPr>
          <a:lstStyle/>
          <a:p>
            <a:r>
              <a:rPr lang="es-AR" sz="1300" dirty="0">
                <a:solidFill>
                  <a:schemeClr val="bg2"/>
                </a:solidFill>
                <a:effectLst/>
              </a:rPr>
              <a:t>La aplicación verifica y procesa la petición.</a:t>
            </a:r>
          </a:p>
        </p:txBody>
      </p:sp>
    </p:spTree>
    <p:extLst>
      <p:ext uri="{BB962C8B-B14F-4D97-AF65-F5344CB8AC3E}">
        <p14:creationId xmlns:p14="http://schemas.microsoft.com/office/powerpoint/2010/main" val="1609888343"/>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solidFill>
                  <a:schemeClr val="accent1"/>
                </a:solidFill>
              </a:rPr>
              <a:t>¿Qué es JWT?</a:t>
            </a:r>
          </a:p>
          <a:p>
            <a:pPr lvl="1" eaLnBrk="1" hangingPunct="1">
              <a:defRPr/>
            </a:pPr>
            <a:r>
              <a:rPr lang="es-AR" dirty="0"/>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307851257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JWT</a:t>
            </a:r>
            <a:endParaRPr lang="es-AR" sz="3200" dirty="0"/>
          </a:p>
        </p:txBody>
      </p:sp>
      <p:sp>
        <p:nvSpPr>
          <p:cNvPr id="3" name="2 Marcador de contenido"/>
          <p:cNvSpPr>
            <a:spLocks noGrp="1"/>
          </p:cNvSpPr>
          <p:nvPr>
            <p:ph idx="1"/>
          </p:nvPr>
        </p:nvSpPr>
        <p:spPr>
          <a:xfrm>
            <a:off x="304800" y="1371600"/>
            <a:ext cx="8839200" cy="3908762"/>
          </a:xfrm>
        </p:spPr>
        <p:txBody>
          <a:bodyPr/>
          <a:lstStyle/>
          <a:p>
            <a:r>
              <a:rPr lang="es-ES" sz="2800" dirty="0"/>
              <a:t>Un JSON Web </a:t>
            </a:r>
            <a:r>
              <a:rPr lang="es-ES" sz="2800" dirty="0" err="1"/>
              <a:t>Token</a:t>
            </a:r>
            <a:r>
              <a:rPr lang="es-ES" sz="2800" dirty="0"/>
              <a:t> (o JWT) es un estándar abierto (</a:t>
            </a:r>
            <a:r>
              <a:rPr lang="es-ES" sz="2800" dirty="0">
                <a:hlinkClick r:id="rId3"/>
              </a:rPr>
              <a:t>RFC-7519</a:t>
            </a:r>
            <a:r>
              <a:rPr lang="es-ES" sz="2800" dirty="0"/>
              <a:t>) basado en JSON para crear un </a:t>
            </a:r>
            <a:r>
              <a:rPr lang="es-ES" sz="2800" dirty="0" err="1"/>
              <a:t>token</a:t>
            </a:r>
            <a:r>
              <a:rPr lang="es-ES" sz="2800" dirty="0"/>
              <a:t> que sirva para enviar datos entre aplicaciones o servicios y garantizar que sean válidos y seguros.</a:t>
            </a:r>
          </a:p>
          <a:p>
            <a:endParaRPr lang="es-ES" sz="2800" dirty="0"/>
          </a:p>
          <a:p>
            <a:r>
              <a:rPr lang="es-ES" sz="2800" dirty="0"/>
              <a:t>Un JWT está compuesto por 3 partes: </a:t>
            </a:r>
          </a:p>
          <a:p>
            <a:pPr lvl="1"/>
            <a:r>
              <a:rPr lang="es-ES" sz="2400" dirty="0"/>
              <a:t>el encabezado (</a:t>
            </a:r>
            <a:r>
              <a:rPr lang="es-ES" sz="2400" dirty="0" err="1"/>
              <a:t>header</a:t>
            </a:r>
            <a:r>
              <a:rPr lang="es-ES" sz="2400" dirty="0"/>
              <a:t>), </a:t>
            </a:r>
          </a:p>
          <a:p>
            <a:pPr lvl="1"/>
            <a:r>
              <a:rPr lang="es-ES" sz="2400" dirty="0"/>
              <a:t>el </a:t>
            </a:r>
            <a:r>
              <a:rPr lang="es-ES" sz="2400" dirty="0" err="1"/>
              <a:t>payload</a:t>
            </a:r>
            <a:r>
              <a:rPr lang="es-ES" sz="2400" dirty="0"/>
              <a:t>  </a:t>
            </a:r>
          </a:p>
          <a:p>
            <a:pPr lvl="1"/>
            <a:r>
              <a:rPr lang="es-ES" sz="2400" dirty="0"/>
              <a:t>y la firma (</a:t>
            </a:r>
            <a:r>
              <a:rPr lang="es-ES" sz="2400" dirty="0" err="1"/>
              <a:t>signature</a:t>
            </a:r>
            <a:r>
              <a:rPr lang="es-ES" sz="2400" dirty="0"/>
              <a:t>)</a:t>
            </a:r>
          </a:p>
        </p:txBody>
      </p:sp>
      <p:pic>
        <p:nvPicPr>
          <p:cNvPr id="4" name="Imagen 3"/>
          <p:cNvPicPr>
            <a:picLocks noChangeAspect="1"/>
          </p:cNvPicPr>
          <p:nvPr/>
        </p:nvPicPr>
        <p:blipFill>
          <a:blip r:embed="rId4"/>
          <a:stretch>
            <a:fillRect/>
          </a:stretch>
        </p:blipFill>
        <p:spPr>
          <a:xfrm>
            <a:off x="2339029" y="5557954"/>
            <a:ext cx="3909371" cy="842846"/>
          </a:xfrm>
          <a:prstGeom prst="rect">
            <a:avLst/>
          </a:prstGeo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228600"/>
            <a:ext cx="8393113" cy="695325"/>
          </a:xfrm>
        </p:spPr>
        <p:txBody>
          <a:bodyPr/>
          <a:lstStyle/>
          <a:p>
            <a:pPr algn="ctr" eaLnBrk="1" hangingPunct="1">
              <a:defRPr/>
            </a:pPr>
            <a:r>
              <a:rPr lang="es-ES" sz="4400" dirty="0"/>
              <a:t>Temas a Tratar</a:t>
            </a:r>
          </a:p>
        </p:txBody>
      </p:sp>
      <p:sp>
        <p:nvSpPr>
          <p:cNvPr id="273414" name="Rectangle 6"/>
          <p:cNvSpPr>
            <a:spLocks noGrp="1" noChangeArrowheads="1"/>
          </p:cNvSpPr>
          <p:nvPr>
            <p:ph type="body" idx="1"/>
          </p:nvPr>
        </p:nvSpPr>
        <p:spPr>
          <a:xfrm>
            <a:off x="381000" y="1416050"/>
            <a:ext cx="8388350" cy="4145750"/>
          </a:xfrm>
        </p:spPr>
        <p:txBody>
          <a:bodyPr/>
          <a:lstStyle/>
          <a:p>
            <a:pPr eaLnBrk="1" hangingPunct="1">
              <a:defRPr/>
            </a:pPr>
            <a:r>
              <a:rPr lang="es-AR" dirty="0"/>
              <a:t>Autenticación con </a:t>
            </a:r>
            <a:r>
              <a:rPr lang="es-AR" dirty="0" err="1"/>
              <a:t>Tokens</a:t>
            </a:r>
            <a:endParaRPr lang="es-AR" dirty="0"/>
          </a:p>
          <a:p>
            <a:pPr eaLnBrk="1" hangingPunct="1">
              <a:defRPr/>
            </a:pPr>
            <a:r>
              <a:rPr lang="es-AR" sz="3600" dirty="0"/>
              <a:t>JWT</a:t>
            </a:r>
          </a:p>
          <a:p>
            <a:pPr lvl="1" eaLnBrk="1" hangingPunct="1">
              <a:defRPr/>
            </a:pPr>
            <a:r>
              <a:rPr lang="es-AR" dirty="0"/>
              <a:t>¿Qué es JWT?</a:t>
            </a:r>
          </a:p>
          <a:p>
            <a:pPr lvl="1" eaLnBrk="1" hangingPunct="1">
              <a:defRPr/>
            </a:pPr>
            <a:r>
              <a:rPr lang="es-AR" dirty="0">
                <a:solidFill>
                  <a:schemeClr val="accent1"/>
                </a:solidFill>
              </a:rPr>
              <a:t>Partes del JWT.</a:t>
            </a:r>
          </a:p>
          <a:p>
            <a:pPr lvl="1" eaLnBrk="1" hangingPunct="1">
              <a:defRPr/>
            </a:pPr>
            <a:r>
              <a:rPr lang="es-AR" dirty="0"/>
              <a:t>Notas.</a:t>
            </a:r>
          </a:p>
          <a:p>
            <a:pPr lvl="1" eaLnBrk="1" hangingPunct="1">
              <a:defRPr/>
            </a:pPr>
            <a:r>
              <a:rPr lang="es-AR" dirty="0"/>
              <a:t>Definiciones.</a:t>
            </a:r>
          </a:p>
          <a:p>
            <a:pPr lvl="1" eaLnBrk="1" hangingPunct="1">
              <a:defRPr/>
            </a:pPr>
            <a:r>
              <a:rPr lang="es-AR" dirty="0"/>
              <a:t>Crear en Slim.</a:t>
            </a:r>
          </a:p>
          <a:p>
            <a:pPr lvl="1" eaLnBrk="1" hangingPunct="1">
              <a:defRPr/>
            </a:pPr>
            <a:r>
              <a:rPr lang="es-AR" dirty="0"/>
              <a:t>Verificar en Slim.</a:t>
            </a:r>
          </a:p>
        </p:txBody>
      </p:sp>
    </p:spTree>
    <p:extLst>
      <p:ext uri="{BB962C8B-B14F-4D97-AF65-F5344CB8AC3E}">
        <p14:creationId xmlns:p14="http://schemas.microsoft.com/office/powerpoint/2010/main" val="4171892116"/>
      </p:ext>
    </p:extLst>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4607</TotalTime>
  <Words>1246</Words>
  <Application>Microsoft Office PowerPoint</Application>
  <PresentationFormat>Presentación en pantalla (4:3)</PresentationFormat>
  <Paragraphs>174</Paragraphs>
  <Slides>26</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Franklin Gothic Book</vt:lpstr>
      <vt:lpstr>Franklin Gothic Medium</vt:lpstr>
      <vt:lpstr>Wingdings</vt:lpstr>
      <vt:lpstr>1_VS_NET Launch Template</vt:lpstr>
      <vt:lpstr>Maximiliano Neiner </vt:lpstr>
      <vt:lpstr>Temas a Tratar</vt:lpstr>
      <vt:lpstr>Temas a Tratar</vt:lpstr>
      <vt:lpstr>Autenticación con Tokens (1/3) </vt:lpstr>
      <vt:lpstr>Autenticación con Tokens (2/3)</vt:lpstr>
      <vt:lpstr>Autenticación con Tokens (3/3)</vt:lpstr>
      <vt:lpstr>Temas a Tratar</vt:lpstr>
      <vt:lpstr>JWT</vt:lpstr>
      <vt:lpstr>Temas a Tratar</vt:lpstr>
      <vt:lpstr>JWT - Header</vt:lpstr>
      <vt:lpstr>JWT - Payload (1/2)</vt:lpstr>
      <vt:lpstr>JWT - Payload (2/3)</vt:lpstr>
      <vt:lpstr>JWT - Signature</vt:lpstr>
      <vt:lpstr>JWT Completo</vt:lpstr>
      <vt:lpstr>Temas a Tratar</vt:lpstr>
      <vt:lpstr>Nota (1/2)</vt:lpstr>
      <vt:lpstr>Nota (2/2)</vt:lpstr>
      <vt:lpstr>Temas a Tratar</vt:lpstr>
      <vt:lpstr>Definiciones (1/2)</vt:lpstr>
      <vt:lpstr>Definiciones (2/2)</vt:lpstr>
      <vt:lpstr>Temas a Tratar</vt:lpstr>
      <vt:lpstr>JWT en Slim - Crear </vt:lpstr>
      <vt:lpstr>Temas a Tratar</vt:lpstr>
      <vt:lpstr>JWT en Slim - Verificar</vt:lpstr>
      <vt:lpstr>Presentación de PowerPoint</vt:lpstr>
      <vt:lpstr>Ejercitación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Laboratorio_III_Clase_01</dc:title>
  <dc:subject>Depuración, WindowsForm y Controles</dc:subject>
  <dc:creator>profesor</dc:creator>
  <cp:lastModifiedBy>alumno</cp:lastModifiedBy>
  <cp:revision>303</cp:revision>
  <cp:lastPrinted>1601-01-01T00:00:00Z</cp:lastPrinted>
  <dcterms:created xsi:type="dcterms:W3CDTF">1601-01-01T00:00:00Z</dcterms:created>
  <dcterms:modified xsi:type="dcterms:W3CDTF">2019-06-03T11:39:12Z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