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80B0D-DB7D-40B8-A0F0-8F2D22E759AA}" type="doc">
      <dgm:prSet loTypeId="urn:microsoft.com/office/officeart/2005/8/layout/defaul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6DF71E80-E94B-4416-96FE-5E68A333E405}">
      <dgm:prSet phldrT="[Text]" custT="1"/>
      <dgm:spPr/>
      <dgm:t>
        <a:bodyPr/>
        <a:lstStyle/>
        <a:p>
          <a:r>
            <a:rPr lang="en-US" sz="1800" dirty="0" smtClean="0"/>
            <a:t>Rows-610</a:t>
          </a:r>
        </a:p>
        <a:p>
          <a:r>
            <a:rPr lang="en-US" sz="1800" dirty="0" smtClean="0"/>
            <a:t>Columns-10</a:t>
          </a:r>
          <a:endParaRPr lang="en-US" sz="1800" dirty="0"/>
        </a:p>
      </dgm:t>
    </dgm:pt>
    <dgm:pt modelId="{682B04B7-B062-4AD3-8679-A906FF310BA8}" type="parTrans" cxnId="{49756E24-A08F-4255-A57D-84A6B70AD355}">
      <dgm:prSet/>
      <dgm:spPr/>
      <dgm:t>
        <a:bodyPr/>
        <a:lstStyle/>
        <a:p>
          <a:endParaRPr lang="en-US"/>
        </a:p>
      </dgm:t>
    </dgm:pt>
    <dgm:pt modelId="{469D3C3D-6601-47FD-9A4A-EF7BECB80C21}" type="sibTrans" cxnId="{49756E24-A08F-4255-A57D-84A6B70AD355}">
      <dgm:prSet/>
      <dgm:spPr/>
      <dgm:t>
        <a:bodyPr/>
        <a:lstStyle/>
        <a:p>
          <a:endParaRPr lang="en-US"/>
        </a:p>
      </dgm:t>
    </dgm:pt>
    <dgm:pt modelId="{211246A3-4D94-4571-93BD-CCEA9F41D5EC}">
      <dgm:prSet phldrT="[Text]" custT="1"/>
      <dgm:spPr/>
      <dgm:t>
        <a:bodyPr/>
        <a:lstStyle/>
        <a:p>
          <a:r>
            <a:rPr lang="en-US" sz="1800" b="1" u="sng" dirty="0" smtClean="0"/>
            <a:t>Column Names</a:t>
          </a:r>
        </a:p>
        <a:p>
          <a:r>
            <a:rPr lang="en-US" sz="1800" dirty="0" smtClean="0"/>
            <a:t>Instant, </a:t>
          </a:r>
          <a:r>
            <a:rPr lang="en-US" sz="1800" dirty="0" err="1" smtClean="0"/>
            <a:t>dteday</a:t>
          </a:r>
          <a:r>
            <a:rPr lang="en-US" sz="1800" dirty="0" smtClean="0"/>
            <a:t> ,season,   </a:t>
          </a:r>
          <a:r>
            <a:rPr lang="en-US" sz="1800" dirty="0" err="1" smtClean="0"/>
            <a:t>yr,mnth</a:t>
          </a:r>
          <a:r>
            <a:rPr lang="en-US" sz="1800" dirty="0" smtClean="0"/>
            <a:t> ,hr, holiday, weekday,</a:t>
          </a:r>
        </a:p>
        <a:p>
          <a:r>
            <a:rPr lang="en-US" sz="1800" dirty="0" err="1" smtClean="0"/>
            <a:t>Weathersit</a:t>
          </a:r>
          <a:r>
            <a:rPr lang="en-US" sz="1800" dirty="0" smtClean="0"/>
            <a:t>  ,temp</a:t>
          </a:r>
          <a:endParaRPr lang="en-US" sz="1800" dirty="0"/>
        </a:p>
      </dgm:t>
    </dgm:pt>
    <dgm:pt modelId="{50A67652-D6E7-46F4-BE30-9AEABB5EDA0D}" type="parTrans" cxnId="{50B129D4-8F07-4BBB-A0B0-09BE9FC8B68B}">
      <dgm:prSet/>
      <dgm:spPr/>
      <dgm:t>
        <a:bodyPr/>
        <a:lstStyle/>
        <a:p>
          <a:endParaRPr lang="en-US"/>
        </a:p>
      </dgm:t>
    </dgm:pt>
    <dgm:pt modelId="{C06B2CBF-A276-4114-881C-65631CA7B0AC}" type="sibTrans" cxnId="{50B129D4-8F07-4BBB-A0B0-09BE9FC8B68B}">
      <dgm:prSet/>
      <dgm:spPr/>
      <dgm:t>
        <a:bodyPr/>
        <a:lstStyle/>
        <a:p>
          <a:endParaRPr lang="en-US"/>
        </a:p>
      </dgm:t>
    </dgm:pt>
    <dgm:pt modelId="{FB4C4480-3C99-417C-A503-AA094CA8A1FD}">
      <dgm:prSet phldrT="[Text]" custT="1"/>
      <dgm:spPr/>
      <dgm:t>
        <a:bodyPr/>
        <a:lstStyle/>
        <a:p>
          <a:r>
            <a:rPr lang="en-US" sz="2000" b="1" u="sng" dirty="0" smtClean="0"/>
            <a:t>Season</a:t>
          </a:r>
        </a:p>
        <a:p>
          <a:r>
            <a:rPr lang="en-US" sz="1800" b="0" u="none" dirty="0" smtClean="0"/>
            <a:t>1-Spring</a:t>
          </a:r>
        </a:p>
        <a:p>
          <a:r>
            <a:rPr lang="en-US" sz="1800" b="0" u="none" dirty="0" smtClean="0"/>
            <a:t>2.Summer</a:t>
          </a:r>
        </a:p>
        <a:p>
          <a:r>
            <a:rPr lang="en-US" sz="1800" b="0" u="none" dirty="0" smtClean="0"/>
            <a:t>3-Fall</a:t>
          </a:r>
        </a:p>
        <a:p>
          <a:r>
            <a:rPr lang="en-US" sz="1800" b="0" u="none" dirty="0" smtClean="0"/>
            <a:t>4-Winter</a:t>
          </a:r>
          <a:endParaRPr lang="en-US" sz="1800" b="0" u="none" dirty="0"/>
        </a:p>
      </dgm:t>
    </dgm:pt>
    <dgm:pt modelId="{91D60F6A-E5CF-41FF-99E2-CE9AD64DFEA9}" type="parTrans" cxnId="{EA8C71B8-CA00-4919-AAB6-89219A885D68}">
      <dgm:prSet/>
      <dgm:spPr/>
      <dgm:t>
        <a:bodyPr/>
        <a:lstStyle/>
        <a:p>
          <a:endParaRPr lang="en-US"/>
        </a:p>
      </dgm:t>
    </dgm:pt>
    <dgm:pt modelId="{CC378348-E00B-49C1-B117-238BC8ACAD1E}" type="sibTrans" cxnId="{EA8C71B8-CA00-4919-AAB6-89219A885D68}">
      <dgm:prSet/>
      <dgm:spPr/>
      <dgm:t>
        <a:bodyPr/>
        <a:lstStyle/>
        <a:p>
          <a:endParaRPr lang="en-US"/>
        </a:p>
      </dgm:t>
    </dgm:pt>
    <dgm:pt modelId="{C34E277C-C7FF-4106-B341-6225433386C7}">
      <dgm:prSet phldrT="[Text]"/>
      <dgm:spPr/>
      <dgm:t>
        <a:bodyPr/>
        <a:lstStyle/>
        <a:p>
          <a:r>
            <a:rPr lang="en-US" dirty="0" smtClean="0"/>
            <a:t>Dataset-1</a:t>
          </a:r>
          <a:endParaRPr lang="en-US" dirty="0"/>
        </a:p>
      </dgm:t>
    </dgm:pt>
    <dgm:pt modelId="{C919555C-9154-4A03-A16F-6098E81AAD23}" type="parTrans" cxnId="{B81251FF-4A18-4D62-867A-44BB854B3AC1}">
      <dgm:prSet/>
      <dgm:spPr/>
      <dgm:t>
        <a:bodyPr/>
        <a:lstStyle/>
        <a:p>
          <a:endParaRPr lang="en-US"/>
        </a:p>
      </dgm:t>
    </dgm:pt>
    <dgm:pt modelId="{8B68BF67-E35D-4ED7-B35E-591B1897F3A0}" type="sibTrans" cxnId="{B81251FF-4A18-4D62-867A-44BB854B3AC1}">
      <dgm:prSet/>
      <dgm:spPr/>
      <dgm:t>
        <a:bodyPr/>
        <a:lstStyle/>
        <a:p>
          <a:endParaRPr lang="en-US"/>
        </a:p>
      </dgm:t>
    </dgm:pt>
    <dgm:pt modelId="{99D16BB1-2B2C-4B14-BC45-A61236D8BFCE}" type="pres">
      <dgm:prSet presAssocID="{CA180B0D-DB7D-40B8-A0F0-8F2D22E759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1F43D9-C2E4-4230-8D94-7D02581FC825}" type="pres">
      <dgm:prSet presAssocID="{6DF71E80-E94B-4416-96FE-5E68A333E405}" presName="node" presStyleLbl="node1" presStyleIdx="0" presStyleCnt="4" custScaleX="130446" custScaleY="91718" custLinFactNeighborX="-4049" custLinFactNeighborY="40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A2E6E-07E9-4A17-A447-758830F27567}" type="pres">
      <dgm:prSet presAssocID="{469D3C3D-6601-47FD-9A4A-EF7BECB80C21}" presName="sibTrans" presStyleCnt="0"/>
      <dgm:spPr/>
    </dgm:pt>
    <dgm:pt modelId="{2CDA9E0C-50F5-47C1-A8BA-62986FB04ACE}" type="pres">
      <dgm:prSet presAssocID="{211246A3-4D94-4571-93BD-CCEA9F41D5EC}" presName="node" presStyleLbl="node1" presStyleIdx="1" presStyleCnt="4" custScaleY="91241" custLinFactNeighborX="-13174" custLinFactNeighborY="40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FCA8D-9684-40CB-856C-00735AFF468B}" type="pres">
      <dgm:prSet presAssocID="{C06B2CBF-A276-4114-881C-65631CA7B0AC}" presName="sibTrans" presStyleCnt="0"/>
      <dgm:spPr/>
    </dgm:pt>
    <dgm:pt modelId="{7F709E4B-B075-435B-8010-58617E33340A}" type="pres">
      <dgm:prSet presAssocID="{FB4C4480-3C99-417C-A503-AA094CA8A1FD}" presName="node" presStyleLbl="node1" presStyleIdx="2" presStyleCnt="4" custScaleX="133472" custScaleY="102495" custLinFactNeighborX="-57536" custLinFactNeighborY="251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AB5CA-C973-4FF0-A281-6E50B371EAFA}" type="pres">
      <dgm:prSet presAssocID="{CC378348-E00B-49C1-B117-238BC8ACAD1E}" presName="sibTrans" presStyleCnt="0"/>
      <dgm:spPr/>
    </dgm:pt>
    <dgm:pt modelId="{37E02048-6694-446E-9EE3-3591ACA1EA80}" type="pres">
      <dgm:prSet presAssocID="{C34E277C-C7FF-4106-B341-6225433386C7}" presName="node" presStyleLbl="node1" presStyleIdx="3" presStyleCnt="4" custScaleX="163938" custScaleY="33749" custLinFactY="-100000" custLinFactNeighborX="-6395" custLinFactNeighborY="-157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C71B8-CA00-4919-AAB6-89219A885D68}" srcId="{CA180B0D-DB7D-40B8-A0F0-8F2D22E759AA}" destId="{FB4C4480-3C99-417C-A503-AA094CA8A1FD}" srcOrd="2" destOrd="0" parTransId="{91D60F6A-E5CF-41FF-99E2-CE9AD64DFEA9}" sibTransId="{CC378348-E00B-49C1-B117-238BC8ACAD1E}"/>
    <dgm:cxn modelId="{1FFF690A-8DA3-411A-88AF-469E4EB98B49}" type="presOf" srcId="{211246A3-4D94-4571-93BD-CCEA9F41D5EC}" destId="{2CDA9E0C-50F5-47C1-A8BA-62986FB04ACE}" srcOrd="0" destOrd="0" presId="urn:microsoft.com/office/officeart/2005/8/layout/default"/>
    <dgm:cxn modelId="{6B8EAD82-B33B-4945-AFB7-0F851BCE3CDE}" type="presOf" srcId="{C34E277C-C7FF-4106-B341-6225433386C7}" destId="{37E02048-6694-446E-9EE3-3591ACA1EA80}" srcOrd="0" destOrd="0" presId="urn:microsoft.com/office/officeart/2005/8/layout/default"/>
    <dgm:cxn modelId="{49756E24-A08F-4255-A57D-84A6B70AD355}" srcId="{CA180B0D-DB7D-40B8-A0F0-8F2D22E759AA}" destId="{6DF71E80-E94B-4416-96FE-5E68A333E405}" srcOrd="0" destOrd="0" parTransId="{682B04B7-B062-4AD3-8679-A906FF310BA8}" sibTransId="{469D3C3D-6601-47FD-9A4A-EF7BECB80C21}"/>
    <dgm:cxn modelId="{B44349EE-6705-4FC0-97A7-7D11BD316A95}" type="presOf" srcId="{FB4C4480-3C99-417C-A503-AA094CA8A1FD}" destId="{7F709E4B-B075-435B-8010-58617E33340A}" srcOrd="0" destOrd="0" presId="urn:microsoft.com/office/officeart/2005/8/layout/default"/>
    <dgm:cxn modelId="{8D798170-10AA-4FFA-AF30-BB9DE9F57513}" type="presOf" srcId="{CA180B0D-DB7D-40B8-A0F0-8F2D22E759AA}" destId="{99D16BB1-2B2C-4B14-BC45-A61236D8BFCE}" srcOrd="0" destOrd="0" presId="urn:microsoft.com/office/officeart/2005/8/layout/default"/>
    <dgm:cxn modelId="{B81251FF-4A18-4D62-867A-44BB854B3AC1}" srcId="{CA180B0D-DB7D-40B8-A0F0-8F2D22E759AA}" destId="{C34E277C-C7FF-4106-B341-6225433386C7}" srcOrd="3" destOrd="0" parTransId="{C919555C-9154-4A03-A16F-6098E81AAD23}" sibTransId="{8B68BF67-E35D-4ED7-B35E-591B1897F3A0}"/>
    <dgm:cxn modelId="{50B129D4-8F07-4BBB-A0B0-09BE9FC8B68B}" srcId="{CA180B0D-DB7D-40B8-A0F0-8F2D22E759AA}" destId="{211246A3-4D94-4571-93BD-CCEA9F41D5EC}" srcOrd="1" destOrd="0" parTransId="{50A67652-D6E7-46F4-BE30-9AEABB5EDA0D}" sibTransId="{C06B2CBF-A276-4114-881C-65631CA7B0AC}"/>
    <dgm:cxn modelId="{86729006-F012-4F80-9A72-59C0B76DD649}" type="presOf" srcId="{6DF71E80-E94B-4416-96FE-5E68A333E405}" destId="{081F43D9-C2E4-4230-8D94-7D02581FC825}" srcOrd="0" destOrd="0" presId="urn:microsoft.com/office/officeart/2005/8/layout/default"/>
    <dgm:cxn modelId="{903D2F38-7555-4BEF-B081-929AD30E4C06}" type="presParOf" srcId="{99D16BB1-2B2C-4B14-BC45-A61236D8BFCE}" destId="{081F43D9-C2E4-4230-8D94-7D02581FC825}" srcOrd="0" destOrd="0" presId="urn:microsoft.com/office/officeart/2005/8/layout/default"/>
    <dgm:cxn modelId="{0A0AEFAE-9595-4DFE-B432-1D3853B8354B}" type="presParOf" srcId="{99D16BB1-2B2C-4B14-BC45-A61236D8BFCE}" destId="{E54A2E6E-07E9-4A17-A447-758830F27567}" srcOrd="1" destOrd="0" presId="urn:microsoft.com/office/officeart/2005/8/layout/default"/>
    <dgm:cxn modelId="{BD7E7D92-A8F1-4D98-8101-D1A09962A5E8}" type="presParOf" srcId="{99D16BB1-2B2C-4B14-BC45-A61236D8BFCE}" destId="{2CDA9E0C-50F5-47C1-A8BA-62986FB04ACE}" srcOrd="2" destOrd="0" presId="urn:microsoft.com/office/officeart/2005/8/layout/default"/>
    <dgm:cxn modelId="{CCE6CC40-FC61-4E77-A7A4-19F78AA86D7A}" type="presParOf" srcId="{99D16BB1-2B2C-4B14-BC45-A61236D8BFCE}" destId="{B9EFCA8D-9684-40CB-856C-00735AFF468B}" srcOrd="3" destOrd="0" presId="urn:microsoft.com/office/officeart/2005/8/layout/default"/>
    <dgm:cxn modelId="{4195043D-8C24-474C-909F-01A7DCE81722}" type="presParOf" srcId="{99D16BB1-2B2C-4B14-BC45-A61236D8BFCE}" destId="{7F709E4B-B075-435B-8010-58617E33340A}" srcOrd="4" destOrd="0" presId="urn:microsoft.com/office/officeart/2005/8/layout/default"/>
    <dgm:cxn modelId="{93DB5E49-5AC0-4C41-94BE-85C422F4EDCD}" type="presParOf" srcId="{99D16BB1-2B2C-4B14-BC45-A61236D8BFCE}" destId="{923AB5CA-C973-4FF0-A281-6E50B371EAFA}" srcOrd="5" destOrd="0" presId="urn:microsoft.com/office/officeart/2005/8/layout/default"/>
    <dgm:cxn modelId="{7333FD90-0E20-43A1-B84E-00FD3F850FDF}" type="presParOf" srcId="{99D16BB1-2B2C-4B14-BC45-A61236D8BFCE}" destId="{37E02048-6694-446E-9EE3-3591ACA1EA80}" srcOrd="6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E41B27-EC3E-479E-BF6E-82157CE5F2FF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8F1150-5E47-4870-B4DD-0C1322A15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888/notebooks/project%202_b_nexthikes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8888/notebooks/project%202_b_nexthike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357430"/>
            <a:ext cx="8229600" cy="1785950"/>
          </a:xfrm>
        </p:spPr>
        <p:txBody>
          <a:bodyPr/>
          <a:lstStyle/>
          <a:p>
            <a:r>
              <a:rPr lang="en-US" dirty="0" smtClean="0"/>
              <a:t>PROJECT-2</a:t>
            </a:r>
            <a:br>
              <a:rPr lang="en-US" dirty="0" smtClean="0"/>
            </a:br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</a:t>
            </a:r>
            <a:r>
              <a:rPr lang="en-US" dirty="0" err="1" smtClean="0"/>
              <a:t>Sanskriti</a:t>
            </a:r>
            <a:r>
              <a:rPr lang="en-US" dirty="0" smtClean="0"/>
              <a:t> Sharma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357826"/>
            <a:ext cx="3224218" cy="134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Premium Photo _ Digital cyberspace with particles and digital data network connections_ High-speed connection data analysis future background concept_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6431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Dataset-3 insights</a:t>
            </a:r>
            <a:endParaRPr lang="en-US" dirty="0"/>
          </a:p>
        </p:txBody>
      </p:sp>
      <p:pic>
        <p:nvPicPr>
          <p:cNvPr id="4" name="Content Placeholder 3" descr="data3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8229600" cy="4462818"/>
          </a:xfrm>
        </p:spPr>
      </p:pic>
      <p:sp>
        <p:nvSpPr>
          <p:cNvPr id="6" name="TextBox 5"/>
          <p:cNvSpPr txBox="1"/>
          <p:nvPr/>
        </p:nvSpPr>
        <p:spPr>
          <a:xfrm>
            <a:off x="571472" y="5643578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Above </a:t>
            </a:r>
            <a:r>
              <a:rPr lang="en-US" dirty="0" smtClean="0"/>
              <a:t>graph interprets that bike rental increased around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(</a:t>
            </a:r>
            <a:r>
              <a:rPr lang="en-US" dirty="0" smtClean="0"/>
              <a:t>7 AM-9 AM) and evening around (5 PM-7 PM</a:t>
            </a:r>
            <a:r>
              <a:rPr lang="en-US" dirty="0" smtClean="0"/>
              <a:t>).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Rentals decreased in afternoon.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dirty="0" smtClean="0"/>
              <a:t>Second Insight </a:t>
            </a:r>
            <a:endParaRPr lang="en-US" dirty="0"/>
          </a:p>
        </p:txBody>
      </p:sp>
      <p:pic>
        <p:nvPicPr>
          <p:cNvPr id="4" name="Content Placeholder 3" descr="df3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142985"/>
            <a:ext cx="7358114" cy="3857652"/>
          </a:xfrm>
        </p:spPr>
      </p:pic>
      <p:sp>
        <p:nvSpPr>
          <p:cNvPr id="5" name="TextBox 4"/>
          <p:cNvSpPr txBox="1"/>
          <p:nvPr/>
        </p:nvSpPr>
        <p:spPr>
          <a:xfrm>
            <a:off x="1071538" y="5214951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regression line shows a slight positive </a:t>
            </a:r>
            <a:r>
              <a:rPr lang="en-US" dirty="0" smtClean="0"/>
              <a:t>correlation </a:t>
            </a:r>
            <a:r>
              <a:rPr lang="en-US" dirty="0" smtClean="0"/>
              <a:t>between wind speed and bike </a:t>
            </a:r>
            <a:r>
              <a:rPr lang="en-US" dirty="0" smtClean="0"/>
              <a:t>rentals as </a:t>
            </a:r>
            <a:r>
              <a:rPr lang="en-US" dirty="0" smtClean="0"/>
              <a:t>wind speed increases, bike rentals increase slightly</a:t>
            </a:r>
            <a:r>
              <a:rPr lang="en-US" dirty="0" smtClean="0"/>
              <a:t>, but </a:t>
            </a:r>
            <a:r>
              <a:rPr lang="en-US" dirty="0" smtClean="0"/>
              <a:t>not a strong </a:t>
            </a:r>
            <a:r>
              <a:rPr lang="en-US" dirty="0" smtClean="0"/>
              <a:t>effect other </a:t>
            </a:r>
            <a:r>
              <a:rPr lang="en-US" dirty="0" smtClean="0"/>
              <a:t>factors likely to play a more significant role in </a:t>
            </a:r>
            <a:r>
              <a:rPr lang="en-US" dirty="0" smtClean="0"/>
              <a:t>rental </a:t>
            </a:r>
            <a:r>
              <a:rPr lang="en-US" dirty="0" smtClean="0"/>
              <a:t>demand like weather </a:t>
            </a:r>
            <a:r>
              <a:rPr lang="en-US" dirty="0" smtClean="0"/>
              <a:t>conditions ,</a:t>
            </a:r>
            <a:r>
              <a:rPr lang="en-US" dirty="0" smtClean="0"/>
              <a:t>days of the </a:t>
            </a:r>
            <a:r>
              <a:rPr lang="en-US" dirty="0" smtClean="0"/>
              <a:t>week ,</a:t>
            </a:r>
            <a:r>
              <a:rPr lang="en-US" dirty="0" smtClean="0"/>
              <a:t>time of the day etc.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Merged Dataset 2 Graphical </a:t>
            </a:r>
            <a:br>
              <a:rPr lang="en-US" dirty="0" smtClean="0"/>
            </a:br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4" name="Content Placeholder 3" descr="merged 2 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428736"/>
            <a:ext cx="8001056" cy="2928958"/>
          </a:xfrm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1)Warmer </a:t>
            </a:r>
            <a:r>
              <a:rPr lang="en-US" dirty="0" smtClean="0"/>
              <a:t>months </a:t>
            </a:r>
            <a:r>
              <a:rPr lang="en-US" dirty="0" smtClean="0"/>
              <a:t>(spring </a:t>
            </a:r>
            <a:r>
              <a:rPr lang="en-US" dirty="0" smtClean="0"/>
              <a:t>&amp; summer )drive higher demand for </a:t>
            </a:r>
            <a:r>
              <a:rPr lang="en-US" dirty="0" smtClean="0"/>
              <a:t>      both </a:t>
            </a:r>
            <a:r>
              <a:rPr lang="en-US" dirty="0" smtClean="0"/>
              <a:t>casual and registered </a:t>
            </a:r>
          </a:p>
          <a:p>
            <a:r>
              <a:rPr lang="en-US" dirty="0" smtClean="0"/>
              <a:t> </a:t>
            </a:r>
            <a:r>
              <a:rPr lang="en-US" dirty="0" smtClean="0"/>
              <a:t>2) Casual </a:t>
            </a:r>
            <a:r>
              <a:rPr lang="en-US" dirty="0" smtClean="0"/>
              <a:t>riders are more sensitive to weather </a:t>
            </a:r>
            <a:r>
              <a:rPr lang="en-US" dirty="0" err="1" smtClean="0"/>
              <a:t>changes,while</a:t>
            </a:r>
            <a:r>
              <a:rPr lang="en-US" dirty="0" smtClean="0"/>
              <a:t>   registered </a:t>
            </a:r>
            <a:r>
              <a:rPr lang="en-US" dirty="0" smtClean="0"/>
              <a:t>users remain stable year round</a:t>
            </a:r>
          </a:p>
          <a:p>
            <a:r>
              <a:rPr lang="en-US" dirty="0" smtClean="0"/>
              <a:t> </a:t>
            </a:r>
            <a:r>
              <a:rPr lang="en-US" dirty="0" smtClean="0"/>
              <a:t> 3) Winter </a:t>
            </a:r>
            <a:r>
              <a:rPr lang="en-US" dirty="0" smtClean="0"/>
              <a:t>has lowest </a:t>
            </a:r>
            <a:r>
              <a:rPr lang="en-US" dirty="0" err="1" smtClean="0"/>
              <a:t>rentals,as</a:t>
            </a:r>
            <a:r>
              <a:rPr lang="en-US" dirty="0" smtClean="0"/>
              <a:t> </a:t>
            </a:r>
            <a:r>
              <a:rPr lang="en-US" dirty="0" err="1" smtClean="0"/>
              <a:t>bikibg</a:t>
            </a:r>
            <a:r>
              <a:rPr lang="en-US" dirty="0" smtClean="0"/>
              <a:t> conditions become </a:t>
            </a:r>
            <a:r>
              <a:rPr lang="en-US" dirty="0" smtClean="0"/>
              <a:t>less    </a:t>
            </a:r>
            <a:r>
              <a:rPr lang="en-US" dirty="0" err="1" smtClean="0"/>
              <a:t>favourable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Trends</a:t>
            </a:r>
            <a:endParaRPr lang="en-US" dirty="0"/>
          </a:p>
        </p:txBody>
      </p:sp>
      <p:pic>
        <p:nvPicPr>
          <p:cNvPr id="4" name="Content Placeholder 3" descr="merged 2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214422"/>
            <a:ext cx="7772416" cy="2643207"/>
          </a:xfrm>
        </p:spPr>
      </p:pic>
      <p:sp>
        <p:nvSpPr>
          <p:cNvPr id="5" name="TextBox 4"/>
          <p:cNvSpPr txBox="1"/>
          <p:nvPr/>
        </p:nvSpPr>
        <p:spPr>
          <a:xfrm>
            <a:off x="857224" y="4000504"/>
            <a:ext cx="7786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1)Morning </a:t>
            </a:r>
            <a:r>
              <a:rPr lang="en-US" dirty="0" smtClean="0"/>
              <a:t>peak(around 8 AM):due to commuters travelling to school or </a:t>
            </a:r>
            <a:r>
              <a:rPr lang="en-US" dirty="0" smtClean="0"/>
              <a:t>   office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2) </a:t>
            </a:r>
            <a:r>
              <a:rPr lang="en-US" dirty="0" smtClean="0"/>
              <a:t>Evening Peak (around5-7 PM):due to people returning home </a:t>
            </a:r>
            <a:r>
              <a:rPr lang="en-US" dirty="0" smtClean="0"/>
              <a:t>from office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3)Rentals remain </a:t>
            </a:r>
            <a:r>
              <a:rPr lang="en-US" dirty="0" smtClean="0"/>
              <a:t>low during midday and late night</a:t>
            </a:r>
          </a:p>
          <a:p>
            <a:r>
              <a:rPr lang="en-US" dirty="0" smtClean="0"/>
              <a:t>    registered users are increasing in morning and evening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4) </a:t>
            </a:r>
            <a:r>
              <a:rPr lang="en-US" dirty="0" smtClean="0"/>
              <a:t>Casual riders are higher in the afternoon (10 AM -6PM),suggesting </a:t>
            </a:r>
            <a:r>
              <a:rPr lang="en-US" dirty="0" smtClean="0"/>
              <a:t> more </a:t>
            </a:r>
            <a:r>
              <a:rPr lang="en-US" dirty="0" smtClean="0"/>
              <a:t>leisure riders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5) Rentals drop significantly after 9 PM, likely due to fewer people riding bikes late at night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Corelation</a:t>
            </a:r>
            <a:r>
              <a:rPr lang="en-US" dirty="0" smtClean="0"/>
              <a:t> between columns</a:t>
            </a:r>
            <a:endParaRPr lang="en-US" dirty="0"/>
          </a:p>
        </p:txBody>
      </p:sp>
      <p:pic>
        <p:nvPicPr>
          <p:cNvPr id="4" name="Content Placeholder 3" descr="corelation matri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1122" cy="514353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1 )</a:t>
            </a:r>
            <a:r>
              <a:rPr lang="en-US" dirty="0" smtClean="0"/>
              <a:t>Bike rentals highly </a:t>
            </a:r>
            <a:r>
              <a:rPr lang="en-US" dirty="0" err="1" smtClean="0"/>
              <a:t>corelated</a:t>
            </a:r>
            <a:r>
              <a:rPr lang="en-US" dirty="0" smtClean="0"/>
              <a:t> with registered (0.93) concluding that </a:t>
            </a:r>
            <a:r>
              <a:rPr lang="en-US" dirty="0" smtClean="0"/>
              <a:t>most   rentals </a:t>
            </a:r>
            <a:r>
              <a:rPr lang="en-US" dirty="0" smtClean="0"/>
              <a:t>came from registered users </a:t>
            </a:r>
            <a:r>
              <a:rPr lang="en-US" dirty="0" smtClean="0"/>
              <a:t> </a:t>
            </a:r>
            <a:r>
              <a:rPr lang="en-US" dirty="0" smtClean="0"/>
              <a:t>than casual </a:t>
            </a:r>
            <a:r>
              <a:rPr lang="en-US" dirty="0" smtClean="0"/>
              <a:t>users</a:t>
            </a:r>
          </a:p>
          <a:p>
            <a:pPr>
              <a:buNone/>
            </a:pPr>
            <a:r>
              <a:rPr lang="en-US" dirty="0" smtClean="0"/>
              <a:t>2) Moderate positive correlation with temp(0.25)and </a:t>
            </a:r>
            <a:r>
              <a:rPr lang="en-US" dirty="0" err="1" smtClean="0"/>
              <a:t>atemp</a:t>
            </a:r>
            <a:r>
              <a:rPr lang="en-US" dirty="0" smtClean="0"/>
              <a:t>(0.17)-means higher </a:t>
            </a:r>
            <a:r>
              <a:rPr lang="en-US" dirty="0" err="1" smtClean="0"/>
              <a:t>temperatured</a:t>
            </a:r>
            <a:r>
              <a:rPr lang="en-US" dirty="0" smtClean="0"/>
              <a:t> lead to more rentals.</a:t>
            </a:r>
          </a:p>
          <a:p>
            <a:pPr>
              <a:buNone/>
            </a:pPr>
            <a:r>
              <a:rPr lang="en-US" dirty="0" smtClean="0"/>
              <a:t> 3) Slight </a:t>
            </a:r>
            <a:r>
              <a:rPr lang="en-US" dirty="0" smtClean="0"/>
              <a:t>negative correlation with humidity (-0.28)-concludes that humid weather affects bike rental </a:t>
            </a:r>
            <a:r>
              <a:rPr lang="en-US" dirty="0" smtClean="0"/>
              <a:t>negatively</a:t>
            </a:r>
          </a:p>
          <a:p>
            <a:pPr>
              <a:buNone/>
            </a:pPr>
            <a:r>
              <a:rPr lang="en-US" dirty="0" smtClean="0"/>
              <a:t>4) Other </a:t>
            </a:r>
            <a:r>
              <a:rPr lang="en-US" dirty="0" smtClean="0"/>
              <a:t>notable </a:t>
            </a:r>
            <a:r>
              <a:rPr lang="en-US" dirty="0" err="1" smtClean="0"/>
              <a:t>corelations</a:t>
            </a:r>
            <a:r>
              <a:rPr lang="en-US" dirty="0" smtClean="0"/>
              <a:t>  -temp(0.77</a:t>
            </a:r>
            <a:r>
              <a:rPr lang="en-US" dirty="0" smtClean="0"/>
              <a:t>) and </a:t>
            </a:r>
            <a:r>
              <a:rPr lang="en-US" dirty="0" err="1" smtClean="0"/>
              <a:t>atemp</a:t>
            </a:r>
            <a:r>
              <a:rPr lang="en-US" dirty="0" smtClean="0"/>
              <a:t> (0.77) are almost </a:t>
            </a:r>
            <a:r>
              <a:rPr lang="en-US" dirty="0" smtClean="0"/>
              <a:t>identical.</a:t>
            </a:r>
          </a:p>
          <a:p>
            <a:pPr>
              <a:buNone/>
            </a:pPr>
            <a:r>
              <a:rPr lang="en-US" dirty="0" smtClean="0"/>
              <a:t>5) Higher </a:t>
            </a:r>
            <a:r>
              <a:rPr lang="en-US" dirty="0" smtClean="0"/>
              <a:t>humidity is associated with bad weather condition</a:t>
            </a:r>
          </a:p>
          <a:p>
            <a:pPr>
              <a:buNone/>
            </a:pPr>
            <a:r>
              <a:rPr lang="en-US" dirty="0" smtClean="0"/>
              <a:t>6) Hour </a:t>
            </a:r>
            <a:r>
              <a:rPr lang="en-US" dirty="0" smtClean="0"/>
              <a:t>and </a:t>
            </a:r>
            <a:r>
              <a:rPr lang="en-US" dirty="0" err="1" smtClean="0"/>
              <a:t>cnt</a:t>
            </a:r>
            <a:r>
              <a:rPr lang="en-US" dirty="0" smtClean="0"/>
              <a:t> are also </a:t>
            </a:r>
            <a:r>
              <a:rPr lang="en-US" dirty="0" err="1" smtClean="0"/>
              <a:t>positivly</a:t>
            </a:r>
            <a:r>
              <a:rPr lang="en-US" dirty="0" smtClean="0"/>
              <a:t> </a:t>
            </a:r>
            <a:r>
              <a:rPr lang="en-US" dirty="0" err="1" smtClean="0"/>
              <a:t>corelated</a:t>
            </a:r>
            <a:r>
              <a:rPr lang="en-US" dirty="0" smtClean="0"/>
              <a:t> concluding that certain hours see higher rentals </a:t>
            </a:r>
            <a:r>
              <a:rPr lang="en-US" dirty="0" err="1" smtClean="0"/>
              <a:t>i.e</a:t>
            </a:r>
            <a:r>
              <a:rPr lang="en-US" dirty="0" smtClean="0"/>
              <a:t> morning and evening hours and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it decreases in afternoon.</a:t>
            </a:r>
          </a:p>
          <a:p>
            <a:pPr>
              <a:buNone/>
            </a:pPr>
            <a:r>
              <a:rPr lang="en-US" dirty="0" smtClean="0"/>
              <a:t>7)   Month </a:t>
            </a:r>
            <a:r>
              <a:rPr lang="en-US" dirty="0" smtClean="0"/>
              <a:t>has a very low </a:t>
            </a:r>
            <a:r>
              <a:rPr lang="en-US" dirty="0" err="1" smtClean="0"/>
              <a:t>corelation</a:t>
            </a:r>
            <a:r>
              <a:rPr lang="en-US" dirty="0" smtClean="0"/>
              <a:t> concluding that seasonal changes may not drastically impact </a:t>
            </a:r>
            <a:r>
              <a:rPr lang="en-US" dirty="0" smtClean="0"/>
              <a:t>temperature.</a:t>
            </a:r>
          </a:p>
          <a:p>
            <a:pPr>
              <a:buNone/>
            </a:pPr>
            <a:r>
              <a:rPr lang="en-US" dirty="0" smtClean="0"/>
              <a:t>8)Weekday has a very low correlation-meaning there is no clear </a:t>
            </a:r>
            <a:r>
              <a:rPr lang="en-US" dirty="0" err="1" smtClean="0"/>
              <a:t>wekday</a:t>
            </a:r>
            <a:r>
              <a:rPr lang="en-US" dirty="0" smtClean="0"/>
              <a:t>/weekend pattern.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Skewness</a:t>
            </a:r>
            <a:r>
              <a:rPr lang="en-US" sz="2800" dirty="0" smtClean="0"/>
              <a:t> of data(showing few graphs)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523170"/>
          </a:xfrm>
        </p:spPr>
        <p:txBody>
          <a:bodyPr>
            <a:normAutofit fontScale="85000" lnSpcReduction="20000"/>
          </a:bodyPr>
          <a:lstStyle/>
          <a:p>
            <a:endParaRPr lang="en-US" sz="1700" b="1" dirty="0" smtClean="0"/>
          </a:p>
          <a:p>
            <a:r>
              <a:rPr lang="en-US" sz="1800" b="1" dirty="0" smtClean="0"/>
              <a:t>1) Most rental counts are </a:t>
            </a:r>
            <a:r>
              <a:rPr lang="en-US" sz="1800" b="1" dirty="0" err="1" smtClean="0"/>
              <a:t>low,but</a:t>
            </a:r>
            <a:r>
              <a:rPr lang="en-US" sz="1800" b="1" dirty="0" smtClean="0"/>
              <a:t> there are some very high values.</a:t>
            </a:r>
          </a:p>
          <a:p>
            <a:r>
              <a:rPr lang="en-US" sz="1800" b="1" dirty="0" smtClean="0"/>
              <a:t>2)Bike rentals are not </a:t>
            </a:r>
            <a:r>
              <a:rPr lang="en-US" sz="1800" b="1" dirty="0" err="1" smtClean="0"/>
              <a:t>eveny</a:t>
            </a:r>
            <a:r>
              <a:rPr lang="en-US" sz="1800" b="1" dirty="0" smtClean="0"/>
              <a:t> distributed showing sudden increase in rental some days(possible</a:t>
            </a:r>
          </a:p>
          <a:p>
            <a:r>
              <a:rPr lang="en-US" sz="1800" b="1" dirty="0" smtClean="0"/>
              <a:t>cause </a:t>
            </a:r>
            <a:r>
              <a:rPr lang="en-US" sz="1800" b="1" dirty="0" err="1" smtClean="0"/>
              <a:t>weekend,holidays</a:t>
            </a:r>
            <a:r>
              <a:rPr lang="en-US" sz="1800" b="1" dirty="0" smtClean="0"/>
              <a:t> or specific weather conditions).</a:t>
            </a:r>
          </a:p>
          <a:p>
            <a:r>
              <a:rPr lang="en-US" sz="1800" b="1" dirty="0" smtClean="0"/>
              <a:t>3) Most values indicate good </a:t>
            </a:r>
            <a:r>
              <a:rPr lang="en-US" sz="1800" b="1" dirty="0" err="1" smtClean="0"/>
              <a:t>weather,with</a:t>
            </a:r>
            <a:r>
              <a:rPr lang="en-US" sz="1800" b="1" dirty="0" smtClean="0"/>
              <a:t> very few instances of extreme weather conditions.</a:t>
            </a:r>
          </a:p>
          <a:p>
            <a:r>
              <a:rPr lang="en-US" sz="1800" b="1" dirty="0" smtClean="0"/>
              <a:t>4)Columns(temp ,</a:t>
            </a:r>
            <a:r>
              <a:rPr lang="en-US" sz="1800" b="1" dirty="0" err="1" smtClean="0"/>
              <a:t>atemp</a:t>
            </a:r>
            <a:r>
              <a:rPr lang="en-US" sz="1800" b="1" dirty="0" smtClean="0"/>
              <a:t>, hum, </a:t>
            </a:r>
            <a:r>
              <a:rPr lang="en-US" sz="1800" b="1" dirty="0" err="1" smtClean="0"/>
              <a:t>windspeed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mnth</a:t>
            </a:r>
            <a:r>
              <a:rPr lang="en-US" sz="1800" b="1" dirty="0" smtClean="0"/>
              <a:t>) are moderately right </a:t>
            </a:r>
            <a:r>
              <a:rPr lang="en-US" sz="1800" b="1" dirty="0" err="1" smtClean="0"/>
              <a:t>skewd</a:t>
            </a:r>
            <a:r>
              <a:rPr lang="en-US" sz="1800" b="1" dirty="0" smtClean="0"/>
              <a:t> indicating that occasional ### extreme weather affects bike rentals .</a:t>
            </a:r>
          </a:p>
          <a:p>
            <a:r>
              <a:rPr lang="en-US" sz="1800" b="1" dirty="0" smtClean="0"/>
              <a:t>5) Columns(hr, weekday, yr ) are evenly distributed making them more reliable for any prediction.</a:t>
            </a:r>
            <a:r>
              <a:rPr lang="en-US" sz="1800" b="1" dirty="0" smtClean="0">
                <a:hlinkClick r:id="rId2"/>
              </a:rPr>
              <a:t>¶</a:t>
            </a:r>
            <a:endParaRPr lang="en-US" sz="1800" dirty="0"/>
          </a:p>
        </p:txBody>
      </p:sp>
      <p:pic>
        <p:nvPicPr>
          <p:cNvPr id="4" name="Picture 3" descr="skew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142984"/>
            <a:ext cx="3598704" cy="2644912"/>
          </a:xfrm>
          <a:prstGeom prst="rect">
            <a:avLst/>
          </a:prstGeom>
        </p:spPr>
      </p:pic>
      <p:pic>
        <p:nvPicPr>
          <p:cNvPr id="5" name="Picture 4" descr="skew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071546"/>
            <a:ext cx="3857652" cy="26449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Kurtosis(few graphs)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1810"/>
            <a:ext cx="7258072" cy="37861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1) High Kurtosis: Columns(casual, </a:t>
            </a:r>
            <a:r>
              <a:rPr lang="en-US" sz="1200" b="1" dirty="0" err="1" smtClean="0"/>
              <a:t>registered,cnt</a:t>
            </a:r>
            <a:r>
              <a:rPr lang="en-US" sz="1200" b="1" dirty="0" smtClean="0"/>
              <a:t>) indicate that many </a:t>
            </a:r>
            <a:r>
              <a:rPr lang="en-US" sz="1200" b="1" dirty="0" smtClean="0"/>
              <a:t>days</a:t>
            </a:r>
          </a:p>
          <a:p>
            <a:pPr>
              <a:buNone/>
            </a:pPr>
            <a:r>
              <a:rPr lang="en-US" sz="1200" b="1" dirty="0" smtClean="0"/>
              <a:t>with very few casual rentals but some days have very high rentals.</a:t>
            </a:r>
          </a:p>
          <a:p>
            <a:pPr>
              <a:buNone/>
            </a:pPr>
            <a:r>
              <a:rPr lang="en-US" sz="1200" b="1" dirty="0" smtClean="0"/>
              <a:t>* registered column indicating most rental counts are within normal range but some</a:t>
            </a:r>
          </a:p>
          <a:p>
            <a:pPr>
              <a:buNone/>
            </a:pPr>
            <a:r>
              <a:rPr lang="en-US" sz="1200" b="1" dirty="0" smtClean="0"/>
              <a:t>extreme values exist (probably due to special </a:t>
            </a:r>
            <a:r>
              <a:rPr lang="en-US" sz="1200" b="1" dirty="0" err="1" smtClean="0"/>
              <a:t>events,weekends</a:t>
            </a:r>
            <a:r>
              <a:rPr lang="en-US" sz="1200" b="1" dirty="0" smtClean="0"/>
              <a:t> and holidays</a:t>
            </a:r>
          </a:p>
          <a:p>
            <a:pPr>
              <a:buNone/>
            </a:pPr>
            <a:r>
              <a:rPr lang="en-US" sz="1200" b="1" dirty="0" smtClean="0"/>
              <a:t>2)Low </a:t>
            </a:r>
            <a:r>
              <a:rPr lang="en-US" sz="1200" b="1" dirty="0" smtClean="0"/>
              <a:t>Kurtosis: (columns-</a:t>
            </a:r>
            <a:r>
              <a:rPr lang="en-US" sz="1200" b="1" dirty="0" err="1" smtClean="0"/>
              <a:t>instant,mnth,hr,weekday,hum,windspeed</a:t>
            </a:r>
            <a:r>
              <a:rPr lang="en-US" sz="1200" b="1" dirty="0" smtClean="0"/>
              <a:t>)</a:t>
            </a:r>
          </a:p>
          <a:p>
            <a:pPr>
              <a:buNone/>
            </a:pPr>
            <a:r>
              <a:rPr lang="en-US" sz="1200" b="1" dirty="0" smtClean="0"/>
              <a:t>*No specific </a:t>
            </a:r>
            <a:r>
              <a:rPr lang="en-US" sz="1200" b="1" dirty="0" err="1" smtClean="0"/>
              <a:t>month,hour,weekday</a:t>
            </a:r>
            <a:r>
              <a:rPr lang="en-US" sz="1200" b="1" dirty="0" smtClean="0"/>
              <a:t> dominate the </a:t>
            </a:r>
            <a:r>
              <a:rPr lang="en-US" sz="1200" b="1" dirty="0" err="1" smtClean="0"/>
              <a:t>datase</a:t>
            </a:r>
            <a:r>
              <a:rPr lang="en-US" sz="1200" b="1" dirty="0" smtClean="0"/>
              <a:t>.</a:t>
            </a:r>
            <a:r>
              <a:rPr lang="en-US" sz="1200" b="1" dirty="0" smtClean="0">
                <a:hlinkClick r:id="rId2"/>
              </a:rPr>
              <a:t>¶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*Rental demand does not concentrate </a:t>
            </a:r>
            <a:r>
              <a:rPr lang="en-US" sz="1200" b="1" dirty="0" err="1" smtClean="0"/>
              <a:t>ina</a:t>
            </a:r>
            <a:r>
              <a:rPr lang="en-US" sz="1200" b="1" dirty="0" smtClean="0"/>
              <a:t> single time frame but demand is different at different time.</a:t>
            </a:r>
          </a:p>
          <a:p>
            <a:pPr>
              <a:buNone/>
            </a:pPr>
            <a:r>
              <a:rPr lang="en-US" sz="1200" b="1" dirty="0" smtClean="0"/>
              <a:t>3)Near Normal Kurtosis-Columns(</a:t>
            </a:r>
            <a:r>
              <a:rPr lang="en-US" sz="1200" b="1" dirty="0" err="1" smtClean="0"/>
              <a:t>weathersit</a:t>
            </a:r>
            <a:r>
              <a:rPr lang="en-US" sz="1200" b="1" dirty="0" smtClean="0"/>
              <a:t>, season, year) These variable does not have extreme values.</a:t>
            </a:r>
          </a:p>
          <a:p>
            <a:pPr>
              <a:buNone/>
            </a:pPr>
            <a:r>
              <a:rPr lang="en-US" sz="1200" b="1" dirty="0" smtClean="0"/>
              <a:t>*Kurtosis of year suggests that both years (2011 and 2012) have balanced amount of data.</a:t>
            </a:r>
          </a:p>
          <a:p>
            <a:pPr>
              <a:buNone/>
            </a:pPr>
            <a:r>
              <a:rPr lang="en-US" sz="1200" b="1" dirty="0" smtClean="0"/>
              <a:t>*this data set </a:t>
            </a:r>
            <a:r>
              <a:rPr lang="en-US" sz="1200" b="1" dirty="0" err="1" smtClean="0"/>
              <a:t>doesnot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favour</a:t>
            </a:r>
            <a:r>
              <a:rPr lang="en-US" sz="1200" b="1" dirty="0" smtClean="0"/>
              <a:t> one year over the other.</a:t>
            </a:r>
          </a:p>
          <a:p>
            <a:pPr>
              <a:buNone/>
            </a:pPr>
            <a:r>
              <a:rPr lang="en-US" sz="1200" b="1" dirty="0" smtClean="0"/>
              <a:t>*Different weather conditions appear in a balanced way.</a:t>
            </a:r>
          </a:p>
          <a:p>
            <a:pPr>
              <a:buNone/>
            </a:pPr>
            <a:r>
              <a:rPr lang="en-US" sz="1200" b="1" dirty="0" smtClean="0"/>
              <a:t>*Rainy or stormy days are not excessively frequent compared to clear days.</a:t>
            </a:r>
          </a:p>
          <a:p>
            <a:pPr>
              <a:buNone/>
            </a:pPr>
            <a:r>
              <a:rPr lang="en-US" sz="1200" dirty="0" smtClean="0"/>
              <a:t>In [ </a:t>
            </a:r>
            <a:r>
              <a:rPr lang="en-US" sz="1200" dirty="0" smtClean="0"/>
              <a:t>]: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4" name="Picture 3" descr="kur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214422"/>
            <a:ext cx="3286148" cy="1773629"/>
          </a:xfrm>
          <a:prstGeom prst="rect">
            <a:avLst/>
          </a:prstGeom>
        </p:spPr>
      </p:pic>
      <p:pic>
        <p:nvPicPr>
          <p:cNvPr id="5" name="Picture 4" descr="kur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1214422"/>
            <a:ext cx="3857652" cy="17145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ree Photo _ Professional thank you with elegant background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</p:spPr>
      </p:pic>
      <p:pic>
        <p:nvPicPr>
          <p:cNvPr id="5" name="Picture 4" descr="ANALISIS DATA ADALAH _ PENGERTIAN, FUNGSI, TUJUAN, TEKNIK DAN CONTOH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5072074"/>
            <a:ext cx="7569542" cy="1428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329642" cy="43611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28596" y="642918"/>
          <a:ext cx="7977222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Gráfico mostrando uma tendência ascendente constante, representando a ideia de crescimento e negócios de sucesso financeiro _ imagem Premium gerada com IA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14950"/>
            <a:ext cx="9144000" cy="1643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3438" y="3214686"/>
            <a:ext cx="3214710" cy="2000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condition</a:t>
            </a:r>
          </a:p>
          <a:p>
            <a:pPr algn="ctr"/>
            <a:r>
              <a:rPr lang="en-US" dirty="0" smtClean="0"/>
              <a:t>1-Clear</a:t>
            </a:r>
          </a:p>
          <a:p>
            <a:pPr algn="ctr"/>
            <a:r>
              <a:rPr lang="en-US" dirty="0" smtClean="0"/>
              <a:t>2-Cloudy</a:t>
            </a:r>
          </a:p>
          <a:p>
            <a:pPr algn="ctr"/>
            <a:r>
              <a:rPr lang="en-US" dirty="0" smtClean="0"/>
              <a:t>3-Light rain/Snow</a:t>
            </a:r>
          </a:p>
          <a:p>
            <a:pPr algn="ctr"/>
            <a:r>
              <a:rPr lang="en-US" dirty="0" smtClean="0"/>
              <a:t>4-Heavy rain/snow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Graphical  representation for data-1</a:t>
            </a:r>
            <a:endParaRPr lang="en-US" sz="3200" b="1" u="sng" dirty="0"/>
          </a:p>
        </p:txBody>
      </p:sp>
      <p:pic>
        <p:nvPicPr>
          <p:cNvPr id="4" name="Content Placeholder 3" descr="data1 pi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928670"/>
            <a:ext cx="7699264" cy="4279401"/>
          </a:xfrm>
        </p:spPr>
      </p:pic>
      <p:sp>
        <p:nvSpPr>
          <p:cNvPr id="5" name="TextBox 4"/>
          <p:cNvSpPr txBox="1"/>
          <p:nvPr/>
        </p:nvSpPr>
        <p:spPr>
          <a:xfrm flipH="1">
            <a:off x="428596" y="5357826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Temperature </a:t>
            </a:r>
            <a:r>
              <a:rPr lang="en-US" dirty="0" smtClean="0"/>
              <a:t>follows normal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Distribution </a:t>
            </a:r>
            <a:r>
              <a:rPr lang="en-US" dirty="0" smtClean="0"/>
              <a:t>is slightly skewed towards higher temperature showing </a:t>
            </a:r>
            <a:r>
              <a:rPr lang="en-US" dirty="0" smtClean="0"/>
              <a:t>                    </a:t>
            </a:r>
            <a:r>
              <a:rPr lang="en-US" dirty="0" smtClean="0"/>
              <a:t>  </a:t>
            </a:r>
            <a:r>
              <a:rPr lang="en-US" dirty="0" smtClean="0"/>
              <a:t>           warmer conditions </a:t>
            </a:r>
            <a:r>
              <a:rPr lang="en-US" dirty="0" smtClean="0"/>
              <a:t>might be slightly more frequent </a:t>
            </a:r>
          </a:p>
          <a:p>
            <a:r>
              <a:rPr lang="en-US" dirty="0" smtClean="0"/>
              <a:t>     extremely </a:t>
            </a:r>
            <a:r>
              <a:rPr lang="en-US" dirty="0" smtClean="0"/>
              <a:t>cold ones.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graph for dataset-1</a:t>
            </a:r>
            <a:endParaRPr lang="en-US" dirty="0"/>
          </a:p>
        </p:txBody>
      </p:sp>
      <p:pic>
        <p:nvPicPr>
          <p:cNvPr id="4" name="Content Placeholder 3" descr="download data 1-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1"/>
            <a:ext cx="6838026" cy="3071833"/>
          </a:xfrm>
        </p:spPr>
      </p:pic>
      <p:sp>
        <p:nvSpPr>
          <p:cNvPr id="5" name="TextBox 4"/>
          <p:cNvSpPr txBox="1"/>
          <p:nvPr/>
        </p:nvSpPr>
        <p:spPr>
          <a:xfrm>
            <a:off x="285720" y="4429132"/>
            <a:ext cx="885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 smtClean="0"/>
              <a:t>graph shows how temperature changes </a:t>
            </a:r>
            <a:r>
              <a:rPr lang="en-US" dirty="0" err="1" smtClean="0"/>
              <a:t>throghout</a:t>
            </a:r>
            <a:r>
              <a:rPr lang="en-US" dirty="0" smtClean="0"/>
              <a:t> the day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Temperature </a:t>
            </a:r>
            <a:r>
              <a:rPr lang="en-US" dirty="0" smtClean="0"/>
              <a:t>is lowest </a:t>
            </a:r>
            <a:r>
              <a:rPr lang="en-US" dirty="0" smtClean="0"/>
              <a:t>in early </a:t>
            </a:r>
            <a:r>
              <a:rPr lang="en-US" dirty="0" smtClean="0"/>
              <a:t>morning around 6 </a:t>
            </a:r>
            <a:r>
              <a:rPr lang="en-US" dirty="0" smtClean="0"/>
              <a:t>AM ,,</a:t>
            </a:r>
            <a:r>
              <a:rPr lang="en-US" dirty="0" smtClean="0"/>
              <a:t>rises during day  </a:t>
            </a:r>
            <a:r>
              <a:rPr lang="en-US" dirty="0" smtClean="0"/>
              <a:t>and </a:t>
            </a:r>
            <a:r>
              <a:rPr lang="en-US" dirty="0" smtClean="0"/>
              <a:t>highest </a:t>
            </a:r>
            <a:r>
              <a:rPr lang="en-US" dirty="0" smtClean="0"/>
              <a:t>  in </a:t>
            </a:r>
            <a:r>
              <a:rPr lang="en-US" dirty="0" smtClean="0"/>
              <a:t>the afternoon around 3 </a:t>
            </a:r>
            <a:r>
              <a:rPr lang="en-US" dirty="0" smtClean="0"/>
              <a:t>PM. before </a:t>
            </a:r>
            <a:r>
              <a:rPr lang="en-US" dirty="0" smtClean="0"/>
              <a:t>cooling in </a:t>
            </a:r>
            <a:r>
              <a:rPr lang="en-US" dirty="0" smtClean="0"/>
              <a:t>evening.</a:t>
            </a:r>
            <a:endParaRPr lang="en-US" dirty="0"/>
          </a:p>
        </p:txBody>
      </p:sp>
      <p:pic>
        <p:nvPicPr>
          <p:cNvPr id="6" name="Picture 5" descr="Stock Market Green Glowing Graph Of A Growing Backgrounds___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9264"/>
            <a:ext cx="9144000" cy="142873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visuals of dataset-2</a:t>
            </a:r>
            <a:endParaRPr lang="en-US" dirty="0"/>
          </a:p>
        </p:txBody>
      </p:sp>
      <p:pic>
        <p:nvPicPr>
          <p:cNvPr id="4" name="Content Placeholder 3" descr="data 2 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23"/>
            <a:ext cx="7929618" cy="3786214"/>
          </a:xfrm>
        </p:spPr>
      </p:pic>
      <p:sp>
        <p:nvSpPr>
          <p:cNvPr id="5" name="TextBox 4"/>
          <p:cNvSpPr txBox="1"/>
          <p:nvPr/>
        </p:nvSpPr>
        <p:spPr>
          <a:xfrm flipH="1">
            <a:off x="500034" y="542926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  High </a:t>
            </a:r>
            <a:r>
              <a:rPr lang="en-US" dirty="0" err="1" smtClean="0"/>
              <a:t>windspeed</a:t>
            </a:r>
            <a:r>
              <a:rPr lang="en-US" dirty="0" smtClean="0"/>
              <a:t> is associated with lower bike rentals.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Rentals peak at lower wind speeds.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</a:t>
            </a:r>
            <a:r>
              <a:rPr lang="en-US" dirty="0" smtClean="0"/>
              <a:t> Suggests </a:t>
            </a:r>
            <a:r>
              <a:rPr lang="en-US" dirty="0" smtClean="0"/>
              <a:t>that strong winds discourage bike usage.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ataset2 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4279401"/>
          </a:xfrm>
        </p:spPr>
      </p:pic>
      <p:sp>
        <p:nvSpPr>
          <p:cNvPr id="5" name="TextBox 4"/>
          <p:cNvSpPr txBox="1"/>
          <p:nvPr/>
        </p:nvSpPr>
        <p:spPr>
          <a:xfrm>
            <a:off x="428596" y="4357694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  As </a:t>
            </a:r>
            <a:r>
              <a:rPr lang="en-US" dirty="0" smtClean="0"/>
              <a:t>temperature </a:t>
            </a:r>
            <a:r>
              <a:rPr lang="en-US" dirty="0" smtClean="0"/>
              <a:t>increases  humidity </a:t>
            </a:r>
            <a:r>
              <a:rPr lang="en-US" dirty="0" smtClean="0"/>
              <a:t>tends to decrease.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Cluster indicates common weather conditions.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Outliers indicating unusual Weather(when high </a:t>
            </a:r>
            <a:r>
              <a:rPr lang="en-US" dirty="0" err="1" smtClean="0"/>
              <a:t>temperture</a:t>
            </a:r>
            <a:r>
              <a:rPr lang="en-US" dirty="0" smtClean="0"/>
              <a:t> and high </a:t>
            </a:r>
            <a:r>
              <a:rPr lang="en-US" dirty="0" smtClean="0"/>
              <a:t>  humidity </a:t>
            </a:r>
            <a:r>
              <a:rPr lang="en-US" dirty="0" smtClean="0"/>
              <a:t>exist together </a:t>
            </a:r>
            <a:r>
              <a:rPr lang="en-US" dirty="0" smtClean="0"/>
              <a:t>and </a:t>
            </a:r>
            <a:r>
              <a:rPr lang="en-US" dirty="0" smtClean="0"/>
              <a:t>rare weather like </a:t>
            </a:r>
            <a:r>
              <a:rPr lang="en-US" dirty="0" err="1" smtClean="0"/>
              <a:t>heatwave,storms</a:t>
            </a:r>
            <a:r>
              <a:rPr lang="en-US" dirty="0" smtClean="0"/>
              <a:t> etc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8" name="Picture 7" descr="Alkalmazkodjuk a megváltozott klimatikus viszonyokhoz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6454"/>
            <a:ext cx="9144000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Dataset 1 insights</a:t>
            </a:r>
            <a:endParaRPr lang="en-US" dirty="0"/>
          </a:p>
        </p:txBody>
      </p:sp>
      <p:pic>
        <p:nvPicPr>
          <p:cNvPr id="4" name="Content Placeholder 3" descr="data3 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14422"/>
            <a:ext cx="7572428" cy="4279401"/>
          </a:xfrm>
        </p:spPr>
      </p:pic>
      <p:sp>
        <p:nvSpPr>
          <p:cNvPr id="5" name="TextBox 4"/>
          <p:cNvSpPr txBox="1"/>
          <p:nvPr/>
        </p:nvSpPr>
        <p:spPr>
          <a:xfrm flipH="1">
            <a:off x="714347" y="5572140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Higher temperature leads to more bike </a:t>
            </a:r>
            <a:r>
              <a:rPr lang="en-US" dirty="0" smtClean="0"/>
              <a:t>rentals.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People </a:t>
            </a:r>
            <a:r>
              <a:rPr lang="en-US" dirty="0" smtClean="0"/>
              <a:t>prefer bike rentals when weather is clear ,</a:t>
            </a:r>
            <a:r>
              <a:rPr lang="en-US" dirty="0" smtClean="0"/>
              <a:t>warm. 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Temperature </a:t>
            </a:r>
            <a:r>
              <a:rPr lang="en-US" dirty="0" smtClean="0"/>
              <a:t>strongly influence </a:t>
            </a:r>
            <a:r>
              <a:rPr lang="en-US" dirty="0" smtClean="0"/>
              <a:t>rentals.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rged 2 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357166"/>
            <a:ext cx="8143932" cy="4279401"/>
          </a:xfrm>
        </p:spPr>
      </p:pic>
      <p:sp>
        <p:nvSpPr>
          <p:cNvPr id="5" name="TextBox 4"/>
          <p:cNvSpPr txBox="1"/>
          <p:nvPr/>
        </p:nvSpPr>
        <p:spPr>
          <a:xfrm>
            <a:off x="714348" y="507207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    Long </a:t>
            </a:r>
            <a:r>
              <a:rPr lang="en-US" dirty="0" smtClean="0"/>
              <a:t>tail towards right indicates that most rentals are low to moderate.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There are some days with extreme rental spikes.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     Spike could be due to </a:t>
            </a:r>
            <a:r>
              <a:rPr lang="en-US" dirty="0" err="1" smtClean="0"/>
              <a:t>seasonality,special</a:t>
            </a:r>
            <a:r>
              <a:rPr lang="en-US" dirty="0" smtClean="0"/>
              <a:t> </a:t>
            </a:r>
            <a:r>
              <a:rPr lang="en-US" dirty="0" err="1" smtClean="0"/>
              <a:t>events,or</a:t>
            </a:r>
            <a:r>
              <a:rPr lang="en-US" dirty="0" smtClean="0"/>
              <a:t> peak hours.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erged1 3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85728"/>
            <a:ext cx="7786710" cy="4279401"/>
          </a:xfrm>
        </p:spPr>
      </p:pic>
      <p:sp>
        <p:nvSpPr>
          <p:cNvPr id="6" name="TextBox 5"/>
          <p:cNvSpPr txBox="1"/>
          <p:nvPr/>
        </p:nvSpPr>
        <p:spPr>
          <a:xfrm>
            <a:off x="714348" y="4929198"/>
            <a:ext cx="7858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Above Graph indicates that bike rentals were highest in summer season may be due to clear weather and low humidity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204</TotalTime>
  <Words>896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PROJECT-2 DATA WRANGLING</vt:lpstr>
      <vt:lpstr>Slide 2</vt:lpstr>
      <vt:lpstr>Graphical  representation for data-1</vt:lpstr>
      <vt:lpstr>Another graph for dataset-1</vt:lpstr>
      <vt:lpstr>Few visuals of dataset-2</vt:lpstr>
      <vt:lpstr>Slide 6</vt:lpstr>
      <vt:lpstr>Merged Dataset 1 insights</vt:lpstr>
      <vt:lpstr>Slide 8</vt:lpstr>
      <vt:lpstr>Slide 9</vt:lpstr>
      <vt:lpstr>Dataset-3 insights</vt:lpstr>
      <vt:lpstr>Second Insight </vt:lpstr>
      <vt:lpstr>Merged Dataset 2 Graphical  representation</vt:lpstr>
      <vt:lpstr>Hourly Trends</vt:lpstr>
      <vt:lpstr>Corelation between columns</vt:lpstr>
      <vt:lpstr>Interpretation of Heatmap</vt:lpstr>
      <vt:lpstr>Skewness of data(showing few graphs)</vt:lpstr>
      <vt:lpstr>Kurtosis(few graphs)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 DATA WRANGLING</dc:title>
  <dc:creator>DELL</dc:creator>
  <cp:lastModifiedBy>DELL</cp:lastModifiedBy>
  <cp:revision>35</cp:revision>
  <dcterms:created xsi:type="dcterms:W3CDTF">2025-03-19T13:36:32Z</dcterms:created>
  <dcterms:modified xsi:type="dcterms:W3CDTF">2025-03-19T17:52:41Z</dcterms:modified>
</cp:coreProperties>
</file>