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1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  <p:sldId id="279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6" r:id="rId32"/>
    <p:sldId id="285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计算机网络基础知识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48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3322712" cy="44973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环形结构是组建大型、告诉局域网的主干网常采用的拓扑结构，如光纤主干网。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环中的信息单方向地环绕传送。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23928" y="1695373"/>
            <a:ext cx="5136976" cy="4362177"/>
            <a:chOff x="3923928" y="1695373"/>
            <a:chExt cx="5136976" cy="4362177"/>
          </a:xfrm>
        </p:grpSpPr>
        <p:grpSp>
          <p:nvGrpSpPr>
            <p:cNvPr id="7" name="组合 6"/>
            <p:cNvGrpSpPr/>
            <p:nvPr/>
          </p:nvGrpSpPr>
          <p:grpSpPr>
            <a:xfrm>
              <a:off x="3923928" y="1695373"/>
              <a:ext cx="5136976" cy="4362177"/>
              <a:chOff x="2819400" y="1700213"/>
              <a:chExt cx="5662613" cy="4722812"/>
            </a:xfrm>
          </p:grpSpPr>
          <p:sp>
            <p:nvSpPr>
              <p:cNvPr id="4" name="AutoShape 10"/>
              <p:cNvSpPr>
                <a:spLocks noChangeArrowheads="1"/>
              </p:cNvSpPr>
              <p:nvPr/>
            </p:nvSpPr>
            <p:spPr bwMode="auto">
              <a:xfrm>
                <a:off x="2843213" y="1700213"/>
                <a:ext cx="5638800" cy="3733800"/>
              </a:xfrm>
              <a:prstGeom prst="roundRect">
                <a:avLst>
                  <a:gd name="adj" fmla="val 5741"/>
                </a:avLst>
              </a:prstGeom>
              <a:solidFill>
                <a:srgbClr val="FFCC99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7782851"/>
                  </p:ext>
                </p:extLst>
              </p:nvPr>
            </p:nvGraphicFramePr>
            <p:xfrm>
              <a:off x="3730625" y="1916113"/>
              <a:ext cx="3937001" cy="31718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7" r:id="rId3" imgW="4753661" imgH="4484827" progId="Visio.Drawing.11">
                      <p:embed/>
                    </p:oleObj>
                  </mc:Choice>
                  <mc:Fallback>
                    <p:oleObj r:id="rId3" imgW="4753661" imgH="4484827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b="14589"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0625" y="1916113"/>
                            <a:ext cx="3937001" cy="31718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2819400" y="5661025"/>
                <a:ext cx="5638800" cy="762000"/>
              </a:xfrm>
              <a:prstGeom prst="flowChartAlternateProcess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rgbClr val="5E4700"/>
                  </a:gs>
                  <a:gs pos="100000">
                    <a:srgbClr val="CC9900"/>
                  </a:gs>
                </a:gsLst>
                <a:lin ang="189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/>
              </a:p>
            </p:txBody>
          </p:sp>
        </p:grpSp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4690914" y="5446086"/>
              <a:ext cx="3581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环型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8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06"/>
            <a:ext cx="3178696" cy="4479957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星型结构是小型局域网常采用的一种拓扑结构。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51920" y="1646206"/>
            <a:ext cx="5184576" cy="4650209"/>
            <a:chOff x="2819400" y="1700213"/>
            <a:chExt cx="5662613" cy="4722812"/>
          </a:xfrm>
        </p:grpSpPr>
        <p:sp>
          <p:nvSpPr>
            <p:cNvPr id="4" name="AutoShape 10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3332872"/>
                </p:ext>
              </p:extLst>
            </p:nvPr>
          </p:nvGraphicFramePr>
          <p:xfrm>
            <a:off x="3852863" y="2073275"/>
            <a:ext cx="3671887" cy="308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3" imgW="4591812" imgH="4304690" progId="Visio.Drawing.11">
                    <p:embed/>
                  </p:oleObj>
                </mc:Choice>
                <mc:Fallback>
                  <p:oleObj r:id="rId3" imgW="4591812" imgH="430469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0559"/>
                        <a:stretch>
                          <a:fillRect/>
                        </a:stretch>
                      </p:blipFill>
                      <p:spPr bwMode="auto">
                        <a:xfrm>
                          <a:off x="3852863" y="2073275"/>
                          <a:ext cx="3671887" cy="308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3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000" b="1">
                <a:ea typeface="宋体" pitchFamily="2" charset="-122"/>
              </a:endParaRPr>
            </a:p>
          </p:txBody>
        </p:sp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959225" y="5775325"/>
              <a:ext cx="3276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星型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99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2818656" cy="4569371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树形结构是星型结构的发展和扩充。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树形结构是大中型局域网常采用的一种拓扑结构。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39465" y="1628800"/>
            <a:ext cx="5136976" cy="4578201"/>
            <a:chOff x="2819400" y="1700213"/>
            <a:chExt cx="5662613" cy="4722812"/>
          </a:xfrm>
        </p:grpSpPr>
        <p:sp>
          <p:nvSpPr>
            <p:cNvPr id="4" name="AutoShape 1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957114"/>
                </p:ext>
              </p:extLst>
            </p:nvPr>
          </p:nvGraphicFramePr>
          <p:xfrm>
            <a:off x="3779839" y="1989138"/>
            <a:ext cx="3768725" cy="302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r:id="rId3" imgW="4404970" imgH="3908755" progId="Visio.Drawing.11">
                    <p:embed/>
                  </p:oleObj>
                </mc:Choice>
                <mc:Fallback>
                  <p:oleObj r:id="rId3" imgW="4404970" imgH="390875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187"/>
                        <a:stretch>
                          <a:fillRect/>
                        </a:stretch>
                      </p:blipFill>
                      <p:spPr bwMode="auto">
                        <a:xfrm>
                          <a:off x="3779839" y="1989138"/>
                          <a:ext cx="3768725" cy="302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27"/>
            <p:cNvSpPr>
              <a:spLocks noChangeArrowheads="1"/>
            </p:cNvSpPr>
            <p:nvPr/>
          </p:nvSpPr>
          <p:spPr bwMode="auto">
            <a:xfrm>
              <a:off x="2819400" y="5661025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009900"/>
                </a:gs>
                <a:gs pos="50000">
                  <a:srgbClr val="004700"/>
                </a:gs>
                <a:gs pos="100000">
                  <a:srgbClr val="0099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3563938" y="5759450"/>
              <a:ext cx="411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树型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29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计算机网络的主要性能指标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时延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发送时延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传播时延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处理时延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带宽</a:t>
            </a:r>
          </a:p>
        </p:txBody>
      </p:sp>
    </p:spTree>
    <p:extLst>
      <p:ext uri="{BB962C8B-B14F-4D97-AF65-F5344CB8AC3E}">
        <p14:creationId xmlns:p14="http://schemas.microsoft.com/office/powerpoint/2010/main" val="9669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计算机网络的软件</a:t>
            </a:r>
            <a:r>
              <a:rPr lang="zh-CN" altLang="en-US" sz="4000" dirty="0">
                <a:latin typeface="+mn-ea"/>
                <a:ea typeface="+mn-ea"/>
              </a:rPr>
              <a:t> </a:t>
            </a:r>
            <a:r>
              <a:rPr lang="zh-CN" altLang="en-US" sz="4000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sz="4000" dirty="0">
                <a:latin typeface="华文新魏" pitchFamily="2" charset="-122"/>
                <a:ea typeface="华文新魏" pitchFamily="2" charset="-122"/>
              </a:rPr>
            </a:b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Font typeface="Wingdings" pitchFamily="2" charset="2"/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．网络操作系统 </a:t>
            </a:r>
          </a:p>
          <a:p>
            <a:pPr marL="342900" lvl="3" indent="-342900"/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Windows 2008 Server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Linux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等 </a:t>
            </a:r>
          </a:p>
          <a:p>
            <a:pPr marL="0" lvl="2" indent="0">
              <a:buFont typeface="Wingdings" pitchFamily="2" charset="2"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．网络通信软件和网络协议软件 </a:t>
            </a:r>
          </a:p>
          <a:p>
            <a:pPr marL="342900" lvl="3" indent="-342900"/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例如，连入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Internet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的每台计算机都必须装有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TCP/IP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协议软件。 </a:t>
            </a:r>
          </a:p>
          <a:p>
            <a:pPr marL="0" lvl="2" indent="0">
              <a:buFont typeface="Wingdings" pitchFamily="2" charset="2"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．网络数据库管理系统 </a:t>
            </a:r>
          </a:p>
          <a:p>
            <a:pPr marL="0" lvl="2" indent="0">
              <a:buFont typeface="Wingdings" pitchFamily="2" charset="2"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．网络应用软件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09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．计算机设备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服务器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客户机  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．通信设备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传输介质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网络适配器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(Network Adapter)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（网卡）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集线器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(Hub)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交换机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路由器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(Router)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调制解调器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(Modem)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79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网络传输介质</a:t>
            </a:r>
          </a:p>
        </p:txBody>
      </p:sp>
      <p:pic>
        <p:nvPicPr>
          <p:cNvPr id="4" name="Picture 4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4400" y="1951831"/>
            <a:ext cx="4775200" cy="382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3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双绞线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1612776"/>
          </a:xfrm>
        </p:spPr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使用双绞线组网，双绞线和其他网络设备（例如网卡）连接必须是</a:t>
            </a:r>
            <a:r>
              <a:rPr lang="en-US" altLang="zh-CN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RJ-45</a:t>
            </a:r>
            <a:r>
              <a:rPr lang="zh-CN" altLang="en-US" dirty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rPr>
              <a:t>接头（也叫水晶头）。</a:t>
            </a:r>
          </a:p>
          <a:p>
            <a:endParaRPr lang="zh-CN" altLang="en-US" dirty="0"/>
          </a:p>
        </p:txBody>
      </p:sp>
      <p:pic>
        <p:nvPicPr>
          <p:cNvPr id="4" name="Picture 3" descr="a2df1be50d221b3341a40d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6" y="3428314"/>
            <a:ext cx="2554947" cy="287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vcom20cat620sj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19019"/>
            <a:ext cx="3281556" cy="274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0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双绞线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TP:Twisted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Pairwire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：由两条互相绝缘的铜线组成，其典型粗细为直径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  <a:cs typeface="Times New Roman" charset="0"/>
              </a:rPr>
              <a:t>1mm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，这两条线像螺纹一样拧在一起，这样可以减少邻近线路的电气干扰。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双绞线可分为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非屏蔽双绞线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UTP:Unshielded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Twisted Pair)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屏蔽双绞线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en-US" altLang="zh-CN" sz="2000" dirty="0" err="1">
                <a:latin typeface="华文新魏" pitchFamily="2" charset="-122"/>
                <a:ea typeface="华文新魏" pitchFamily="2" charset="-122"/>
              </a:rPr>
              <a:t>STP:Shielded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Twisted Pair):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电缆的外层由铝箔包裹着，价格相对高</a:t>
            </a: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分类：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类线、超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类线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类线、超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类线、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类线是网络布线最常用的网线</a:t>
            </a:r>
          </a:p>
          <a:p>
            <a:endParaRPr lang="zh-CN" altLang="en-US" dirty="0"/>
          </a:p>
        </p:txBody>
      </p:sp>
      <p:pic>
        <p:nvPicPr>
          <p:cNvPr id="4" name="Picture 4" descr="双绞线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6336" y="2564904"/>
            <a:ext cx="900100" cy="120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908719"/>
            <a:ext cx="6552728" cy="48099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利用通信设备和线路将地理位置不同、功能独立的多个计算机系统连接起来，以功能完善的网络软件（网络通信协议及网络操作系统等）实现网络中资源共享和信息传递的系统，称位计算机网络系统。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96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7"/>
            <a:ext cx="8352928" cy="3456384"/>
          </a:xfrm>
        </p:spPr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直通线缆：水晶头两端都遵循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或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标准</a:t>
            </a:r>
          </a:p>
          <a:p>
            <a:pPr lvl="1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例如，交换机连接计算机网卡</a:t>
            </a:r>
          </a:p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交叉线缆：水晶头一端遵循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，另一端遵循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568B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标准</a:t>
            </a:r>
          </a:p>
          <a:p>
            <a:pPr lvl="1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例如，计算机网卡连接计算机网卡</a:t>
            </a:r>
          </a:p>
          <a:p>
            <a:endParaRPr lang="zh-CN" altLang="en-US" dirty="0"/>
          </a:p>
        </p:txBody>
      </p:sp>
      <p:pic>
        <p:nvPicPr>
          <p:cNvPr id="4" name="Picture 6" descr="线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941"/>
            <a:ext cx="7452320" cy="25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1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同轴电缆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同轴电缆由导体铜质芯线、绝缘层、网状编制的外导体屏蔽层以及保护塑料外层所组成。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由于外导体屏蔽层的作用，同轴电缆具有很好的抗干扰特性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39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47687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3300"/>
              </a:buClr>
              <a:buSzPct val="80000"/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光纤：光导纤维的简写，是一种利用光在玻璃或塑料制成的纤维中的</a:t>
            </a:r>
            <a:r>
              <a:rPr lang="zh-CN" altLang="en-US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全反射原理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而达成的光传导工具。</a:t>
            </a:r>
          </a:p>
          <a:p>
            <a:pPr>
              <a:lnSpc>
                <a:spcPct val="110000"/>
              </a:lnSpc>
              <a:buClr>
                <a:srgbClr val="FF3300"/>
              </a:buClr>
              <a:buSzPct val="80000"/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光导纤维由前香港中文大学校长</a:t>
            </a:r>
            <a:r>
              <a:rPr lang="zh-CN" altLang="en-US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高锟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提出。 </a:t>
            </a:r>
          </a:p>
          <a:p>
            <a:endParaRPr lang="zh-CN" altLang="en-US" dirty="0"/>
          </a:p>
        </p:txBody>
      </p:sp>
      <p:pic>
        <p:nvPicPr>
          <p:cNvPr id="4" name="Picture 5" descr="l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5560"/>
            <a:ext cx="5328592" cy="221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0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网卡（网络适配器）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网卡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网络适配器或网络接口卡（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Network Interface Card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它是使计算机联网的设备，将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机和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LAN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连接的网络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适配器</a:t>
            </a:r>
            <a:endParaRPr lang="en-US" altLang="zh-CN" sz="2400" dirty="0" smtClean="0">
              <a:latin typeface="华文新魏" pitchFamily="2" charset="-122"/>
              <a:ea typeface="华文新魏" pitchFamily="2" charset="-122"/>
            </a:endParaRP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每一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个张网卡都有一个唯一的</a:t>
            </a:r>
            <a:r>
              <a:rPr lang="en-US" altLang="zh-CN" sz="2400" dirty="0" smtClean="0">
                <a:latin typeface="华文新魏" pitchFamily="2" charset="-122"/>
                <a:ea typeface="华文新魏" pitchFamily="2" charset="-122"/>
              </a:rPr>
              <a:t>mac</a:t>
            </a:r>
            <a:r>
              <a:rPr lang="zh-CN" altLang="en-US" sz="2400" dirty="0" smtClean="0">
                <a:latin typeface="华文新魏" pitchFamily="2" charset="-122"/>
                <a:ea typeface="华文新魏" pitchFamily="2" charset="-122"/>
              </a:rPr>
              <a:t>地址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基本功能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读入其他网络设备发送来的数据包，进行拆包，将其转换成客户机可以识别的数据格式，然后传给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设备；</a:t>
            </a:r>
          </a:p>
          <a:p>
            <a:pPr lvl="1">
              <a:lnSpc>
                <a:spcPct val="115000"/>
              </a:lnSpc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PC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设备发送的数据打包，发送给其他网络设备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93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计算机网络中要做到有条不紊的交换数据，就必须遵守一些事先约好的规则。这些规则明确规定了所交换的数据的格式以及有关的同步问题。这些为进行网络中的数据交换而建立的规则、标准或约定即称为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网络协议</a:t>
            </a:r>
            <a:endParaRPr lang="en-US" altLang="zh-CN" dirty="0" smtClean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网络协议主要协议三要素：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语法，即数据与控制信息的结构或格式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语义，即需要发出何种控制信息，完成何种动作以及做出何种响应。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同步，即事件实现顺序的详细说明。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304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网络体系结构简介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11683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由于网络协议的复杂性，以及出于维护方面的考虑，研究和实现计算机网络时将其分为若干层次，每层的功能相对独立，通信双方的对等层之间必须遵循相同的协议。这种层次的划分以及各层的协议的集合叫做计算机网络体系结构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OSI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TCP/IP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是目前最受关注的体系结构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OSI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是一个七层的结构，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TCP/IP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是一个四层的结构。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3780952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1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TCP/IP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TCP/IP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是目前最完整、最被普遍接受的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Internet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通信协议标准。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TCP/IP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协议实际上是一个协议簇，由一组协议组成，其中最核心的是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TCP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协议工作在网络层，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TCP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UDP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工作在传输层。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常用协议：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Http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FTP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SMTP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DNS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50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 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我们把整个因特网看成为一个单一的、抽象的网络。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地址就是给每个连接在因特网上的主机（或路由器）分配一个在全世界范围是唯一的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32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位的标识符。</a:t>
            </a:r>
          </a:p>
          <a:p>
            <a:pPr algn="just"/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地址现在由</a:t>
            </a: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因特网名字与号码指派公司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ICANN (Internet Corporation for Assigned Names and Numbers)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进行分配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69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 </a:t>
            </a:r>
            <a:r>
              <a:rPr lang="en-US" altLang="zh-CN" dirty="0"/>
              <a:t>IP </a:t>
            </a:r>
            <a:r>
              <a:rPr lang="zh-CN" altLang="en-US" dirty="0"/>
              <a:t>地址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每一类地址都由两个固定长度的字段组成，其中一个字段是</a:t>
            </a: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网络号 </a:t>
            </a:r>
            <a:r>
              <a:rPr lang="en-US" altLang="zh-CN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net-id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，它标志主机（或路由器）所连接到的网络，而另一个字段则是</a:t>
            </a: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主机号 </a:t>
            </a:r>
            <a:r>
              <a:rPr lang="en-US" altLang="zh-CN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host-id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，它标志该主机（或路由器）。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623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64704"/>
            <a:ext cx="6984776" cy="3941679"/>
          </a:xfrm>
        </p:spPr>
      </p:pic>
    </p:spTree>
    <p:extLst>
      <p:ext uri="{BB962C8B-B14F-4D97-AF65-F5344CB8AC3E}">
        <p14:creationId xmlns:p14="http://schemas.microsoft.com/office/powerpoint/2010/main" val="51248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按照逻辑功能分为以下两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部分组成：</a:t>
            </a:r>
          </a:p>
          <a:p>
            <a:pPr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边缘部分（资源子网）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由所有连接在因特网上的主机、软件、信息资源以及连网外设构成，负责数据的收集、存贮和处理（提供共享数据） 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pPr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dirty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核心部分（通信子网）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由大量网络和连接这些网络的路由器、通信线路和网络协议、通信软件构成，负责数据的传输、转发等通信处理。这部分是为边缘部分提供服务的（提供连通性和交换数据）。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12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地址根据网络号和主机号来分，分为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三类及特殊地址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。    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和全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的都保留不用。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(1.0.0.0-126.0.0.0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br>
              <a:rPr lang="en-US" altLang="zh-CN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第一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个字节为网络号，后三个字节为</a:t>
            </a:r>
            <a:r>
              <a:rPr lang="zh-CN" altLang="en-US" u="sng" dirty="0">
                <a:latin typeface="华文新魏" pitchFamily="2" charset="-122"/>
                <a:ea typeface="华文新魏" pitchFamily="2" charset="-122"/>
              </a:rPr>
              <a:t>主机号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。该类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地址的最前面为“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，所以地址的网络号取值于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1~126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之间。一般用于大型网络。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(128.0.0.0-191.255.0.0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前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两个字节为网络号，后两个字节为主机号。该类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地址的最前面为“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，所以地址的网络号取值于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128~191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之间。一般用于中等规模网络。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(192.0.0.0-223.255.255.0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br>
              <a:rPr lang="en-US" altLang="zh-CN" dirty="0" smtClean="0">
                <a:latin typeface="华文新魏" pitchFamily="2" charset="-122"/>
                <a:ea typeface="华文新魏" pitchFamily="2" charset="-122"/>
              </a:rPr>
            </a:b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前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三个字节为网络号，最后一个字节为主机号。该类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地址的最前面为“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110”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，所以地址的网络号取值于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192~223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之间。一般用于小型网络。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类：是多播地址。该类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地址的最前面为“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1110”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，所以地址的网络号取值于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224~239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之间。一般用于多路广播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用户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 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类：是保留地址。该类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地址的最前面为“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1111”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，所以地址的网络号取值于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240~255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之间。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186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私有地址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种主要类型里，各保留了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个区域作为私有地址，其地址范围如下： 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类地址：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10.0.0.0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10.255.255.255 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类地址：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172.16.0.0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172.31.255.255 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/>
            </a:r>
            <a:br>
              <a:rPr lang="zh-CN" altLang="en-US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类地址：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192.168.0.0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192.168.255.255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50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例：判断下列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地址的合法性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120.56.56.0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255.567.98.2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0.192.168.112</a:t>
            </a:r>
          </a:p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    34.129.0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9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43607" y="3775150"/>
            <a:ext cx="7146925" cy="763587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因特网的域名结构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1168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因特网采用了层次树状结构的命名方法。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任何一个连接在因特网上的主机或路由器，都有一个</a:t>
            </a: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唯一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的层次结构的名字，即</a:t>
            </a: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域名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域名的结构由标号序列组成，各标号之间用</a:t>
            </a:r>
            <a:r>
              <a:rPr lang="zh-CN" altLang="en-US" dirty="0">
                <a:solidFill>
                  <a:schemeClr val="hlink"/>
                </a:solidFill>
                <a:latin typeface="华文新魏" pitchFamily="2" charset="-122"/>
                <a:ea typeface="华文新魏" pitchFamily="2" charset="-122"/>
              </a:rPr>
              <a:t>点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隔开：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95735" y="3926110"/>
            <a:ext cx="3842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…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三级域名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二级域名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顶级域名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43607" y="5013176"/>
            <a:ext cx="375936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各标号分别代表不同级别的域名。  </a:t>
            </a:r>
          </a:p>
        </p:txBody>
      </p:sp>
    </p:spTree>
    <p:extLst>
      <p:ext uri="{BB962C8B-B14F-4D97-AF65-F5344CB8AC3E}">
        <p14:creationId xmlns:p14="http://schemas.microsoft.com/office/powerpoint/2010/main" val="1605016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顶级域名 </a:t>
            </a:r>
            <a:r>
              <a:rPr lang="en-US" altLang="zh-CN" dirty="0"/>
              <a:t>TLD (Top Level Domain)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(1)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国家顶级域名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nTLD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：如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: .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cn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表示中国，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.us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表示美国，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uk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表示英国，等等。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(2)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通用顶级域名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gTLD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：最早的顶级域名是：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.com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（公司和企业）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.net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（网络服务机构）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.org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（非赢利性组织）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edu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（美国专用的教育机构）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gov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（美国专用的政府部门）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.mil 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（美国专用的军事部门）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（国际组织）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524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.aero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（航空运输企业）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.biz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（公司和企业）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.cat 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（加泰隆人的语言和文化团体）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.coop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（合作团体）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.info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（各种情况）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.jobs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（人力资源管理者）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</a:rPr>
              <a:t>mobi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（移动产品与服务的用户和提供者）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.museum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（博物馆）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.name 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（个人）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.pro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（有证书的专业人员）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.travel 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（旅游业）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802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179388" y="3865563"/>
            <a:ext cx="8775700" cy="1076325"/>
            <a:chOff x="113" y="2435"/>
            <a:chExt cx="5528" cy="678"/>
          </a:xfrm>
        </p:grpSpPr>
        <p:sp>
          <p:nvSpPr>
            <p:cNvPr id="5" name="Rectangle 211"/>
            <p:cNvSpPr>
              <a:spLocks noChangeArrowheads="1"/>
            </p:cNvSpPr>
            <p:nvPr/>
          </p:nvSpPr>
          <p:spPr bwMode="auto">
            <a:xfrm>
              <a:off x="1020" y="2822"/>
              <a:ext cx="4621" cy="245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Rectangle 130"/>
            <p:cNvSpPr>
              <a:spLocks noChangeArrowheads="1"/>
            </p:cNvSpPr>
            <p:nvPr/>
          </p:nvSpPr>
          <p:spPr bwMode="auto">
            <a:xfrm>
              <a:off x="113" y="2819"/>
              <a:ext cx="754" cy="248"/>
            </a:xfrm>
            <a:prstGeom prst="rect">
              <a:avLst/>
            </a:pr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四级域名</a:t>
              </a:r>
            </a:p>
          </p:txBody>
        </p:sp>
        <p:sp>
          <p:nvSpPr>
            <p:cNvPr id="7" name="Text Box 131"/>
            <p:cNvSpPr txBox="1">
              <a:spLocks noChangeArrowheads="1"/>
            </p:cNvSpPr>
            <p:nvPr/>
          </p:nvSpPr>
          <p:spPr bwMode="auto">
            <a:xfrm>
              <a:off x="3556" y="281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mail</a:t>
              </a:r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4060" y="2633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  <p:sp>
          <p:nvSpPr>
            <p:cNvPr id="9" name="Text Box 151"/>
            <p:cNvSpPr txBox="1">
              <a:spLocks noChangeArrowheads="1"/>
            </p:cNvSpPr>
            <p:nvPr/>
          </p:nvSpPr>
          <p:spPr bwMode="auto">
            <a:xfrm>
              <a:off x="4614" y="2817"/>
              <a:ext cx="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www</a:t>
              </a:r>
            </a:p>
          </p:txBody>
        </p:sp>
        <p:sp>
          <p:nvSpPr>
            <p:cNvPr id="10" name="Line 155"/>
            <p:cNvSpPr>
              <a:spLocks noChangeShapeType="1"/>
            </p:cNvSpPr>
            <p:nvPr/>
          </p:nvSpPr>
          <p:spPr bwMode="auto">
            <a:xfrm>
              <a:off x="4381" y="2435"/>
              <a:ext cx="437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56"/>
            <p:cNvSpPr>
              <a:spLocks noChangeShapeType="1"/>
            </p:cNvSpPr>
            <p:nvPr/>
          </p:nvSpPr>
          <p:spPr bwMode="auto">
            <a:xfrm flipH="1">
              <a:off x="3819" y="2440"/>
              <a:ext cx="560" cy="4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214"/>
          <p:cNvGrpSpPr>
            <a:grpSpLocks/>
          </p:cNvGrpSpPr>
          <p:nvPr/>
        </p:nvGrpSpPr>
        <p:grpSpPr bwMode="auto">
          <a:xfrm>
            <a:off x="179388" y="1930400"/>
            <a:ext cx="8775700" cy="1066800"/>
            <a:chOff x="113" y="1216"/>
            <a:chExt cx="5528" cy="672"/>
          </a:xfrm>
        </p:grpSpPr>
        <p:sp>
          <p:nvSpPr>
            <p:cNvPr id="13" name="Rectangle 210"/>
            <p:cNvSpPr>
              <a:spLocks noChangeArrowheads="1"/>
            </p:cNvSpPr>
            <p:nvPr/>
          </p:nvSpPr>
          <p:spPr bwMode="auto">
            <a:xfrm>
              <a:off x="1020" y="1616"/>
              <a:ext cx="4621" cy="24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Text Box 105"/>
            <p:cNvSpPr txBox="1">
              <a:spLocks noChangeArrowheads="1"/>
            </p:cNvSpPr>
            <p:nvPr/>
          </p:nvSpPr>
          <p:spPr bwMode="auto">
            <a:xfrm>
              <a:off x="1777" y="1408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  <p:sp>
          <p:nvSpPr>
            <p:cNvPr id="15" name="Text Box 115"/>
            <p:cNvSpPr txBox="1">
              <a:spLocks noChangeArrowheads="1"/>
            </p:cNvSpPr>
            <p:nvPr/>
          </p:nvSpPr>
          <p:spPr bwMode="auto">
            <a:xfrm>
              <a:off x="3956" y="1593"/>
              <a:ext cx="24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bj</a:t>
              </a:r>
            </a:p>
          </p:txBody>
        </p:sp>
        <p:sp>
          <p:nvSpPr>
            <p:cNvPr id="16" name="Text Box 116"/>
            <p:cNvSpPr txBox="1">
              <a:spLocks noChangeArrowheads="1"/>
            </p:cNvSpPr>
            <p:nvPr/>
          </p:nvSpPr>
          <p:spPr bwMode="auto">
            <a:xfrm>
              <a:off x="4554" y="159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edu</a:t>
              </a:r>
            </a:p>
          </p:txBody>
        </p:sp>
        <p:sp>
          <p:nvSpPr>
            <p:cNvPr id="17" name="Text Box 117"/>
            <p:cNvSpPr txBox="1">
              <a:spLocks noChangeArrowheads="1"/>
            </p:cNvSpPr>
            <p:nvPr/>
          </p:nvSpPr>
          <p:spPr bwMode="auto">
            <a:xfrm>
              <a:off x="5097" y="1592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com</a:t>
              </a:r>
            </a:p>
          </p:txBody>
        </p:sp>
        <p:sp>
          <p:nvSpPr>
            <p:cNvPr id="18" name="Text Box 118"/>
            <p:cNvSpPr txBox="1">
              <a:spLocks noChangeArrowheads="1"/>
            </p:cNvSpPr>
            <p:nvPr/>
          </p:nvSpPr>
          <p:spPr bwMode="auto">
            <a:xfrm>
              <a:off x="4172" y="1408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  <p:sp>
          <p:nvSpPr>
            <p:cNvPr id="19" name="Text Box 123"/>
            <p:cNvSpPr txBox="1">
              <a:spLocks noChangeArrowheads="1"/>
            </p:cNvSpPr>
            <p:nvPr/>
          </p:nvSpPr>
          <p:spPr bwMode="auto">
            <a:xfrm>
              <a:off x="1437" y="1592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cctv</a:t>
              </a:r>
            </a:p>
          </p:txBody>
        </p:sp>
        <p:sp>
          <p:nvSpPr>
            <p:cNvPr id="20" name="Text Box 124"/>
            <p:cNvSpPr txBox="1">
              <a:spLocks noChangeArrowheads="1"/>
            </p:cNvSpPr>
            <p:nvPr/>
          </p:nvSpPr>
          <p:spPr bwMode="auto">
            <a:xfrm>
              <a:off x="2185" y="1591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ibm</a:t>
              </a:r>
            </a:p>
          </p:txBody>
        </p:sp>
        <p:sp>
          <p:nvSpPr>
            <p:cNvPr id="21" name="Text Box 125"/>
            <p:cNvSpPr txBox="1">
              <a:spLocks noChangeArrowheads="1"/>
            </p:cNvSpPr>
            <p:nvPr/>
          </p:nvSpPr>
          <p:spPr bwMode="auto">
            <a:xfrm>
              <a:off x="2595" y="15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hp</a:t>
              </a:r>
            </a:p>
          </p:txBody>
        </p:sp>
        <p:sp>
          <p:nvSpPr>
            <p:cNvPr id="22" name="Rectangle 127"/>
            <p:cNvSpPr>
              <a:spLocks noChangeArrowheads="1"/>
            </p:cNvSpPr>
            <p:nvPr/>
          </p:nvSpPr>
          <p:spPr bwMode="auto">
            <a:xfrm>
              <a:off x="113" y="1608"/>
              <a:ext cx="754" cy="24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二级域名</a:t>
              </a:r>
            </a:p>
          </p:txBody>
        </p:sp>
        <p:sp>
          <p:nvSpPr>
            <p:cNvPr id="23" name="Line 142"/>
            <p:cNvSpPr>
              <a:spLocks noChangeShapeType="1"/>
            </p:cNvSpPr>
            <p:nvPr/>
          </p:nvSpPr>
          <p:spPr bwMode="auto">
            <a:xfrm>
              <a:off x="2173" y="1258"/>
              <a:ext cx="213" cy="3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3"/>
            <p:cNvSpPr>
              <a:spLocks noChangeShapeType="1"/>
            </p:cNvSpPr>
            <p:nvPr/>
          </p:nvSpPr>
          <p:spPr bwMode="auto">
            <a:xfrm>
              <a:off x="2173" y="1269"/>
              <a:ext cx="546" cy="3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44"/>
            <p:cNvSpPr>
              <a:spLocks noChangeShapeType="1"/>
            </p:cNvSpPr>
            <p:nvPr/>
          </p:nvSpPr>
          <p:spPr bwMode="auto">
            <a:xfrm flipV="1">
              <a:off x="1672" y="1279"/>
              <a:ext cx="501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45"/>
            <p:cNvSpPr>
              <a:spLocks noChangeShapeType="1"/>
            </p:cNvSpPr>
            <p:nvPr/>
          </p:nvSpPr>
          <p:spPr bwMode="auto">
            <a:xfrm>
              <a:off x="4662" y="1216"/>
              <a:ext cx="111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46"/>
            <p:cNvSpPr>
              <a:spLocks noChangeShapeType="1"/>
            </p:cNvSpPr>
            <p:nvPr/>
          </p:nvSpPr>
          <p:spPr bwMode="auto">
            <a:xfrm>
              <a:off x="4665" y="1224"/>
              <a:ext cx="626" cy="4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47"/>
            <p:cNvSpPr>
              <a:spLocks noChangeShapeType="1"/>
            </p:cNvSpPr>
            <p:nvPr/>
          </p:nvSpPr>
          <p:spPr bwMode="auto">
            <a:xfrm flipH="1">
              <a:off x="4090" y="1224"/>
              <a:ext cx="572" cy="39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" name="Group 157"/>
            <p:cNvGrpSpPr>
              <a:grpSpLocks/>
            </p:cNvGrpSpPr>
            <p:nvPr/>
          </p:nvGrpSpPr>
          <p:grpSpPr bwMode="auto">
            <a:xfrm>
              <a:off x="1168" y="1244"/>
              <a:ext cx="268" cy="101"/>
              <a:chOff x="2875" y="1143"/>
              <a:chExt cx="330" cy="132"/>
            </a:xfrm>
          </p:grpSpPr>
          <p:sp>
            <p:nvSpPr>
              <p:cNvPr id="55" name="Line 15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15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6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6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Group 162"/>
            <p:cNvGrpSpPr>
              <a:grpSpLocks/>
            </p:cNvGrpSpPr>
            <p:nvPr/>
          </p:nvGrpSpPr>
          <p:grpSpPr bwMode="auto">
            <a:xfrm>
              <a:off x="2507" y="1244"/>
              <a:ext cx="268" cy="101"/>
              <a:chOff x="2875" y="1143"/>
              <a:chExt cx="330" cy="132"/>
            </a:xfrm>
          </p:grpSpPr>
          <p:sp>
            <p:nvSpPr>
              <p:cNvPr id="51" name="Line 16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6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16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6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167"/>
            <p:cNvGrpSpPr>
              <a:grpSpLocks/>
            </p:cNvGrpSpPr>
            <p:nvPr/>
          </p:nvGrpSpPr>
          <p:grpSpPr bwMode="auto">
            <a:xfrm>
              <a:off x="2936" y="1244"/>
              <a:ext cx="268" cy="101"/>
              <a:chOff x="2875" y="1143"/>
              <a:chExt cx="330" cy="132"/>
            </a:xfrm>
          </p:grpSpPr>
          <p:sp>
            <p:nvSpPr>
              <p:cNvPr id="47" name="Line 16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6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3363" y="1244"/>
              <a:ext cx="268" cy="101"/>
              <a:chOff x="2875" y="1143"/>
              <a:chExt cx="330" cy="132"/>
            </a:xfrm>
          </p:grpSpPr>
          <p:sp>
            <p:nvSpPr>
              <p:cNvPr id="43" name="Line 17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7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17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7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" name="Group 177"/>
            <p:cNvGrpSpPr>
              <a:grpSpLocks/>
            </p:cNvGrpSpPr>
            <p:nvPr/>
          </p:nvGrpSpPr>
          <p:grpSpPr bwMode="auto">
            <a:xfrm>
              <a:off x="3792" y="1244"/>
              <a:ext cx="268" cy="101"/>
              <a:chOff x="2875" y="1143"/>
              <a:chExt cx="330" cy="132"/>
            </a:xfrm>
          </p:grpSpPr>
          <p:sp>
            <p:nvSpPr>
              <p:cNvPr id="39" name="Line 17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7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8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8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182"/>
            <p:cNvGrpSpPr>
              <a:grpSpLocks/>
            </p:cNvGrpSpPr>
            <p:nvPr/>
          </p:nvGrpSpPr>
          <p:grpSpPr bwMode="auto">
            <a:xfrm>
              <a:off x="4935" y="1244"/>
              <a:ext cx="268" cy="101"/>
              <a:chOff x="2875" y="1143"/>
              <a:chExt cx="330" cy="132"/>
            </a:xfrm>
          </p:grpSpPr>
          <p:sp>
            <p:nvSpPr>
              <p:cNvPr id="35" name="Line 18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8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8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8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Group 215"/>
          <p:cNvGrpSpPr>
            <a:grpSpLocks/>
          </p:cNvGrpSpPr>
          <p:nvPr/>
        </p:nvGrpSpPr>
        <p:grpSpPr bwMode="auto">
          <a:xfrm>
            <a:off x="179388" y="2814638"/>
            <a:ext cx="8775700" cy="1119187"/>
            <a:chOff x="113" y="1773"/>
            <a:chExt cx="5528" cy="705"/>
          </a:xfrm>
        </p:grpSpPr>
        <p:sp>
          <p:nvSpPr>
            <p:cNvPr id="60" name="Rectangle 212"/>
            <p:cNvSpPr>
              <a:spLocks noChangeArrowheads="1"/>
            </p:cNvSpPr>
            <p:nvPr/>
          </p:nvSpPr>
          <p:spPr bwMode="auto">
            <a:xfrm>
              <a:off x="1020" y="2205"/>
              <a:ext cx="4621" cy="24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Text Box 119"/>
            <p:cNvSpPr txBox="1">
              <a:spLocks noChangeArrowheads="1"/>
            </p:cNvSpPr>
            <p:nvPr/>
          </p:nvSpPr>
          <p:spPr bwMode="auto">
            <a:xfrm>
              <a:off x="5150" y="2205"/>
              <a:ext cx="37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pku</a:t>
              </a:r>
            </a:p>
          </p:txBody>
        </p:sp>
        <p:sp>
          <p:nvSpPr>
            <p:cNvPr id="62" name="Text Box 120"/>
            <p:cNvSpPr txBox="1">
              <a:spLocks noChangeArrowheads="1"/>
            </p:cNvSpPr>
            <p:nvPr/>
          </p:nvSpPr>
          <p:spPr bwMode="auto">
            <a:xfrm>
              <a:off x="3924" y="2205"/>
              <a:ext cx="72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tsinghua</a:t>
              </a:r>
            </a:p>
          </p:txBody>
        </p:sp>
        <p:sp>
          <p:nvSpPr>
            <p:cNvPr id="63" name="Text Box 121"/>
            <p:cNvSpPr txBox="1">
              <a:spLocks noChangeArrowheads="1"/>
            </p:cNvSpPr>
            <p:nvPr/>
          </p:nvSpPr>
          <p:spPr bwMode="auto">
            <a:xfrm>
              <a:off x="4649" y="1998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  <p:sp>
          <p:nvSpPr>
            <p:cNvPr id="64" name="Rectangle 128"/>
            <p:cNvSpPr>
              <a:spLocks noChangeArrowheads="1"/>
            </p:cNvSpPr>
            <p:nvPr/>
          </p:nvSpPr>
          <p:spPr bwMode="auto">
            <a:xfrm>
              <a:off x="113" y="2182"/>
              <a:ext cx="754" cy="248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三级域名</a:t>
              </a:r>
            </a:p>
          </p:txBody>
        </p:sp>
        <p:sp>
          <p:nvSpPr>
            <p:cNvPr id="65" name="Text Box 129"/>
            <p:cNvSpPr txBox="1">
              <a:spLocks noChangeArrowheads="1"/>
            </p:cNvSpPr>
            <p:nvPr/>
          </p:nvSpPr>
          <p:spPr bwMode="auto">
            <a:xfrm>
              <a:off x="1064" y="2205"/>
              <a:ext cx="41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mail</a:t>
              </a:r>
            </a:p>
          </p:txBody>
        </p:sp>
        <p:sp>
          <p:nvSpPr>
            <p:cNvPr id="66" name="Line 148"/>
            <p:cNvSpPr>
              <a:spLocks noChangeShapeType="1"/>
            </p:cNvSpPr>
            <p:nvPr/>
          </p:nvSpPr>
          <p:spPr bwMode="auto">
            <a:xfrm flipH="1">
              <a:off x="4386" y="1773"/>
              <a:ext cx="387" cy="4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49"/>
            <p:cNvSpPr>
              <a:spLocks noChangeShapeType="1"/>
            </p:cNvSpPr>
            <p:nvPr/>
          </p:nvSpPr>
          <p:spPr bwMode="auto">
            <a:xfrm>
              <a:off x="4792" y="1784"/>
              <a:ext cx="548" cy="4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50"/>
            <p:cNvSpPr txBox="1">
              <a:spLocks noChangeArrowheads="1"/>
            </p:cNvSpPr>
            <p:nvPr/>
          </p:nvSpPr>
          <p:spPr bwMode="auto">
            <a:xfrm>
              <a:off x="1826" y="2205"/>
              <a:ext cx="46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www</a:t>
              </a:r>
            </a:p>
          </p:txBody>
        </p:sp>
        <p:sp>
          <p:nvSpPr>
            <p:cNvPr id="69" name="Text Box 152"/>
            <p:cNvSpPr txBox="1">
              <a:spLocks noChangeArrowheads="1"/>
            </p:cNvSpPr>
            <p:nvPr/>
          </p:nvSpPr>
          <p:spPr bwMode="auto">
            <a:xfrm>
              <a:off x="1414" y="1998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  <p:sp>
          <p:nvSpPr>
            <p:cNvPr id="70" name="Line 153"/>
            <p:cNvSpPr>
              <a:spLocks noChangeShapeType="1"/>
            </p:cNvSpPr>
            <p:nvPr/>
          </p:nvSpPr>
          <p:spPr bwMode="auto">
            <a:xfrm flipV="1">
              <a:off x="1274" y="1794"/>
              <a:ext cx="383" cy="44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54"/>
            <p:cNvSpPr>
              <a:spLocks noChangeShapeType="1"/>
            </p:cNvSpPr>
            <p:nvPr/>
          </p:nvSpPr>
          <p:spPr bwMode="auto">
            <a:xfrm>
              <a:off x="1657" y="1794"/>
              <a:ext cx="361" cy="47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" name="Group 187"/>
            <p:cNvGrpSpPr>
              <a:grpSpLocks/>
            </p:cNvGrpSpPr>
            <p:nvPr/>
          </p:nvGrpSpPr>
          <p:grpSpPr bwMode="auto">
            <a:xfrm>
              <a:off x="2613" y="1797"/>
              <a:ext cx="269" cy="101"/>
              <a:chOff x="2875" y="1143"/>
              <a:chExt cx="330" cy="132"/>
            </a:xfrm>
          </p:grpSpPr>
          <p:sp>
            <p:nvSpPr>
              <p:cNvPr id="88" name="Line 18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18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9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19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" name="Group 192"/>
            <p:cNvGrpSpPr>
              <a:grpSpLocks/>
            </p:cNvGrpSpPr>
            <p:nvPr/>
          </p:nvGrpSpPr>
          <p:grpSpPr bwMode="auto">
            <a:xfrm>
              <a:off x="5131" y="1797"/>
              <a:ext cx="268" cy="101"/>
              <a:chOff x="2875" y="1143"/>
              <a:chExt cx="330" cy="132"/>
            </a:xfrm>
          </p:grpSpPr>
          <p:sp>
            <p:nvSpPr>
              <p:cNvPr id="84" name="Line 19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19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9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19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4" name="Group 197"/>
            <p:cNvGrpSpPr>
              <a:grpSpLocks/>
            </p:cNvGrpSpPr>
            <p:nvPr/>
          </p:nvGrpSpPr>
          <p:grpSpPr bwMode="auto">
            <a:xfrm>
              <a:off x="2239" y="1797"/>
              <a:ext cx="268" cy="101"/>
              <a:chOff x="2875" y="1143"/>
              <a:chExt cx="330" cy="132"/>
            </a:xfrm>
          </p:grpSpPr>
          <p:sp>
            <p:nvSpPr>
              <p:cNvPr id="80" name="Line 198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199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00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01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" name="Group 202"/>
            <p:cNvGrpSpPr>
              <a:grpSpLocks/>
            </p:cNvGrpSpPr>
            <p:nvPr/>
          </p:nvGrpSpPr>
          <p:grpSpPr bwMode="auto">
            <a:xfrm>
              <a:off x="3953" y="1797"/>
              <a:ext cx="268" cy="101"/>
              <a:chOff x="2875" y="1143"/>
              <a:chExt cx="330" cy="132"/>
            </a:xfrm>
          </p:grpSpPr>
          <p:sp>
            <p:nvSpPr>
              <p:cNvPr id="76" name="Line 203"/>
              <p:cNvSpPr>
                <a:spLocks noChangeShapeType="1"/>
              </p:cNvSpPr>
              <p:nvPr/>
            </p:nvSpPr>
            <p:spPr bwMode="auto">
              <a:xfrm>
                <a:off x="3061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204"/>
              <p:cNvSpPr>
                <a:spLocks noChangeShapeType="1"/>
              </p:cNvSpPr>
              <p:nvPr/>
            </p:nvSpPr>
            <p:spPr bwMode="auto">
              <a:xfrm>
                <a:off x="3050" y="1143"/>
                <a:ext cx="37" cy="129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05"/>
              <p:cNvSpPr>
                <a:spLocks noChangeShapeType="1"/>
              </p:cNvSpPr>
              <p:nvPr/>
            </p:nvSpPr>
            <p:spPr bwMode="auto">
              <a:xfrm flipH="1">
                <a:off x="2875" y="1143"/>
                <a:ext cx="144" cy="13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06"/>
              <p:cNvSpPr>
                <a:spLocks noChangeShapeType="1"/>
              </p:cNvSpPr>
              <p:nvPr/>
            </p:nvSpPr>
            <p:spPr bwMode="auto">
              <a:xfrm flipH="1">
                <a:off x="2980" y="1143"/>
                <a:ext cx="54" cy="12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" name="Group 213"/>
          <p:cNvGrpSpPr>
            <a:grpSpLocks/>
          </p:cNvGrpSpPr>
          <p:nvPr/>
        </p:nvGrpSpPr>
        <p:grpSpPr bwMode="auto">
          <a:xfrm>
            <a:off x="179388" y="1122363"/>
            <a:ext cx="8775700" cy="938212"/>
            <a:chOff x="113" y="707"/>
            <a:chExt cx="5528" cy="591"/>
          </a:xfrm>
        </p:grpSpPr>
        <p:sp>
          <p:nvSpPr>
            <p:cNvPr id="93" name="Rectangle 209"/>
            <p:cNvSpPr>
              <a:spLocks noChangeArrowheads="1"/>
            </p:cNvSpPr>
            <p:nvPr/>
          </p:nvSpPr>
          <p:spPr bwMode="auto">
            <a:xfrm>
              <a:off x="1020" y="1026"/>
              <a:ext cx="4621" cy="24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Text Box 106"/>
            <p:cNvSpPr txBox="1">
              <a:spLocks noChangeArrowheads="1"/>
            </p:cNvSpPr>
            <p:nvPr/>
          </p:nvSpPr>
          <p:spPr bwMode="auto">
            <a:xfrm>
              <a:off x="1975" y="1026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com</a:t>
              </a:r>
            </a:p>
          </p:txBody>
        </p:sp>
        <p:sp>
          <p:nvSpPr>
            <p:cNvPr id="95" name="Text Box 107"/>
            <p:cNvSpPr txBox="1">
              <a:spLocks noChangeArrowheads="1"/>
            </p:cNvSpPr>
            <p:nvPr/>
          </p:nvSpPr>
          <p:spPr bwMode="auto">
            <a:xfrm>
              <a:off x="2472" y="1026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net</a:t>
              </a:r>
            </a:p>
          </p:txBody>
        </p:sp>
        <p:sp>
          <p:nvSpPr>
            <p:cNvPr id="96" name="Text Box 108"/>
            <p:cNvSpPr txBox="1">
              <a:spLocks noChangeArrowheads="1"/>
            </p:cNvSpPr>
            <p:nvPr/>
          </p:nvSpPr>
          <p:spPr bwMode="auto">
            <a:xfrm>
              <a:off x="2900" y="1026"/>
              <a:ext cx="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org</a:t>
              </a:r>
            </a:p>
          </p:txBody>
        </p:sp>
        <p:sp>
          <p:nvSpPr>
            <p:cNvPr id="97" name="Text Box 109"/>
            <p:cNvSpPr txBox="1">
              <a:spLocks noChangeArrowheads="1"/>
            </p:cNvSpPr>
            <p:nvPr/>
          </p:nvSpPr>
          <p:spPr bwMode="auto">
            <a:xfrm>
              <a:off x="3329" y="1026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edu</a:t>
              </a:r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758" y="1026"/>
              <a:ext cx="3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gov</a:t>
              </a:r>
            </a:p>
          </p:txBody>
        </p:sp>
        <p:sp>
          <p:nvSpPr>
            <p:cNvPr id="99" name="Text Box 111"/>
            <p:cNvSpPr txBox="1">
              <a:spLocks noChangeArrowheads="1"/>
            </p:cNvSpPr>
            <p:nvPr/>
          </p:nvSpPr>
          <p:spPr bwMode="auto">
            <a:xfrm>
              <a:off x="1114" y="102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aero</a:t>
              </a:r>
            </a:p>
          </p:txBody>
        </p:sp>
        <p:sp>
          <p:nvSpPr>
            <p:cNvPr id="100" name="Text Box 112"/>
            <p:cNvSpPr txBox="1">
              <a:spLocks noChangeArrowheads="1"/>
            </p:cNvSpPr>
            <p:nvPr/>
          </p:nvSpPr>
          <p:spPr bwMode="auto">
            <a:xfrm>
              <a:off x="4489" y="102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cn</a:t>
              </a:r>
            </a:p>
          </p:txBody>
        </p:sp>
        <p:sp>
          <p:nvSpPr>
            <p:cNvPr id="101" name="Text Box 113"/>
            <p:cNvSpPr txBox="1">
              <a:spLocks noChangeArrowheads="1"/>
            </p:cNvSpPr>
            <p:nvPr/>
          </p:nvSpPr>
          <p:spPr bwMode="auto">
            <a:xfrm>
              <a:off x="4918" y="102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uk</a:t>
              </a:r>
            </a:p>
          </p:txBody>
        </p:sp>
        <p:sp>
          <p:nvSpPr>
            <p:cNvPr id="102" name="Text Box 114"/>
            <p:cNvSpPr txBox="1">
              <a:spLocks noChangeArrowheads="1"/>
            </p:cNvSpPr>
            <p:nvPr/>
          </p:nvSpPr>
          <p:spPr bwMode="auto">
            <a:xfrm>
              <a:off x="5151" y="819"/>
              <a:ext cx="468" cy="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  <p:sp>
          <p:nvSpPr>
            <p:cNvPr id="103" name="Rectangle 126"/>
            <p:cNvSpPr>
              <a:spLocks noChangeArrowheads="1"/>
            </p:cNvSpPr>
            <p:nvPr/>
          </p:nvSpPr>
          <p:spPr bwMode="auto">
            <a:xfrm>
              <a:off x="113" y="1005"/>
              <a:ext cx="754" cy="248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CCE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/>
              <a:r>
                <a:rPr kumimoji="1" lang="zh-CN" altLang="en-US" sz="2000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顶级域名</a:t>
              </a:r>
            </a:p>
          </p:txBody>
        </p:sp>
        <p:sp>
          <p:nvSpPr>
            <p:cNvPr id="104" name="Line 133"/>
            <p:cNvSpPr>
              <a:spLocks noChangeShapeType="1"/>
            </p:cNvSpPr>
            <p:nvPr/>
          </p:nvSpPr>
          <p:spPr bwMode="auto">
            <a:xfrm flipH="1">
              <a:off x="2201" y="712"/>
              <a:ext cx="1068" cy="3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34"/>
            <p:cNvSpPr>
              <a:spLocks noChangeShapeType="1"/>
            </p:cNvSpPr>
            <p:nvPr/>
          </p:nvSpPr>
          <p:spPr bwMode="auto">
            <a:xfrm flipH="1">
              <a:off x="2681" y="730"/>
              <a:ext cx="575" cy="3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35"/>
            <p:cNvSpPr>
              <a:spLocks noChangeShapeType="1"/>
            </p:cNvSpPr>
            <p:nvPr/>
          </p:nvSpPr>
          <p:spPr bwMode="auto">
            <a:xfrm flipH="1">
              <a:off x="3134" y="730"/>
              <a:ext cx="131" cy="3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36"/>
            <p:cNvSpPr>
              <a:spLocks noChangeShapeType="1"/>
            </p:cNvSpPr>
            <p:nvPr/>
          </p:nvSpPr>
          <p:spPr bwMode="auto">
            <a:xfrm>
              <a:off x="3277" y="723"/>
              <a:ext cx="249" cy="3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137"/>
            <p:cNvSpPr>
              <a:spLocks noChangeShapeType="1"/>
            </p:cNvSpPr>
            <p:nvPr/>
          </p:nvSpPr>
          <p:spPr bwMode="auto">
            <a:xfrm>
              <a:off x="3275" y="715"/>
              <a:ext cx="681" cy="37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138"/>
            <p:cNvSpPr>
              <a:spLocks noChangeShapeType="1"/>
            </p:cNvSpPr>
            <p:nvPr/>
          </p:nvSpPr>
          <p:spPr bwMode="auto">
            <a:xfrm>
              <a:off x="3288" y="708"/>
              <a:ext cx="1353" cy="37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39"/>
            <p:cNvSpPr>
              <a:spLocks noChangeShapeType="1"/>
            </p:cNvSpPr>
            <p:nvPr/>
          </p:nvSpPr>
          <p:spPr bwMode="auto">
            <a:xfrm flipH="1">
              <a:off x="1358" y="707"/>
              <a:ext cx="1933" cy="37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40"/>
            <p:cNvSpPr>
              <a:spLocks noChangeShapeType="1"/>
            </p:cNvSpPr>
            <p:nvPr/>
          </p:nvSpPr>
          <p:spPr bwMode="auto">
            <a:xfrm>
              <a:off x="3250" y="709"/>
              <a:ext cx="1777" cy="35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141"/>
            <p:cNvSpPr txBox="1">
              <a:spLocks noChangeArrowheads="1"/>
            </p:cNvSpPr>
            <p:nvPr/>
          </p:nvSpPr>
          <p:spPr bwMode="auto">
            <a:xfrm>
              <a:off x="1542" y="818"/>
              <a:ext cx="46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  <p:sp>
          <p:nvSpPr>
            <p:cNvPr id="113" name="Text Box 207"/>
            <p:cNvSpPr txBox="1">
              <a:spLocks noChangeArrowheads="1"/>
            </p:cNvSpPr>
            <p:nvPr/>
          </p:nvSpPr>
          <p:spPr bwMode="auto">
            <a:xfrm>
              <a:off x="4042" y="817"/>
              <a:ext cx="46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chemeClr val="folHlink"/>
                  </a:solidFill>
                  <a:latin typeface="Arial" charset="0"/>
                  <a:ea typeface="黑体" pitchFamily="49" charset="-122"/>
                </a:rPr>
                <a:t>…</a:t>
              </a:r>
            </a:p>
          </p:txBody>
        </p:sp>
      </p:grpSp>
      <p:sp>
        <p:nvSpPr>
          <p:cNvPr id="225" name="Rectangle 122"/>
          <p:cNvSpPr>
            <a:spLocks noChangeArrowheads="1"/>
          </p:cNvSpPr>
          <p:nvPr/>
        </p:nvSpPr>
        <p:spPr bwMode="auto">
          <a:xfrm>
            <a:off x="4914900" y="684213"/>
            <a:ext cx="511175" cy="438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dirty="0">
                <a:solidFill>
                  <a:schemeClr val="folHlink"/>
                </a:solidFill>
                <a:latin typeface="Arial" charset="0"/>
                <a:ea typeface="黑体" pitchFamily="49" charset="-122"/>
              </a:rPr>
              <a:t>根</a:t>
            </a:r>
          </a:p>
        </p:txBody>
      </p:sp>
      <p:sp>
        <p:nvSpPr>
          <p:cNvPr id="226" name="内容占位符 2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wx\AppData\Roaming\Tencent\Users\514232900\QQ\WinTemp\RichOle\OZ0SG)I2O3(Y{USBD}}SFL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60910" cy="38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6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主要包括：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主机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可以时大型机、小型机或局域网中微型计算机，他们是网络中的主要资源，也是数据资源和软件资源的拥有者。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终端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是直接面向用户的交互设备，可以是键盘和显示器组成的简单终端，也可以是微型计算机系统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计算机外设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主要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是网络中的一些共享设备，如大型的硬盘机、打印机等。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15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通信子网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主要包括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网络节点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主要包括网卡、交换机、路由器等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通信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链路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两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个节点之间的一条通信信道。链路的传输媒体包括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双绞线、同轴电缆、光纤、无线电波通信、卫星通信等。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信号转换器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对信号进行转换以适应不同传输媒体的要求。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503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数据交换和通信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资源共享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提高系统的可靠性和可用性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负载均衡，相互协作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分布式网络管理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提高系统性能价格比，易于扩充，便于维护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00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从网络的作用范围进行分类：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广域网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局域网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城域网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从网络的使用者进行分类：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公用网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专用网</a:t>
            </a:r>
          </a:p>
        </p:txBody>
      </p:sp>
    </p:spTree>
    <p:extLst>
      <p:ext uri="{BB962C8B-B14F-4D97-AF65-F5344CB8AC3E}">
        <p14:creationId xmlns:p14="http://schemas.microsoft.com/office/powerpoint/2010/main" val="247125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计算机网络的拓扑结构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3322712" cy="4425355"/>
          </a:xfrm>
        </p:spPr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主要用于局域网，安装简单，所需通信器材、线缆的成本低，扩展方便。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88729" y="1498529"/>
            <a:ext cx="4942533" cy="4320033"/>
            <a:chOff x="2819400" y="1700213"/>
            <a:chExt cx="5662613" cy="4752975"/>
          </a:xfrm>
        </p:grpSpPr>
        <p:sp>
          <p:nvSpPr>
            <p:cNvPr id="4" name="AutoShape 31"/>
            <p:cNvSpPr>
              <a:spLocks noChangeArrowheads="1"/>
            </p:cNvSpPr>
            <p:nvPr/>
          </p:nvSpPr>
          <p:spPr bwMode="auto">
            <a:xfrm>
              <a:off x="2843213" y="1700213"/>
              <a:ext cx="5638800" cy="3733800"/>
            </a:xfrm>
            <a:prstGeom prst="roundRect">
              <a:avLst>
                <a:gd name="adj" fmla="val 5741"/>
              </a:avLst>
            </a:prstGeom>
            <a:solidFill>
              <a:srgbClr val="FFCC99"/>
            </a:solidFill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1958586"/>
                </p:ext>
              </p:extLst>
            </p:nvPr>
          </p:nvGraphicFramePr>
          <p:xfrm>
            <a:off x="3132138" y="2205038"/>
            <a:ext cx="5111750" cy="2689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r:id="rId3" imgW="6252058" imgH="3964838" progId="Visio.Drawing.11">
                    <p:embed/>
                  </p:oleObj>
                </mc:Choice>
                <mc:Fallback>
                  <p:oleObj r:id="rId3" imgW="6252058" imgH="396483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16463"/>
                        <a:stretch>
                          <a:fillRect/>
                        </a:stretch>
                      </p:blipFill>
                      <p:spPr bwMode="auto">
                        <a:xfrm>
                          <a:off x="3132138" y="2205038"/>
                          <a:ext cx="5111750" cy="2689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67"/>
            <p:cNvSpPr>
              <a:spLocks noChangeArrowheads="1"/>
            </p:cNvSpPr>
            <p:nvPr/>
          </p:nvSpPr>
          <p:spPr bwMode="auto">
            <a:xfrm>
              <a:off x="2819400" y="5691188"/>
              <a:ext cx="5638800" cy="762000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50000">
                  <a:srgbClr val="5E1800"/>
                </a:gs>
                <a:gs pos="100000">
                  <a:srgbClr val="CC3300"/>
                </a:gs>
              </a:gsLst>
              <a:lin ang="189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/>
            </a:p>
          </p:txBody>
        </p:sp>
        <p:sp>
          <p:nvSpPr>
            <p:cNvPr id="7" name="Rectangle 68"/>
            <p:cNvSpPr>
              <a:spLocks noChangeArrowheads="1"/>
            </p:cNvSpPr>
            <p:nvPr/>
          </p:nvSpPr>
          <p:spPr bwMode="auto">
            <a:xfrm>
              <a:off x="4500563" y="5789613"/>
              <a:ext cx="22098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总线型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10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1630</Words>
  <Application>Microsoft Office PowerPoint</Application>
  <PresentationFormat>全屏显示(4:3)</PresentationFormat>
  <Paragraphs>197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</vt:lpstr>
      <vt:lpstr>Visio.Drawing.11</vt:lpstr>
      <vt:lpstr>计算机网络基础知识</vt:lpstr>
      <vt:lpstr>计算机网络的定义</vt:lpstr>
      <vt:lpstr>计算机网络的构成</vt:lpstr>
      <vt:lpstr>PowerPoint 演示文稿</vt:lpstr>
      <vt:lpstr>资源子网</vt:lpstr>
      <vt:lpstr>通信子网</vt:lpstr>
      <vt:lpstr>计算机网络的功能</vt:lpstr>
      <vt:lpstr>计算机网络分类</vt:lpstr>
      <vt:lpstr>计算机网络的拓扑结构</vt:lpstr>
      <vt:lpstr>PowerPoint 演示文稿</vt:lpstr>
      <vt:lpstr>PowerPoint 演示文稿</vt:lpstr>
      <vt:lpstr>PowerPoint 演示文稿</vt:lpstr>
      <vt:lpstr>计算机网络的主要性能指标</vt:lpstr>
      <vt:lpstr>计算机网络的软件  </vt:lpstr>
      <vt:lpstr>计算机网络的硬件</vt:lpstr>
      <vt:lpstr>网络传输介质</vt:lpstr>
      <vt:lpstr>双绞线</vt:lpstr>
      <vt:lpstr>PowerPoint 演示文稿</vt:lpstr>
      <vt:lpstr>PowerPoint 演示文稿</vt:lpstr>
      <vt:lpstr>PowerPoint 演示文稿</vt:lpstr>
      <vt:lpstr>同轴电缆</vt:lpstr>
      <vt:lpstr>光缆</vt:lpstr>
      <vt:lpstr>网卡（网络适配器）</vt:lpstr>
      <vt:lpstr>网络协议</vt:lpstr>
      <vt:lpstr>网络体系结构简介</vt:lpstr>
      <vt:lpstr>TCP/IP简介</vt:lpstr>
      <vt:lpstr>IP 地址</vt:lpstr>
      <vt:lpstr>分类 IP 地址 </vt:lpstr>
      <vt:lpstr>PowerPoint 演示文稿</vt:lpstr>
      <vt:lpstr>PowerPoint 演示文稿</vt:lpstr>
      <vt:lpstr>私有地址</vt:lpstr>
      <vt:lpstr>PowerPoint 演示文稿</vt:lpstr>
      <vt:lpstr>因特网的域名结构</vt:lpstr>
      <vt:lpstr>顶级域名 TLD (Top Level Domain)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计算机网络基础知识</dc:title>
  <dc:creator>wx</dc:creator>
  <cp:lastModifiedBy>wx</cp:lastModifiedBy>
  <cp:revision>20</cp:revision>
  <dcterms:created xsi:type="dcterms:W3CDTF">2020-09-01T07:47:35Z</dcterms:created>
  <dcterms:modified xsi:type="dcterms:W3CDTF">2020-09-04T01:54:30Z</dcterms:modified>
</cp:coreProperties>
</file>