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0"/>
  </p:notesMasterIdLst>
  <p:sldIdLst>
    <p:sldId id="559" r:id="rId2"/>
    <p:sldId id="460" r:id="rId3"/>
    <p:sldId id="483" r:id="rId4"/>
    <p:sldId id="530" r:id="rId5"/>
    <p:sldId id="531" r:id="rId6"/>
    <p:sldId id="461" r:id="rId7"/>
    <p:sldId id="532" r:id="rId8"/>
    <p:sldId id="574" r:id="rId9"/>
    <p:sldId id="541" r:id="rId10"/>
    <p:sldId id="508" r:id="rId11"/>
    <p:sldId id="528" r:id="rId12"/>
    <p:sldId id="533" r:id="rId13"/>
    <p:sldId id="535" r:id="rId14"/>
    <p:sldId id="537" r:id="rId15"/>
    <p:sldId id="538" r:id="rId16"/>
    <p:sldId id="539" r:id="rId17"/>
    <p:sldId id="540" r:id="rId18"/>
    <p:sldId id="529" r:id="rId19"/>
    <p:sldId id="542" r:id="rId20"/>
    <p:sldId id="466" r:id="rId21"/>
    <p:sldId id="543" r:id="rId22"/>
    <p:sldId id="467" r:id="rId23"/>
    <p:sldId id="509" r:id="rId24"/>
    <p:sldId id="510" r:id="rId25"/>
    <p:sldId id="544" r:id="rId26"/>
    <p:sldId id="468" r:id="rId27"/>
    <p:sldId id="511" r:id="rId28"/>
    <p:sldId id="545" r:id="rId29"/>
    <p:sldId id="469" r:id="rId30"/>
    <p:sldId id="492" r:id="rId31"/>
    <p:sldId id="491" r:id="rId32"/>
    <p:sldId id="494" r:id="rId33"/>
    <p:sldId id="495" r:id="rId34"/>
    <p:sldId id="496" r:id="rId35"/>
    <p:sldId id="497" r:id="rId36"/>
    <p:sldId id="498" r:id="rId37"/>
    <p:sldId id="499" r:id="rId38"/>
    <p:sldId id="575" r:id="rId39"/>
    <p:sldId id="546" r:id="rId40"/>
    <p:sldId id="470" r:id="rId41"/>
    <p:sldId id="471" r:id="rId42"/>
    <p:sldId id="472" r:id="rId43"/>
    <p:sldId id="547" r:id="rId44"/>
    <p:sldId id="548" r:id="rId45"/>
    <p:sldId id="290" r:id="rId46"/>
    <p:sldId id="291" r:id="rId47"/>
    <p:sldId id="341" r:id="rId48"/>
    <p:sldId id="389" r:id="rId49"/>
    <p:sldId id="385" r:id="rId50"/>
    <p:sldId id="549" r:id="rId51"/>
    <p:sldId id="346" r:id="rId52"/>
    <p:sldId id="550" r:id="rId53"/>
    <p:sldId id="551" r:id="rId54"/>
    <p:sldId id="375" r:id="rId55"/>
    <p:sldId id="552" r:id="rId56"/>
    <p:sldId id="348" r:id="rId57"/>
    <p:sldId id="374" r:id="rId58"/>
    <p:sldId id="500" r:id="rId59"/>
    <p:sldId id="553" r:id="rId60"/>
    <p:sldId id="501" r:id="rId61"/>
    <p:sldId id="379" r:id="rId62"/>
    <p:sldId id="485" r:id="rId63"/>
    <p:sldId id="502" r:id="rId64"/>
    <p:sldId id="554" r:id="rId65"/>
    <p:sldId id="386" r:id="rId66"/>
    <p:sldId id="387" r:id="rId67"/>
    <p:sldId id="390" r:id="rId68"/>
    <p:sldId id="555" r:id="rId69"/>
    <p:sldId id="292" r:id="rId70"/>
    <p:sldId id="376" r:id="rId71"/>
    <p:sldId id="377" r:id="rId72"/>
    <p:sldId id="342" r:id="rId73"/>
    <p:sldId id="343" r:id="rId74"/>
    <p:sldId id="344" r:id="rId75"/>
    <p:sldId id="383" r:id="rId76"/>
    <p:sldId id="345" r:id="rId77"/>
    <p:sldId id="556" r:id="rId78"/>
    <p:sldId id="453" r:id="rId79"/>
    <p:sldId id="475" r:id="rId80"/>
    <p:sldId id="452" r:id="rId81"/>
    <p:sldId id="516" r:id="rId82"/>
    <p:sldId id="393" r:id="rId83"/>
    <p:sldId id="394" r:id="rId84"/>
    <p:sldId id="395" r:id="rId85"/>
    <p:sldId id="396" r:id="rId86"/>
    <p:sldId id="397" r:id="rId87"/>
    <p:sldId id="398" r:id="rId88"/>
    <p:sldId id="520" r:id="rId89"/>
    <p:sldId id="419" r:id="rId90"/>
    <p:sldId id="420" r:id="rId91"/>
    <p:sldId id="519" r:id="rId92"/>
    <p:sldId id="402" r:id="rId93"/>
    <p:sldId id="414" r:id="rId94"/>
    <p:sldId id="503" r:id="rId95"/>
    <p:sldId id="505" r:id="rId96"/>
    <p:sldId id="403" r:id="rId97"/>
    <p:sldId id="489" r:id="rId98"/>
    <p:sldId id="490" r:id="rId99"/>
    <p:sldId id="416" r:id="rId100"/>
    <p:sldId id="407" r:id="rId101"/>
    <p:sldId id="406" r:id="rId102"/>
    <p:sldId id="405" r:id="rId103"/>
    <p:sldId id="521" r:id="rId104"/>
    <p:sldId id="522" r:id="rId105"/>
    <p:sldId id="408" r:id="rId106"/>
    <p:sldId id="412" r:id="rId107"/>
    <p:sldId id="476" r:id="rId108"/>
    <p:sldId id="409" r:id="rId109"/>
    <p:sldId id="361" r:id="rId110"/>
    <p:sldId id="560" r:id="rId111"/>
    <p:sldId id="561" r:id="rId112"/>
    <p:sldId id="562" r:id="rId113"/>
    <p:sldId id="366" r:id="rId114"/>
    <p:sldId id="455" r:id="rId115"/>
    <p:sldId id="573" r:id="rId116"/>
    <p:sldId id="563" r:id="rId117"/>
    <p:sldId id="564" r:id="rId118"/>
    <p:sldId id="570" r:id="rId119"/>
    <p:sldId id="571" r:id="rId120"/>
    <p:sldId id="572" r:id="rId121"/>
    <p:sldId id="367" r:id="rId122"/>
    <p:sldId id="368" r:id="rId123"/>
    <p:sldId id="486" r:id="rId124"/>
    <p:sldId id="369" r:id="rId125"/>
    <p:sldId id="565" r:id="rId126"/>
    <p:sldId id="566" r:id="rId127"/>
    <p:sldId id="567" r:id="rId128"/>
    <p:sldId id="568" r:id="rId129"/>
    <p:sldId id="569" r:id="rId130"/>
    <p:sldId id="488" r:id="rId131"/>
    <p:sldId id="447" r:id="rId132"/>
    <p:sldId id="296" r:id="rId133"/>
    <p:sldId id="480" r:id="rId134"/>
    <p:sldId id="298" r:id="rId135"/>
    <p:sldId id="315" r:id="rId136"/>
    <p:sldId id="449" r:id="rId137"/>
    <p:sldId id="313" r:id="rId138"/>
    <p:sldId id="309" r:id="rId139"/>
    <p:sldId id="300" r:id="rId140"/>
    <p:sldId id="307" r:id="rId141"/>
    <p:sldId id="450" r:id="rId142"/>
    <p:sldId id="308" r:id="rId143"/>
    <p:sldId id="524" r:id="rId144"/>
    <p:sldId id="525" r:id="rId145"/>
    <p:sldId id="526" r:id="rId146"/>
    <p:sldId id="317" r:id="rId147"/>
    <p:sldId id="351" r:id="rId148"/>
    <p:sldId id="451" r:id="rId14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F5F5F"/>
    <a:srgbClr val="808080"/>
    <a:srgbClr val="336600"/>
    <a:srgbClr val="993366"/>
    <a:srgbClr val="6600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 autoAdjust="0"/>
  </p:normalViewPr>
  <p:slideViewPr>
    <p:cSldViewPr>
      <p:cViewPr varScale="1">
        <p:scale>
          <a:sx n="89" d="100"/>
          <a:sy n="89" d="100"/>
        </p:scale>
        <p:origin x="-88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5B7CF-E035-4859-94D9-5DE7907BE6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E80976-7CBF-4F80-B9C6-94B037AAB629}">
      <dgm:prSet phldrT="[文本]"/>
      <dgm:spPr/>
      <dgm:t>
        <a:bodyPr/>
        <a:lstStyle/>
        <a:p>
          <a:r>
            <a:rPr lang="zh-CN" altLang="en-US" dirty="0" smtClean="0"/>
            <a:t>取指令</a:t>
          </a:r>
          <a:endParaRPr lang="zh-CN" altLang="en-US" dirty="0"/>
        </a:p>
      </dgm:t>
    </dgm:pt>
    <dgm:pt modelId="{2F60A50A-B089-4A4C-8E48-C0A735F0D252}" type="par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6E68BF2F-9C63-4270-9D19-9BC656665C1F}" type="sib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C3185A95-F4C5-47FD-95E0-621F2E3AA7F0}">
      <dgm:prSet phldrT="[文本]"/>
      <dgm:spPr/>
      <dgm:t>
        <a:bodyPr/>
        <a:lstStyle/>
        <a:p>
          <a:r>
            <a:rPr lang="zh-CN" altLang="en-US" dirty="0" smtClean="0"/>
            <a:t>分析指令</a:t>
          </a:r>
          <a:endParaRPr lang="zh-CN" altLang="en-US" dirty="0"/>
        </a:p>
      </dgm:t>
    </dgm:pt>
    <dgm:pt modelId="{8D4D3649-2F53-4BB5-87E2-9C457563D227}" type="par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DF280C51-DC9E-4C57-9A4C-1B1E46D64521}" type="sib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51A3DA97-0669-4A77-853A-678D1936ACFB}">
      <dgm:prSet phldrT="[文本]"/>
      <dgm:spPr/>
      <dgm:t>
        <a:bodyPr/>
        <a:lstStyle/>
        <a:p>
          <a:r>
            <a:rPr lang="zh-CN" altLang="en-US" dirty="0" smtClean="0"/>
            <a:t>执行指令</a:t>
          </a:r>
          <a:endParaRPr lang="zh-CN" altLang="en-US" dirty="0"/>
        </a:p>
      </dgm:t>
    </dgm:pt>
    <dgm:pt modelId="{14A29945-486C-4CC8-A815-C53B74F88CFD}" type="par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2AEE16F8-E2F7-453E-ACC3-722FD7BC06ED}" type="sib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FF3A6BFC-BDB5-4BB9-A178-E950832C8646}" type="pres">
      <dgm:prSet presAssocID="{E185B7CF-E035-4859-94D9-5DE7907BE6FE}" presName="Name0" presStyleCnt="0">
        <dgm:presLayoutVars>
          <dgm:dir/>
          <dgm:resizeHandles val="exact"/>
        </dgm:presLayoutVars>
      </dgm:prSet>
      <dgm:spPr/>
    </dgm:pt>
    <dgm:pt modelId="{DD11975A-BB10-4CA8-AFC9-4987392754F7}" type="pres">
      <dgm:prSet presAssocID="{A9E80976-7CBF-4F80-B9C6-94B037AAB62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165318-4676-4AF2-BFF0-F0BD5FB8DC84}" type="pres">
      <dgm:prSet presAssocID="{6E68BF2F-9C63-4270-9D19-9BC656665C1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5DD4C6D-60AB-4D57-AF5C-27ACB259003F}" type="pres">
      <dgm:prSet presAssocID="{6E68BF2F-9C63-4270-9D19-9BC656665C1F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0BC8801-B25B-485D-AA4E-1BD934D1E6BB}" type="pres">
      <dgm:prSet presAssocID="{C3185A95-F4C5-47FD-95E0-621F2E3AA7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B2A83-8AE1-4E70-9E6C-3B20216D1BFF}" type="pres">
      <dgm:prSet presAssocID="{DF280C51-DC9E-4C57-9A4C-1B1E46D6452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221B118-D944-43A7-B1B4-74EE4A4FCDFA}" type="pres">
      <dgm:prSet presAssocID="{DF280C51-DC9E-4C57-9A4C-1B1E46D6452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F31C15F-CAA6-4B5C-ACC5-232E4428959D}" type="pres">
      <dgm:prSet presAssocID="{51A3DA97-0669-4A77-853A-678D1936ACF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7D1154-2EC6-43CF-9E0C-FAACDA10251D}" type="presOf" srcId="{51A3DA97-0669-4A77-853A-678D1936ACFB}" destId="{2F31C15F-CAA6-4B5C-ACC5-232E4428959D}" srcOrd="0" destOrd="0" presId="urn:microsoft.com/office/officeart/2005/8/layout/process1"/>
    <dgm:cxn modelId="{D341A4AF-CB63-4D96-A508-D0C83D1F2ECE}" type="presOf" srcId="{C3185A95-F4C5-47FD-95E0-621F2E3AA7F0}" destId="{90BC8801-B25B-485D-AA4E-1BD934D1E6BB}" srcOrd="0" destOrd="0" presId="urn:microsoft.com/office/officeart/2005/8/layout/process1"/>
    <dgm:cxn modelId="{2B41B443-723F-461B-B4E0-487BD0C6D755}" srcId="{E185B7CF-E035-4859-94D9-5DE7907BE6FE}" destId="{C3185A95-F4C5-47FD-95E0-621F2E3AA7F0}" srcOrd="1" destOrd="0" parTransId="{8D4D3649-2F53-4BB5-87E2-9C457563D227}" sibTransId="{DF280C51-DC9E-4C57-9A4C-1B1E46D64521}"/>
    <dgm:cxn modelId="{E3E3CEB3-CAD0-4430-BA23-FD3002C9DAF8}" type="presOf" srcId="{DF280C51-DC9E-4C57-9A4C-1B1E46D64521}" destId="{A221B118-D944-43A7-B1B4-74EE4A4FCDFA}" srcOrd="1" destOrd="0" presId="urn:microsoft.com/office/officeart/2005/8/layout/process1"/>
    <dgm:cxn modelId="{26B8FD33-2AF5-4777-8A75-3DEB45999DB4}" srcId="{E185B7CF-E035-4859-94D9-5DE7907BE6FE}" destId="{51A3DA97-0669-4A77-853A-678D1936ACFB}" srcOrd="2" destOrd="0" parTransId="{14A29945-486C-4CC8-A815-C53B74F88CFD}" sibTransId="{2AEE16F8-E2F7-453E-ACC3-722FD7BC06ED}"/>
    <dgm:cxn modelId="{084450E7-40FA-4773-B0BA-29B90B5C59D6}" type="presOf" srcId="{6E68BF2F-9C63-4270-9D19-9BC656665C1F}" destId="{0D165318-4676-4AF2-BFF0-F0BD5FB8DC84}" srcOrd="0" destOrd="0" presId="urn:microsoft.com/office/officeart/2005/8/layout/process1"/>
    <dgm:cxn modelId="{5BD34C8F-4EBA-4E28-84FE-F86DF562F038}" srcId="{E185B7CF-E035-4859-94D9-5DE7907BE6FE}" destId="{A9E80976-7CBF-4F80-B9C6-94B037AAB629}" srcOrd="0" destOrd="0" parTransId="{2F60A50A-B089-4A4C-8E48-C0A735F0D252}" sibTransId="{6E68BF2F-9C63-4270-9D19-9BC656665C1F}"/>
    <dgm:cxn modelId="{51AEF27D-835C-4960-9FFB-72E0A2709033}" type="presOf" srcId="{A9E80976-7CBF-4F80-B9C6-94B037AAB629}" destId="{DD11975A-BB10-4CA8-AFC9-4987392754F7}" srcOrd="0" destOrd="0" presId="urn:microsoft.com/office/officeart/2005/8/layout/process1"/>
    <dgm:cxn modelId="{24D48702-5A0F-4753-96FA-9A01EA7258DE}" type="presOf" srcId="{DF280C51-DC9E-4C57-9A4C-1B1E46D64521}" destId="{D66B2A83-8AE1-4E70-9E6C-3B20216D1BFF}" srcOrd="0" destOrd="0" presId="urn:microsoft.com/office/officeart/2005/8/layout/process1"/>
    <dgm:cxn modelId="{357FFC4A-A3F6-457E-A704-C96D1BEDE59C}" type="presOf" srcId="{E185B7CF-E035-4859-94D9-5DE7907BE6FE}" destId="{FF3A6BFC-BDB5-4BB9-A178-E950832C8646}" srcOrd="0" destOrd="0" presId="urn:microsoft.com/office/officeart/2005/8/layout/process1"/>
    <dgm:cxn modelId="{F4F7B2C9-54C9-451E-94E2-29B0D715084F}" type="presOf" srcId="{6E68BF2F-9C63-4270-9D19-9BC656665C1F}" destId="{25DD4C6D-60AB-4D57-AF5C-27ACB259003F}" srcOrd="1" destOrd="0" presId="urn:microsoft.com/office/officeart/2005/8/layout/process1"/>
    <dgm:cxn modelId="{9DD604FE-A2B9-4CBC-9D66-77FCF9120B70}" type="presParOf" srcId="{FF3A6BFC-BDB5-4BB9-A178-E950832C8646}" destId="{DD11975A-BB10-4CA8-AFC9-4987392754F7}" srcOrd="0" destOrd="0" presId="urn:microsoft.com/office/officeart/2005/8/layout/process1"/>
    <dgm:cxn modelId="{DE75CCF8-246C-4BAA-90CD-1A0C031DEE3F}" type="presParOf" srcId="{FF3A6BFC-BDB5-4BB9-A178-E950832C8646}" destId="{0D165318-4676-4AF2-BFF0-F0BD5FB8DC84}" srcOrd="1" destOrd="0" presId="urn:microsoft.com/office/officeart/2005/8/layout/process1"/>
    <dgm:cxn modelId="{B3D3F005-5B52-46F7-9CC9-5B3EDA2E27E4}" type="presParOf" srcId="{0D165318-4676-4AF2-BFF0-F0BD5FB8DC84}" destId="{25DD4C6D-60AB-4D57-AF5C-27ACB259003F}" srcOrd="0" destOrd="0" presId="urn:microsoft.com/office/officeart/2005/8/layout/process1"/>
    <dgm:cxn modelId="{9A9B065D-9DFA-4B3A-9E17-FFC5C406C5D1}" type="presParOf" srcId="{FF3A6BFC-BDB5-4BB9-A178-E950832C8646}" destId="{90BC8801-B25B-485D-AA4E-1BD934D1E6BB}" srcOrd="2" destOrd="0" presId="urn:microsoft.com/office/officeart/2005/8/layout/process1"/>
    <dgm:cxn modelId="{9414DF7A-8F48-44E4-A939-D9D8D5BB065F}" type="presParOf" srcId="{FF3A6BFC-BDB5-4BB9-A178-E950832C8646}" destId="{D66B2A83-8AE1-4E70-9E6C-3B20216D1BFF}" srcOrd="3" destOrd="0" presId="urn:microsoft.com/office/officeart/2005/8/layout/process1"/>
    <dgm:cxn modelId="{3B4F070C-373E-4C97-9B25-FCD36A63D276}" type="presParOf" srcId="{D66B2A83-8AE1-4E70-9E6C-3B20216D1BFF}" destId="{A221B118-D944-43A7-B1B4-74EE4A4FCDFA}" srcOrd="0" destOrd="0" presId="urn:microsoft.com/office/officeart/2005/8/layout/process1"/>
    <dgm:cxn modelId="{F14FEE32-7083-4121-9451-1D093418C0EA}" type="presParOf" srcId="{FF3A6BFC-BDB5-4BB9-A178-E950832C8646}" destId="{2F31C15F-CAA6-4B5C-ACC5-232E4428959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="" xmlns:a16="http://schemas.microsoft.com/office/drawing/2014/main" id="{B3A32BC2-ECF1-45BA-9C5C-2017F41E2A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1027">
            <a:extLst>
              <a:ext uri="{FF2B5EF4-FFF2-40B4-BE49-F238E27FC236}">
                <a16:creationId xmlns="" xmlns:a16="http://schemas.microsoft.com/office/drawing/2014/main" id="{9F92C59F-C5C0-4EEF-953B-11E89FCC69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1028">
            <a:extLst>
              <a:ext uri="{FF2B5EF4-FFF2-40B4-BE49-F238E27FC236}">
                <a16:creationId xmlns="" xmlns:a16="http://schemas.microsoft.com/office/drawing/2014/main" id="{0051D725-84C8-4182-9317-2169A04F70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1029">
            <a:extLst>
              <a:ext uri="{FF2B5EF4-FFF2-40B4-BE49-F238E27FC236}">
                <a16:creationId xmlns="" xmlns:a16="http://schemas.microsoft.com/office/drawing/2014/main" id="{544BCA4C-135B-4DF1-A772-0F0502364B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1030">
            <a:extLst>
              <a:ext uri="{FF2B5EF4-FFF2-40B4-BE49-F238E27FC236}">
                <a16:creationId xmlns="" xmlns:a16="http://schemas.microsoft.com/office/drawing/2014/main" id="{9F558BFD-5A0D-465E-BAE0-5CBE48208B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1031">
            <a:extLst>
              <a:ext uri="{FF2B5EF4-FFF2-40B4-BE49-F238E27FC236}">
                <a16:creationId xmlns="" xmlns:a16="http://schemas.microsoft.com/office/drawing/2014/main" id="{6A59C5C0-2840-4C61-BF30-2F38389ED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63538C-A42B-4FD0-9984-F57253E34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83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" Target="../slides/slide106.xml"/><Relationship Id="rId7" Type="http://schemas.openxmlformats.org/officeDocument/2006/relationships/oleObject" Target="../embeddings/oleObject4.bin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="" xmlns:a16="http://schemas.microsoft.com/office/drawing/2014/main" id="{1A3F8925-1576-48D5-AC5E-E91D11C07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="" xmlns:a16="http://schemas.microsoft.com/office/drawing/2014/main" id="{53F5DBF4-A887-4C91-A07D-A6549EBF9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6804" name="Text Box 4">
            <a:extLst>
              <a:ext uri="{FF2B5EF4-FFF2-40B4-BE49-F238E27FC236}">
                <a16:creationId xmlns="" xmlns:a16="http://schemas.microsoft.com/office/drawing/2014/main" id="{8B3B6CDA-3321-45D8-B63D-B59D632D5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6805" name="Line 5">
            <a:extLst>
              <a:ext uri="{FF2B5EF4-FFF2-40B4-BE49-F238E27FC236}">
                <a16:creationId xmlns="" xmlns:a16="http://schemas.microsoft.com/office/drawing/2014/main" id="{549B84B7-0764-4127-B303-B4D0CB653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6" name="Line 6">
            <a:extLst>
              <a:ext uri="{FF2B5EF4-FFF2-40B4-BE49-F238E27FC236}">
                <a16:creationId xmlns="" xmlns:a16="http://schemas.microsoft.com/office/drawing/2014/main" id="{D3C9527E-3FA6-453E-BF6C-6BF04DAE5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7" name="Line 7">
            <a:extLst>
              <a:ext uri="{FF2B5EF4-FFF2-40B4-BE49-F238E27FC236}">
                <a16:creationId xmlns="" xmlns:a16="http://schemas.microsoft.com/office/drawing/2014/main" id="{86BF5B8F-EEA4-437F-A710-CB2F6D664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8" name="Line 8">
            <a:extLst>
              <a:ext uri="{FF2B5EF4-FFF2-40B4-BE49-F238E27FC236}">
                <a16:creationId xmlns="" xmlns:a16="http://schemas.microsoft.com/office/drawing/2014/main" id="{48DD6E2A-79CA-4C28-A22B-DCCD43C91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6809" name="Picture 9" descr="BS00823_">
            <a:extLst>
              <a:ext uri="{FF2B5EF4-FFF2-40B4-BE49-F238E27FC236}">
                <a16:creationId xmlns="" xmlns:a16="http://schemas.microsoft.com/office/drawing/2014/main" id="{B03ACDE5-4FFD-4654-B855-F1684BE9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BD07175_">
            <a:extLst>
              <a:ext uri="{FF2B5EF4-FFF2-40B4-BE49-F238E27FC236}">
                <a16:creationId xmlns="" xmlns:a16="http://schemas.microsoft.com/office/drawing/2014/main" id="{AD1EEBD3-95EA-4198-83F4-8F3B14430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2" descr="SO02464_">
            <a:extLst>
              <a:ext uri="{FF2B5EF4-FFF2-40B4-BE49-F238E27FC236}">
                <a16:creationId xmlns="" xmlns:a16="http://schemas.microsoft.com/office/drawing/2014/main" id="{628D9ACD-65EF-49E9-8616-8CDD3FC9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="" xmlns:a16="http://schemas.microsoft.com/office/drawing/2014/main" id="{7ACCA748-FCEC-4413-AF2B-5C026AA6B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="" xmlns:a16="http://schemas.microsoft.com/office/drawing/2014/main" id="{CA83F182-7349-420C-9C6D-E8DD022FF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8852" name="Text Box 4">
            <a:extLst>
              <a:ext uri="{FF2B5EF4-FFF2-40B4-BE49-F238E27FC236}">
                <a16:creationId xmlns="" xmlns:a16="http://schemas.microsoft.com/office/drawing/2014/main" id="{1F741CFC-F32B-4A04-B371-A9B299A5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8853" name="Line 5">
            <a:extLst>
              <a:ext uri="{FF2B5EF4-FFF2-40B4-BE49-F238E27FC236}">
                <a16:creationId xmlns="" xmlns:a16="http://schemas.microsoft.com/office/drawing/2014/main" id="{F6B97873-E7BC-4681-8889-AE69F4E7B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4" name="Line 6">
            <a:extLst>
              <a:ext uri="{FF2B5EF4-FFF2-40B4-BE49-F238E27FC236}">
                <a16:creationId xmlns="" xmlns:a16="http://schemas.microsoft.com/office/drawing/2014/main" id="{9C497274-E305-4146-9BF3-C1859D873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5" name="Line 7">
            <a:extLst>
              <a:ext uri="{FF2B5EF4-FFF2-40B4-BE49-F238E27FC236}">
                <a16:creationId xmlns="" xmlns:a16="http://schemas.microsoft.com/office/drawing/2014/main" id="{478B7610-ACAF-456A-9FDF-801EA9B73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6" name="Line 8">
            <a:extLst>
              <a:ext uri="{FF2B5EF4-FFF2-40B4-BE49-F238E27FC236}">
                <a16:creationId xmlns="" xmlns:a16="http://schemas.microsoft.com/office/drawing/2014/main" id="{B323C2E5-905A-4B7C-AFE7-ED257EB81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8857" name="Picture 9" descr="BS00823_">
            <a:extLst>
              <a:ext uri="{FF2B5EF4-FFF2-40B4-BE49-F238E27FC236}">
                <a16:creationId xmlns="" xmlns:a16="http://schemas.microsoft.com/office/drawing/2014/main" id="{54028099-70A3-4B2C-8426-9443E356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0" descr="BD07175_">
            <a:extLst>
              <a:ext uri="{FF2B5EF4-FFF2-40B4-BE49-F238E27FC236}">
                <a16:creationId xmlns="" xmlns:a16="http://schemas.microsoft.com/office/drawing/2014/main" id="{9D376188-28BE-4352-907F-5B0EF15C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9" name="Picture 12" descr="SO02464_">
            <a:extLst>
              <a:ext uri="{FF2B5EF4-FFF2-40B4-BE49-F238E27FC236}">
                <a16:creationId xmlns="" xmlns:a16="http://schemas.microsoft.com/office/drawing/2014/main" id="{4F8CCC7F-F1BE-4394-B096-4E710643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="" xmlns:a16="http://schemas.microsoft.com/office/drawing/2014/main" id="{4CB2BB5F-DF9B-49CA-9F04-AEC809123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="" xmlns:a16="http://schemas.microsoft.com/office/drawing/2014/main" id="{D29F819B-AB4A-499E-BD84-39E474CF6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80900" name="Text Box 4">
            <a:extLst>
              <a:ext uri="{FF2B5EF4-FFF2-40B4-BE49-F238E27FC236}">
                <a16:creationId xmlns="" xmlns:a16="http://schemas.microsoft.com/office/drawing/2014/main" id="{80B40676-CA4E-433B-980E-379CA0B2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80901" name="Line 5">
            <a:extLst>
              <a:ext uri="{FF2B5EF4-FFF2-40B4-BE49-F238E27FC236}">
                <a16:creationId xmlns="" xmlns:a16="http://schemas.microsoft.com/office/drawing/2014/main" id="{FC977FC6-3DC0-4C02-BFF9-5E9FC7C8C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2" name="Line 6">
            <a:extLst>
              <a:ext uri="{FF2B5EF4-FFF2-40B4-BE49-F238E27FC236}">
                <a16:creationId xmlns="" xmlns:a16="http://schemas.microsoft.com/office/drawing/2014/main" id="{B0EF145B-0F30-4E77-A45A-9A775615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3" name="Line 7">
            <a:extLst>
              <a:ext uri="{FF2B5EF4-FFF2-40B4-BE49-F238E27FC236}">
                <a16:creationId xmlns="" xmlns:a16="http://schemas.microsoft.com/office/drawing/2014/main" id="{FB7DA152-510B-4321-AF4C-EDF32B519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4" name="Line 8">
            <a:extLst>
              <a:ext uri="{FF2B5EF4-FFF2-40B4-BE49-F238E27FC236}">
                <a16:creationId xmlns="" xmlns:a16="http://schemas.microsoft.com/office/drawing/2014/main" id="{253FAF90-97CD-4461-93AF-9EA8F4C4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80905" name="Picture 9" descr="BS00823_">
            <a:extLst>
              <a:ext uri="{FF2B5EF4-FFF2-40B4-BE49-F238E27FC236}">
                <a16:creationId xmlns="" xmlns:a16="http://schemas.microsoft.com/office/drawing/2014/main" id="{302D374A-CB24-4873-8D95-962F85D5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0" descr="BD07175_">
            <a:extLst>
              <a:ext uri="{FF2B5EF4-FFF2-40B4-BE49-F238E27FC236}">
                <a16:creationId xmlns="" xmlns:a16="http://schemas.microsoft.com/office/drawing/2014/main" id="{9E9A14AE-39F0-4DEF-B9E1-60445C45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7" name="Picture 12" descr="SO02464_">
            <a:extLst>
              <a:ext uri="{FF2B5EF4-FFF2-40B4-BE49-F238E27FC236}">
                <a16:creationId xmlns="" xmlns:a16="http://schemas.microsoft.com/office/drawing/2014/main" id="{FCB798BB-7C56-44A4-8E83-779F6DBE7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="" xmlns:a16="http://schemas.microsoft.com/office/drawing/2014/main" id="{668D2C7F-A564-414D-BE3A-D332D4E3C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="" xmlns:a16="http://schemas.microsoft.com/office/drawing/2014/main" id="{502AA7AF-20ED-45EC-B645-FB880F112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="" xmlns:a16="http://schemas.microsoft.com/office/drawing/2014/main" id="{DEDDECF3-9DB6-432F-A52E-128FFB487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="" xmlns:a16="http://schemas.microsoft.com/office/drawing/2014/main" id="{E2AA36D4-8A8F-45B1-B6A6-10661E8D3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="" xmlns:a16="http://schemas.microsoft.com/office/drawing/2014/main" id="{53D74BD1-9EF7-481A-9C78-CDCB63D48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86113" y="152400"/>
            <a:ext cx="3149600" cy="23622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03427" name="Rectangle 3">
            <a:extLst>
              <a:ext uri="{FF2B5EF4-FFF2-40B4-BE49-F238E27FC236}">
                <a16:creationId xmlns="" xmlns:a16="http://schemas.microsoft.com/office/drawing/2014/main" id="{6ACE5AAE-B384-45F7-8D63-9961443A1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60960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just">
              <a:spcBef>
                <a:spcPct val="0"/>
              </a:spcBef>
            </a:pPr>
            <a:r>
              <a:rPr lang="zh-CN" altLang="en-US" sz="1600">
                <a:ea typeface="隶书" panose="02010509060101010101" pitchFamily="49" charset="-122"/>
              </a:rPr>
              <a:t>例如，汉字“中”的</a:t>
            </a:r>
            <a:r>
              <a:rPr lang="en-US" altLang="zh-CN" sz="1600">
                <a:ea typeface="隶书" panose="02010509060101010101" pitchFamily="49" charset="-122"/>
              </a:rPr>
              <a:t>16×16</a:t>
            </a:r>
            <a:r>
              <a:rPr lang="zh-CN" altLang="en-US" sz="1600">
                <a:ea typeface="隶书" panose="02010509060101010101" pitchFamily="49" charset="-122"/>
              </a:rPr>
              <a:t>点阵的字形及字形编码如图</a:t>
            </a:r>
            <a:r>
              <a:rPr lang="en-US" altLang="zh-CN" sz="1600">
                <a:ea typeface="隶书" panose="02010509060101010101" pitchFamily="49" charset="-122"/>
              </a:rPr>
              <a:t>2-1-5</a:t>
            </a:r>
            <a:r>
              <a:rPr lang="zh-CN" altLang="en-US" sz="1600">
                <a:ea typeface="隶书" panose="02010509060101010101" pitchFamily="49" charset="-122"/>
              </a:rPr>
              <a:t>所示。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="" xmlns:a16="http://schemas.microsoft.com/office/drawing/2014/main" id="{1429F32F-1F5D-4523-8CD1-B5CE691AF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pic>
        <p:nvPicPr>
          <p:cNvPr id="103429" name="Picture 14" descr="108007">
            <a:extLst>
              <a:ext uri="{FF2B5EF4-FFF2-40B4-BE49-F238E27FC236}">
                <a16:creationId xmlns="" xmlns:a16="http://schemas.microsoft.com/office/drawing/2014/main" id="{77F469C5-651A-4037-9503-96163E63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0"/>
            <a:ext cx="9906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30" name="Group 15">
            <a:extLst>
              <a:ext uri="{FF2B5EF4-FFF2-40B4-BE49-F238E27FC236}">
                <a16:creationId xmlns="" xmlns:a16="http://schemas.microsoft.com/office/drawing/2014/main" id="{A5FAD2D2-2BDE-4A91-8F53-1777549173D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4724400" cy="2971800"/>
            <a:chOff x="6532" y="11393"/>
            <a:chExt cx="4985" cy="3200"/>
          </a:xfrm>
        </p:grpSpPr>
        <p:grpSp>
          <p:nvGrpSpPr>
            <p:cNvPr id="103432" name="Group 16">
              <a:extLst>
                <a:ext uri="{FF2B5EF4-FFF2-40B4-BE49-F238E27FC236}">
                  <a16:creationId xmlns="" xmlns:a16="http://schemas.microsoft.com/office/drawing/2014/main" id="{CEBF4466-E8FA-4995-AA1B-2D681B9C9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93" y="11393"/>
              <a:ext cx="4773" cy="2581"/>
              <a:chOff x="2622" y="10050"/>
              <a:chExt cx="5376" cy="3597"/>
            </a:xfrm>
          </p:grpSpPr>
          <p:graphicFrame>
            <p:nvGraphicFramePr>
              <p:cNvPr id="103437" name="Object 2">
                <a:extLst>
                  <a:ext uri="{FF2B5EF4-FFF2-40B4-BE49-F238E27FC236}">
                    <a16:creationId xmlns="" xmlns:a16="http://schemas.microsoft.com/office/drawing/2014/main" id="{C9C50A5C-48EB-48BA-B755-D01D134BD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22" y="10050"/>
              <a:ext cx="2607" cy="35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01" name="位图图像" r:id="rId5" imgW="2238687" imgH="3076190" progId="PBrush">
                      <p:embed/>
                    </p:oleObj>
                  </mc:Choice>
                  <mc:Fallback>
                    <p:oleObj name="位图图像" r:id="rId5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2" y="10050"/>
                            <a:ext cx="2607" cy="35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8" name="Object 3">
                <a:extLst>
                  <a:ext uri="{FF2B5EF4-FFF2-40B4-BE49-F238E27FC236}">
                    <a16:creationId xmlns="" xmlns:a16="http://schemas.microsoft.com/office/drawing/2014/main" id="{82BD32C8-FC57-488D-B311-3E76F8B60F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94" y="10050"/>
              <a:ext cx="2704" cy="3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02" name="位图图像" r:id="rId7" imgW="1790476" imgH="3123810" progId="PBrush">
                      <p:embed/>
                    </p:oleObj>
                  </mc:Choice>
                  <mc:Fallback>
                    <p:oleObj name="位图图像" r:id="rId7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4" y="10050"/>
                            <a:ext cx="2704" cy="3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433" name="Group 19">
              <a:extLst>
                <a:ext uri="{FF2B5EF4-FFF2-40B4-BE49-F238E27FC236}">
                  <a16:creationId xmlns="" xmlns:a16="http://schemas.microsoft.com/office/drawing/2014/main" id="{AB941DBB-F0CE-45AB-9E6D-804CD46D5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13868"/>
              <a:ext cx="4985" cy="397"/>
              <a:chOff x="6532" y="13868"/>
              <a:chExt cx="4985" cy="397"/>
            </a:xfrm>
          </p:grpSpPr>
          <p:sp>
            <p:nvSpPr>
              <p:cNvPr id="103435" name="Text Box 20">
                <a:extLst>
                  <a:ext uri="{FF2B5EF4-FFF2-40B4-BE49-F238E27FC236}">
                    <a16:creationId xmlns="" xmlns:a16="http://schemas.microsoft.com/office/drawing/2014/main" id="{FF2B6996-8233-4353-BF68-115A45E7A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2" y="13868"/>
                <a:ext cx="2559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点阵字形表示</a:t>
                </a:r>
                <a:endParaRPr lang="zh-CN" altLang="en-US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36" name="Text Box 21">
                <a:extLst>
                  <a:ext uri="{FF2B5EF4-FFF2-40B4-BE49-F238E27FC236}">
                    <a16:creationId xmlns="" xmlns:a16="http://schemas.microsoft.com/office/drawing/2014/main" id="{21CE3BDE-31A4-4B91-A1D9-5E9120852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2" y="13877"/>
                <a:ext cx="2675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点阵字形编码表示</a:t>
                </a:r>
              </a:p>
            </p:txBody>
          </p:sp>
        </p:grpSp>
        <p:sp>
          <p:nvSpPr>
            <p:cNvPr id="103434" name="Text Box 22">
              <a:extLst>
                <a:ext uri="{FF2B5EF4-FFF2-40B4-BE49-F238E27FC236}">
                  <a16:creationId xmlns="" xmlns:a16="http://schemas.microsoft.com/office/drawing/2014/main" id="{79871CDF-37C7-4FC1-9B4D-B441BF1AA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" y="14196"/>
              <a:ext cx="392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</a:rPr>
                <a:t>2-1-5  16×16</a:t>
              </a: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点阵字形与字形编码</a:t>
              </a:r>
            </a:p>
          </p:txBody>
        </p:sp>
      </p:grpSp>
      <p:sp>
        <p:nvSpPr>
          <p:cNvPr id="103431" name="Text Box 23">
            <a:extLst>
              <a:ext uri="{FF2B5EF4-FFF2-40B4-BE49-F238E27FC236}">
                <a16:creationId xmlns="" xmlns:a16="http://schemas.microsoft.com/office/drawing/2014/main" id="{77F5C436-4586-45E1-97F7-A5F116446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705600"/>
            <a:ext cx="59594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在计算机中汉字字形的集合称为“汉字库”，又叫“汉字字模库”。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汉字库中储存有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GB2312—80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7445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个汉字和图形等符号。汉字库分为：软字库和硬字库。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软字库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存储在软盘上的字库，开机时调入内存。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硬字库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以硬件的形式插入机器扩充槽。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62696CB4-7F82-409B-A612-0E8E0CD265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D6335-D30E-4DFB-94FA-722ED283C941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48ADCF2B-231A-45F8-B7EF-3E81FAD79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349EC7E1-F502-4761-853E-054BA9AC7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5B69F-BC6B-448F-A135-48513E4A9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439100"/>
      </p:ext>
    </p:extLst>
  </p:cSld>
  <p:clrMapOvr>
    <a:masterClrMapping/>
  </p:clrMapOvr>
  <p:transition spd="med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6113" y="620713"/>
            <a:ext cx="1958975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620713"/>
            <a:ext cx="5727700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1E8FC265-DFD2-49E0-B187-9F80C76AD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F5479-C587-4639-8471-40F05A8D31E4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EC6BCFB7-758F-4BF5-A886-C974D02BAA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951AB1C3-6D84-4AFD-A42C-F490C3332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9C426-5259-405C-873A-2AB51FDEE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715034"/>
      </p:ext>
    </p:extLst>
  </p:cSld>
  <p:clrMapOvr>
    <a:masterClrMapping/>
  </p:clrMapOvr>
  <p:transition spd="med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700D81C2-37ED-443A-9465-E817D2D8C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06611-574B-4FF9-8B0B-87F8399D1849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C5BF1867-F534-4C38-AEF5-5059BDF16E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E68DDE48-E1DB-4568-8BA9-F22CAC0BF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C2137-F1AD-49B3-BA45-20BF0F222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114993"/>
      </p:ext>
    </p:extLst>
  </p:cSld>
  <p:clrMapOvr>
    <a:masterClrMapping/>
  </p:clrMapOvr>
  <p:transition spd="med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11750" y="1844675"/>
            <a:ext cx="3843338" cy="211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11750" y="4116388"/>
            <a:ext cx="3843338" cy="2120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="" xmlns:a16="http://schemas.microsoft.com/office/drawing/2014/main" id="{DC8717D9-BBFA-44F0-841A-9456CAF0C1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CF31C-E32F-42DE-B72B-7BD6B541F8FD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="" xmlns:a16="http://schemas.microsoft.com/office/drawing/2014/main" id="{00AD0163-C7BA-43AF-A0D3-159D780739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="" xmlns:a16="http://schemas.microsoft.com/office/drawing/2014/main" id="{4536A61B-4252-4AF9-A75A-36569836D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EE9D6-07F9-464F-BD71-7B8EEBC53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144062"/>
      </p:ext>
    </p:extLst>
  </p:cSld>
  <p:clrMapOvr>
    <a:masterClrMapping/>
  </p:clrMapOvr>
  <p:transition spd="med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361DD998-60C6-4B0D-B5B2-A23CE9114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09F29-7AB3-40C3-B0E4-5009ECDA6905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37CB5D92-B0FD-42ED-BDC8-F2ACE5665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7CFC093F-8956-4CA4-8EC0-B9DA460BC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A1F8-DBBE-441F-98E5-A340F1A9EA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72656"/>
      </p:ext>
    </p:extLst>
  </p:cSld>
  <p:clrMapOvr>
    <a:masterClrMapping/>
  </p:clrMapOvr>
  <p:transition spd="med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CA81443D-4B70-48B5-89C3-437C06C27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67300-BC5B-4518-9694-64F43FC4C588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0B97889D-99EC-4058-9119-90F4D6FD5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D9ABF244-3AD6-43E8-AA31-6337C2447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E48D-CE85-40BC-89B5-7AC54AB85E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741705"/>
      </p:ext>
    </p:extLst>
  </p:cSld>
  <p:clrMapOvr>
    <a:masterClrMapping/>
  </p:clrMapOvr>
  <p:transition spd="med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1367805D-BE8E-4BE7-8011-E7125DA95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62F3-1D7B-4F26-A540-859CF8EEADF4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="" xmlns:a16="http://schemas.microsoft.com/office/drawing/2014/main" id="{02CCEB92-2179-4C0B-AB21-7C7F1A6F6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="" xmlns:a16="http://schemas.microsoft.com/office/drawing/2014/main" id="{D050ACFC-FE73-4EBB-ABD8-94A17EFC2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3DD39-8644-4958-AB58-B050FB4EB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702411"/>
      </p:ext>
    </p:extLst>
  </p:cSld>
  <p:clrMapOvr>
    <a:masterClrMapping/>
  </p:clrMapOvr>
  <p:transition spd="med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="" xmlns:a16="http://schemas.microsoft.com/office/drawing/2014/main" id="{2D69BF6D-91B2-4A53-BE7F-D72F72598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9F8C1-4F9A-4394-BED1-2826E10575E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ADBC46DB-7A12-486E-9EED-B8E21BD89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4B35CA7B-A6A9-4BDB-92AC-243D332AD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4EAF9-2063-47E2-88E4-0D978A5D4D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72806"/>
      </p:ext>
    </p:extLst>
  </p:cSld>
  <p:clrMapOvr>
    <a:masterClrMapping/>
  </p:clrMapOvr>
  <p:transition spd="med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="" xmlns:a16="http://schemas.microsoft.com/office/drawing/2014/main" id="{042F043B-1A90-4689-9BDA-C9418594B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68B18-2827-46E3-9F1E-A3898707E7D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="" xmlns:a16="http://schemas.microsoft.com/office/drawing/2014/main" id="{57E7675E-D3D0-4AAD-AA72-8195A25494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46F5C0E6-94D4-45B8-954C-62D87E3DE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C85F5-48B4-4215-8AD4-8D67B22E1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754583"/>
      </p:ext>
    </p:extLst>
  </p:cSld>
  <p:clrMapOvr>
    <a:masterClrMapping/>
  </p:clrMapOvr>
  <p:transition spd="med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0ABA4BB9-E157-41D9-91A6-30DF0F8F1D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E5F9-FAEF-4ED1-87D8-3B45588DEE2A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0D499F24-47F5-458C-B6A7-D2696E7668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6965C1F3-DE2E-415C-96FC-56EC8B80D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6CAC-3514-4ECA-A638-2A8140ACB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14590"/>
      </p:ext>
    </p:extLst>
  </p:cSld>
  <p:clrMapOvr>
    <a:masterClrMapping/>
  </p:clrMapOvr>
  <p:transition spd="med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A3FFE2F9-F6BA-422E-8F77-B3013DCAF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AB222-9553-4159-8279-31B57791A2BD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20AEB6CB-56DC-4CEA-A4BC-B3AEF86AC9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3E39D122-DB3B-4DB7-91CF-35005493D8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6321-17F2-4D72-BE54-BD7F0F8AA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618340"/>
      </p:ext>
    </p:extLst>
  </p:cSld>
  <p:clrMapOvr>
    <a:masterClrMapping/>
  </p:clrMapOvr>
  <p:transition spd="med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C1DF597B-4FED-45A2-8AAD-2D69C650E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36355-4B09-4245-968D-B3958BEACAC5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9A97EC8A-B07A-4292-9091-F3516F472F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5C3C4114-AE14-4EB8-91C3-9FE91BE917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1FB0-F6CC-45FF-820F-C0E570934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935415"/>
      </p:ext>
    </p:extLst>
  </p:cSld>
  <p:clrMapOvr>
    <a:masterClrMapping/>
  </p:clrMapOvr>
  <p:transition spd="med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6C87CA45-7FD2-4833-A6D6-909644648CF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17513" y="9001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3042FE61-49D9-4540-BB8A-B80C6C184F1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00100" y="900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FB62DA98-87A8-4DC0-98D9-15C4FB193AC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541338" y="13223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68517E5F-FF8F-4142-B5A6-8DDBA14350E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11225" y="1322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7DEA6BB5-DEE1-4B2F-B7E1-4E05ADED172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27000" y="1249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A10C9249-0A4A-469F-84B4-AFCE8BF3A0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7921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="" xmlns:a16="http://schemas.microsoft.com/office/drawing/2014/main" id="{E7F95C9F-191A-48D8-ADC1-97A4C2B832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582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4105" name="Rectangle 9">
            <a:extLst>
              <a:ext uri="{FF2B5EF4-FFF2-40B4-BE49-F238E27FC236}">
                <a16:creationId xmlns="" xmlns:a16="http://schemas.microsoft.com/office/drawing/2014/main" id="{4E1B9FED-30E9-47ED-9697-950EC2AE1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="" xmlns:a16="http://schemas.microsoft.com/office/drawing/2014/main" id="{EE28CC73-E6DC-4192-AB88-7F7E7BB3C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844675"/>
            <a:ext cx="78390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="" xmlns:a16="http://schemas.microsoft.com/office/drawing/2014/main" id="{6F6A51C7-4CE6-4476-9545-AC86E7F464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defRPr>
            </a:lvl1pPr>
          </a:lstStyle>
          <a:p>
            <a:pPr>
              <a:defRPr/>
            </a:pPr>
            <a:fld id="{3B1D667F-8451-44A6-805F-37216B7C3238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="" xmlns:a16="http://schemas.microsoft.com/office/drawing/2014/main" id="{6E990C87-0404-49F4-AA00-81DAA5EECF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="" xmlns:a16="http://schemas.microsoft.com/office/drawing/2014/main" id="{62930626-3C83-4431-8C10-75B54229C1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defRPr>
            </a:lvl1pPr>
          </a:lstStyle>
          <a:p>
            <a:pPr>
              <a:defRPr/>
            </a:pPr>
            <a:fld id="{437081A8-FC9F-4D88-B728-5965388D6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checker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4.png"/><Relationship Id="rId4" Type="http://schemas.openxmlformats.org/officeDocument/2006/relationships/oleObject" Target="../embeddings/oleObject1.bin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63C251-951F-468E-9ADD-0FF5061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636912"/>
            <a:ext cx="7827962" cy="936625"/>
          </a:xfrm>
        </p:spPr>
        <p:txBody>
          <a:bodyPr/>
          <a:lstStyle/>
          <a:p>
            <a:r>
              <a:rPr lang="zh-CN" altLang="en-US" dirty="0"/>
              <a:t>计算机应用基础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34E97DD-629C-4363-A6B1-3F2E069C0E10}"/>
              </a:ext>
            </a:extLst>
          </p:cNvPr>
          <p:cNvSpPr txBox="1"/>
          <p:nvPr/>
        </p:nvSpPr>
        <p:spPr>
          <a:xfrm>
            <a:off x="3491880" y="49411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老师：王玺</a:t>
            </a:r>
          </a:p>
        </p:txBody>
      </p:sp>
    </p:spTree>
    <p:extLst>
      <p:ext uri="{BB962C8B-B14F-4D97-AF65-F5344CB8AC3E}">
        <p14:creationId xmlns:p14="http://schemas.microsoft.com/office/powerpoint/2010/main" val="1798053395"/>
      </p:ext>
    </p:extLst>
  </p:cSld>
  <p:clrMapOvr>
    <a:masterClrMapping/>
  </p:clrMapOvr>
  <p:transition spd="med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="" xmlns:a16="http://schemas.microsoft.com/office/drawing/2014/main" id="{26311146-DD37-44B4-B9FF-F0736B6F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</a:t>
            </a:r>
          </a:p>
        </p:txBody>
      </p:sp>
      <p:sp>
        <p:nvSpPr>
          <p:cNvPr id="5123" name="内容占位符 5">
            <a:extLst>
              <a:ext uri="{FF2B5EF4-FFF2-40B4-BE49-F238E27FC236}">
                <a16:creationId xmlns="" xmlns:a16="http://schemas.microsoft.com/office/drawing/2014/main" id="{72A56FA4-54F6-484A-8BA3-3C1C7B24E3E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11188" y="1844675"/>
            <a:ext cx="4348162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冯</a:t>
            </a:r>
            <a:r>
              <a:rPr lang="en-US" altLang="zh-CN" dirty="0"/>
              <a:t>· </a:t>
            </a:r>
            <a:r>
              <a:rPr lang="zh-CN" altLang="en-US" dirty="0"/>
              <a:t>诺依曼于</a:t>
            </a:r>
            <a:r>
              <a:rPr lang="en-US" altLang="zh-CN" dirty="0"/>
              <a:t>1945</a:t>
            </a:r>
            <a:r>
              <a:rPr lang="zh-CN" altLang="en-US" dirty="0"/>
              <a:t>年提出了“存储程序控制型计算机”的计算机体系结构设计思想。因此，被称为计算机之父。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A3E0A8A9-5FEF-4859-B185-DF143AA01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2" y="1807245"/>
            <a:ext cx="2641600" cy="3568700"/>
          </a:xfrm>
        </p:spPr>
      </p:pic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20502C0-8B07-4E77-9FB5-9D5BF9B942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C67A08-6272-4C1D-963A-13C53E7913B0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E3D21E04-8DE1-43B0-AB84-362E01C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A931EA2-5F03-4E4C-8F61-4C20FDA9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A6C193C-E4AE-450F-B658-2D600B82047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129" name="TextBox 10">
            <a:extLst>
              <a:ext uri="{FF2B5EF4-FFF2-40B4-BE49-F238E27FC236}">
                <a16:creationId xmlns="" xmlns:a16="http://schemas.microsoft.com/office/drawing/2014/main" id="{ACA87DDE-6140-486C-B106-CFDFB95E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130" y="5581550"/>
            <a:ext cx="208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ahoma" panose="020B0604030504040204" pitchFamily="34" charset="0"/>
                <a:ea typeface="宋体" panose="02010600030101010101" pitchFamily="2" charset="-122"/>
              </a:rPr>
              <a:t>美国数学家</a:t>
            </a: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1903~1957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="" xmlns:a16="http://schemas.microsoft.com/office/drawing/2014/main" id="{A7EF6899-B664-4F0C-96AB-2E1505AD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1510A72-2A26-4E3A-B155-E48B09BC6527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100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="" xmlns:a16="http://schemas.microsoft.com/office/drawing/2014/main" id="{00D213D3-EC64-400A-B56F-2B7AA9BBF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63" y="2000250"/>
            <a:ext cx="8929687" cy="45005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</a:rPr>
              <a:t>3</a:t>
            </a:r>
            <a:r>
              <a:rPr lang="zh-CN" altLang="en-US" sz="2800" dirty="0">
                <a:latin typeface="华文新魏" panose="02010800040101010101" pitchFamily="2" charset="-122"/>
              </a:rPr>
              <a:t>、汉字的机内码   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问题：国标码由于其高低字节的最高位均为</a:t>
            </a:r>
            <a:r>
              <a:rPr lang="en-US" altLang="zh-CN" sz="2400" dirty="0">
                <a:latin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</a:rPr>
              <a:t>，因而与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码发生了冲突。如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zh-CN" altLang="en-US" sz="2400" dirty="0">
                <a:latin typeface="华文新魏" panose="02010800040101010101" pitchFamily="2" charset="-122"/>
              </a:rPr>
              <a:t>保</a:t>
            </a:r>
            <a:r>
              <a:rPr lang="zh-CN" altLang="en-US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 字，国标码为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>
                <a:latin typeface="华文新魏" panose="02010800040101010101" pitchFamily="2" charset="-122"/>
              </a:rPr>
              <a:t>23</a:t>
            </a:r>
            <a:r>
              <a:rPr lang="en-US" altLang="zh-CN" sz="240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>
                <a:latin typeface="华文新魏" panose="02010800040101010101" pitchFamily="2" charset="-122"/>
              </a:rPr>
              <a:t>，</a:t>
            </a:r>
            <a:r>
              <a:rPr lang="zh-CN" altLang="en-US" sz="2400" dirty="0">
                <a:latin typeface="华文新魏" panose="02010800040101010101" pitchFamily="2" charset="-122"/>
              </a:rPr>
              <a:t>而西文字符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的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码也分别为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  现假如内存中有两个字节为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，应该表示一个汉字，还是两个西文字符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中宋" panose="02010600040101010101" pitchFamily="2" charset="-122"/>
              </a:rPr>
              <a:t>呢，计算机无法确定</a:t>
            </a:r>
            <a:r>
              <a:rPr lang="zh-CN" altLang="en-US" sz="2400" dirty="0">
                <a:latin typeface="华文新魏" panose="02010800040101010101" pitchFamily="2" charset="-122"/>
              </a:rPr>
              <a:t>。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="" xmlns:a16="http://schemas.microsoft.com/office/drawing/2014/main" id="{AEE1FF79-0035-4204-A4D2-191CC62B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A5423B4-8D90-45AC-BF30-5468E176275B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101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3">
            <a:extLst>
              <a:ext uri="{FF2B5EF4-FFF2-40B4-BE49-F238E27FC236}">
                <a16:creationId xmlns="" xmlns:a16="http://schemas.microsoft.com/office/drawing/2014/main" id="{ABF93DDA-EAA3-425D-BCEC-A2B0A354C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000250"/>
            <a:ext cx="8678863" cy="4500563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因此为了方便计算机内部处理和存储汉字，又区别于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码，将国标码中的每个字节在最高位改设为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</a:rPr>
              <a:t>，这样就形成了在计算机内部用来进行汉字的存储、运算的编码叫机内码（或汉字内码，或内码）。</a:t>
            </a:r>
          </a:p>
        </p:txBody>
      </p:sp>
      <p:pic>
        <p:nvPicPr>
          <p:cNvPr id="97284" name="Picture 2">
            <a:extLst>
              <a:ext uri="{FF2B5EF4-FFF2-40B4-BE49-F238E27FC236}">
                <a16:creationId xmlns="" xmlns:a16="http://schemas.microsoft.com/office/drawing/2014/main" id="{A1696A2E-AD32-4682-907D-BA48A668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292600"/>
            <a:ext cx="580548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="" xmlns:a16="http://schemas.microsoft.com/office/drawing/2014/main" id="{188256A1-F3C9-4BE9-B863-9F27A005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9D00176-C6E5-428D-A02E-F68EF511A4BF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102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="" xmlns:a16="http://schemas.microsoft.com/office/drawing/2014/main" id="{A910B1D5-64C2-4C8A-B3B7-6449711D8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989138"/>
            <a:ext cx="8358188" cy="4500562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/>
              <a:t>  </a:t>
            </a:r>
            <a:r>
              <a:rPr lang="zh-CN" altLang="en-US" sz="2800" dirty="0"/>
              <a:t>国标码转换为机内码的公式为：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   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zh-CN" altLang="en-US" sz="2800" dirty="0">
                <a:solidFill>
                  <a:srgbClr val="FF0000"/>
                </a:solidFill>
              </a:rPr>
              <a:t>国标码</a:t>
            </a:r>
            <a:r>
              <a:rPr lang="en-US" altLang="zh-CN" sz="2800" dirty="0">
                <a:solidFill>
                  <a:srgbClr val="FF0000"/>
                </a:solidFill>
              </a:rPr>
              <a:t> + 8080</a:t>
            </a:r>
            <a:r>
              <a:rPr lang="en-US" altLang="zh-CN" sz="2800" dirty="0">
                <a:solidFill>
                  <a:srgbClr val="0000FF"/>
                </a:solidFill>
              </a:rPr>
              <a:t>H</a:t>
            </a:r>
            <a:r>
              <a:rPr lang="en-US" altLang="zh-CN" sz="2800" dirty="0"/>
              <a:t> 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例：已知汉字</a:t>
            </a:r>
            <a:r>
              <a:rPr lang="en-US" altLang="zh-CN" sz="2800" dirty="0"/>
              <a:t>“</a:t>
            </a:r>
            <a:r>
              <a:rPr lang="zh-CN" altLang="en-US" sz="2800" dirty="0"/>
              <a:t>春</a:t>
            </a:r>
            <a:r>
              <a:rPr lang="en-US" altLang="zh-CN" sz="2800" dirty="0"/>
              <a:t>”</a:t>
            </a:r>
            <a:r>
              <a:rPr lang="zh-CN" altLang="en-US" sz="2800" dirty="0"/>
              <a:t>的国标码为</a:t>
            </a:r>
            <a:r>
              <a:rPr lang="en-US" altLang="zh-CN" sz="2800" dirty="0"/>
              <a:t>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zh-CN" altLang="en-US" sz="2800" dirty="0"/>
              <a:t>，求其机内码</a:t>
            </a:r>
            <a:br>
              <a:rPr lang="zh-CN" altLang="en-US" sz="2800" dirty="0"/>
            </a:br>
            <a:r>
              <a:rPr lang="zh-CN" altLang="en-US" sz="2800" dirty="0"/>
              <a:t>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 =</a:t>
            </a:r>
            <a:r>
              <a:rPr lang="zh-CN" altLang="en-US" sz="2800" dirty="0"/>
              <a:t>国标码</a:t>
            </a:r>
            <a:r>
              <a:rPr lang="en-US" altLang="zh-CN" sz="2800" dirty="0"/>
              <a:t>+8080H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/>
              <a:t>                        =343A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en-US" altLang="zh-CN" sz="2800" dirty="0"/>
              <a:t>+8080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                        </a:t>
            </a:r>
            <a:r>
              <a:rPr lang="en-US" altLang="zh-CN" sz="2800" dirty="0"/>
              <a:t>=B4BAH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4C42361B-1244-4BAB-9849-14C5EEDC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9331" name="内容占位符 7">
            <a:extLst>
              <a:ext uri="{FF2B5EF4-FFF2-40B4-BE49-F238E27FC236}">
                <a16:creationId xmlns="" xmlns:a16="http://schemas.microsoft.com/office/drawing/2014/main" id="{0E42365E-65B2-4A00-A723-1862C2CCA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endParaRPr lang="en-US" altLang="zh-CN" dirty="0"/>
          </a:p>
          <a:p>
            <a:r>
              <a:rPr lang="zh-CN" altLang="en-US" dirty="0"/>
              <a:t>某一汉字的机内码为</a:t>
            </a:r>
            <a:r>
              <a:rPr lang="en-US" altLang="zh-CN" dirty="0"/>
              <a:t>B0A1H</a:t>
            </a:r>
            <a:r>
              <a:rPr lang="zh-CN" altLang="en-US" dirty="0"/>
              <a:t>，求其国标码和区位码</a:t>
            </a:r>
            <a:r>
              <a:rPr lang="en-US" altLang="zh-CN" dirty="0"/>
              <a:t>(</a:t>
            </a:r>
            <a:r>
              <a:rPr lang="zh-CN" altLang="en-US" dirty="0"/>
              <a:t>十进制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6DD1F8E-CE81-4C84-828E-079EE6E690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178F06-3BCB-491D-93FB-C69A708F47E9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91FBABE-979D-4A73-ADA8-CAB08EBA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B8BCF48-3455-4672-BB8F-38A54F36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8C7C184-541C-4E6F-808F-ADC06B8C5BB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4CF76757-DC8D-4778-AE19-FC9F78DB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0355" name="内容占位符 7">
            <a:extLst>
              <a:ext uri="{FF2B5EF4-FFF2-40B4-BE49-F238E27FC236}">
                <a16:creationId xmlns="" xmlns:a16="http://schemas.microsoft.com/office/drawing/2014/main" id="{DEBD2BAE-BE66-4EDD-AFA0-15A53A791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“装”字和“大”字 的拼音输入码分别为“</a:t>
            </a:r>
            <a:r>
              <a:rPr lang="en-US" altLang="zh-CN" dirty="0" err="1"/>
              <a:t>zhuang</a:t>
            </a:r>
            <a:r>
              <a:rPr lang="zh-CN" altLang="en-US" dirty="0"/>
              <a:t>”、“</a:t>
            </a:r>
            <a:r>
              <a:rPr lang="en-US" altLang="zh-CN" dirty="0"/>
              <a:t>da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则它们的国标码字节数分别为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B9FA68B-7EE2-4F8A-A45E-AB7CFAE7F9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D93679-2B44-4361-B7B2-A4013E0A78C0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5FCB354-F633-49BB-BE04-F1186F20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CEC4E6E-4B71-4DEE-8CAD-CF99049E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ACD9FD6-7B29-418F-B815-38E8C7DEBCB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="" xmlns:a16="http://schemas.microsoft.com/office/drawing/2014/main" id="{AB580015-92FC-4FA4-8C60-FB50D652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2E8CAFC-F861-42CA-89B9-90FE93869284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105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="" xmlns:a16="http://schemas.microsoft.com/office/drawing/2014/main" id="{AC43B3E9-E0D8-407F-9F39-A7259CE34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sz="3600" b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1380" name="Rectangle 3">
            <a:extLst>
              <a:ext uri="{FF2B5EF4-FFF2-40B4-BE49-F238E27FC236}">
                <a16:creationId xmlns="" xmlns:a16="http://schemas.microsoft.com/office/drawing/2014/main" id="{3CAB1262-FD43-455A-A78B-AA8F8108B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华文新魏" panose="02010800040101010101" pitchFamily="2" charset="-122"/>
              </a:rPr>
              <a:t>4</a:t>
            </a:r>
            <a:r>
              <a:rPr lang="zh-CN" altLang="en-US" sz="2800">
                <a:latin typeface="华文新魏" panose="02010800040101010101" pitchFamily="2" charset="-122"/>
              </a:rPr>
              <a:t>、汉字的字形码</a:t>
            </a:r>
            <a:r>
              <a:rPr lang="zh-CN" altLang="en-US" sz="2800"/>
              <a:t>　　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汉字的显示和打印是根据事先设计好的字形点阵进行的。而计算机只识别二进制代码，因而对字形点阵需要编码。</a:t>
            </a:r>
            <a:endParaRPr lang="en-US" altLang="zh-CN" sz="2800"/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对汉字字形点阵编码生成字形码。</a:t>
            </a:r>
            <a:br>
              <a:rPr lang="zh-CN" altLang="en-US" sz="2800"/>
            </a:br>
            <a:r>
              <a:rPr lang="zh-CN" altLang="en-US"/>
              <a:t>　　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>
            <a:extLst>
              <a:ext uri="{FF2B5EF4-FFF2-40B4-BE49-F238E27FC236}">
                <a16:creationId xmlns="" xmlns:a16="http://schemas.microsoft.com/office/drawing/2014/main" id="{85D7FB22-5F68-4AFF-A77F-B04F2DB7EF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700213"/>
            <a:ext cx="7720013" cy="785812"/>
          </a:xfrm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汉字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“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”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字的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16×16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点阵的字形及字形编码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="" xmlns:a16="http://schemas.microsoft.com/office/drawing/2014/main" id="{280E2A3D-D723-4D8A-A7F2-9C36BB38112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636838"/>
            <a:ext cx="8639175" cy="3384550"/>
            <a:chOff x="16" y="912"/>
            <a:chExt cx="6532" cy="2861"/>
          </a:xfrm>
        </p:grpSpPr>
        <p:grpSp>
          <p:nvGrpSpPr>
            <p:cNvPr id="102404" name="Group 31">
              <a:extLst>
                <a:ext uri="{FF2B5EF4-FFF2-40B4-BE49-F238E27FC236}">
                  <a16:creationId xmlns="" xmlns:a16="http://schemas.microsoft.com/office/drawing/2014/main" id="{866F6DF0-7BC8-414D-998F-2CB3BC598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" y="912"/>
              <a:ext cx="5825" cy="2352"/>
              <a:chOff x="494" y="1008"/>
              <a:chExt cx="4964" cy="2168"/>
            </a:xfrm>
          </p:grpSpPr>
          <p:graphicFrame>
            <p:nvGraphicFramePr>
              <p:cNvPr id="102407" name="Object 2">
                <a:extLst>
                  <a:ext uri="{FF2B5EF4-FFF2-40B4-BE49-F238E27FC236}">
                    <a16:creationId xmlns="" xmlns:a16="http://schemas.microsoft.com/office/drawing/2014/main" id="{8FB4EF44-6498-46B4-B86F-76F937AB1A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" y="1008"/>
              <a:ext cx="2162" cy="2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71" name="位图图像" r:id="rId4" imgW="2238687" imgH="3076190" progId="PBrush">
                      <p:embed/>
                    </p:oleObj>
                  </mc:Choice>
                  <mc:Fallback>
                    <p:oleObj name="位图图像" r:id="rId4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" y="1008"/>
                            <a:ext cx="2162" cy="2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08" name="Object 3">
                <a:extLst>
                  <a:ext uri="{FF2B5EF4-FFF2-40B4-BE49-F238E27FC236}">
                    <a16:creationId xmlns="" xmlns:a16="http://schemas.microsoft.com/office/drawing/2014/main" id="{CF5FD9FC-0FBB-4F76-9E7C-E8BDCC9BF5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6" y="1008"/>
              <a:ext cx="2242" cy="2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72" name="位图图像" r:id="rId6" imgW="1790476" imgH="3123810" progId="PBrush">
                      <p:embed/>
                    </p:oleObj>
                  </mc:Choice>
                  <mc:Fallback>
                    <p:oleObj name="位图图像" r:id="rId6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008"/>
                            <a:ext cx="2242" cy="2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8364" name="Text Box 28">
              <a:extLst>
                <a:ext uri="{FF2B5EF4-FFF2-40B4-BE49-F238E27FC236}">
                  <a16:creationId xmlns="" xmlns:a16="http://schemas.microsoft.com/office/drawing/2014/main" id="{C1C5A5A3-6FD9-4A88-88AC-7AFA73230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" y="3387"/>
              <a:ext cx="261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点阵字形表示</a:t>
              </a:r>
            </a:p>
          </p:txBody>
        </p:sp>
        <p:sp>
          <p:nvSpPr>
            <p:cNvPr id="398365" name="Text Box 29">
              <a:extLst>
                <a:ext uri="{FF2B5EF4-FFF2-40B4-BE49-F238E27FC236}">
                  <a16:creationId xmlns="" xmlns:a16="http://schemas.microsoft.com/office/drawing/2014/main" id="{58F4F486-17CB-4F66-ADC9-5A43748C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3448"/>
              <a:ext cx="3267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点阵字形编码表示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="" xmlns:a16="http://schemas.microsoft.com/office/drawing/2014/main" id="{79D5D7A7-016C-49E0-B61F-ACA13A123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04451" name="Rectangle 3">
            <a:extLst>
              <a:ext uri="{FF2B5EF4-FFF2-40B4-BE49-F238E27FC236}">
                <a16:creationId xmlns="" xmlns:a16="http://schemas.microsoft.com/office/drawing/2014/main" id="{10270A2A-E602-46A7-862A-0AA44DD36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276475"/>
            <a:ext cx="8775700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/>
              <a:t>例：用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点阵表示一个汉字，就是将每个汉字用</a:t>
            </a:r>
            <a:r>
              <a:rPr lang="en-US" altLang="zh-CN" sz="2800"/>
              <a:t>16</a:t>
            </a:r>
            <a:r>
              <a:rPr lang="zh-CN" altLang="en-US" sz="2800"/>
              <a:t>行，每行</a:t>
            </a:r>
            <a:r>
              <a:rPr lang="en-US" altLang="zh-CN" sz="2800"/>
              <a:t>16</a:t>
            </a:r>
            <a:r>
              <a:rPr lang="zh-CN" altLang="en-US" sz="2800"/>
              <a:t>个点表示，</a:t>
            </a:r>
            <a:r>
              <a:rPr lang="zh-CN" altLang="en-US" sz="2800">
                <a:solidFill>
                  <a:srgbClr val="FF0000"/>
                </a:solidFill>
              </a:rPr>
              <a:t>一个点需要</a:t>
            </a:r>
            <a:r>
              <a:rPr lang="en-US" altLang="zh-CN" sz="2800">
                <a:solidFill>
                  <a:srgbClr val="FF0000"/>
                </a:solidFill>
              </a:rPr>
              <a:t>1</a:t>
            </a:r>
            <a:r>
              <a:rPr lang="zh-CN" altLang="en-US" sz="2800">
                <a:solidFill>
                  <a:srgbClr val="FF0000"/>
                </a:solidFill>
              </a:rPr>
              <a:t>位二进制代码</a:t>
            </a:r>
            <a:r>
              <a:rPr lang="zh-CN" altLang="en-US" sz="2800"/>
              <a:t>，</a:t>
            </a:r>
            <a:r>
              <a:rPr lang="en-US" altLang="zh-CN" sz="2800"/>
              <a:t>16</a:t>
            </a:r>
            <a:r>
              <a:rPr lang="zh-CN" altLang="en-US" sz="2800"/>
              <a:t>个点需用</a:t>
            </a:r>
            <a:r>
              <a:rPr lang="en-US" altLang="zh-CN" sz="2800"/>
              <a:t>16</a:t>
            </a:r>
            <a:r>
              <a:rPr lang="zh-CN" altLang="en-US" sz="2800"/>
              <a:t>位二进制代码（即</a:t>
            </a:r>
            <a:r>
              <a:rPr lang="en-US" altLang="zh-CN" sz="2800"/>
              <a:t>2</a:t>
            </a:r>
            <a:r>
              <a:rPr lang="zh-CN" altLang="en-US" sz="2800"/>
              <a:t>个字节），共</a:t>
            </a:r>
            <a:r>
              <a:rPr lang="en-US" altLang="zh-CN" sz="2800"/>
              <a:t>16</a:t>
            </a:r>
            <a:r>
              <a:rPr lang="zh-CN" altLang="en-US" sz="2800"/>
              <a:t>行，所以需要</a:t>
            </a:r>
            <a:r>
              <a:rPr lang="en-US" altLang="zh-CN" sz="2800"/>
              <a:t>16</a:t>
            </a:r>
            <a:r>
              <a:rPr lang="zh-CN" altLang="en-US" sz="2800"/>
              <a:t>行</a:t>
            </a:r>
            <a:r>
              <a:rPr lang="en-US" altLang="zh-CN" sz="2800"/>
              <a:t>×2</a:t>
            </a:r>
            <a:r>
              <a:rPr lang="zh-CN" altLang="en-US" sz="2800"/>
              <a:t>字节</a:t>
            </a:r>
            <a:r>
              <a:rPr lang="en-US" altLang="zh-CN" sz="2800"/>
              <a:t>/</a:t>
            </a:r>
            <a:r>
              <a:rPr lang="zh-CN" altLang="en-US" sz="2800"/>
              <a:t>行</a:t>
            </a:r>
            <a:r>
              <a:rPr lang="en-US" altLang="zh-CN" sz="2800"/>
              <a:t>=32</a:t>
            </a:r>
            <a:r>
              <a:rPr lang="zh-CN" altLang="en-US" sz="2800"/>
              <a:t>字节，即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点阵表示一个汉字，字形码需</a:t>
            </a:r>
            <a:r>
              <a:rPr lang="en-US" altLang="zh-CN" sz="2800"/>
              <a:t>32</a:t>
            </a:r>
            <a:r>
              <a:rPr lang="zh-CN" altLang="en-US" sz="2800"/>
              <a:t>字节存储空间</a:t>
            </a:r>
          </a:p>
          <a:p>
            <a:pPr>
              <a:lnSpc>
                <a:spcPct val="130000"/>
              </a:lnSpc>
            </a:pPr>
            <a:r>
              <a:rPr lang="zh-CN" altLang="en-US" sz="2800"/>
              <a:t>            字节数</a:t>
            </a:r>
            <a:r>
              <a:rPr lang="en-US" altLang="zh-CN" sz="2800"/>
              <a:t>=</a:t>
            </a:r>
            <a:r>
              <a:rPr lang="zh-CN" altLang="en-US" sz="2800"/>
              <a:t>点阵行数</a:t>
            </a:r>
            <a:r>
              <a:rPr lang="en-US" altLang="zh-CN" sz="2800"/>
              <a:t>×</a:t>
            </a:r>
            <a:r>
              <a:rPr lang="zh-CN" altLang="en-US" sz="2800"/>
              <a:t>点阵列数</a:t>
            </a:r>
            <a:r>
              <a:rPr lang="en-US" altLang="zh-CN" sz="2800"/>
              <a:t>/8</a:t>
            </a:r>
            <a:br>
              <a:rPr lang="en-US" altLang="zh-CN" sz="2800"/>
            </a:br>
            <a:endParaRPr lang="zh-CN" altLang="en-US" sz="2800"/>
          </a:p>
        </p:txBody>
      </p:sp>
    </p:spTree>
  </p:cSld>
  <p:clrMapOvr>
    <a:masterClrMapping/>
  </p:clrMapOvr>
  <p:transition spd="med">
    <p:checker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="" xmlns:a16="http://schemas.microsoft.com/office/drawing/2014/main" id="{AC10F7BF-CBC9-4F73-A75C-23EA356A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69EF39-7D43-4D20-AD7B-204155AD4EAD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108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="" xmlns:a16="http://schemas.microsoft.com/office/drawing/2014/main" id="{B8BB5C13-7F32-40AB-8278-00D8B3077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36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5476" name="Rectangle 3">
            <a:extLst>
              <a:ext uri="{FF2B5EF4-FFF2-40B4-BE49-F238E27FC236}">
                <a16:creationId xmlns="" xmlns:a16="http://schemas.microsoft.com/office/drawing/2014/main" id="{23E430C0-7CE0-42AC-8FAD-E7360B9FF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/>
              <a:t>　　例：用</a:t>
            </a:r>
            <a:r>
              <a:rPr lang="en-US" altLang="zh-CN" sz="2800"/>
              <a:t>24×24</a:t>
            </a:r>
            <a:r>
              <a:rPr lang="zh-CN" altLang="en-US" sz="2800"/>
              <a:t>点阵来表示一个汉字（一点为一个二进制位），则</a:t>
            </a:r>
            <a:r>
              <a:rPr lang="en-US" altLang="zh-CN" sz="2800"/>
              <a:t>2000</a:t>
            </a:r>
            <a:r>
              <a:rPr lang="zh-CN" altLang="en-US" sz="2800"/>
              <a:t>个汉字需要多少</a:t>
            </a:r>
            <a:r>
              <a:rPr lang="en-US" altLang="zh-CN" sz="2800"/>
              <a:t>KB</a:t>
            </a:r>
            <a:r>
              <a:rPr lang="zh-CN" altLang="en-US" sz="2800"/>
              <a:t>容量？</a:t>
            </a:r>
            <a:br>
              <a:rPr lang="zh-CN" altLang="en-US" sz="2800"/>
            </a:br>
            <a:r>
              <a:rPr lang="zh-CN" altLang="en-US" sz="2800"/>
              <a:t>　　　　　</a:t>
            </a: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         （</a:t>
            </a:r>
            <a:r>
              <a:rPr lang="en-US" altLang="zh-CN" sz="2800"/>
              <a:t>24×24/ 8</a:t>
            </a:r>
            <a:r>
              <a:rPr lang="zh-CN" altLang="en-US" sz="2800"/>
              <a:t>）</a:t>
            </a:r>
            <a:r>
              <a:rPr lang="en-US" altLang="zh-CN" sz="2800"/>
              <a:t>×2000/1024=140.7KB≈141KB</a:t>
            </a:r>
            <a:br>
              <a:rPr lang="en-US" altLang="zh-CN" sz="2800"/>
            </a:b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39A968A-63AE-4602-AF7B-B36778ABAA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380979-329D-4C6F-A9C5-CF1A9200F37B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BA2C4A-BE3F-400E-BD36-2B93CA0F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E418CB-030B-4278-8761-6086696D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0E5057D-F2CF-4C2E-ADF6-DC4658957A6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="" xmlns:a16="http://schemas.microsoft.com/office/drawing/2014/main" id="{FE592491-A056-4D34-BEEA-86930A7D0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987550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/>
              <a:t>1.4</a:t>
            </a:r>
            <a:r>
              <a:rPr lang="zh-CN" altLang="en-US" sz="4000" dirty="0"/>
              <a:t>、计算机硬件系统</a:t>
            </a:r>
            <a:br>
              <a:rPr lang="zh-CN" altLang="en-US" sz="40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6502" name="Rectangle 3">
            <a:extLst>
              <a:ext uri="{FF2B5EF4-FFF2-40B4-BE49-F238E27FC236}">
                <a16:creationId xmlns="" xmlns:a16="http://schemas.microsoft.com/office/drawing/2014/main" id="{47F00184-8827-45DA-9B34-C7253BBA1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492375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1.4.1</a:t>
            </a:r>
            <a:r>
              <a:rPr lang="zh-CN" altLang="en-US"/>
              <a:t>、计算机硬件系统组成</a:t>
            </a:r>
            <a:endParaRPr lang="en-US" altLang="zh-CN"/>
          </a:p>
          <a:p>
            <a:pPr eaLnBrk="1" hangingPunct="1"/>
            <a:r>
              <a:rPr lang="en-US" altLang="zh-CN"/>
              <a:t>1.4.2</a:t>
            </a:r>
            <a:r>
              <a:rPr lang="zh-CN" altLang="en-US"/>
              <a:t>、指令、指令系统</a:t>
            </a:r>
            <a:endParaRPr lang="en-US" altLang="zh-CN"/>
          </a:p>
          <a:p>
            <a:pPr eaLnBrk="1" hangingPunct="1"/>
            <a:r>
              <a:rPr lang="en-US" altLang="zh-CN"/>
              <a:t>1.4.3</a:t>
            </a:r>
            <a:r>
              <a:rPr lang="zh-CN" altLang="en-US"/>
              <a:t>、多媒体计算机</a:t>
            </a:r>
          </a:p>
          <a:p>
            <a:pPr eaLnBrk="1" hangingPunct="1"/>
            <a:r>
              <a:rPr lang="en-US" altLang="zh-CN"/>
              <a:t>1.4.4</a:t>
            </a:r>
            <a:r>
              <a:rPr lang="zh-CN" altLang="en-US"/>
              <a:t>、计算机系统主要指标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99A881B2-4BE1-4EA7-BF03-106A735A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冯诺依曼的贡献</a:t>
            </a:r>
          </a:p>
        </p:txBody>
      </p:sp>
      <p:sp>
        <p:nvSpPr>
          <p:cNvPr id="7171" name="内容占位符 5">
            <a:extLst>
              <a:ext uri="{FF2B5EF4-FFF2-40B4-BE49-F238E27FC236}">
                <a16:creationId xmlns="" xmlns:a16="http://schemas.microsoft.com/office/drawing/2014/main" id="{50DA2862-F2A6-49B1-92B3-0BDAEE64B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撰写了</a:t>
            </a:r>
            <a:r>
              <a:rPr lang="en-US" altLang="zh-CN" smtClean="0"/>
              <a:t>《EDVAC</a:t>
            </a:r>
            <a:r>
              <a:rPr lang="zh-CN" altLang="en-US" dirty="0"/>
              <a:t>报告书的第一份草案</a:t>
            </a:r>
            <a:r>
              <a:rPr lang="en-US" altLang="zh-CN" dirty="0"/>
              <a:t>》</a:t>
            </a:r>
          </a:p>
          <a:p>
            <a:pPr lvl="1"/>
            <a:r>
              <a:rPr lang="zh-CN" altLang="en-US" dirty="0"/>
              <a:t>机器内部使用二进制表示数据；</a:t>
            </a:r>
          </a:p>
          <a:p>
            <a:pPr lvl="1"/>
            <a:r>
              <a:rPr lang="zh-CN" altLang="en-US" dirty="0"/>
              <a:t>像存储数据一样存储程序；</a:t>
            </a:r>
          </a:p>
          <a:p>
            <a:pPr lvl="1"/>
            <a:r>
              <a:rPr lang="zh-CN" altLang="en-US" dirty="0"/>
              <a:t>计算机由运算器、控制器、存储器、输入模块和输出模块</a:t>
            </a:r>
            <a:r>
              <a:rPr lang="en-US" altLang="zh-CN" dirty="0"/>
              <a:t>5</a:t>
            </a:r>
            <a:r>
              <a:rPr lang="zh-CN" altLang="en-US" dirty="0"/>
              <a:t>部分组成。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4C4A9AD-E631-4F9B-9937-42453BB180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970197-B76C-4D02-BCF6-81211A6EF44C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3788649-BAD3-49DE-AB76-795DB901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8B298A1-31BC-4A7D-B1DA-D5FF3CC3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84ABF-27FD-4138-8880-3D5513E120BA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5730626" cy="4104456"/>
          </a:xfrm>
        </p:spPr>
      </p:pic>
      <p:sp>
        <p:nvSpPr>
          <p:cNvPr id="5" name="TextBox 4"/>
          <p:cNvSpPr txBox="1"/>
          <p:nvPr/>
        </p:nvSpPr>
        <p:spPr>
          <a:xfrm>
            <a:off x="1835696" y="609329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只有硬件的计算机叫做裸机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676584"/>
      </p:ext>
    </p:extLst>
  </p:cSld>
  <p:clrMapOvr>
    <a:masterClrMapping/>
  </p:clrMapOvr>
  <p:transition spd="med">
    <p:checker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冯</a:t>
            </a:r>
            <a:r>
              <a:rPr lang="en-US" altLang="zh-CN" dirty="0" smtClean="0"/>
              <a:t>·</a:t>
            </a:r>
            <a:r>
              <a:rPr lang="zh-CN" altLang="en-US" dirty="0" smtClean="0"/>
              <a:t>诺依曼计算机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采用冯诺依曼体系机构的计算机，叫做冯诺依曼计算机</a:t>
            </a:r>
            <a:endParaRPr lang="en-US" altLang="zh-CN" dirty="0" smtClean="0"/>
          </a:p>
          <a:p>
            <a:r>
              <a:rPr lang="zh-CN" altLang="en-US" dirty="0" smtClean="0"/>
              <a:t>冯诺依曼思想：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程序与数据一样存放在内存</a:t>
            </a:r>
            <a:endParaRPr lang="en-US" altLang="zh-CN" dirty="0" smtClean="0"/>
          </a:p>
          <a:p>
            <a:pPr lvl="1"/>
            <a:r>
              <a:rPr lang="zh-CN" altLang="en-US" dirty="0"/>
              <a:t>五</a:t>
            </a:r>
            <a:r>
              <a:rPr lang="zh-CN" altLang="en-US" dirty="0" smtClean="0"/>
              <a:t>大模块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152381"/>
            <a:ext cx="3843338" cy="377720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143309"/>
      </p:ext>
    </p:extLst>
  </p:cSld>
  <p:clrMapOvr>
    <a:masterClrMapping/>
  </p:clrMapOvr>
  <p:transition spd="med">
    <p:checker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大部件 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运算器：主要功能是对二进制数进行加减等算术运行和与、或、非等逻辑运算</a:t>
            </a:r>
            <a:endParaRPr lang="en-US" altLang="zh-CN" dirty="0" smtClean="0"/>
          </a:p>
          <a:p>
            <a:r>
              <a:rPr lang="zh-CN" altLang="en-US" dirty="0" smtClean="0"/>
              <a:t>控制器：神经中枢和指挥中心</a:t>
            </a:r>
            <a:endParaRPr lang="en-US" altLang="zh-CN" dirty="0" smtClean="0"/>
          </a:p>
          <a:p>
            <a:r>
              <a:rPr lang="zh-CN" altLang="en-US" dirty="0" smtClean="0"/>
              <a:t>存储器：存储数据和程序</a:t>
            </a:r>
            <a:endParaRPr lang="en-US" altLang="zh-CN" dirty="0" smtClean="0"/>
          </a:p>
          <a:p>
            <a:r>
              <a:rPr lang="zh-CN" altLang="en-US" dirty="0" smtClean="0"/>
              <a:t>输入和输出设备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554266"/>
      </p:ext>
    </p:extLst>
  </p:cSld>
  <p:clrMapOvr>
    <a:masterClrMapping/>
  </p:clrMapOvr>
  <p:transition spd="med">
    <p:checker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A5B88F0-BAFC-4DB6-B6CF-DB46124DF9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5FFAA1-EA29-42A5-B20A-137C1B598BEC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6736F9E-1A32-4F9C-BDA4-D1D727C1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27E80C6-36D1-44F2-BEC2-840E1F6A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E452E03-A2B4-4E59-803A-169243C1A05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8549" name="Rectangle 3">
            <a:extLst>
              <a:ext uri="{FF2B5EF4-FFF2-40B4-BE49-F238E27FC236}">
                <a16:creationId xmlns="" xmlns:a16="http://schemas.microsoft.com/office/drawing/2014/main" id="{BCAE753C-7466-419F-9D39-5FFD5620F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677275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运算器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对数据进行程序中指令所规定的运算操作（算数运算和逻辑运算）。运算器通常由</a:t>
            </a:r>
            <a:r>
              <a:rPr lang="en-US" altLang="zh-CN" sz="2400"/>
              <a:t>ALU(</a:t>
            </a:r>
            <a:r>
              <a:rPr lang="zh-CN" altLang="en-US" sz="2400"/>
              <a:t>算术逻辑单元</a:t>
            </a:r>
            <a:r>
              <a:rPr lang="en-US" altLang="zh-CN" sz="2400"/>
              <a:t>)</a:t>
            </a:r>
            <a:r>
              <a:rPr lang="zh-CN" altLang="en-US" sz="2400"/>
              <a:t>，通用寄存器，多路转换器，数据总线组成。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控制器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对其他四个部件发出控制信号，以控制全机完成指令规定的处理任务。控制器主要包括：程序计数器，指令寄存器，指令译码器等部分组成。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EAC2E87F-B52D-460F-8EA0-4299FB32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A1AC9EE-0BC4-4E48-90B9-23D7A55C5D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9F05AA-990E-4B66-8C38-64A19C9976EC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C9331AA-ED6B-4A66-A587-CF537651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978BBD7-1639-4199-A88E-3E78144B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87AB24F-7D63-45DB-83B9-41AEF6C764F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8789" name="Rectangle 3">
            <a:extLst>
              <a:ext uri="{FF2B5EF4-FFF2-40B4-BE49-F238E27FC236}">
                <a16:creationId xmlns="" xmlns:a16="http://schemas.microsoft.com/office/drawing/2014/main" id="{1FA6900E-B7DC-4794-ADAE-5BF3C2969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86775" cy="439261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指令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每条指令都规定了计算机所要执行的一种基本操作，如：取数、加、减、乘、除、存数 等 </a:t>
            </a:r>
          </a:p>
          <a:p>
            <a:pPr lvl="1" eaLnBrk="1" hangingPunct="1"/>
            <a:r>
              <a:rPr lang="zh-CN" altLang="en-US" sz="2400" dirty="0"/>
              <a:t>指令是对计算机进行程序控制的最小</a:t>
            </a:r>
            <a:r>
              <a:rPr lang="zh-CN" altLang="en-US" sz="2400" dirty="0" smtClean="0"/>
              <a:t>单位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指令类型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传送指令  数据存取、数据传送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算术逻辑运算指令  基本的算术逻辑运算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输出指令  从外部设备读取或写入数据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程序控制指令  实现控制转移功能，如跳</a:t>
            </a:r>
            <a:r>
              <a:rPr lang="zh-CN" altLang="en-US" sz="2400" dirty="0" smtClean="0">
                <a:solidFill>
                  <a:schemeClr val="tx1"/>
                </a:solidFill>
              </a:rPr>
              <a:t>转</a:t>
            </a:r>
            <a:endParaRPr lang="en-US" altLang="zh-CN" sz="2400" dirty="0" smtClean="0"/>
          </a:p>
          <a:p>
            <a:pPr marL="457200" lvl="1" indent="0" eaLnBrk="1" hangingPunct="1">
              <a:buNone/>
            </a:pPr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C49B1773-A954-4119-B918-F0E1C163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指令、指令系统</a:t>
            </a: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指令格式</a:t>
            </a:r>
          </a:p>
          <a:p>
            <a:pPr eaLnBrk="1" hangingPunct="1">
              <a:buNone/>
            </a:pPr>
            <a:r>
              <a:rPr lang="zh-CN" altLang="en-US" sz="2400" dirty="0"/>
              <a:t>     一条指令包括操作码和操作数两部分。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操作码：指出该指令完成操作的类型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操作数 ：操作的内容或所在的地址，指出参与操作的数据和操作结果存放位置。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023857"/>
      </p:ext>
    </p:extLst>
  </p:cSld>
  <p:clrMapOvr>
    <a:masterClrMapping/>
  </p:clrMapOvr>
  <p:transition spd="med">
    <p:checker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一条指令的执行过程分为以下</a:t>
            </a:r>
            <a:r>
              <a:rPr lang="en-US" altLang="zh-CN" dirty="0"/>
              <a:t>3</a:t>
            </a:r>
            <a:r>
              <a:rPr lang="zh-CN" altLang="en-US" dirty="0" smtClean="0"/>
              <a:t>步骤：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/>
              <a:t>一条指令的功能虽然有限的，但是在 程序开发人员精心编制下的一系列指 令组成的程序可完成的任务是无限的</a:t>
            </a:r>
            <a:endParaRPr lang="en-US" altLang="zh-CN" sz="280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19491471"/>
              </p:ext>
            </p:extLst>
          </p:nvPr>
        </p:nvGraphicFramePr>
        <p:xfrm>
          <a:off x="1475656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165813"/>
      </p:ext>
    </p:extLst>
  </p:cSld>
  <p:clrMapOvr>
    <a:masterClrMapping/>
  </p:clrMapOvr>
  <p:transition spd="med">
    <p:checker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存储程序原理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计算机的工作方式即自动工作过程主要取决于它的两个 基本力： </a:t>
            </a:r>
            <a:endParaRPr lang="en-US" altLang="zh-CN" dirty="0" smtClean="0"/>
          </a:p>
          <a:p>
            <a:pPr lvl="1"/>
            <a:r>
              <a:rPr lang="zh-CN" altLang="en-US" dirty="0"/>
              <a:t>能够存储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自动地执行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pPr marL="514350" indent="-457200"/>
            <a:r>
              <a:rPr lang="zh-CN" altLang="en-US" sz="2800" dirty="0" smtClean="0"/>
              <a:t>存储</a:t>
            </a:r>
            <a:r>
              <a:rPr lang="zh-CN" altLang="en-US" sz="2800" dirty="0"/>
              <a:t>程序原理（冯</a:t>
            </a:r>
            <a:r>
              <a:rPr lang="en-US" altLang="zh-CN" sz="2800" dirty="0"/>
              <a:t>·</a:t>
            </a:r>
            <a:r>
              <a:rPr lang="zh-CN" altLang="en-US" sz="2800" dirty="0"/>
              <a:t>诺依曼） ： 计算机利用“存储器”（内存）存放所要 执行的程序，</a:t>
            </a:r>
            <a:r>
              <a:rPr lang="en-US" altLang="zh-CN" sz="2800" dirty="0"/>
              <a:t>CPU</a:t>
            </a:r>
            <a:r>
              <a:rPr lang="zh-CN" altLang="en-US" sz="2800" dirty="0"/>
              <a:t>可以依次从存储器中取出程 序中的每一条指令，并加以分析和执行，直至 完成全部指令任务为止。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16049773"/>
      </p:ext>
    </p:extLst>
  </p:cSld>
  <p:clrMapOvr>
    <a:masterClrMapping/>
  </p:clrMapOvr>
  <p:transition spd="med">
    <p:checker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总线是各部件（或设备）之间传输数据的公用通道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总线有点</a:t>
            </a:r>
            <a:endParaRPr lang="en-US" altLang="zh-CN" dirty="0" smtClean="0"/>
          </a:p>
          <a:p>
            <a:pPr lvl="1"/>
            <a:r>
              <a:rPr lang="zh-CN" altLang="en-US" dirty="0"/>
              <a:t>交换信息、简化连线、工艺简单、提高计算机的可靠性</a:t>
            </a:r>
          </a:p>
          <a:p>
            <a:pPr lvl="1"/>
            <a:r>
              <a:rPr lang="zh-CN" altLang="en-US" dirty="0"/>
              <a:t>便于实现硬件积木化，增加系统的灵活性</a:t>
            </a:r>
          </a:p>
        </p:txBody>
      </p:sp>
    </p:spTree>
    <p:extLst>
      <p:ext uri="{BB962C8B-B14F-4D97-AF65-F5344CB8AC3E}">
        <p14:creationId xmlns:p14="http://schemas.microsoft.com/office/powerpoint/2010/main" val="2695922244"/>
      </p:ext>
    </p:extLst>
  </p:cSld>
  <p:clrMapOvr>
    <a:masterClrMapping/>
  </p:clrMapOvr>
  <p:transition spd="med">
    <p:checker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地址总线</a:t>
            </a:r>
            <a:r>
              <a:rPr lang="en-US" altLang="zh-CN" dirty="0"/>
              <a:t>AB</a:t>
            </a:r>
            <a:r>
              <a:rPr lang="zh-CN" altLang="en-US" dirty="0"/>
              <a:t>：传输地址信息</a:t>
            </a:r>
          </a:p>
          <a:p>
            <a:r>
              <a:rPr lang="zh-CN" altLang="en-US" dirty="0"/>
              <a:t>数据总线</a:t>
            </a:r>
            <a:r>
              <a:rPr lang="en-US" altLang="zh-CN" dirty="0"/>
              <a:t>DB</a:t>
            </a:r>
            <a:r>
              <a:rPr lang="zh-CN" altLang="en-US" dirty="0"/>
              <a:t>：传输数据信息</a:t>
            </a:r>
          </a:p>
          <a:p>
            <a:r>
              <a:rPr lang="zh-CN" altLang="en-US" dirty="0"/>
              <a:t>控制总线</a:t>
            </a:r>
            <a:r>
              <a:rPr lang="en-US" altLang="zh-CN" dirty="0"/>
              <a:t>CB</a:t>
            </a:r>
            <a:r>
              <a:rPr lang="zh-CN" altLang="en-US" dirty="0"/>
              <a:t>：用来传送控制信号和时序信号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860521"/>
      </p:ext>
    </p:extLst>
  </p:cSld>
  <p:clrMapOvr>
    <a:masterClrMapping/>
  </p:clrMapOvr>
  <p:transition spd="med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A6D53C1-7E47-4CE8-924B-7BC7894F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冯诺依曼设计的由来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="" xmlns:a16="http://schemas.microsoft.com/office/drawing/2014/main" id="{0FDCEA19-A07C-4FF5-80BB-38D92B12C4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2273300" cy="2794000"/>
          </a:xfrm>
        </p:spPr>
      </p:pic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6B6EB717-37A3-494D-B4E4-375308E3A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844674"/>
            <a:ext cx="3843338" cy="439261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zh-CN" altLang="en-US" dirty="0"/>
              <a:t>数学家，发明家，天文学家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1834</a:t>
            </a:r>
            <a:r>
              <a:rPr lang="zh-CN" altLang="en-US" dirty="0"/>
              <a:t>年发明了分析机。</a:t>
            </a:r>
            <a:endParaRPr lang="en-US" altLang="zh-CN" dirty="0"/>
          </a:p>
          <a:p>
            <a:r>
              <a:rPr lang="zh-CN" altLang="en-US" dirty="0"/>
              <a:t>计算各种数学函数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E0FC24A9-57F5-4CF5-887E-8D7F0682461D}"/>
              </a:ext>
            </a:extLst>
          </p:cNvPr>
          <p:cNvSpPr txBox="1"/>
          <p:nvPr/>
        </p:nvSpPr>
        <p:spPr>
          <a:xfrm>
            <a:off x="1116013" y="5301208"/>
            <a:ext cx="187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查尔斯</a:t>
            </a:r>
            <a:r>
              <a:rPr lang="en-US" altLang="zh-CN" dirty="0"/>
              <a:t>·</a:t>
            </a:r>
            <a:r>
              <a:rPr lang="zh-CN" altLang="en-US" dirty="0"/>
              <a:t>巴贝奇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1792-1871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61160539"/>
      </p:ext>
    </p:extLst>
  </p:cSld>
  <p:clrMapOvr>
    <a:masterClrMapping/>
  </p:clrMapOvr>
  <p:transition spd="med">
    <p:checker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为宽度的</a:t>
            </a:r>
            <a:r>
              <a:rPr lang="en-US" altLang="zh-CN" dirty="0"/>
              <a:t>ISA</a:t>
            </a:r>
            <a:r>
              <a:rPr lang="zh-CN" altLang="en-US" dirty="0"/>
              <a:t>总线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位宽度的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3522039841"/>
      </p:ext>
    </p:extLst>
  </p:cSld>
  <p:clrMapOvr>
    <a:masterClrMapping/>
  </p:clrMapOvr>
  <p:transition spd="med">
    <p:checker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>
            <a:extLst>
              <a:ext uri="{FF2B5EF4-FFF2-40B4-BE49-F238E27FC236}">
                <a16:creationId xmlns="" xmlns:a16="http://schemas.microsoft.com/office/drawing/2014/main" id="{AA1C108B-6F81-497A-94C7-CBA8B2130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中央处理器</a:t>
            </a:r>
            <a:endParaRPr lang="en-US" altLang="zh-CN" dirty="0"/>
          </a:p>
        </p:txBody>
      </p:sp>
      <p:sp>
        <p:nvSpPr>
          <p:cNvPr id="110597" name="Rectangle 2">
            <a:extLst>
              <a:ext uri="{FF2B5EF4-FFF2-40B4-BE49-F238E27FC236}">
                <a16:creationId xmlns="" xmlns:a16="http://schemas.microsoft.com/office/drawing/2014/main" id="{A3BAE8C8-942E-4C33-8355-BAE203E0983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6013" y="1844824"/>
            <a:ext cx="3023939" cy="4392464"/>
          </a:xfrm>
        </p:spPr>
        <p:txBody>
          <a:bodyPr/>
          <a:lstStyle/>
          <a:p>
            <a:pPr eaLnBrk="1" hangingPunct="1"/>
            <a:r>
              <a:rPr lang="zh-CN" altLang="en-US" dirty="0"/>
              <a:t>中央处理器 </a:t>
            </a:r>
            <a:r>
              <a:rPr lang="en-US" altLang="zh-CN" dirty="0"/>
              <a:t>(CPU)</a:t>
            </a:r>
            <a:r>
              <a:rPr lang="zh-CN" altLang="en-US" dirty="0"/>
              <a:t>由运算器，控制器和相关寄存器组成。</a:t>
            </a:r>
            <a:endParaRPr lang="en-US" altLang="zh-CN" dirty="0"/>
          </a:p>
          <a:p>
            <a:pPr eaLnBrk="1" hangingPunct="1"/>
            <a:r>
              <a:rPr lang="zh-CN" altLang="en-US" dirty="0"/>
              <a:t>市场主流品牌：</a:t>
            </a:r>
            <a:r>
              <a:rPr lang="en-US" altLang="zh-CN" dirty="0" err="1"/>
              <a:t>intel</a:t>
            </a:r>
            <a:r>
              <a:rPr lang="zh-CN" altLang="en-US" dirty="0"/>
              <a:t>的酷睿系列和</a:t>
            </a:r>
            <a:r>
              <a:rPr lang="en-US" altLang="zh-CN" dirty="0"/>
              <a:t>AMD</a:t>
            </a:r>
            <a:r>
              <a:rPr lang="zh-CN" altLang="en-US" dirty="0"/>
              <a:t>公司的弈龙系列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9EFD8D9-7EB9-4338-AB9A-403998A1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6F2483-3562-4D87-B9B1-BE7E2AD5D8A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8FB167B-9615-4E2D-A007-0E6C814F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C8E646F-15F0-4B54-89C1-6F639D53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23CEA17-AA62-4EBB-B806-0658EEDD524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044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38" y="1916832"/>
            <a:ext cx="464865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hecker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DACDC5D-973A-4BAE-B9D9-8DF4DFA0E7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661808-C654-4DAA-80A4-6CA60E8D0C09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91B2AFA-AA83-427E-A9AE-45E71AD8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A7F6239-33CC-40FF-92A9-337EEA2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C0AC66-5CC9-414C-A7F4-F9BCA207089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1621" name="Rectangle 3">
            <a:extLst>
              <a:ext uri="{FF2B5EF4-FFF2-40B4-BE49-F238E27FC236}">
                <a16:creationId xmlns="" xmlns:a16="http://schemas.microsoft.com/office/drawing/2014/main" id="{D5804335-3F72-4A48-871F-C197FCCD4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 dirty="0"/>
              <a:t>存储器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存放程序和数据，包括运算的中间结果和最终结果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按照用途分为：高速缓冲存储器（</a:t>
            </a:r>
            <a:r>
              <a:rPr lang="en-US" altLang="zh-CN" dirty="0">
                <a:solidFill>
                  <a:schemeClr val="tx1"/>
                </a:solidFill>
              </a:rPr>
              <a:t>cache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主存储器（内存），辅存（外存）。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D4671838-3AD6-4CBE-B9D4-19B90B31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="" xmlns:a16="http://schemas.microsoft.com/office/drawing/2014/main" id="{31A96E70-8F76-43B2-932D-0B3C2993C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12643" name="Rectangle 3">
            <a:extLst>
              <a:ext uri="{FF2B5EF4-FFF2-40B4-BE49-F238E27FC236}">
                <a16:creationId xmlns="" xmlns:a16="http://schemas.microsoft.com/office/drawing/2014/main" id="{9F3B9075-DED7-4549-A127-8F7F766F1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8128000" cy="4392613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：解决</a:t>
            </a:r>
            <a:r>
              <a:rPr lang="en-US" altLang="zh-CN" dirty="0"/>
              <a:t>CPU</a:t>
            </a:r>
            <a:r>
              <a:rPr lang="zh-CN" altLang="en-US" dirty="0"/>
              <a:t>和内存之间速率不匹配的问题。</a:t>
            </a:r>
            <a:r>
              <a:rPr lang="en-US" altLang="zh-CN" dirty="0"/>
              <a:t>Cache</a:t>
            </a:r>
            <a:r>
              <a:rPr lang="zh-CN" altLang="en-US" dirty="0"/>
              <a:t>固化在</a:t>
            </a:r>
            <a:r>
              <a:rPr lang="en-US" altLang="zh-CN" dirty="0"/>
              <a:t>CPU</a:t>
            </a:r>
            <a:r>
              <a:rPr lang="zh-CN" altLang="en-US" dirty="0"/>
              <a:t>中，容量小，价格高，速率与</a:t>
            </a:r>
            <a:r>
              <a:rPr lang="en-US" altLang="zh-CN" dirty="0"/>
              <a:t>CPU</a:t>
            </a:r>
            <a:r>
              <a:rPr lang="zh-CN" altLang="en-US" dirty="0"/>
              <a:t>相当；</a:t>
            </a:r>
          </a:p>
          <a:p>
            <a:r>
              <a:rPr lang="zh-CN" altLang="en-US" dirty="0"/>
              <a:t>内存：基本存储单位是字节，容量较小，速度较慢，价格较低</a:t>
            </a:r>
          </a:p>
          <a:p>
            <a:r>
              <a:rPr lang="zh-CN" altLang="en-US" dirty="0"/>
              <a:t>外部存储器：容量大、速度慢、价格低。一般分为三类</a:t>
            </a:r>
            <a:endParaRPr lang="en-US" altLang="zh-CN" sz="28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8CA662-E8BA-4561-B5CF-1F4D849BAB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D37F5C-F477-480F-A22D-B81C4B8A90B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7F3D005-39DD-4000-BF52-5B3FF760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A83A473-417D-4414-9A18-6CF9D73E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5C2B04-2B69-47E7-9ED5-6E42EAD7D3C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6741" name="Rectangle 2">
            <a:extLst>
              <a:ext uri="{FF2B5EF4-FFF2-40B4-BE49-F238E27FC236}">
                <a16:creationId xmlns="" xmlns:a16="http://schemas.microsoft.com/office/drawing/2014/main" id="{FCAFF271-9954-422C-9B29-A4FA9AC40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3" y="1628775"/>
            <a:ext cx="8775700" cy="4392613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dirty="0"/>
              <a:t>存储器按照存取方式分为：</a:t>
            </a:r>
            <a:endParaRPr lang="en-US" altLang="zh-CN" dirty="0"/>
          </a:p>
          <a:p>
            <a:pPr eaLnBrk="1" hangingPunct="1"/>
            <a:r>
              <a:rPr lang="en-US" altLang="zh-CN" sz="2800" dirty="0"/>
              <a:t>RAM(Random  Access Memory)</a:t>
            </a:r>
            <a:r>
              <a:rPr lang="zh-CN" altLang="en-US" sz="2800" dirty="0"/>
              <a:t>：随机存取存储器</a:t>
            </a:r>
          </a:p>
          <a:p>
            <a:pPr eaLnBrk="1" hangingPunct="1"/>
            <a:r>
              <a:rPr lang="en-US" altLang="zh-CN" sz="2800" dirty="0"/>
              <a:t>ROM(Read Only Memory)</a:t>
            </a:r>
            <a:r>
              <a:rPr lang="zh-CN" altLang="en-US" sz="2800" dirty="0"/>
              <a:t>：只读存储器。</a:t>
            </a:r>
          </a:p>
          <a:p>
            <a:pPr eaLnBrk="1" hangingPunct="1"/>
            <a:r>
              <a:rPr lang="zh-CN" altLang="en-US" sz="2800" dirty="0"/>
              <a:t>特点：</a:t>
            </a:r>
          </a:p>
          <a:p>
            <a:pPr eaLnBrk="1" hangingPunct="1"/>
            <a:r>
              <a:rPr lang="en-US" altLang="zh-CN" sz="2800" dirty="0"/>
              <a:t>RAM</a:t>
            </a:r>
            <a:r>
              <a:rPr lang="zh-CN" altLang="en-US" sz="2800" dirty="0"/>
              <a:t>数据可读写，一旦掉电，数据将丢失；</a:t>
            </a:r>
            <a:r>
              <a:rPr lang="en-US" altLang="zh-CN" sz="2800" dirty="0"/>
              <a:t>ROM</a:t>
            </a:r>
            <a:r>
              <a:rPr lang="zh-CN" altLang="en-US" sz="2800" dirty="0"/>
              <a:t>掉电后数据不丢失，只能读数据；</a:t>
            </a:r>
          </a:p>
          <a:p>
            <a:pPr eaLnBrk="1" hangingPunct="1"/>
            <a:r>
              <a:rPr lang="en-US" altLang="zh-CN" sz="2800" dirty="0"/>
              <a:t>Cache</a:t>
            </a:r>
            <a:r>
              <a:rPr lang="zh-CN" altLang="en-US" sz="2800" dirty="0"/>
              <a:t>缓存采用速度更高的</a:t>
            </a:r>
            <a:r>
              <a:rPr lang="en-US" altLang="zh-CN" sz="2800" dirty="0"/>
              <a:t>SRAM</a:t>
            </a:r>
            <a:r>
              <a:rPr lang="zh-CN" altLang="en-US" sz="2800" dirty="0"/>
              <a:t>技术，内存储器采用</a:t>
            </a:r>
            <a:r>
              <a:rPr lang="en-US" altLang="zh-CN" sz="2800" dirty="0"/>
              <a:t>DRAM</a:t>
            </a:r>
            <a:r>
              <a:rPr lang="zh-CN" altLang="en-US" sz="2800" dirty="0"/>
              <a:t>技术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77B064F3-1BDF-4D4C-9C66-14B79C0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盘片（</a:t>
            </a:r>
            <a:r>
              <a:rPr lang="en-US" altLang="zh-CN" dirty="0"/>
              <a:t>platter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磁头（</a:t>
            </a:r>
            <a:r>
              <a:rPr lang="en-US" altLang="zh-CN" dirty="0"/>
              <a:t>head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磁道（</a:t>
            </a:r>
            <a:r>
              <a:rPr lang="en-US" altLang="zh-CN" dirty="0"/>
              <a:t>track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扇区（</a:t>
            </a:r>
            <a:r>
              <a:rPr lang="en-US" altLang="zh-CN" dirty="0"/>
              <a:t>sector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柱面（</a:t>
            </a:r>
            <a:r>
              <a:rPr lang="en-US" altLang="zh-CN" dirty="0"/>
              <a:t>cylinder</a:t>
            </a:r>
            <a:r>
              <a:rPr lang="zh-CN" altLang="zh-CN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813475"/>
      </p:ext>
    </p:extLst>
  </p:cSld>
  <p:clrMapOvr>
    <a:masterClrMapping/>
  </p:clrMapOvr>
  <p:transition spd="med">
    <p:checker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盘片 片面 和 磁头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机械硬盘一般由多个盘片组成</a:t>
            </a:r>
            <a:endParaRPr lang="en-US" altLang="zh-CN" dirty="0" smtClean="0"/>
          </a:p>
          <a:p>
            <a:r>
              <a:rPr lang="zh-CN" altLang="en-US" dirty="0" smtClean="0"/>
              <a:t>每个盘片包含两个盘面</a:t>
            </a:r>
            <a:endParaRPr lang="en-US" altLang="zh-CN" dirty="0" smtClean="0"/>
          </a:p>
          <a:p>
            <a:r>
              <a:rPr lang="zh-CN" altLang="en-US" dirty="0" smtClean="0"/>
              <a:t>每个盘片都有一个对应的读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写磁头</a:t>
            </a:r>
            <a:endParaRPr lang="en-US" altLang="zh-CN" dirty="0" smtClean="0"/>
          </a:p>
          <a:p>
            <a:r>
              <a:rPr lang="zh-CN" altLang="en-US" dirty="0"/>
              <a:t>盘</a:t>
            </a:r>
            <a:r>
              <a:rPr lang="zh-CN" altLang="en-US" dirty="0" smtClean="0"/>
              <a:t>片编号自下向上，从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开始，如最下面的盘片编号未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</a:p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844824"/>
            <a:ext cx="3855503" cy="4176464"/>
          </a:xfrm>
        </p:spPr>
      </p:pic>
    </p:spTree>
    <p:extLst>
      <p:ext uri="{BB962C8B-B14F-4D97-AF65-F5344CB8AC3E}">
        <p14:creationId xmlns:p14="http://schemas.microsoft.com/office/powerpoint/2010/main" val="2124114724"/>
      </p:ext>
    </p:extLst>
  </p:cSld>
  <p:clrMapOvr>
    <a:masterClrMapping/>
  </p:clrMapOvr>
  <p:transition spd="med">
    <p:checker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扇区 和 磁道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600" dirty="0"/>
              <a:t>盘面中一圈圈灰色同心圆为一条条</a:t>
            </a:r>
            <a:r>
              <a:rPr lang="zh-CN" altLang="en-US" sz="2600" dirty="0" smtClean="0"/>
              <a:t>磁道</a:t>
            </a:r>
            <a:endParaRPr lang="en-US" altLang="zh-CN" sz="2600" dirty="0" smtClean="0"/>
          </a:p>
          <a:p>
            <a:r>
              <a:rPr lang="zh-CN" altLang="en-US" sz="2600" dirty="0"/>
              <a:t>从圆心向外画直线，可以将磁道划分为若干个弧段，每个磁道上一个弧段被称之为一个扇区（图践绿色部分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r>
              <a:rPr lang="zh-CN" altLang="en-US" sz="2600" dirty="0"/>
              <a:t>扇区是磁盘的最小组成单元，通常是</a:t>
            </a:r>
            <a:r>
              <a:rPr lang="en-US" altLang="zh-CN" sz="2600" dirty="0"/>
              <a:t>512</a:t>
            </a:r>
            <a:r>
              <a:rPr lang="zh-CN" altLang="en-US" sz="2600" dirty="0"/>
              <a:t>字节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204864"/>
            <a:ext cx="3843338" cy="3266423"/>
          </a:xfrm>
        </p:spPr>
      </p:pic>
    </p:spTree>
    <p:extLst>
      <p:ext uri="{BB962C8B-B14F-4D97-AF65-F5344CB8AC3E}">
        <p14:creationId xmlns:p14="http://schemas.microsoft.com/office/powerpoint/2010/main" val="2311894340"/>
      </p:ext>
    </p:extLst>
  </p:cSld>
  <p:clrMapOvr>
    <a:masterClrMapping/>
  </p:clrMapOvr>
  <p:transition spd="med">
    <p:checker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柱面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200" dirty="0"/>
              <a:t>硬盘通常由重叠的一组盘片构成，每个盘面都被划分为数目相等的磁道，并从外缘的“</a:t>
            </a:r>
            <a:r>
              <a:rPr lang="en-US" altLang="zh-CN" sz="2200" dirty="0"/>
              <a:t>0”</a:t>
            </a:r>
            <a:r>
              <a:rPr lang="zh-CN" altLang="en-US" sz="2200" dirty="0"/>
              <a:t>开始编号，具有相同编号的磁道形成一个圆柱，称之为磁盘的</a:t>
            </a:r>
            <a:r>
              <a:rPr lang="zh-CN" altLang="en-US" sz="2200" dirty="0" smtClean="0"/>
              <a:t>柱面</a:t>
            </a:r>
            <a:endParaRPr lang="en-US" altLang="zh-CN" sz="2200" dirty="0" smtClean="0"/>
          </a:p>
          <a:p>
            <a:r>
              <a:rPr lang="zh-CN" altLang="zh-CN" sz="2200" dirty="0"/>
              <a:t>磁盘的柱面数与一个盘面上的磁道数是相等</a:t>
            </a:r>
            <a:r>
              <a:rPr lang="zh-CN" altLang="zh-CN" sz="2200" dirty="0" smtClean="0"/>
              <a:t>的</a:t>
            </a:r>
            <a:endParaRPr lang="en-US" altLang="zh-CN" sz="2200" dirty="0" smtClean="0"/>
          </a:p>
          <a:p>
            <a:r>
              <a:rPr lang="zh-CN" altLang="zh-CN" sz="2200" dirty="0"/>
              <a:t>由于每个盘面都有自己的磁头，因此，盘面数等于总的磁头数</a:t>
            </a:r>
            <a:endParaRPr lang="zh-CN" altLang="en-US" sz="22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060848"/>
            <a:ext cx="3843338" cy="3744416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153904"/>
      </p:ext>
    </p:extLst>
  </p:cSld>
  <p:clrMapOvr>
    <a:masterClrMapping/>
  </p:clrMapOvr>
  <p:transition spd="med">
    <p:checker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磁盘容量计算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存储容量 ＝ 磁头数 </a:t>
            </a:r>
            <a:r>
              <a:rPr lang="en-US" altLang="zh-CN" dirty="0"/>
              <a:t>× </a:t>
            </a:r>
            <a:r>
              <a:rPr lang="zh-CN" altLang="en-US" dirty="0"/>
              <a:t>磁道</a:t>
            </a:r>
            <a:r>
              <a:rPr lang="en-US" altLang="zh-CN" dirty="0"/>
              <a:t>(</a:t>
            </a:r>
            <a:r>
              <a:rPr lang="zh-CN" altLang="en-US" dirty="0"/>
              <a:t>柱面</a:t>
            </a:r>
            <a:r>
              <a:rPr lang="en-US" altLang="zh-CN" dirty="0"/>
              <a:t>)</a:t>
            </a:r>
            <a:r>
              <a:rPr lang="zh-CN" altLang="en-US" dirty="0"/>
              <a:t>数 </a:t>
            </a:r>
            <a:r>
              <a:rPr lang="en-US" altLang="zh-CN" dirty="0"/>
              <a:t>× </a:t>
            </a:r>
            <a:r>
              <a:rPr lang="zh-CN" altLang="en-US" dirty="0"/>
              <a:t>每道扇区数 </a:t>
            </a:r>
            <a:r>
              <a:rPr lang="en-US" altLang="zh-CN" dirty="0"/>
              <a:t>× </a:t>
            </a:r>
            <a:r>
              <a:rPr lang="zh-CN" altLang="en-US" dirty="0"/>
              <a:t>每扇区字节数</a:t>
            </a:r>
          </a:p>
        </p:txBody>
      </p:sp>
    </p:spTree>
    <p:extLst>
      <p:ext uri="{BB962C8B-B14F-4D97-AF65-F5344CB8AC3E}">
        <p14:creationId xmlns:p14="http://schemas.microsoft.com/office/powerpoint/2010/main" val="2166931697"/>
      </p:ext>
    </p:extLst>
  </p:cSld>
  <p:clrMapOvr>
    <a:masterClrMapping/>
  </p:clrMapOvr>
  <p:transition spd="med"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449D18E-8733-4FE9-B777-FEF296FB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计算机雏形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9F98A2D-A466-4F09-AAC1-AAEECA7CA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4000" dirty="0"/>
              <a:t>提出了三个重要的部分：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存储库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运算室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控制装置</a:t>
            </a:r>
          </a:p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="" xmlns:a16="http://schemas.microsoft.com/office/drawing/2014/main" id="{406586B8-6630-46D5-B7EA-5877F33C28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412367"/>
            <a:ext cx="3843338" cy="3257228"/>
          </a:xfrm>
        </p:spPr>
      </p:pic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9B296C4-94E5-4C2D-9D9D-FC28B5B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7F07CEE-8F3C-43EF-BA8D-58DF1695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15866D0-4EC5-4001-93FC-E39BDDFD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024469"/>
      </p:ext>
    </p:extLst>
  </p:cSld>
  <p:clrMapOvr>
    <a:masterClrMapping/>
  </p:clrMapOvr>
  <p:transition spd="med">
    <p:checker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="" xmlns:a16="http://schemas.microsoft.com/office/drawing/2014/main" id="{1074F429-8E90-48AA-A927-8459D5CA1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 smtClean="0">
                <a:effectLst/>
              </a:rPr>
              <a:t>其他存储设备</a:t>
            </a:r>
            <a:endParaRPr lang="zh-CN" altLang="en-US" dirty="0">
              <a:effectLst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="" xmlns:a16="http://schemas.microsoft.com/office/drawing/2014/main" id="{10D47E66-4B3F-4B64-BC6F-512E66DD2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32013"/>
            <a:ext cx="8486775" cy="4392612"/>
          </a:xfrm>
        </p:spPr>
        <p:txBody>
          <a:bodyPr/>
          <a:lstStyle/>
          <a:p>
            <a:r>
              <a:rPr lang="zh-CN" altLang="en-US" dirty="0" smtClean="0"/>
              <a:t>光盘</a:t>
            </a:r>
            <a:r>
              <a:rPr lang="en-US" altLang="zh-CN" dirty="0"/>
              <a:t>(</a:t>
            </a:r>
            <a:r>
              <a:rPr lang="zh-CN" altLang="en-US" dirty="0"/>
              <a:t>光存储器</a:t>
            </a:r>
            <a:r>
              <a:rPr lang="en-US" altLang="zh-CN" dirty="0"/>
              <a:t>)</a:t>
            </a:r>
            <a:r>
              <a:rPr lang="zh-CN" altLang="en-US" dirty="0"/>
              <a:t>：光学介质制成，存储数据不受湿度、磁场影响，数据可保存</a:t>
            </a:r>
            <a:r>
              <a:rPr lang="en-US" altLang="zh-CN" dirty="0"/>
              <a:t>30</a:t>
            </a:r>
            <a:r>
              <a:rPr lang="zh-CN" altLang="en-US" dirty="0"/>
              <a:t>年，分为</a:t>
            </a:r>
            <a:r>
              <a:rPr lang="en-US" altLang="zh-CN" dirty="0"/>
              <a:t>CD-ROM(</a:t>
            </a:r>
            <a:r>
              <a:rPr lang="zh-CN" altLang="en-US" dirty="0"/>
              <a:t>只读光盘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DVD(</a:t>
            </a:r>
            <a:r>
              <a:rPr lang="zh-CN" altLang="en-US" dirty="0"/>
              <a:t>数字视盘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U</a:t>
            </a:r>
            <a:r>
              <a:rPr lang="zh-CN" altLang="en-US" dirty="0"/>
              <a:t>盘</a:t>
            </a:r>
            <a:r>
              <a:rPr lang="en-US" altLang="zh-CN" dirty="0"/>
              <a:t>(USB flash disk)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内容占位符 2">
            <a:extLst>
              <a:ext uri="{FF2B5EF4-FFF2-40B4-BE49-F238E27FC236}">
                <a16:creationId xmlns="" xmlns:a16="http://schemas.microsoft.com/office/drawing/2014/main" id="{A97AEE9B-1E4B-4A14-B9EE-83688D25C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dirty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输入设备：将程序或数据送入计算机进行处理的外部设备。常见的输入设备有键盘、鼠标、扫描仪等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输出设备：将计算机处理结果以不同形式输出的设备。常见的输出设备有显示器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主要指标是分辨率，</a:t>
            </a:r>
            <a:r>
              <a:rPr lang="en-US" altLang="zh-CN" dirty="0">
                <a:solidFill>
                  <a:schemeClr val="tx1"/>
                </a:solidFill>
              </a:rPr>
              <a:t>640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480)</a:t>
            </a:r>
            <a:r>
              <a:rPr lang="zh-CN" altLang="en-US" dirty="0">
                <a:solidFill>
                  <a:schemeClr val="tx1"/>
                </a:solidFill>
              </a:rPr>
              <a:t>、打印机等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输入输出设备：磁带、硬盘等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170F828-3D1B-4D43-8DF7-0CA14F421A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2FFB6B-1C2A-4562-A230-A9E15E29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262C73C-21C5-4326-8DB1-EE72BF07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2ED052E-B98F-41C1-9365-3A6DEEE0C9D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D9837C9C-C5D9-4032-B423-1EA1E698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30499CB-2D54-4DE0-BD1A-550A81A190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61A8EA-7398-428C-BABB-8BB0370A0BCA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FF2C7C1-115D-40EB-A456-F1A4A56D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D51D1A4-3233-4ECB-A811-A642D7B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C017D20-9555-4FC3-9EB6-2D1C4DD1759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9574" name="Rectangle 3">
            <a:extLst>
              <a:ext uri="{FF2B5EF4-FFF2-40B4-BE49-F238E27FC236}">
                <a16:creationId xmlns="" xmlns:a16="http://schemas.microsoft.com/office/drawing/2014/main" id="{A7E78A29-BB8E-4141-923C-E1A7C8E86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052513"/>
            <a:ext cx="8027987" cy="4752975"/>
          </a:xfrm>
        </p:spPr>
        <p:txBody>
          <a:bodyPr/>
          <a:lstStyle/>
          <a:p>
            <a:pPr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en-US" altLang="zh-CN" sz="2800" dirty="0"/>
              <a:t>1.4.3</a:t>
            </a:r>
            <a:r>
              <a:rPr lang="zh-CN" altLang="en-US" sz="2800" dirty="0"/>
              <a:t>、多媒体计算机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以声音、图像、视频、图片等形式表示的数据，称为多媒体数据。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兼有录音、播放音乐、播放电影、图像采集等功能的通用计算机，称为多媒体计算机，由四部分组成：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多媒体硬件平台：声卡、显卡、麦克风、图像采集卡等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多媒体操作系统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图形用户接口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多媒体应用工具软件</a:t>
            </a: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13F817F3-0F1D-4972-85F0-471C3E76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="" xmlns:a16="http://schemas.microsoft.com/office/drawing/2014/main" id="{2A514978-0A7B-463E-8258-6926EC5C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4931" name="内容占位符 8">
            <a:extLst>
              <a:ext uri="{FF2B5EF4-FFF2-40B4-BE49-F238E27FC236}">
                <a16:creationId xmlns="" xmlns:a16="http://schemas.microsoft.com/office/drawing/2014/main" id="{A13B3D6D-E2D3-411A-98E9-DFC086BC6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981075"/>
            <a:ext cx="7839075" cy="4392613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1.4.4</a:t>
            </a:r>
            <a:r>
              <a:rPr lang="zh-CN" altLang="en-US"/>
              <a:t>、计算机系统指标</a:t>
            </a:r>
            <a:endParaRPr lang="en-US" altLang="zh-CN"/>
          </a:p>
          <a:p>
            <a:r>
              <a:rPr lang="zh-CN" altLang="en-US"/>
              <a:t>字长</a:t>
            </a:r>
            <a:endParaRPr lang="en-US" altLang="zh-CN"/>
          </a:p>
          <a:p>
            <a:pPr lvl="1" eaLnBrk="1" hangingPunct="1"/>
            <a:r>
              <a:rPr lang="zh-CN" altLang="en-US"/>
              <a:t>计算机能直接处理的二进制数据的位数</a:t>
            </a:r>
          </a:p>
          <a:p>
            <a:pPr lvl="1" eaLnBrk="1" hangingPunct="1"/>
            <a:r>
              <a:rPr lang="zh-CN" altLang="en-US"/>
              <a:t>字长代表了机器的精度</a:t>
            </a:r>
          </a:p>
          <a:p>
            <a:pPr lvl="1" eaLnBrk="1" hangingPunct="1"/>
            <a:r>
              <a:rPr lang="zh-CN" altLang="en-US"/>
              <a:t>当前微机的字长为</a:t>
            </a:r>
            <a:r>
              <a:rPr lang="en-US" altLang="zh-CN"/>
              <a:t>32</a:t>
            </a:r>
            <a:r>
              <a:rPr lang="zh-CN" altLang="en-US"/>
              <a:t>位、</a:t>
            </a:r>
            <a:r>
              <a:rPr lang="en-US" altLang="zh-CN"/>
              <a:t>64</a:t>
            </a:r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存储容量</a:t>
            </a:r>
            <a:endParaRPr lang="en-US" altLang="zh-CN"/>
          </a:p>
          <a:p>
            <a:r>
              <a:rPr lang="zh-CN" altLang="en-US"/>
              <a:t>时钟频率</a:t>
            </a:r>
            <a:endParaRPr lang="en-US" altLang="zh-CN"/>
          </a:p>
          <a:p>
            <a:r>
              <a:rPr lang="zh-CN" altLang="en-US"/>
              <a:t>运算速度</a:t>
            </a:r>
            <a:endParaRPr lang="en-US" altLang="zh-CN"/>
          </a:p>
          <a:p>
            <a:r>
              <a:rPr lang="zh-CN" altLang="en-US"/>
              <a:t>存储周期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6E3161A-C4C0-4399-BDBB-09AF2BC75C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A9B9DB-B852-4B55-B26E-29A30C9C77C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9C44F72-12F3-4C52-A788-E04F19ED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304AA66-F5A1-4B09-ABF7-31773E82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ED615AD-C4A3-48B6-A6D7-87C3442C0A9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88595CB-70C2-4762-B4FB-FA3D6B997B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187A2C-BB2C-4718-961F-078EE60C1E24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0909E80-D97B-4925-8B4A-10EBB9B5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2E7E1AD-48D5-4823-AB18-0304750C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260EDB7-DAEA-46BD-B4DF-5D23EC6C2DF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="" xmlns:a16="http://schemas.microsoft.com/office/drawing/2014/main" id="{F13C9096-0559-4E05-BC3D-3C442BB3B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1.5</a:t>
            </a:r>
            <a:r>
              <a:rPr lang="zh-CN" altLang="en-US" dirty="0"/>
              <a:t>、计算机软件系统</a:t>
            </a:r>
          </a:p>
        </p:txBody>
      </p:sp>
      <p:sp>
        <p:nvSpPr>
          <p:cNvPr id="125958" name="Rectangle 3">
            <a:extLst>
              <a:ext uri="{FF2B5EF4-FFF2-40B4-BE49-F238E27FC236}">
                <a16:creationId xmlns="" xmlns:a16="http://schemas.microsoft.com/office/drawing/2014/main" id="{CE0CD1C8-EF72-4520-B9E3-514BEFA6D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软件</a:t>
            </a:r>
          </a:p>
          <a:p>
            <a:pPr lvl="1" eaLnBrk="1" hangingPunct="1"/>
            <a:r>
              <a:rPr lang="zh-CN" altLang="en-US"/>
              <a:t>由程序、文档、测试数据等</a:t>
            </a:r>
          </a:p>
          <a:p>
            <a:pPr lvl="1" eaLnBrk="1" hangingPunct="1"/>
            <a:r>
              <a:rPr lang="zh-CN" altLang="en-US"/>
              <a:t>软件一般分为系统软件和应用软件两大类</a:t>
            </a:r>
          </a:p>
        </p:txBody>
      </p:sp>
    </p:spTree>
  </p:cSld>
  <p:clrMapOvr>
    <a:masterClrMapping/>
  </p:clrMapOvr>
  <p:transition spd="med">
    <p:checker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E4F02C4-C50C-47F9-A2A0-54108D28DA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99040-8CFA-42E3-AA8D-A85E22997AA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D4C0499-98A6-4953-BB34-1F2658AC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5FEADEF-EE48-424B-8D10-B2B24F16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AB5042A-2B85-466B-9695-8646EB7CD80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81" name="Rectangle 1027">
            <a:extLst>
              <a:ext uri="{FF2B5EF4-FFF2-40B4-BE49-F238E27FC236}">
                <a16:creationId xmlns="" xmlns:a16="http://schemas.microsoft.com/office/drawing/2014/main" id="{D33ED072-D2D1-4088-899B-6B5CDD6F3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844675"/>
            <a:ext cx="88471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系统软件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计算机系统开发和执行应用程序所必需的软件集合，为用户提供一个友好的操作界面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包括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操作系统：</a:t>
            </a:r>
            <a:r>
              <a:rPr lang="en-US" altLang="zh-CN" sz="2400"/>
              <a:t>Windows</a:t>
            </a:r>
            <a:r>
              <a:rPr lang="zh-CN" altLang="en-US" sz="2400"/>
              <a:t>系列（单用户、多任务）、</a:t>
            </a:r>
            <a:r>
              <a:rPr lang="en-US" altLang="zh-CN" sz="2400"/>
              <a:t>Linux(</a:t>
            </a:r>
            <a:r>
              <a:rPr lang="zh-CN" altLang="en-US" sz="2400"/>
              <a:t>多用户、多任务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MS DOS </a:t>
            </a:r>
            <a:r>
              <a:rPr lang="zh-CN" altLang="en-US" sz="2400">
                <a:solidFill>
                  <a:srgbClr val="FF0000"/>
                </a:solidFill>
              </a:rPr>
              <a:t>操作系统</a:t>
            </a:r>
            <a:endParaRPr lang="en-US" altLang="zh-CN" sz="240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计算机程序设计语言：面向对象（</a:t>
            </a:r>
            <a:r>
              <a:rPr lang="en-US" altLang="zh-CN" sz="2400"/>
              <a:t>C++</a:t>
            </a:r>
            <a:r>
              <a:rPr lang="zh-CN" altLang="en-US" sz="2400"/>
              <a:t>、</a:t>
            </a:r>
            <a:r>
              <a:rPr lang="en-US" altLang="zh-CN" sz="2400"/>
              <a:t>VB</a:t>
            </a:r>
            <a:r>
              <a:rPr lang="zh-CN" altLang="en-US" sz="2400"/>
              <a:t>、</a:t>
            </a:r>
            <a:r>
              <a:rPr lang="en-US" altLang="zh-CN" sz="2400"/>
              <a:t>Java</a:t>
            </a:r>
            <a:r>
              <a:rPr lang="zh-CN" altLang="en-US" sz="2400"/>
              <a:t>、</a:t>
            </a:r>
            <a:r>
              <a:rPr lang="en-US" altLang="zh-CN" sz="2400"/>
              <a:t>VF /FT</a:t>
            </a:r>
            <a:r>
              <a:rPr lang="zh-CN" altLang="en-US" sz="2400"/>
              <a:t>）、面向过程（</a:t>
            </a:r>
            <a:r>
              <a:rPr lang="en-US" altLang="zh-CN" sz="2400"/>
              <a:t>C</a:t>
            </a:r>
            <a:r>
              <a:rPr lang="zh-CN" altLang="en-US" sz="2400"/>
              <a:t>）</a:t>
            </a:r>
            <a:r>
              <a:rPr lang="en-US" altLang="zh-CN" sz="2400"/>
              <a:t> /VC++6.0/VB/VF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服务性程序：监控、诊断、调试程序</a:t>
            </a:r>
            <a:r>
              <a:rPr lang="en-US" altLang="zh-CN" sz="2400"/>
              <a:t>, </a:t>
            </a:r>
            <a:r>
              <a:rPr lang="zh-CN" altLang="en-US" sz="2400"/>
              <a:t>；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数据库管理系统：</a:t>
            </a:r>
            <a:r>
              <a:rPr lang="en-US" altLang="zh-CN" sz="2400"/>
              <a:t>Oracle</a:t>
            </a:r>
            <a:r>
              <a:rPr lang="zh-CN" altLang="en-US" sz="2400"/>
              <a:t>、</a:t>
            </a:r>
            <a:r>
              <a:rPr lang="en-US" altLang="zh-CN" sz="2400"/>
              <a:t>SQLServer</a:t>
            </a:r>
            <a:r>
              <a:rPr lang="zh-CN" altLang="en-US" sz="2400"/>
              <a:t>、</a:t>
            </a:r>
            <a:r>
              <a:rPr lang="en-US" altLang="zh-CN" sz="2400"/>
              <a:t>sybase</a:t>
            </a:r>
            <a:r>
              <a:rPr lang="zh-CN" altLang="en-US" sz="2400"/>
              <a:t>等</a:t>
            </a:r>
            <a:r>
              <a:rPr lang="en-US" altLang="zh-CN" sz="2400"/>
              <a:t>.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52ED4B8E-2250-42CF-8301-7BE8DF85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BDFEEA-8A70-4FA4-BFBC-E5697E29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9027" name="内容占位符 2">
            <a:extLst>
              <a:ext uri="{FF2B5EF4-FFF2-40B4-BE49-F238E27FC236}">
                <a16:creationId xmlns="" xmlns:a16="http://schemas.microsoft.com/office/drawing/2014/main" id="{7F5B7A78-2118-4FA2-8061-932237094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应用软件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专业人员或用户为各种应用而编制的程序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办公自动化软件</a:t>
            </a:r>
            <a:r>
              <a:rPr lang="en-US" altLang="zh-CN"/>
              <a:t>(word</a:t>
            </a:r>
            <a:r>
              <a:rPr lang="zh-CN" altLang="en-US"/>
              <a:t>、</a:t>
            </a:r>
            <a:r>
              <a:rPr lang="en-US" altLang="zh-CN"/>
              <a:t> excel</a:t>
            </a:r>
            <a:r>
              <a:rPr lang="zh-CN" altLang="en-US"/>
              <a:t>、</a:t>
            </a:r>
            <a:r>
              <a:rPr lang="en-US" altLang="zh-CN"/>
              <a:t> powerpoint)</a:t>
            </a:r>
            <a:r>
              <a:rPr lang="zh-CN" altLang="en-US"/>
              <a:t>、科学计算软件、财务管理系统、人事档案管理系统、人工智能专家系统，</a:t>
            </a:r>
            <a:r>
              <a:rPr lang="en-US" altLang="zh-CN"/>
              <a:t>CAD</a:t>
            </a:r>
            <a:r>
              <a:rPr lang="zh-CN" altLang="en-US"/>
              <a:t>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51B7CF2-4049-43BF-975B-75F32F213C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56077C5-8969-4CB9-941A-B045D51B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C43E60C-107B-4994-95F3-AF7AD335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AF2B1A-2116-41DC-96F2-98776449B6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="" xmlns:a16="http://schemas.microsoft.com/office/drawing/2014/main" id="{3E1875C2-D6F3-4538-967F-23FB82B4E5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97F9A6-5A22-47E7-9193-4D38664CD196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="" xmlns:a16="http://schemas.microsoft.com/office/drawing/2014/main" id="{236B5010-3FEB-40AB-A3D1-DD04EEE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="" xmlns:a16="http://schemas.microsoft.com/office/drawing/2014/main" id="{47087C74-4B4E-4864-840A-A9D22644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D998A80-7A85-43A7-9D4B-8897798346A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0053" name="Oval 4">
            <a:extLst>
              <a:ext uri="{FF2B5EF4-FFF2-40B4-BE49-F238E27FC236}">
                <a16:creationId xmlns="" xmlns:a16="http://schemas.microsoft.com/office/drawing/2014/main" id="{B81263BF-9BF5-40B2-8FE8-A6C98356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987550"/>
            <a:ext cx="4321175" cy="43211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4" name="Oval 8">
            <a:extLst>
              <a:ext uri="{FF2B5EF4-FFF2-40B4-BE49-F238E27FC236}">
                <a16:creationId xmlns="" xmlns:a16="http://schemas.microsoft.com/office/drawing/2014/main" id="{CFEBBB75-4291-4514-A4DA-5DB661668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492375"/>
            <a:ext cx="3311525" cy="33115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5" name="Oval 9">
            <a:extLst>
              <a:ext uri="{FF2B5EF4-FFF2-40B4-BE49-F238E27FC236}">
                <a16:creationId xmlns="" xmlns:a16="http://schemas.microsoft.com/office/drawing/2014/main" id="{350A864E-784E-47C8-9E43-0956EF96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995613"/>
            <a:ext cx="2305050" cy="2305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6" name="Oval 10">
            <a:extLst>
              <a:ext uri="{FF2B5EF4-FFF2-40B4-BE49-F238E27FC236}">
                <a16:creationId xmlns="" xmlns:a16="http://schemas.microsoft.com/office/drawing/2014/main" id="{1900AD3C-DB8B-42AC-8E9C-C47AD3ABE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502025"/>
            <a:ext cx="1295400" cy="1295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7" name="Text Box 11">
            <a:extLst>
              <a:ext uri="{FF2B5EF4-FFF2-40B4-BE49-F238E27FC236}">
                <a16:creationId xmlns="" xmlns:a16="http://schemas.microsoft.com/office/drawing/2014/main" id="{EB45D8AA-19C9-4C33-8289-0A4DAD86C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38608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裸机</a:t>
            </a:r>
          </a:p>
        </p:txBody>
      </p:sp>
      <p:sp>
        <p:nvSpPr>
          <p:cNvPr id="130058" name="Text Box 12">
            <a:extLst>
              <a:ext uri="{FF2B5EF4-FFF2-40B4-BE49-F238E27FC236}">
                <a16:creationId xmlns="" xmlns:a16="http://schemas.microsoft.com/office/drawing/2014/main" id="{19715DBC-1A21-4871-8FA5-F310A3F4E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30670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操作系统</a:t>
            </a:r>
          </a:p>
        </p:txBody>
      </p:sp>
      <p:sp>
        <p:nvSpPr>
          <p:cNvPr id="130059" name="Text Box 13">
            <a:extLst>
              <a:ext uri="{FF2B5EF4-FFF2-40B4-BE49-F238E27FC236}">
                <a16:creationId xmlns="" xmlns:a16="http://schemas.microsoft.com/office/drawing/2014/main" id="{BDFE9BAF-6EE7-48C9-9E87-495B702B9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2563813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其他系统软件</a:t>
            </a:r>
          </a:p>
        </p:txBody>
      </p:sp>
      <p:sp>
        <p:nvSpPr>
          <p:cNvPr id="130060" name="Text Box 14">
            <a:extLst>
              <a:ext uri="{FF2B5EF4-FFF2-40B4-BE49-F238E27FC236}">
                <a16:creationId xmlns="" xmlns:a16="http://schemas.microsoft.com/office/drawing/2014/main" id="{D787C8EC-B712-4EA7-BE30-522DC7BB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19875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应用软件</a:t>
            </a:r>
          </a:p>
        </p:txBody>
      </p:sp>
      <p:sp>
        <p:nvSpPr>
          <p:cNvPr id="130061" name="Text Box 15">
            <a:extLst>
              <a:ext uri="{FF2B5EF4-FFF2-40B4-BE49-F238E27FC236}">
                <a16:creationId xmlns="" xmlns:a16="http://schemas.microsoft.com/office/drawing/2014/main" id="{279C23AE-7C57-4BF8-82A9-DE6BB0BF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1484313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一般用户</a:t>
            </a:r>
          </a:p>
        </p:txBody>
      </p:sp>
      <p:sp>
        <p:nvSpPr>
          <p:cNvPr id="15" name="标题 14">
            <a:extLst>
              <a:ext uri="{FF2B5EF4-FFF2-40B4-BE49-F238E27FC236}">
                <a16:creationId xmlns="" xmlns:a16="http://schemas.microsoft.com/office/drawing/2014/main" id="{C7BB6FF0-BEB9-4B50-8A73-B2F0A8BC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>
            <a:extLst>
              <a:ext uri="{FF2B5EF4-FFF2-40B4-BE49-F238E27FC236}">
                <a16:creationId xmlns="" xmlns:a16="http://schemas.microsoft.com/office/drawing/2014/main" id="{1E9ABF6E-8042-4014-8BBA-0333ABB30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6150" y="1525588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计算机程序设计语言</a:t>
            </a:r>
          </a:p>
        </p:txBody>
      </p:sp>
      <p:sp>
        <p:nvSpPr>
          <p:cNvPr id="131075" name="Line 1028">
            <a:extLst>
              <a:ext uri="{FF2B5EF4-FFF2-40B4-BE49-F238E27FC236}">
                <a16:creationId xmlns="" xmlns:a16="http://schemas.microsoft.com/office/drawing/2014/main" id="{145A9167-F207-46AB-87E2-B373C7D70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6013" y="2965450"/>
            <a:ext cx="0" cy="3529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6" name="Text Box 1029">
            <a:extLst>
              <a:ext uri="{FF2B5EF4-FFF2-40B4-BE49-F238E27FC236}">
                <a16:creationId xmlns="" xmlns:a16="http://schemas.microsoft.com/office/drawing/2014/main" id="{E3820FB1-9782-4758-8A8D-2DE20CC1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4354513"/>
            <a:ext cx="1620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汇编语言</a:t>
            </a:r>
          </a:p>
        </p:txBody>
      </p:sp>
      <p:sp>
        <p:nvSpPr>
          <p:cNvPr id="131077" name="Text Box 1030">
            <a:extLst>
              <a:ext uri="{FF2B5EF4-FFF2-40B4-BE49-F238E27FC236}">
                <a16:creationId xmlns="" xmlns:a16="http://schemas.microsoft.com/office/drawing/2014/main" id="{03331C66-F417-4E5F-AA24-E6FDFB37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579437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机器语言</a:t>
            </a:r>
          </a:p>
        </p:txBody>
      </p:sp>
      <p:sp>
        <p:nvSpPr>
          <p:cNvPr id="131078" name="Text Box 1031">
            <a:extLst>
              <a:ext uri="{FF2B5EF4-FFF2-40B4-BE49-F238E27FC236}">
                <a16:creationId xmlns="" xmlns:a16="http://schemas.microsoft.com/office/drawing/2014/main" id="{494BC6B6-04BB-4C21-808C-35E65836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291782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高级语言</a:t>
            </a:r>
          </a:p>
        </p:txBody>
      </p:sp>
      <p:sp>
        <p:nvSpPr>
          <p:cNvPr id="131079" name="Text Box 1033">
            <a:extLst>
              <a:ext uri="{FF2B5EF4-FFF2-40B4-BE49-F238E27FC236}">
                <a16:creationId xmlns="" xmlns:a16="http://schemas.microsoft.com/office/drawing/2014/main" id="{B5A88425-A8BD-47E9-8E13-AA6DB9993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584200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低级</a:t>
            </a:r>
          </a:p>
        </p:txBody>
      </p:sp>
      <p:sp>
        <p:nvSpPr>
          <p:cNvPr id="131080" name="Text Box 1034">
            <a:extLst>
              <a:ext uri="{FF2B5EF4-FFF2-40B4-BE49-F238E27FC236}">
                <a16:creationId xmlns="" xmlns:a16="http://schemas.microsoft.com/office/drawing/2014/main" id="{51C821A5-057C-4207-94C1-D1A74D43D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296545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高级</a:t>
            </a:r>
          </a:p>
        </p:txBody>
      </p:sp>
    </p:spTree>
  </p:cSld>
  <p:clrMapOvr>
    <a:masterClrMapping/>
  </p:clrMapOvr>
  <p:transition spd="med">
    <p:checker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458AEC-A8DE-4CF1-89D0-D31DD25655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E9D4DB-39E5-4B40-8009-B4073212F0B0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0654550-C71C-4DC8-B0D4-14709FB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AF93702-882E-46C5-A447-4FAE779C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CB08098-839E-49DE-B965-52156963118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2101" name="Rectangle 3">
            <a:extLst>
              <a:ext uri="{FF2B5EF4-FFF2-40B4-BE49-F238E27FC236}">
                <a16:creationId xmlns="" xmlns:a16="http://schemas.microsoft.com/office/drawing/2014/main" id="{DC362C21-D263-48C4-93C7-6CC425F32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机器语言</a:t>
            </a:r>
          </a:p>
          <a:p>
            <a:pPr lvl="1" eaLnBrk="1" hangingPunct="1"/>
            <a:r>
              <a:rPr lang="zh-CN" altLang="en-US"/>
              <a:t>计算机硬件能够识别的唯一语言</a:t>
            </a:r>
          </a:p>
          <a:p>
            <a:pPr lvl="1" eaLnBrk="1" hangingPunct="1"/>
            <a:r>
              <a:rPr lang="zh-CN" altLang="en-US"/>
              <a:t>表现为一组二进制编码形式</a:t>
            </a:r>
          </a:p>
          <a:p>
            <a:pPr lvl="1" eaLnBrk="1" hangingPunct="1"/>
            <a:r>
              <a:rPr lang="zh-CN" altLang="en-US"/>
              <a:t>不同的</a:t>
            </a:r>
            <a:r>
              <a:rPr lang="en-US" altLang="zh-CN"/>
              <a:t>CPU</a:t>
            </a:r>
            <a:r>
              <a:rPr lang="zh-CN" altLang="en-US"/>
              <a:t>有不同的机器语言</a:t>
            </a:r>
          </a:p>
          <a:p>
            <a:pPr eaLnBrk="1" hangingPunct="1"/>
            <a:r>
              <a:rPr lang="zh-CN" altLang="en-US"/>
              <a:t>汇编语言</a:t>
            </a:r>
          </a:p>
          <a:p>
            <a:pPr lvl="1" eaLnBrk="1" hangingPunct="1"/>
            <a:r>
              <a:rPr lang="zh-CN" altLang="en-US"/>
              <a:t>用助记符表示每一条机器指令</a:t>
            </a:r>
          </a:p>
          <a:p>
            <a:pPr lvl="1" eaLnBrk="1" hangingPunct="1"/>
            <a:r>
              <a:rPr lang="zh-CN" altLang="en-US"/>
              <a:t>与机器的相关性仍然很强</a:t>
            </a:r>
          </a:p>
          <a:p>
            <a:pPr lvl="1" eaLnBrk="1" hangingPunct="1"/>
            <a:r>
              <a:rPr lang="zh-CN" altLang="en-US"/>
              <a:t>汇编程序需要汇编成机器语言程序才能执行</a:t>
            </a:r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33803EFC-5FBB-47BF-8FCE-DA17C8F5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DF2078-D662-49E7-B87C-9927623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="" xmlns:a16="http://schemas.microsoft.com/office/drawing/2014/main" id="{1AE89DC9-09BC-4970-BC00-4584E1D168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40768"/>
            <a:ext cx="3843337" cy="2376463"/>
          </a:xfrm>
        </p:spPr>
      </p:pic>
      <p:sp>
        <p:nvSpPr>
          <p:cNvPr id="5" name="内容占位符 4">
            <a:extLst>
              <a:ext uri="{FF2B5EF4-FFF2-40B4-BE49-F238E27FC236}">
                <a16:creationId xmlns="" xmlns:a16="http://schemas.microsoft.com/office/drawing/2014/main" id="{14E36CAE-A58C-476F-AD8B-ABC4832F02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计算机科学之父</a:t>
            </a:r>
            <a:endParaRPr lang="en-US" altLang="zh-CN" dirty="0"/>
          </a:p>
          <a:p>
            <a:r>
              <a:rPr lang="zh-CN" altLang="en-US" dirty="0"/>
              <a:t>数学家和密码学家</a:t>
            </a:r>
            <a:endParaRPr lang="en-US" altLang="zh-CN" dirty="0"/>
          </a:p>
          <a:p>
            <a:r>
              <a:rPr lang="zh-CN" altLang="en-US" dirty="0"/>
              <a:t>人工智能之父</a:t>
            </a:r>
            <a:endParaRPr lang="en-US" altLang="zh-CN" dirty="0"/>
          </a:p>
          <a:p>
            <a:r>
              <a:rPr lang="zh-CN" altLang="en-US" dirty="0"/>
              <a:t>计算机仿真</a:t>
            </a:r>
            <a:endParaRPr lang="en-US" altLang="zh-CN" dirty="0"/>
          </a:p>
          <a:p>
            <a:r>
              <a:rPr lang="zh-CN" altLang="en-US" dirty="0"/>
              <a:t>图灵测试</a:t>
            </a:r>
            <a:endParaRPr lang="en-US" altLang="zh-CN" dirty="0"/>
          </a:p>
          <a:p>
            <a:r>
              <a:rPr lang="zh-CN" altLang="en-US" dirty="0"/>
              <a:t>发明</a:t>
            </a:r>
            <a:r>
              <a:rPr lang="zh-CN" altLang="en-US"/>
              <a:t>了</a:t>
            </a:r>
            <a:r>
              <a:rPr lang="zh-CN" altLang="en-US" smtClean="0"/>
              <a:t>图灵机（</a:t>
            </a:r>
            <a:r>
              <a:rPr lang="en-US" altLang="zh-CN" smtClean="0"/>
              <a:t>1936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89BEDA7B-4D94-4BC8-89C0-7C12CECABF62}"/>
              </a:ext>
            </a:extLst>
          </p:cNvPr>
          <p:cNvSpPr txBox="1"/>
          <p:nvPr/>
        </p:nvSpPr>
        <p:spPr>
          <a:xfrm>
            <a:off x="1475656" y="53196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1912-1954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330482"/>
      </p:ext>
    </p:extLst>
  </p:cSld>
  <p:clrMapOvr>
    <a:masterClrMapping/>
  </p:clrMapOvr>
  <p:transition spd="med">
    <p:checker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F1D1354-4C41-4AED-9FCF-10833E657F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A84A80-95E2-4F3C-AE2A-C907F13795B7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7508804-83A4-4203-A6A5-44772EA3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20977AF-8765-4B02-84B9-0FDD305B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61A8507-7CEE-4B79-9612-9DD59A855520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3125" name="Rectangle 1027">
            <a:extLst>
              <a:ext uri="{FF2B5EF4-FFF2-40B4-BE49-F238E27FC236}">
                <a16:creationId xmlns="" xmlns:a16="http://schemas.microsoft.com/office/drawing/2014/main" id="{B8858380-0265-43F5-9B42-015041AC7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132013"/>
            <a:ext cx="8126412" cy="4392612"/>
          </a:xfrm>
        </p:spPr>
        <p:txBody>
          <a:bodyPr/>
          <a:lstStyle/>
          <a:p>
            <a:pPr eaLnBrk="1" hangingPunct="1"/>
            <a:r>
              <a:rPr lang="zh-CN" altLang="en-US"/>
              <a:t>高级语言</a:t>
            </a:r>
          </a:p>
          <a:p>
            <a:pPr lvl="1" eaLnBrk="1" hangingPunct="1"/>
            <a:r>
              <a:rPr lang="zh-CN" altLang="en-US" sz="2400"/>
              <a:t>与自然语言和数学语言更接近，可读性强，编程方便</a:t>
            </a:r>
          </a:p>
          <a:p>
            <a:pPr lvl="1" eaLnBrk="1" hangingPunct="1"/>
            <a:r>
              <a:rPr lang="zh-CN" altLang="en-US" sz="2400"/>
              <a:t>高级语言程序可以在具有该种语言编译系统的不同计算机上使用</a:t>
            </a:r>
          </a:p>
          <a:p>
            <a:pPr lvl="1" eaLnBrk="1" hangingPunct="1"/>
            <a:r>
              <a:rPr lang="zh-CN" altLang="en-US" sz="2400"/>
              <a:t>高级语言程序必须编译或解释成机器语言才能执行</a:t>
            </a:r>
          </a:p>
          <a:p>
            <a:pPr lvl="1" eaLnBrk="1" hangingPunct="1"/>
            <a:r>
              <a:rPr lang="zh-CN" altLang="en-US" sz="2400"/>
              <a:t>编译程序和解释程序是系统软件中的重要组成部分</a:t>
            </a:r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9221769E-238E-4F83-9F6D-AD8F2D0F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707DC60-031D-43AC-9E37-DB36CCEE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147" name="内容占位符 2">
            <a:extLst>
              <a:ext uri="{FF2B5EF4-FFF2-40B4-BE49-F238E27FC236}">
                <a16:creationId xmlns="" xmlns:a16="http://schemas.microsoft.com/office/drawing/2014/main" id="{4ED343D3-5256-4D6F-B0A4-062D38A2E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用高级语言或汇编语言编写的程序称为源程序。</a:t>
            </a:r>
            <a:endParaRPr lang="en-US" altLang="zh-CN"/>
          </a:p>
          <a:p>
            <a:r>
              <a:rPr lang="zh-CN" altLang="en-US"/>
              <a:t>应用编译程序对源程序编译后生成的文件，称为目标文件。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86E4C6E-D2E4-46C9-B8B2-45082771E4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8F78AA5-28A5-4E0B-B403-717645AC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E681FB6-51A0-4EA5-B6F7-CDF35B20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848148-CAEC-487B-A883-16E376440CF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3">
            <a:extLst>
              <a:ext uri="{FF2B5EF4-FFF2-40B4-BE49-F238E27FC236}">
                <a16:creationId xmlns="" xmlns:a16="http://schemas.microsoft.com/office/drawing/2014/main" id="{3539C5FC-CB2E-4578-84C2-E6B495E0A7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1D8E5E-D3B9-4973-BA88-A0900F71111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29" name="页脚占位符 4">
            <a:extLst>
              <a:ext uri="{FF2B5EF4-FFF2-40B4-BE49-F238E27FC236}">
                <a16:creationId xmlns="" xmlns:a16="http://schemas.microsoft.com/office/drawing/2014/main" id="{30479DA5-5C7A-457C-99A1-CAB254F3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30" name="灯片编号占位符 5">
            <a:extLst>
              <a:ext uri="{FF2B5EF4-FFF2-40B4-BE49-F238E27FC236}">
                <a16:creationId xmlns="" xmlns:a16="http://schemas.microsoft.com/office/drawing/2014/main" id="{6A76E590-FF0A-4F3D-90B5-2BD3BF57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3CE4A7-5072-4B31-AA59-16D5D8A9A6A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="" xmlns:a16="http://schemas.microsoft.com/office/drawing/2014/main" id="{F023BCB5-BD77-487D-995B-244C93333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汇编、编译、解释和连接</a:t>
            </a:r>
          </a:p>
        </p:txBody>
      </p:sp>
      <p:sp>
        <p:nvSpPr>
          <p:cNvPr id="135174" name="Text Box 5">
            <a:extLst>
              <a:ext uri="{FF2B5EF4-FFF2-40B4-BE49-F238E27FC236}">
                <a16:creationId xmlns="" xmlns:a16="http://schemas.microsoft.com/office/drawing/2014/main" id="{8E548263-A80F-4E43-9B5B-804C31D3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565400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75" name="Line 6">
            <a:extLst>
              <a:ext uri="{FF2B5EF4-FFF2-40B4-BE49-F238E27FC236}">
                <a16:creationId xmlns="" xmlns:a16="http://schemas.microsoft.com/office/drawing/2014/main" id="{F5A91798-2537-4085-AF91-87F871F4D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6" name="Text Box 7">
            <a:extLst>
              <a:ext uri="{FF2B5EF4-FFF2-40B4-BE49-F238E27FC236}">
                <a16:creationId xmlns="" xmlns:a16="http://schemas.microsoft.com/office/drawing/2014/main" id="{50865AC3-34E0-431B-B99E-9CADC00A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565400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77" name="Line 8">
            <a:extLst>
              <a:ext uri="{FF2B5EF4-FFF2-40B4-BE49-F238E27FC236}">
                <a16:creationId xmlns="" xmlns:a16="http://schemas.microsoft.com/office/drawing/2014/main" id="{06A70B74-8FBB-4182-BD50-FEFAB9C4C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8" name="Text Box 9">
            <a:extLst>
              <a:ext uri="{FF2B5EF4-FFF2-40B4-BE49-F238E27FC236}">
                <a16:creationId xmlns="" xmlns:a16="http://schemas.microsoft.com/office/drawing/2014/main" id="{001C6885-6864-49F5-BFA2-A164DECC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2565400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79" name="Line 10">
            <a:extLst>
              <a:ext uri="{FF2B5EF4-FFF2-40B4-BE49-F238E27FC236}">
                <a16:creationId xmlns="" xmlns:a16="http://schemas.microsoft.com/office/drawing/2014/main" id="{88BC4B36-742D-409B-82EB-20DB8B13E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781300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0" name="Text Box 11">
            <a:extLst>
              <a:ext uri="{FF2B5EF4-FFF2-40B4-BE49-F238E27FC236}">
                <a16:creationId xmlns="" xmlns:a16="http://schemas.microsoft.com/office/drawing/2014/main" id="{5E3AE517-47B2-4348-9CE1-F24D66C4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汇编</a:t>
            </a:r>
          </a:p>
        </p:txBody>
      </p:sp>
      <p:sp>
        <p:nvSpPr>
          <p:cNvPr id="135181" name="Text Box 12">
            <a:extLst>
              <a:ext uri="{FF2B5EF4-FFF2-40B4-BE49-F238E27FC236}">
                <a16:creationId xmlns="" xmlns:a16="http://schemas.microsoft.com/office/drawing/2014/main" id="{18889935-F7C2-466B-B807-DAC1A11A9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82" name="Text Box 13">
            <a:extLst>
              <a:ext uri="{FF2B5EF4-FFF2-40B4-BE49-F238E27FC236}">
                <a16:creationId xmlns="" xmlns:a16="http://schemas.microsoft.com/office/drawing/2014/main" id="{1C999D8B-FD45-4DD6-AF60-C6689882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5654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83" name="Text Box 14">
            <a:extLst>
              <a:ext uri="{FF2B5EF4-FFF2-40B4-BE49-F238E27FC236}">
                <a16:creationId xmlns="" xmlns:a16="http://schemas.microsoft.com/office/drawing/2014/main" id="{8EF8D088-64F0-42C1-83A6-9FF4FC14F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ahoma" panose="020B0604030504040204" pitchFamily="34" charset="0"/>
              </a:rPr>
              <a:t>汇编语言程序</a:t>
            </a:r>
          </a:p>
        </p:txBody>
      </p:sp>
      <p:sp>
        <p:nvSpPr>
          <p:cNvPr id="135184" name="Text Box 15">
            <a:extLst>
              <a:ext uri="{FF2B5EF4-FFF2-40B4-BE49-F238E27FC236}">
                <a16:creationId xmlns="" xmlns:a16="http://schemas.microsoft.com/office/drawing/2014/main" id="{A1790BA5-FAEA-487A-A29F-39CF6925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021138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85" name="Line 16">
            <a:extLst>
              <a:ext uri="{FF2B5EF4-FFF2-40B4-BE49-F238E27FC236}">
                <a16:creationId xmlns="" xmlns:a16="http://schemas.microsoft.com/office/drawing/2014/main" id="{A5E25200-FD0A-4FAC-B5F7-AFF6BB666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6" name="Text Box 17">
            <a:extLst>
              <a:ext uri="{FF2B5EF4-FFF2-40B4-BE49-F238E27FC236}">
                <a16:creationId xmlns="" xmlns:a16="http://schemas.microsoft.com/office/drawing/2014/main" id="{833A4E03-5890-4EF8-9A79-CFB80FD50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021138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87" name="Line 18">
            <a:extLst>
              <a:ext uri="{FF2B5EF4-FFF2-40B4-BE49-F238E27FC236}">
                <a16:creationId xmlns="" xmlns:a16="http://schemas.microsoft.com/office/drawing/2014/main" id="{2E9F86A1-4130-4947-9B9C-9A426751F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8" name="Text Box 19">
            <a:extLst>
              <a:ext uri="{FF2B5EF4-FFF2-40B4-BE49-F238E27FC236}">
                <a16:creationId xmlns="" xmlns:a16="http://schemas.microsoft.com/office/drawing/2014/main" id="{A7E00655-038F-4F3D-95F7-535231B3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4021138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89" name="Line 20">
            <a:extLst>
              <a:ext uri="{FF2B5EF4-FFF2-40B4-BE49-F238E27FC236}">
                <a16:creationId xmlns="" xmlns:a16="http://schemas.microsoft.com/office/drawing/2014/main" id="{7AEA39F4-3028-46DC-B487-FE922DB0F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237038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0" name="Text Box 21">
            <a:extLst>
              <a:ext uri="{FF2B5EF4-FFF2-40B4-BE49-F238E27FC236}">
                <a16:creationId xmlns="" xmlns:a16="http://schemas.microsoft.com/office/drawing/2014/main" id="{09742AFA-ADEF-4AED-9592-DF80B449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编译</a:t>
            </a:r>
          </a:p>
        </p:txBody>
      </p:sp>
      <p:sp>
        <p:nvSpPr>
          <p:cNvPr id="135191" name="Text Box 22">
            <a:extLst>
              <a:ext uri="{FF2B5EF4-FFF2-40B4-BE49-F238E27FC236}">
                <a16:creationId xmlns="" xmlns:a16="http://schemas.microsoft.com/office/drawing/2014/main" id="{BF5CA836-893B-4656-9FE0-8A9FC145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92" name="Text Box 23">
            <a:extLst>
              <a:ext uri="{FF2B5EF4-FFF2-40B4-BE49-F238E27FC236}">
                <a16:creationId xmlns="" xmlns:a16="http://schemas.microsoft.com/office/drawing/2014/main" id="{09878195-734E-483F-BB30-DE06801BE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0211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93" name="Text Box 24">
            <a:extLst>
              <a:ext uri="{FF2B5EF4-FFF2-40B4-BE49-F238E27FC236}">
                <a16:creationId xmlns="" xmlns:a16="http://schemas.microsoft.com/office/drawing/2014/main" id="{0D9E5ABE-7B17-4226-861D-3B894FB61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28975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编译型</a:t>
            </a:r>
            <a:r>
              <a:rPr lang="en-US" altLang="zh-CN" sz="2800" dirty="0"/>
              <a:t>)</a:t>
            </a:r>
          </a:p>
        </p:txBody>
      </p:sp>
      <p:sp>
        <p:nvSpPr>
          <p:cNvPr id="135194" name="Text Box 25">
            <a:extLst>
              <a:ext uri="{FF2B5EF4-FFF2-40B4-BE49-F238E27FC236}">
                <a16:creationId xmlns="" xmlns:a16="http://schemas.microsoft.com/office/drawing/2014/main" id="{75187809-FDE0-4042-A6C1-79BA0C705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445125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95" name="Line 26">
            <a:extLst>
              <a:ext uri="{FF2B5EF4-FFF2-40B4-BE49-F238E27FC236}">
                <a16:creationId xmlns="" xmlns:a16="http://schemas.microsoft.com/office/drawing/2014/main" id="{E97F7C99-34E7-49D8-B120-DBA9D5386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661025"/>
            <a:ext cx="1873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6" name="Text Box 33">
            <a:extLst>
              <a:ext uri="{FF2B5EF4-FFF2-40B4-BE49-F238E27FC236}">
                <a16:creationId xmlns="" xmlns:a16="http://schemas.microsoft.com/office/drawing/2014/main" id="{2D453971-E19E-44EB-8F64-74225110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5445125"/>
            <a:ext cx="1728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逐条解释执行</a:t>
            </a:r>
          </a:p>
        </p:txBody>
      </p:sp>
      <p:sp>
        <p:nvSpPr>
          <p:cNvPr id="135197" name="Text Box 34">
            <a:extLst>
              <a:ext uri="{FF2B5EF4-FFF2-40B4-BE49-F238E27FC236}">
                <a16:creationId xmlns="" xmlns:a16="http://schemas.microsoft.com/office/drawing/2014/main" id="{E70DA555-A530-4D15-8F91-6101D8A53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668838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解释型</a:t>
            </a:r>
            <a:r>
              <a:rPr lang="en-US" altLang="zh-CN" sz="2800" dirty="0"/>
              <a:t>)</a:t>
            </a:r>
          </a:p>
        </p:txBody>
      </p:sp>
      <p:sp>
        <p:nvSpPr>
          <p:cNvPr id="135198" name="Text Box 35">
            <a:extLst>
              <a:ext uri="{FF2B5EF4-FFF2-40B4-BE49-F238E27FC236}">
                <a16:creationId xmlns="" xmlns:a16="http://schemas.microsoft.com/office/drawing/2014/main" id="{9253399D-3E2B-4B3B-A74B-9108B1D2F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300663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解释程序</a:t>
            </a:r>
          </a:p>
        </p:txBody>
      </p:sp>
    </p:spTree>
  </p:cSld>
  <p:clrMapOvr>
    <a:masterClrMapping/>
  </p:clrMapOvr>
  <p:transition spd="med">
    <p:checker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8E07A867-7147-414D-B496-8676D958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6195" name="内容占位符 7">
            <a:extLst>
              <a:ext uri="{FF2B5EF4-FFF2-40B4-BE49-F238E27FC236}">
                <a16:creationId xmlns="" xmlns:a16="http://schemas.microsoft.com/office/drawing/2014/main" id="{B28630A5-29B7-4FD6-8203-9A14642443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#include "stdio.h"</a:t>
            </a:r>
          </a:p>
          <a:p>
            <a:r>
              <a:rPr lang="en-US" altLang="zh-CN" sz="2400"/>
              <a:t>void main()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	int sum=0;</a:t>
            </a:r>
          </a:p>
          <a:p>
            <a:r>
              <a:rPr lang="en-US" altLang="zh-CN" sz="2400"/>
              <a:t>	for(int i=1;i&lt;=100;i++)</a:t>
            </a:r>
          </a:p>
          <a:p>
            <a:r>
              <a:rPr lang="en-US" altLang="zh-CN" sz="2400"/>
              <a:t>		sum=sum+i;</a:t>
            </a:r>
          </a:p>
          <a:p>
            <a:r>
              <a:rPr lang="en-US" altLang="zh-CN" sz="2400"/>
              <a:t>	printf("1+2+...+100</a:t>
            </a:r>
            <a:r>
              <a:rPr lang="zh-CN" altLang="en-US" sz="2400"/>
              <a:t>和值是</a:t>
            </a:r>
            <a:r>
              <a:rPr lang="en-US" altLang="zh-CN" sz="2400"/>
              <a:t>%d\n",sum);</a:t>
            </a:r>
          </a:p>
          <a:p>
            <a:endParaRPr lang="en-US" altLang="zh-CN" sz="2400"/>
          </a:p>
          <a:p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DF55833-9B5D-470B-8927-A5126391ED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1CF281-1250-463F-A224-AE3D207F90EC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5A3F67A-8B86-44E2-82B5-ED1D59FB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358CBA0-6289-493B-AC5C-8B0BF643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F41B385-E848-4556-9FB1-359E44ECF5E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B84527DC-37B9-49CD-8F1F-97464241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7219" name="内容占位符 7">
            <a:extLst>
              <a:ext uri="{FF2B5EF4-FFF2-40B4-BE49-F238E27FC236}">
                <a16:creationId xmlns="" xmlns:a16="http://schemas.microsoft.com/office/drawing/2014/main" id="{727AC051-2B47-4ED2-B7FB-DB7A5C96D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#include "stdio.h"</a:t>
            </a:r>
          </a:p>
          <a:p>
            <a:r>
              <a:rPr lang="en-US" altLang="zh-CN" sz="1800"/>
              <a:t>void main()</a:t>
            </a:r>
          </a:p>
          <a:p>
            <a:r>
              <a:rPr lang="en-US" altLang="zh-CN" sz="1800"/>
              <a:t>{</a:t>
            </a:r>
          </a:p>
          <a:p>
            <a:r>
              <a:rPr lang="en-US" altLang="zh-CN" sz="1800"/>
              <a:t>	int sum1=0;</a:t>
            </a:r>
          </a:p>
          <a:p>
            <a:r>
              <a:rPr lang="en-US" altLang="zh-CN" sz="1800"/>
              <a:t>	int sum2=0;</a:t>
            </a:r>
          </a:p>
          <a:p>
            <a:r>
              <a:rPr lang="en-US" altLang="zh-CN" sz="1800"/>
              <a:t>	for(int i=1;i&lt;=100;i++)</a:t>
            </a:r>
          </a:p>
          <a:p>
            <a:r>
              <a:rPr lang="en-US" altLang="zh-CN" sz="1800"/>
              <a:t>	{</a:t>
            </a:r>
          </a:p>
          <a:p>
            <a:r>
              <a:rPr lang="en-US" altLang="zh-CN" sz="1800"/>
              <a:t>		if(i%2==0)</a:t>
            </a:r>
          </a:p>
          <a:p>
            <a:r>
              <a:rPr lang="en-US" altLang="zh-CN" sz="1800"/>
              <a:t>          	  sum1=sum1+i;</a:t>
            </a:r>
          </a:p>
          <a:p>
            <a:r>
              <a:rPr lang="en-US" altLang="zh-CN" sz="1800"/>
              <a:t>		else</a:t>
            </a:r>
          </a:p>
          <a:p>
            <a:r>
              <a:rPr lang="en-US" altLang="zh-CN" sz="1800"/>
              <a:t>		sum2=sum2+i;</a:t>
            </a:r>
          </a:p>
          <a:p>
            <a:r>
              <a:rPr lang="en-US" altLang="zh-CN" sz="1800"/>
              <a:t>	}</a:t>
            </a:r>
          </a:p>
          <a:p>
            <a:r>
              <a:rPr lang="en-US" altLang="zh-CN" sz="1800"/>
              <a:t>	printf("</a:t>
            </a:r>
            <a:r>
              <a:rPr lang="zh-CN" altLang="en-US" sz="1800"/>
              <a:t>偶数和值：</a:t>
            </a:r>
            <a:r>
              <a:rPr lang="en-US" altLang="zh-CN" sz="1800"/>
              <a:t>%d  </a:t>
            </a:r>
            <a:r>
              <a:rPr lang="zh-CN" altLang="en-US" sz="1800"/>
              <a:t>奇数和值：</a:t>
            </a:r>
            <a:r>
              <a:rPr lang="en-US" altLang="zh-CN" sz="1800"/>
              <a:t>%d\n",sum1,sum2);</a:t>
            </a:r>
          </a:p>
          <a:p>
            <a:endParaRPr lang="en-US" altLang="zh-CN" sz="1800"/>
          </a:p>
          <a:p>
            <a:r>
              <a:rPr lang="en-US" altLang="zh-CN" sz="1800"/>
              <a:t>}</a:t>
            </a:r>
            <a:endParaRPr lang="zh-CN" altLang="en-US" sz="180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64E15-67E3-4B48-8FBF-7DA6FC0FC4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D23C69-7787-4761-801D-3233960D3AC5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F99A18E-247E-4264-A7F5-B141783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D4AB22F-474D-4530-A716-7299A614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CC98910-0429-4BAB-9118-B7871074511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7541DE61-BAED-4FEB-91FC-A259FB7C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8243" name="内容占位符 7">
            <a:extLst>
              <a:ext uri="{FF2B5EF4-FFF2-40B4-BE49-F238E27FC236}">
                <a16:creationId xmlns="" xmlns:a16="http://schemas.microsoft.com/office/drawing/2014/main" id="{FD470784-5E01-4FE6-AC14-B477678D5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F3CDACC-6F62-43B3-A6AA-449EC691EE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D23C69-7787-4761-801D-3233960D3AC5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36C1E26-CB8A-4B09-BFC6-8F4CEA0C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7C09676-EE50-4A47-9729-174D1699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D52D34C-7CCD-48E5-A502-EC79AC9103A0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38247" name="Picture 2">
            <a:extLst>
              <a:ext uri="{FF2B5EF4-FFF2-40B4-BE49-F238E27FC236}">
                <a16:creationId xmlns="" xmlns:a16="http://schemas.microsoft.com/office/drawing/2014/main" id="{6DB72063-C31F-4E2F-954C-B9AD9133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5038"/>
            <a:ext cx="5761038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1F1BB155-B520-44D6-82EC-B99D6ADC89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862DFA-7485-46DA-B974-FD12821A0AC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4048C449-2DCE-40CB-9A59-920FDE3C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4E837E6D-8A01-46EF-9FBF-F8E001AE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E99EDFD-5B7B-4383-856A-3D65567532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="" xmlns:a16="http://schemas.microsoft.com/office/drawing/2014/main" id="{3F5C7055-6087-4085-BCF9-3F73FAE3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86020" name="Rectangle 4">
            <a:extLst>
              <a:ext uri="{FF2B5EF4-FFF2-40B4-BE49-F238E27FC236}">
                <a16:creationId xmlns="" xmlns:a16="http://schemas.microsoft.com/office/drawing/2014/main" id="{61E8958B-79D4-4944-A29C-C121BDE7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1.6</a:t>
            </a:r>
            <a:r>
              <a:rPr lang="zh-CN" altLang="en-US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、计算机网络安全</a:t>
            </a:r>
          </a:p>
        </p:txBody>
      </p:sp>
      <p:sp>
        <p:nvSpPr>
          <p:cNvPr id="139271" name="Rectangle 6">
            <a:extLst>
              <a:ext uri="{FF2B5EF4-FFF2-40B4-BE49-F238E27FC236}">
                <a16:creationId xmlns="" xmlns:a16="http://schemas.microsoft.com/office/drawing/2014/main" id="{2F386699-5415-4BDE-B330-C61AAE12D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748712" cy="4392613"/>
          </a:xfrm>
          <a:noFill/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2060"/>
                </a:solidFill>
              </a:rPr>
              <a:t>1.6.1</a:t>
            </a:r>
            <a:r>
              <a:rPr lang="zh-CN" altLang="en-US" sz="2800">
                <a:solidFill>
                  <a:srgbClr val="002060"/>
                </a:solidFill>
              </a:rPr>
              <a:t>、计算机病毒与预防</a:t>
            </a:r>
            <a:endParaRPr lang="en-US" altLang="zh-CN" sz="2800"/>
          </a:p>
          <a:p>
            <a:pPr eaLnBrk="1" hangingPunct="1"/>
            <a:r>
              <a:rPr lang="zh-CN" altLang="en-US" sz="2800"/>
              <a:t>计算机病毒</a:t>
            </a:r>
            <a:br>
              <a:rPr lang="zh-CN" altLang="en-US" sz="2800"/>
            </a:br>
            <a:r>
              <a:rPr lang="zh-CN" altLang="en-US" sz="2800"/>
              <a:t>  是指人为编写的破坏计算机功能或毁坏数据，影响计算机使用，并能自我复制的程序代码。</a:t>
            </a:r>
          </a:p>
          <a:p>
            <a:pPr eaLnBrk="1" hangingPunct="1"/>
            <a:r>
              <a:rPr lang="zh-CN" altLang="en-US" sz="2800"/>
              <a:t>计算机病毒的特点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攻击破坏性，寄生变形性、传播及传染性、 潜伏性。</a:t>
            </a:r>
          </a:p>
        </p:txBody>
      </p:sp>
    </p:spTree>
  </p:cSld>
  <p:clrMapOvr>
    <a:masterClrMapping/>
  </p:clrMapOvr>
  <p:transition spd="med">
    <p:checker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ECE9CF5-1953-4A1C-A021-D22B0669FA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D31DE3-07A7-4311-8498-9A4F75BDED1D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E0F4282-B3A4-42B7-8E18-CAFFF41B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007CFC0-D09D-4203-AD74-804EE03A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04CB93-67D4-4DF4-ADD9-809B0E17E17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0293" name="Rectangle 3">
            <a:extLst>
              <a:ext uri="{FF2B5EF4-FFF2-40B4-BE49-F238E27FC236}">
                <a16:creationId xmlns="" xmlns:a16="http://schemas.microsoft.com/office/drawing/2014/main" id="{B55C2029-B30A-4028-A809-F4D212CBB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/>
              <a:t>计算机病毒预防措施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zh-CN" altLang="en-US" sz="2800"/>
              <a:t>避免多人共用一台计算机；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 杜绝使用来源不明的移动存储设备和盗版软件；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不要打开陌生人发来的邮件；</a:t>
            </a:r>
            <a:endParaRPr lang="en-US" altLang="zh-CN" sz="2800"/>
          </a:p>
          <a:p>
            <a:pPr eaLnBrk="1" hangingPunct="1"/>
            <a:r>
              <a:rPr lang="zh-CN" altLang="en-US" sz="2800"/>
              <a:t>     将重要的数据文件备份到移动存储设备上；</a:t>
            </a:r>
          </a:p>
          <a:p>
            <a:pPr eaLnBrk="1" hangingPunct="1"/>
            <a:r>
              <a:rPr lang="zh-CN" altLang="en-US" sz="2800"/>
              <a:t>     用杀毒软件定期检查计算机，并经常升级杀毒软件。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68EE1B72-4762-493C-9FD5-803FF533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内容占位符 2">
            <a:extLst>
              <a:ext uri="{FF2B5EF4-FFF2-40B4-BE49-F238E27FC236}">
                <a16:creationId xmlns="" xmlns:a16="http://schemas.microsoft.com/office/drawing/2014/main" id="{853AEC55-7DA2-4FDF-AF4C-F5934B03B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8" y="1844675"/>
            <a:ext cx="8955087" cy="4392613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1.6.2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  <a:r>
              <a:rPr lang="zh-CN" altLang="en-US"/>
              <a:t>措施</a:t>
            </a:r>
            <a:endParaRPr lang="en-US" altLang="zh-CN"/>
          </a:p>
          <a:p>
            <a:r>
              <a:rPr lang="zh-CN" altLang="en-US"/>
              <a:t>  防火墙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 布置在内网和外网之间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  入侵检测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布置在计算机内部网络的各个关键位置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8A1EBDC-9F6D-4B94-91D9-5579E5BE3A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FBB8DE4-D3D6-4B8A-87F8-50D736B1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1E25C29-7E41-4F16-892F-7AC831F5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C20F134-2D05-4E91-AA5C-21379A76694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8EACE60E-4C6E-45CA-960C-0EF34CCC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E1DD29-8490-4E21-9F6E-6974FA5E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5909810-A168-4F53-AABC-40931C55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证明了通用</a:t>
            </a:r>
            <a:r>
              <a:rPr lang="zh-CN" altLang="en-US" sz="4400"/>
              <a:t>计算</a:t>
            </a:r>
            <a:r>
              <a:rPr lang="zh-CN" altLang="en-US" sz="4400" smtClean="0"/>
              <a:t>理论（只要为它编好程序，它就能承担其他机器能做的任何工作。）</a:t>
            </a:r>
            <a:endParaRPr lang="en-US" altLang="zh-CN" sz="4400" dirty="0"/>
          </a:p>
          <a:p>
            <a:r>
              <a:rPr lang="zh-CN" altLang="en-US" sz="4400" dirty="0"/>
              <a:t>揭示了计算机的工作模式和主要架构</a:t>
            </a:r>
            <a:endParaRPr lang="en-US" altLang="zh-CN" sz="4400" dirty="0"/>
          </a:p>
          <a:p>
            <a:r>
              <a:rPr lang="zh-CN" altLang="en-US" sz="4400" dirty="0"/>
              <a:t>引入读写、算法与程序的概念</a:t>
            </a:r>
          </a:p>
        </p:txBody>
      </p:sp>
    </p:spTree>
    <p:extLst>
      <p:ext uri="{BB962C8B-B14F-4D97-AF65-F5344CB8AC3E}">
        <p14:creationId xmlns:p14="http://schemas.microsoft.com/office/powerpoint/2010/main" val="1142506697"/>
      </p:ext>
    </p:extLst>
  </p:cSld>
  <p:clrMapOvr>
    <a:masterClrMapping/>
  </p:clrMapOvr>
  <p:transition spd="med"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8C5F86D-692D-4373-BA11-2E605791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机械结构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="" xmlns:a16="http://schemas.microsoft.com/office/drawing/2014/main" id="{A90C046A-8880-4F8B-8486-E88F82BC4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0" y="1879972"/>
            <a:ext cx="6626938" cy="4392613"/>
          </a:xfrm>
        </p:spPr>
      </p:pic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4B94AAB-DF58-466F-B863-4493F099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0ADC71C-AFD1-4491-8D7E-DE14809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F44CB0D-91F9-4AE8-84A1-65486D43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146991"/>
      </p:ext>
    </p:extLst>
  </p:cSld>
  <p:clrMapOvr>
    <a:masterClrMapping/>
  </p:clrMapOvr>
  <p:transition spd="med"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CEF18D-6826-4636-AA93-153DB1E0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架构和程序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D627ECFB-7EE7-4454-9706-F2BDBF43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07" y="1844674"/>
            <a:ext cx="5749585" cy="4392613"/>
          </a:xfrm>
        </p:spPr>
      </p:pic>
    </p:spTree>
    <p:extLst>
      <p:ext uri="{BB962C8B-B14F-4D97-AF65-F5344CB8AC3E}">
        <p14:creationId xmlns:p14="http://schemas.microsoft.com/office/powerpoint/2010/main" val="252381582"/>
      </p:ext>
    </p:extLst>
  </p:cSld>
  <p:clrMapOvr>
    <a:masterClrMapping/>
  </p:clrMapOvr>
  <p:transition spd="med"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BD60B2FB-CFE0-460F-A505-CBBA6770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ENIVA</a:t>
            </a:r>
            <a:r>
              <a:rPr lang="zh-CN" altLang="en-US" dirty="0"/>
              <a:t>，</a:t>
            </a:r>
            <a:r>
              <a:rPr lang="en-US" altLang="zh-CN" dirty="0"/>
              <a:t>EDVAC</a:t>
            </a:r>
            <a:r>
              <a:rPr lang="zh-CN" altLang="en-US" dirty="0"/>
              <a:t>，</a:t>
            </a:r>
            <a:r>
              <a:rPr lang="en-US" altLang="zh-CN" dirty="0"/>
              <a:t>EDSAC</a:t>
            </a:r>
            <a:endParaRPr lang="zh-CN" altLang="en-US" dirty="0"/>
          </a:p>
        </p:txBody>
      </p:sp>
      <p:sp>
        <p:nvSpPr>
          <p:cNvPr id="8195" name="内容占位符 7">
            <a:extLst>
              <a:ext uri="{FF2B5EF4-FFF2-40B4-BE49-F238E27FC236}">
                <a16:creationId xmlns="" xmlns:a16="http://schemas.microsoft.com/office/drawing/2014/main" id="{0EC16C41-A9AC-470D-8F34-FA60413CA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是世界上第一台</a:t>
            </a:r>
            <a:r>
              <a:rPr lang="zh-CN" altLang="en-US"/>
              <a:t>通用</a:t>
            </a:r>
            <a:r>
              <a:rPr lang="zh-CN" altLang="en-US" smtClean="0"/>
              <a:t>电子计算机（</a:t>
            </a:r>
            <a:r>
              <a:rPr lang="en-US" altLang="zh-CN" smtClean="0"/>
              <a:t>1946</a:t>
            </a:r>
            <a:r>
              <a:rPr lang="zh-CN" altLang="en-US" smtClean="0"/>
              <a:t>年） </a:t>
            </a:r>
            <a:endParaRPr lang="en-US" altLang="zh-CN" dirty="0"/>
          </a:p>
          <a:p>
            <a:r>
              <a:rPr lang="en-US" altLang="zh-CN" dirty="0"/>
              <a:t>EDVAC </a:t>
            </a:r>
            <a:r>
              <a:rPr lang="zh-CN" altLang="en-US" dirty="0"/>
              <a:t>为储存程序式计算机（离散变量</a:t>
            </a:r>
            <a:r>
              <a:rPr lang="zh-CN" altLang="en-US"/>
              <a:t>电子计算机 </a:t>
            </a:r>
            <a:r>
              <a:rPr lang="zh-CN" altLang="en-US" smtClean="0"/>
              <a:t>）（</a:t>
            </a:r>
            <a:r>
              <a:rPr lang="en-US" altLang="zh-CN" smtClean="0"/>
              <a:t>1951</a:t>
            </a:r>
            <a:r>
              <a:rPr lang="zh-CN" altLang="en-US" smtClean="0"/>
              <a:t>年）</a:t>
            </a:r>
            <a:endParaRPr lang="en-US" altLang="zh-CN" dirty="0"/>
          </a:p>
          <a:p>
            <a:r>
              <a:rPr lang="en-US" altLang="zh-CN" dirty="0"/>
              <a:t>EDSAC</a:t>
            </a:r>
            <a:r>
              <a:rPr lang="zh-CN" altLang="en-US" dirty="0"/>
              <a:t>第一台实用的储存程序式计算机</a:t>
            </a:r>
            <a:r>
              <a:rPr lang="en-US" altLang="zh-CN" dirty="0"/>
              <a:t>(</a:t>
            </a:r>
            <a:r>
              <a:rPr lang="zh-CN" altLang="en-US" dirty="0"/>
              <a:t>电子延迟存储自动计算器</a:t>
            </a:r>
            <a:r>
              <a:rPr lang="en-US" altLang="zh-CN" dirty="0"/>
              <a:t>) </a:t>
            </a:r>
            <a:r>
              <a:rPr lang="zh-CN" altLang="en-US" dirty="0"/>
              <a:t>以</a:t>
            </a:r>
            <a:r>
              <a:rPr lang="en-US" altLang="zh-CN" dirty="0"/>
              <a:t>EDVAC</a:t>
            </a:r>
            <a:r>
              <a:rPr lang="zh-CN" altLang="en-US" dirty="0"/>
              <a:t>为蓝本设计和建造（改进</a:t>
            </a:r>
            <a:r>
              <a:rPr lang="zh-CN" altLang="en-US"/>
              <a:t>版 </a:t>
            </a:r>
            <a:r>
              <a:rPr lang="zh-CN" altLang="en-US" smtClean="0"/>
              <a:t>），两者</a:t>
            </a:r>
            <a:r>
              <a:rPr lang="zh-CN" altLang="en-US" dirty="0"/>
              <a:t>的区别</a:t>
            </a:r>
            <a:r>
              <a:rPr lang="zh-CN" altLang="en-US"/>
              <a:t>在于</a:t>
            </a:r>
            <a:r>
              <a:rPr lang="zh-CN" altLang="en-US" smtClean="0"/>
              <a:t>实用性</a:t>
            </a:r>
            <a:r>
              <a:rPr lang="zh-CN" altLang="en-US"/>
              <a:t>。</a:t>
            </a:r>
            <a:r>
              <a:rPr lang="zh-CN" altLang="en-US" smtClean="0"/>
              <a:t>（</a:t>
            </a:r>
            <a:r>
              <a:rPr lang="en-US" altLang="zh-CN" smtClean="0"/>
              <a:t>1949</a:t>
            </a:r>
            <a:r>
              <a:rPr lang="zh-CN" altLang="en-US" smtClean="0"/>
              <a:t>年）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BF8550-D412-4B78-A4A5-A097A2F874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AE7C6-AC6F-48CA-B8A2-BD6B310D847C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1462868-895D-4EA0-B631-31EBB25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3CFE49B-8893-4976-B4B9-1B529A8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C01E17-559C-437F-A013-CDC82B6FF512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8157A0-DC7F-4A09-8B8F-909C92BA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25" y="2420888"/>
            <a:ext cx="7416750" cy="2412528"/>
          </a:xfrm>
        </p:spPr>
        <p:txBody>
          <a:bodyPr/>
          <a:lstStyle/>
          <a:p>
            <a:r>
              <a:rPr lang="en-US" altLang="zh-CN" sz="4000" dirty="0"/>
              <a:t>1.1.2 </a:t>
            </a:r>
            <a:r>
              <a:rPr lang="zh-CN" altLang="en-US" sz="4000" dirty="0"/>
              <a:t>、计算机发展的几个阶段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7C2C545-53F5-4782-AE83-0928A49D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5336F1B-3A60-4053-A22F-2ED65809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E3C2CEC-AC3B-4A83-85E3-06679C7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783825"/>
      </p:ext>
    </p:extLst>
  </p:cSld>
  <p:clrMapOvr>
    <a:masterClrMapping/>
  </p:clrMapOvr>
  <p:transition spd="med"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D0FAEF0-D9FB-4874-9856-F6AEDAFE9C05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9A21F6DC-A99A-402D-BCCD-70282BF83B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BC79C01-8B3E-4DBD-8007-16D4D2DC4449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</a:t>
            </a: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6E8D40A-AE0F-4428-8A4F-A413554A3AAA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1FC3D2FC-1B05-4F80-9643-E017898A82B9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B96F2C03-0309-4BC7-96C8-8D31F0956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第一章  计算机概述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="" xmlns:a16="http://schemas.microsoft.com/office/drawing/2014/main" id="{10F54CC7-A010-48B1-8DD4-3FB013F3A6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1.1</a:t>
            </a:r>
            <a:r>
              <a:rPr lang="zh-CN" altLang="en-US">
                <a:solidFill>
                  <a:srgbClr val="002060"/>
                </a:solidFill>
              </a:rPr>
              <a:t>、计算机基本概况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1.2</a:t>
            </a:r>
            <a:r>
              <a:rPr lang="zh-CN" altLang="en-US">
                <a:solidFill>
                  <a:srgbClr val="002060"/>
                </a:solidFill>
              </a:rPr>
              <a:t>、数制与信息存储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1.3</a:t>
            </a:r>
            <a:r>
              <a:rPr lang="zh-CN" altLang="en-US">
                <a:solidFill>
                  <a:srgbClr val="002060"/>
                </a:solidFill>
              </a:rPr>
              <a:t>、字符与汉字编码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1.4</a:t>
            </a:r>
            <a:r>
              <a:rPr lang="zh-CN" altLang="en-US">
                <a:solidFill>
                  <a:srgbClr val="002060"/>
                </a:solidFill>
              </a:rPr>
              <a:t>、计算机硬件系统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1.5</a:t>
            </a:r>
            <a:r>
              <a:rPr lang="zh-CN" altLang="en-US">
                <a:solidFill>
                  <a:srgbClr val="002060"/>
                </a:solidFill>
              </a:rPr>
              <a:t>、计算机软件系统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1.6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</a:p>
        </p:txBody>
      </p:sp>
    </p:spTree>
  </p:cSld>
  <p:clrMapOvr>
    <a:masterClrMapping/>
  </p:clrMapOvr>
  <p:transition spd="med"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3">
            <a:extLst>
              <a:ext uri="{FF2B5EF4-FFF2-40B4-BE49-F238E27FC236}">
                <a16:creationId xmlns="" xmlns:a16="http://schemas.microsoft.com/office/drawing/2014/main" id="{A49A57ED-5571-4011-BFFB-B7D34816D323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17FC060-8883-4CA5-A42F-A2CB3112833E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8" name="页脚占位符 4">
            <a:extLst>
              <a:ext uri="{FF2B5EF4-FFF2-40B4-BE49-F238E27FC236}">
                <a16:creationId xmlns="" xmlns:a16="http://schemas.microsoft.com/office/drawing/2014/main" id="{708D6B7F-A764-45EB-A9D2-E3AD4F0E2156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9" name="灯片编号占位符 5">
            <a:extLst>
              <a:ext uri="{FF2B5EF4-FFF2-40B4-BE49-F238E27FC236}">
                <a16:creationId xmlns="" xmlns:a16="http://schemas.microsoft.com/office/drawing/2014/main" id="{C3982EEE-F009-4430-A50D-8CE3DAD806FC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727078A6-9DBD-49A8-A638-A59E326FCD3D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28672" name="Group 0">
            <a:extLst>
              <a:ext uri="{FF2B5EF4-FFF2-40B4-BE49-F238E27FC236}">
                <a16:creationId xmlns="" xmlns:a16="http://schemas.microsoft.com/office/drawing/2014/main" id="{47E6F04E-2F79-45D6-BB67-CA267FEA4047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628775"/>
          <a:ext cx="7731125" cy="4541840"/>
        </p:xfrm>
        <a:graphic>
          <a:graphicData uri="http://schemas.openxmlformats.org/drawingml/2006/table">
            <a:tbl>
              <a:tblPr/>
              <a:tblGrid>
                <a:gridCol w="21604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72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922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82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791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第一代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第二代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1946~1955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1956~1963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电子管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晶体管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几兆条指令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第三代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第四代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1964~1971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1972~Now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中小规模集成电路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大规模和超大规模集成电路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几千万指令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几亿条指令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411" name="Picture 227" descr="tube">
            <a:extLst>
              <a:ext uri="{FF2B5EF4-FFF2-40B4-BE49-F238E27FC236}">
                <a16:creationId xmlns="" xmlns:a16="http://schemas.microsoft.com/office/drawing/2014/main" id="{A55A131F-5FC8-48CB-82EC-D3B54B33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916113"/>
            <a:ext cx="1500187" cy="16557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2" name="Picture 349" descr="transistor">
            <a:extLst>
              <a:ext uri="{FF2B5EF4-FFF2-40B4-BE49-F238E27FC236}">
                <a16:creationId xmlns="" xmlns:a16="http://schemas.microsoft.com/office/drawing/2014/main" id="{D099CC70-2417-47D2-B620-F8443C22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191611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3" name="Picture 350" descr="IC">
            <a:extLst>
              <a:ext uri="{FF2B5EF4-FFF2-40B4-BE49-F238E27FC236}">
                <a16:creationId xmlns="" xmlns:a16="http://schemas.microsoft.com/office/drawing/2014/main" id="{0E9654F7-502D-493A-8199-D08886FB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22116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4" name="Picture 352" descr="VLSI">
            <a:extLst>
              <a:ext uri="{FF2B5EF4-FFF2-40B4-BE49-F238E27FC236}">
                <a16:creationId xmlns="" xmlns:a16="http://schemas.microsoft.com/office/drawing/2014/main" id="{FAB53297-5BC8-469E-80C0-FA5263A1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221163"/>
            <a:ext cx="1512888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0">
            <a:extLst>
              <a:ext uri="{FF2B5EF4-FFF2-40B4-BE49-F238E27FC236}">
                <a16:creationId xmlns="" xmlns:a16="http://schemas.microsoft.com/office/drawing/2014/main" id="{B6D61886-34E3-4D95-98AA-85E3F817F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BDA923-4A9A-4FEC-A440-958C0212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80928"/>
            <a:ext cx="7827962" cy="936625"/>
          </a:xfrm>
        </p:spPr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、计算机分类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A022807-F564-472B-93A4-3CEB2C79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18BA635-E14C-40D8-A883-3DA731AE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A2A5BDD-60E9-4DC9-9E8D-4658B6D9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550076"/>
      </p:ext>
    </p:extLst>
  </p:cSld>
  <p:clrMapOvr>
    <a:masterClrMapping/>
  </p:clrMapOvr>
  <p:transition spd="med"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="" xmlns:a16="http://schemas.microsoft.com/office/drawing/2014/main" id="{CA94B9D7-E026-41C9-94D4-45912CE984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070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65093B81-E13A-4E54-9329-A6FD3087CA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="" xmlns:a16="http://schemas.microsoft.com/office/drawing/2014/main" id="{635567C4-F3C9-4B2D-8C9D-9D2DFED5775B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8705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="" xmlns:a16="http://schemas.microsoft.com/office/drawing/2014/main" id="{12019AD9-A96C-4248-AC61-0048E84DC2F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070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6A9212B4-6314-4CFC-BB7E-C0585BDCD4C4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="" xmlns:a16="http://schemas.microsoft.com/office/drawing/2014/main" id="{85587164-C1C7-4637-900D-0A6706A7A1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8018" y="332656"/>
            <a:ext cx="7827963" cy="93662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latin typeface="华文隶书" pitchFamily="2" charset="-122"/>
                <a:ea typeface="华文隶书" pitchFamily="2" charset="-122"/>
              </a:rPr>
              <a:t>计算机分类</a:t>
            </a:r>
          </a:p>
        </p:txBody>
      </p:sp>
      <p:sp>
        <p:nvSpPr>
          <p:cNvPr id="122940" name="AutoShape 60">
            <a:extLst>
              <a:ext uri="{FF2B5EF4-FFF2-40B4-BE49-F238E27FC236}">
                <a16:creationId xmlns="" xmlns:a16="http://schemas.microsoft.com/office/drawing/2014/main" id="{19546C91-2EB3-4AB6-A960-3F0C7A2B3B01}"/>
              </a:ext>
            </a:extLst>
          </p:cNvPr>
          <p:cNvSpPr>
            <a:spLocks/>
          </p:cNvSpPr>
          <p:nvPr/>
        </p:nvSpPr>
        <p:spPr bwMode="auto">
          <a:xfrm>
            <a:off x="971550" y="1843683"/>
            <a:ext cx="503238" cy="3365500"/>
          </a:xfrm>
          <a:prstGeom prst="leftBrace">
            <a:avLst>
              <a:gd name="adj1" fmla="val 55731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1" name="Text Box 61">
            <a:extLst>
              <a:ext uri="{FF2B5EF4-FFF2-40B4-BE49-F238E27FC236}">
                <a16:creationId xmlns="" xmlns:a16="http://schemas.microsoft.com/office/drawing/2014/main" id="{4F3459EC-325A-43AF-9868-5834E586B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907952"/>
            <a:ext cx="28098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按工作原理划分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按功能划分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按性能划分</a:t>
            </a:r>
          </a:p>
        </p:txBody>
      </p:sp>
      <p:sp>
        <p:nvSpPr>
          <p:cNvPr id="122943" name="Text Box 63">
            <a:extLst>
              <a:ext uri="{FF2B5EF4-FFF2-40B4-BE49-F238E27FC236}">
                <a16:creationId xmlns="" xmlns:a16="http://schemas.microsoft.com/office/drawing/2014/main" id="{094D6771-BEAD-4A1B-981A-507C2D2AB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700808"/>
            <a:ext cx="3167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数字式电子计算机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模拟数字混合计算机</a:t>
            </a:r>
          </a:p>
        </p:txBody>
      </p:sp>
      <p:sp>
        <p:nvSpPr>
          <p:cNvPr id="122944" name="Text Box 64">
            <a:extLst>
              <a:ext uri="{FF2B5EF4-FFF2-40B4-BE49-F238E27FC236}">
                <a16:creationId xmlns="" xmlns:a16="http://schemas.microsoft.com/office/drawing/2014/main" id="{6F0418FF-B310-4FA1-8EF7-D0FD24C35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027958"/>
            <a:ext cx="2736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专用计算机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通用计算机</a:t>
            </a:r>
            <a:endParaRPr kumimoji="1" lang="zh-CN" altLang="en-US" sz="2400">
              <a:solidFill>
                <a:srgbClr val="00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122945" name="Text Box 65">
            <a:extLst>
              <a:ext uri="{FF2B5EF4-FFF2-40B4-BE49-F238E27FC236}">
                <a16:creationId xmlns="" xmlns:a16="http://schemas.microsoft.com/office/drawing/2014/main" id="{B1ED17E3-4401-4E52-8F73-25DDD18EE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741" y="3893146"/>
            <a:ext cx="27352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巨型计算机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大中型计算机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小型计算机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工作站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smtClean="0">
                <a:solidFill>
                  <a:srgbClr val="000000"/>
                </a:solidFill>
                <a:latin typeface="华文新魏" panose="02010800040101010101" pitchFamily="2" charset="-122"/>
              </a:rPr>
              <a:t>微型计算机</a:t>
            </a:r>
            <a:endParaRPr kumimoji="1" lang="en-US" altLang="zh-CN" sz="2000" smtClean="0">
              <a:solidFill>
                <a:srgbClr val="0000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服务器</a:t>
            </a:r>
          </a:p>
        </p:txBody>
      </p:sp>
      <p:sp>
        <p:nvSpPr>
          <p:cNvPr id="122947" name="AutoShape 67">
            <a:extLst>
              <a:ext uri="{FF2B5EF4-FFF2-40B4-BE49-F238E27FC236}">
                <a16:creationId xmlns="" xmlns:a16="http://schemas.microsoft.com/office/drawing/2014/main" id="{36C17486-F428-4C2D-8DA9-B125A193E0AA}"/>
              </a:ext>
            </a:extLst>
          </p:cNvPr>
          <p:cNvSpPr>
            <a:spLocks/>
          </p:cNvSpPr>
          <p:nvPr/>
        </p:nvSpPr>
        <p:spPr bwMode="auto">
          <a:xfrm>
            <a:off x="4211638" y="1772246"/>
            <a:ext cx="144462" cy="863600"/>
          </a:xfrm>
          <a:prstGeom prst="lef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8" name="AutoShape 68">
            <a:extLst>
              <a:ext uri="{FF2B5EF4-FFF2-40B4-BE49-F238E27FC236}">
                <a16:creationId xmlns="" xmlns:a16="http://schemas.microsoft.com/office/drawing/2014/main" id="{7EFD9DD7-BF84-4706-8D9E-F101CDB4CC5B}"/>
              </a:ext>
            </a:extLst>
          </p:cNvPr>
          <p:cNvSpPr>
            <a:spLocks/>
          </p:cNvSpPr>
          <p:nvPr/>
        </p:nvSpPr>
        <p:spPr bwMode="auto">
          <a:xfrm>
            <a:off x="3492500" y="3172421"/>
            <a:ext cx="144463" cy="431800"/>
          </a:xfrm>
          <a:prstGeom prst="leftBrace">
            <a:avLst>
              <a:gd name="adj1" fmla="val 2490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9" name="AutoShape 69">
            <a:extLst>
              <a:ext uri="{FF2B5EF4-FFF2-40B4-BE49-F238E27FC236}">
                <a16:creationId xmlns="" xmlns:a16="http://schemas.microsoft.com/office/drawing/2014/main" id="{08FE12AE-550C-45F1-92E0-A14CFE8EA0FF}"/>
              </a:ext>
            </a:extLst>
          </p:cNvPr>
          <p:cNvSpPr>
            <a:spLocks/>
          </p:cNvSpPr>
          <p:nvPr/>
        </p:nvSpPr>
        <p:spPr bwMode="auto">
          <a:xfrm>
            <a:off x="3419475" y="3983633"/>
            <a:ext cx="145256" cy="1668735"/>
          </a:xfrm>
          <a:prstGeom prst="leftBrace">
            <a:avLst>
              <a:gd name="adj1" fmla="val 8287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0" grpId="0" animBg="1"/>
      <p:bldP spid="122941" grpId="0"/>
      <p:bldP spid="122943" grpId="0"/>
      <p:bldP spid="122944" grpId="0"/>
      <p:bldP spid="122945" grpId="0"/>
      <p:bldP spid="122947" grpId="0" animBg="1"/>
      <p:bldP spid="122948" grpId="0" animBg="1"/>
      <p:bldP spid="1229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07098B8B-EFF9-4518-93CB-A6EF828454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98058CE-1B3A-45C7-B931-8A2E1F1E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A9104C1-6D5D-4CDF-AA40-B18437E8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2918E0B-6E46-4D91-86E7-C2B9642E8EC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8437" name="Picture 3" descr="K:\Download\timg-6.jpg">
            <a:extLst>
              <a:ext uri="{FF2B5EF4-FFF2-40B4-BE49-F238E27FC236}">
                <a16:creationId xmlns="" xmlns:a16="http://schemas.microsoft.com/office/drawing/2014/main" id="{022E82BA-C6A6-45A5-B389-7828CEF3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3311525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 descr="K:\Download\W020090825365463423431.jpg">
            <a:extLst>
              <a:ext uri="{FF2B5EF4-FFF2-40B4-BE49-F238E27FC236}">
                <a16:creationId xmlns="" xmlns:a16="http://schemas.microsoft.com/office/drawing/2014/main" id="{538E450B-3245-48AD-97FA-31B420C1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060575"/>
            <a:ext cx="36718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Box 8">
            <a:extLst>
              <a:ext uri="{FF2B5EF4-FFF2-40B4-BE49-F238E27FC236}">
                <a16:creationId xmlns="" xmlns:a16="http://schemas.microsoft.com/office/drawing/2014/main" id="{2DE92F51-1B00-4610-AEFA-C479A421A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13325"/>
            <a:ext cx="2736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巨型计算机</a:t>
            </a:r>
          </a:p>
        </p:txBody>
      </p:sp>
      <p:sp>
        <p:nvSpPr>
          <p:cNvPr id="18440" name="TextBox 9">
            <a:extLst>
              <a:ext uri="{FF2B5EF4-FFF2-40B4-BE49-F238E27FC236}">
                <a16:creationId xmlns="" xmlns:a16="http://schemas.microsoft.com/office/drawing/2014/main" id="{980C5BEA-E89D-467A-89AF-62BC6DCCD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084763"/>
            <a:ext cx="273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大中型计算机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52866D7E-D244-49A8-930C-F2B3DC619A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80B20E3E-76F0-41EC-8D43-327C7C3A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90E9DEF-C083-4F8A-AF3B-27F4DE6D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10F830F-AE55-45F9-BDE6-8783FC79F10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9461" name="Picture 2" descr="K:\Download\timg-5.jpg">
            <a:extLst>
              <a:ext uri="{FF2B5EF4-FFF2-40B4-BE49-F238E27FC236}">
                <a16:creationId xmlns="" xmlns:a16="http://schemas.microsoft.com/office/drawing/2014/main" id="{59533B24-3C88-43C9-9AD6-4190BE12B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989138"/>
            <a:ext cx="230346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>
            <a:extLst>
              <a:ext uri="{FF2B5EF4-FFF2-40B4-BE49-F238E27FC236}">
                <a16:creationId xmlns="" xmlns:a16="http://schemas.microsoft.com/office/drawing/2014/main" id="{DF6D44ED-6CC8-446B-B450-BC381C39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133600"/>
            <a:ext cx="237648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9463" name="Picture 4" descr="K:\Download\cer1YRyry9jxg.jpg">
            <a:extLst>
              <a:ext uri="{FF2B5EF4-FFF2-40B4-BE49-F238E27FC236}">
                <a16:creationId xmlns="" xmlns:a16="http://schemas.microsoft.com/office/drawing/2014/main" id="{9D14BA2C-9F89-43D0-A766-B57FE430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16113"/>
            <a:ext cx="331152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7">
            <a:extLst>
              <a:ext uri="{FF2B5EF4-FFF2-40B4-BE49-F238E27FC236}">
                <a16:creationId xmlns="" xmlns:a16="http://schemas.microsoft.com/office/drawing/2014/main" id="{5596D587-33CC-4B94-8332-4CE966329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94275"/>
            <a:ext cx="27352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小型计算机</a:t>
            </a:r>
          </a:p>
        </p:txBody>
      </p:sp>
      <p:sp>
        <p:nvSpPr>
          <p:cNvPr id="19465" name="TextBox 8">
            <a:extLst>
              <a:ext uri="{FF2B5EF4-FFF2-40B4-BE49-F238E27FC236}">
                <a16:creationId xmlns="" xmlns:a16="http://schemas.microsoft.com/office/drawing/2014/main" id="{3F36DC64-93A3-40BB-BD5B-A0F3B6AC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013325"/>
            <a:ext cx="27352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工作站</a:t>
            </a:r>
          </a:p>
        </p:txBody>
      </p:sp>
      <p:sp>
        <p:nvSpPr>
          <p:cNvPr id="19466" name="TextBox 9">
            <a:extLst>
              <a:ext uri="{FF2B5EF4-FFF2-40B4-BE49-F238E27FC236}">
                <a16:creationId xmlns="" xmlns:a16="http://schemas.microsoft.com/office/drawing/2014/main" id="{7CF85A3C-0E61-4C83-AA55-D260E4440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941888"/>
            <a:ext cx="2736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微型计算机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3DE805-D06F-4999-B307-1BB5E75E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255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1.1.4 </a:t>
            </a:r>
            <a:r>
              <a:rPr lang="zh-CN" altLang="en-US" dirty="0"/>
              <a:t>、计算机特点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D376274-1259-4EDA-9FBB-93E0A98F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18CB08F3-171F-494E-B1AB-6687ADF8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44C9812-3BF8-47B7-9ABB-04445442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312708"/>
      </p:ext>
    </p:extLst>
  </p:cSld>
  <p:clrMapOvr>
    <a:masterClrMapping/>
  </p:clrMapOvr>
  <p:transition spd="med"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357FC21-5F9B-434D-982A-6EEC3E674A2D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213600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4245812-09FF-40FE-905C-E1DD3DD6A8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C243E56-279B-4B81-8E78-EECE680822B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219950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D6F3ED8-ABFE-4991-A29F-C3B85B8838A7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213600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D0F2C7E8-A822-47BE-9CD5-3C0EFE87781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="" xmlns:a16="http://schemas.microsoft.com/office/drawing/2014/main" id="{F3CA8CC5-72F3-449A-9874-CD85434D78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556792"/>
            <a:ext cx="8964612" cy="4896544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运算速度</a:t>
            </a:r>
            <a:r>
              <a:rPr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快 </a:t>
            </a: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：</a:t>
            </a:r>
            <a:endParaRPr lang="en-US" altLang="zh-CN" sz="2800" smtClean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zh-CN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运算速度是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指计算机每秒能执行多少条指令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常用单位是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MIPS(Million   Instructions  Per Second)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的缩写，每秒处理的百万级的机器语言指令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</a:rPr>
              <a:t>数 </a:t>
            </a:r>
            <a:r>
              <a:rPr lang="zh-CN" altLang="en-US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；</a:t>
            </a:r>
            <a:endParaRPr lang="en-US" altLang="zh-CN" sz="2400" smtClean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时钟频率</a:t>
            </a:r>
            <a:r>
              <a:rPr lang="zh-CN" altLang="en-US" sz="2400" smtClean="0">
                <a:solidFill>
                  <a:srgbClr val="FF0000"/>
                </a:solidFill>
              </a:rPr>
              <a:t>是</a:t>
            </a:r>
            <a:r>
              <a:rPr lang="zh-CN" altLang="en-US" sz="2400">
                <a:solidFill>
                  <a:srgbClr val="FF0000"/>
                </a:solidFill>
              </a:rPr>
              <a:t>指同步电路中时钟的基础频率，它以“若干次周期每秒”来度量，量度单位</a:t>
            </a:r>
            <a:r>
              <a:rPr lang="zh-CN" altLang="en-US" sz="2400" smtClean="0">
                <a:solidFill>
                  <a:srgbClr val="FF0000"/>
                </a:solidFill>
              </a:rPr>
              <a:t>采用赫兹（</a:t>
            </a:r>
            <a:r>
              <a:rPr lang="en-US" altLang="zh-CN" sz="2400">
                <a:solidFill>
                  <a:srgbClr val="FF0000"/>
                </a:solidFill>
              </a:rPr>
              <a:t>Hz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计算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精度高：圆周率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л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的计算，有人曾利用计算机算到小数点后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200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万位；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="" xmlns:a16="http://schemas.microsoft.com/office/drawing/2014/main" id="{B1C31171-049D-4172-97B0-AF233C9FEE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332656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66138502-2504-451A-9FB3-4F2AF29E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07" name="内容占位符 5">
            <a:extLst>
              <a:ext uri="{FF2B5EF4-FFF2-40B4-BE49-F238E27FC236}">
                <a16:creationId xmlns="" xmlns:a16="http://schemas.microsoft.com/office/drawing/2014/main" id="{D68B0565-4FA0-4637-9956-3E21E8E13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具有“记意”和逻辑判断能力：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在程序执行过程中，计算机能够进行各种基本逻辑判断，并根据判断结果来决定下一步执行哪条指令；</a:t>
            </a:r>
            <a:endParaRPr lang="en-US" altLang="zh-CN" sz="2800" dirty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自动运行程序：用户实现编写好程序代码，向计算机发出执行指令，计算机自动完成相关操作，如，网络数据传输，无人驾驶轿车等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F7D57D81-3D5E-4B85-A2C2-5BE09DBB8A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81E12F53-5331-4004-B7B4-3D0388B1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44EB85C-9D1C-4E0F-8EB0-284DADB6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88ADD-5270-477C-A18B-B469AAFCBF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0BE6AFC-11B9-4F11-A9E6-62525C39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1.1.5 </a:t>
            </a:r>
            <a:r>
              <a:rPr lang="zh-CN" altLang="en-US" dirty="0"/>
              <a:t>、计算机应用领域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484FB4D-8C31-44D7-8167-670E3456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4815806-F399-4AC8-AB32-94101C0D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62D1C6E-3949-499D-89DF-0387BF21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36043"/>
      </p:ext>
    </p:extLst>
  </p:cSld>
  <p:clrMapOvr>
    <a:masterClrMapping/>
  </p:clrMapOvr>
  <p:transition spd="med"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D046A52-744C-4F17-B063-AB647A20F46E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0691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01BB90B8-67AB-439E-BED1-DD39F579881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3B506B-BDC4-41D2-AE45-29E6183304E4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0754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E5097C4-7324-42BE-90FF-E546BFA2E3D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0691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A1004C57-41CA-4498-A0D4-A6B58D911E6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2533" name="Rectangle 3">
            <a:extLst>
              <a:ext uri="{FF2B5EF4-FFF2-40B4-BE49-F238E27FC236}">
                <a16:creationId xmlns="" xmlns:a16="http://schemas.microsoft.com/office/drawing/2014/main" id="{7D17691E-648C-4C4D-BCE5-5208C451D7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557338"/>
            <a:ext cx="7839075" cy="43926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(1)</a:t>
            </a:r>
            <a:r>
              <a:rPr lang="zh-CN" altLang="en-US" sz="2800" dirty="0">
                <a:solidFill>
                  <a:srgbClr val="002060"/>
                </a:solidFill>
              </a:rPr>
              <a:t>数值计算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(2)</a:t>
            </a:r>
            <a:r>
              <a:rPr lang="zh-CN" altLang="en-US" sz="2800" dirty="0">
                <a:solidFill>
                  <a:srgbClr val="002060"/>
                </a:solidFill>
              </a:rPr>
              <a:t>信息处理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(3)</a:t>
            </a:r>
            <a:r>
              <a:rPr lang="zh-CN" altLang="en-US" sz="2800" dirty="0">
                <a:solidFill>
                  <a:srgbClr val="002060"/>
                </a:solidFill>
              </a:rPr>
              <a:t>过程控制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(4)</a:t>
            </a:r>
            <a:r>
              <a:rPr lang="zh-CN" altLang="en-US" sz="2800" dirty="0">
                <a:solidFill>
                  <a:srgbClr val="002060"/>
                </a:solidFill>
              </a:rPr>
              <a:t>计算机辅助系统</a:t>
            </a:r>
            <a:r>
              <a:rPr lang="en-US" altLang="zh-CN" sz="2800" dirty="0">
                <a:solidFill>
                  <a:srgbClr val="002060"/>
                </a:solidFill>
              </a:rPr>
              <a:t>:</a:t>
            </a:r>
            <a:r>
              <a:rPr kumimoji="1" lang="en-US" altLang="zh-CN" sz="2800" b="1" dirty="0">
                <a:solidFill>
                  <a:srgbClr val="002060"/>
                </a:solidFill>
              </a:rPr>
              <a:t>CAD,CAM,CAI,CAT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(5)</a:t>
            </a:r>
            <a:r>
              <a:rPr lang="zh-CN" altLang="en-US" sz="2800" dirty="0">
                <a:solidFill>
                  <a:srgbClr val="002060"/>
                </a:solidFill>
              </a:rPr>
              <a:t>人工智能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002060"/>
                </a:solidFill>
              </a:rPr>
              <a:t>(</a:t>
            </a:r>
            <a:r>
              <a:rPr lang="en-US" altLang="zh-CN" sz="2800" smtClean="0">
                <a:solidFill>
                  <a:srgbClr val="002060"/>
                </a:solidFill>
              </a:rPr>
              <a:t>6)</a:t>
            </a:r>
            <a:r>
              <a:rPr lang="zh-CN" altLang="en-US" sz="2800" smtClean="0">
                <a:solidFill>
                  <a:srgbClr val="002060"/>
                </a:solidFill>
              </a:rPr>
              <a:t>仿真系统</a:t>
            </a:r>
            <a:endParaRPr lang="zh-CN" altLang="en-US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002060"/>
                </a:solidFill>
              </a:rPr>
              <a:t>(</a:t>
            </a:r>
            <a:r>
              <a:rPr lang="en-US" altLang="zh-CN" sz="2800" smtClean="0">
                <a:solidFill>
                  <a:srgbClr val="002060"/>
                </a:solidFill>
              </a:rPr>
              <a:t>7)</a:t>
            </a:r>
            <a:r>
              <a:rPr lang="zh-CN" altLang="en-US" sz="2800" smtClean="0">
                <a:solidFill>
                  <a:srgbClr val="002060"/>
                </a:solidFill>
              </a:rPr>
              <a:t>办公自动化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="" xmlns:a16="http://schemas.microsoft.com/office/drawing/2014/main" id="{E7A6884D-0816-4A80-854E-691BE5443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339850"/>
            <a:ext cx="7827962" cy="936625"/>
          </a:xfrm>
        </p:spPr>
        <p:txBody>
          <a:bodyPr/>
          <a:lstStyle/>
          <a:p>
            <a:pPr>
              <a:defRPr/>
            </a:pPr>
            <a:r>
              <a:rPr lang="en-US" altLang="zh-CN" sz="3600"/>
              <a:t/>
            </a:r>
            <a:br>
              <a:rPr lang="en-US" altLang="zh-CN" sz="3600"/>
            </a:br>
            <a:r>
              <a:rPr lang="en-US" altLang="zh-CN" sz="3600"/>
              <a:t>1.1</a:t>
            </a:r>
            <a:r>
              <a:rPr lang="zh-CN" altLang="en-US" sz="3600"/>
              <a:t>、计算机基本概况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EE45B892-41FD-4F7A-AF76-98D3CAF4A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349500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1.1.1 </a:t>
            </a:r>
            <a:r>
              <a:rPr lang="zh-CN" altLang="en-US">
                <a:solidFill>
                  <a:srgbClr val="002060"/>
                </a:solidFill>
              </a:rPr>
              <a:t>、</a:t>
            </a:r>
            <a:r>
              <a:rPr lang="zh-CN" altLang="en-US"/>
              <a:t>计算机的诞生</a:t>
            </a:r>
            <a:endParaRPr lang="en-US" altLang="zh-CN"/>
          </a:p>
          <a:p>
            <a:pPr eaLnBrk="1" hangingPunct="1"/>
            <a:r>
              <a:rPr lang="en-US" altLang="zh-CN"/>
              <a:t>1.1.2 </a:t>
            </a:r>
            <a:r>
              <a:rPr lang="zh-CN" altLang="en-US"/>
              <a:t>、计算机的发展阶段</a:t>
            </a:r>
          </a:p>
          <a:p>
            <a:pPr eaLnBrk="1" hangingPunct="1"/>
            <a:r>
              <a:rPr lang="en-US" altLang="zh-CN"/>
              <a:t>1.1.3</a:t>
            </a:r>
            <a:r>
              <a:rPr lang="zh-CN" altLang="en-US"/>
              <a:t>、 计算机分类</a:t>
            </a:r>
          </a:p>
          <a:p>
            <a:pPr eaLnBrk="1" hangingPunct="1"/>
            <a:r>
              <a:rPr lang="en-US" altLang="zh-CN"/>
              <a:t>1.1.4 </a:t>
            </a:r>
            <a:r>
              <a:rPr lang="zh-CN" altLang="en-US"/>
              <a:t>、计算机特点</a:t>
            </a:r>
          </a:p>
          <a:p>
            <a:pPr eaLnBrk="1" hangingPunct="1"/>
            <a:r>
              <a:rPr lang="en-US" altLang="zh-CN"/>
              <a:t>1.1.5 </a:t>
            </a:r>
            <a:r>
              <a:rPr lang="zh-CN" altLang="en-US"/>
              <a:t>、计算机应用领域</a:t>
            </a: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kumimoji="1" lang="zh-CN" altLang="zh-CN">
              <a:latin typeface="华文新魏" panose="02010800040101010101" pitchFamily="2" charset="-122"/>
            </a:endParaRPr>
          </a:p>
          <a:p>
            <a:pPr eaLnBrk="1" hangingPunct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5F898F60-4820-4D03-BB68-E6E736DF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555" name="内容占位符 5">
            <a:extLst>
              <a:ext uri="{FF2B5EF4-FFF2-40B4-BE49-F238E27FC236}">
                <a16:creationId xmlns="" xmlns:a16="http://schemas.microsoft.com/office/drawing/2014/main" id="{1BF77F05-34A6-4F3D-8066-175286A6B4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smtClean="0">
                <a:solidFill>
                  <a:schemeClr val="tx1"/>
                </a:solidFill>
              </a:rPr>
              <a:t>1)</a:t>
            </a:r>
            <a:r>
              <a:rPr lang="zh-CN" altLang="en-US">
                <a:solidFill>
                  <a:schemeClr val="tx1"/>
                </a:solidFill>
              </a:rPr>
              <a:t>科学</a:t>
            </a:r>
            <a:r>
              <a:rPr lang="zh-CN" altLang="en-US" smtClean="0">
                <a:solidFill>
                  <a:schemeClr val="tx1"/>
                </a:solidFill>
              </a:rPr>
              <a:t>计算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利用计算机求解数学问题近似解的方法与过程，包括：数值微分，数值积分，数值最优化等；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基本运算符：加</a:t>
            </a:r>
            <a:r>
              <a:rPr lang="en-US" altLang="zh-CN">
                <a:solidFill>
                  <a:schemeClr val="tx1"/>
                </a:solidFill>
              </a:rPr>
              <a:t>(+)</a:t>
            </a:r>
            <a:r>
              <a:rPr lang="zh-CN" altLang="en-US">
                <a:solidFill>
                  <a:schemeClr val="tx1"/>
                </a:solidFill>
              </a:rPr>
              <a:t>、减</a:t>
            </a:r>
            <a:r>
              <a:rPr lang="en-US" altLang="zh-CN">
                <a:solidFill>
                  <a:schemeClr val="tx1"/>
                </a:solidFill>
              </a:rPr>
              <a:t>(-)</a:t>
            </a:r>
            <a:r>
              <a:rPr lang="zh-CN" altLang="en-US">
                <a:solidFill>
                  <a:schemeClr val="tx1"/>
                </a:solidFill>
              </a:rPr>
              <a:t>、乘</a:t>
            </a:r>
            <a:r>
              <a:rPr lang="en-US" altLang="zh-CN">
                <a:solidFill>
                  <a:schemeClr val="tx1"/>
                </a:solidFill>
              </a:rPr>
              <a:t>(*)</a:t>
            </a:r>
            <a:r>
              <a:rPr lang="zh-CN" altLang="en-US">
                <a:solidFill>
                  <a:schemeClr val="tx1"/>
                </a:solidFill>
              </a:rPr>
              <a:t>、除</a:t>
            </a:r>
            <a:r>
              <a:rPr lang="en-US" altLang="zh-CN">
                <a:solidFill>
                  <a:schemeClr val="tx1"/>
                </a:solidFill>
              </a:rPr>
              <a:t>(/)</a:t>
            </a:r>
            <a:r>
              <a:rPr lang="zh-CN" altLang="en-US">
                <a:solidFill>
                  <a:schemeClr val="tx1"/>
                </a:solidFill>
              </a:rPr>
              <a:t>、取余</a:t>
            </a:r>
            <a:r>
              <a:rPr lang="en-US" altLang="zh-CN">
                <a:solidFill>
                  <a:schemeClr val="tx1"/>
                </a:solidFill>
              </a:rPr>
              <a:t>(%)</a:t>
            </a:r>
            <a:r>
              <a:rPr lang="zh-CN" altLang="en-US">
                <a:solidFill>
                  <a:schemeClr val="tx1"/>
                </a:solidFill>
              </a:rPr>
              <a:t>运算。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应用于军事，气象、地震等领域</a:t>
            </a:r>
          </a:p>
          <a:p>
            <a:endParaRPr lang="zh-CN" altLang="en-US" sz="280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C374477-01D6-4D14-AD5B-CE4AAAC91C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84D29F0B-F60C-4F35-8F4E-80A4E83D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1AB35DD-1A07-4B5B-91E3-886AA647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495A88E-3D60-488E-8169-B040E2FD1DD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FF73C048-0E56-4237-8AF8-3449524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579" name="内容占位符 5">
            <a:extLst>
              <a:ext uri="{FF2B5EF4-FFF2-40B4-BE49-F238E27FC236}">
                <a16:creationId xmlns="" xmlns:a16="http://schemas.microsoft.com/office/drawing/2014/main" id="{33B76989-FEBB-475E-A4E3-7151F6087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(2)</a:t>
            </a:r>
            <a:r>
              <a:rPr lang="zh-CN" altLang="en-US" sz="2800"/>
              <a:t>信息处理</a:t>
            </a:r>
            <a:endParaRPr lang="en-US" altLang="zh-CN" sz="2800"/>
          </a:p>
          <a:p>
            <a:r>
              <a:rPr lang="zh-CN" altLang="en-US" sz="2800"/>
              <a:t>目前最广泛应用的领域，信息处理泛指非科技、工程方面的数据处理，包括制表、统计、排序、检索、文字编辑等；</a:t>
            </a:r>
            <a:endParaRPr lang="en-US" altLang="zh-CN" sz="2800"/>
          </a:p>
          <a:p>
            <a:r>
              <a:rPr lang="zh-CN" altLang="en-US" sz="2800"/>
              <a:t>广泛应用于企业管理、人事管理、财务管理等诸多领域。</a:t>
            </a:r>
            <a:endParaRPr lang="en-US" altLang="zh-CN" sz="280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6CE963B-71F7-4DEF-B3FD-BAC1C90B7E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B4E8905A-9488-4F0A-B03E-EFB9394F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93A26D7-7A54-47FD-86BE-0D3C02C3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AADA584-6A08-4226-B0D0-C81DDD09472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="" xmlns:a16="http://schemas.microsoft.com/office/drawing/2014/main" id="{B2B511B7-085F-40E5-9E82-F80FC5AC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603" name="内容占位符 7">
            <a:extLst>
              <a:ext uri="{FF2B5EF4-FFF2-40B4-BE49-F238E27FC236}">
                <a16:creationId xmlns="" xmlns:a16="http://schemas.microsoft.com/office/drawing/2014/main" id="{E5877DF9-584F-4570-A76A-567885D9E3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79388" y="1844675"/>
            <a:ext cx="4779962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/>
              <a:t>(3)</a:t>
            </a:r>
            <a:r>
              <a:rPr lang="zh-CN" altLang="en-US" sz="3200"/>
              <a:t>过程控制：以被控制对象的温度、速度、压力、行为动作等参数为控制变量的自动控制。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="" xmlns:a16="http://schemas.microsoft.com/office/drawing/2014/main" id="{C1159516-F93A-40F4-9330-3E79F55F2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60848"/>
            <a:ext cx="3454400" cy="2578100"/>
          </a:xfr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BD86B88-B1F0-44E4-9142-90C4690AA4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2A49390-713B-4A7E-BE72-5BCEBF7F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1427E82-AFDC-42BD-B685-A16BCF43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AB7C0B-D181-408F-A328-94F4E3ED0C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="" xmlns:a16="http://schemas.microsoft.com/office/drawing/2014/main" id="{DE70AD3D-2401-4322-BAF5-EF9AB006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627" name="内容占位符 7">
            <a:extLst>
              <a:ext uri="{FF2B5EF4-FFF2-40B4-BE49-F238E27FC236}">
                <a16:creationId xmlns="" xmlns:a16="http://schemas.microsoft.com/office/drawing/2014/main" id="{6475621F-53A0-4721-A2E9-092125DA1EA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23850" y="1844675"/>
            <a:ext cx="4635500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800">
                <a:solidFill>
                  <a:schemeClr val="tx1"/>
                </a:solidFill>
              </a:rPr>
              <a:t>(4)</a:t>
            </a:r>
            <a:r>
              <a:rPr lang="zh-CN" altLang="en-US" sz="2800">
                <a:solidFill>
                  <a:schemeClr val="tx1"/>
                </a:solidFill>
              </a:rPr>
              <a:t>计算机辅助系统</a:t>
            </a:r>
            <a:r>
              <a:rPr lang="en-US" altLang="zh-CN" sz="2800" smtClean="0">
                <a:solidFill>
                  <a:schemeClr val="tx1"/>
                </a:solidFill>
              </a:rPr>
              <a:t>: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kumimoji="1" lang="en-US" altLang="zh-CN" smtClean="0">
                <a:solidFill>
                  <a:srgbClr val="FF0000"/>
                </a:solidFill>
              </a:rPr>
              <a:t>CAD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计算机辅助设计</a:t>
            </a:r>
            <a:r>
              <a:rPr kumimoji="1" lang="zh-CN" altLang="en-US"/>
              <a:t>，利用计算机和图形设备帮助设计人员完成设计工作。</a:t>
            </a:r>
            <a:endParaRPr kumimoji="1" lang="en-US" altLang="zh-CN"/>
          </a:p>
        </p:txBody>
      </p:sp>
      <p:pic>
        <p:nvPicPr>
          <p:cNvPr id="3" name="内容占位符 2">
            <a:extLst>
              <a:ext uri="{FF2B5EF4-FFF2-40B4-BE49-F238E27FC236}">
                <a16:creationId xmlns="" xmlns:a16="http://schemas.microsoft.com/office/drawing/2014/main" id="{79DD82DB-5B5F-4307-B1CB-6A2348084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23068"/>
            <a:ext cx="3364992" cy="2368296"/>
          </a:xfr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E1252A-8DEA-40E7-A202-A133E9E1CB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823C97B-D525-4C32-9124-F33823D3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732A1A-5761-46AB-9B2A-83D4E37F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84177C3-56C9-4042-B2B3-3F286C24C82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="" xmlns:a16="http://schemas.microsoft.com/office/drawing/2014/main" id="{EC0203BC-9597-45A2-9D99-800C80F9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651" name="内容占位符 7">
            <a:extLst>
              <a:ext uri="{FF2B5EF4-FFF2-40B4-BE49-F238E27FC236}">
                <a16:creationId xmlns="" xmlns:a16="http://schemas.microsoft.com/office/drawing/2014/main" id="{EA012154-5BDF-4D7E-B33E-43BE207FB70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4213" y="1844675"/>
            <a:ext cx="42751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400" smtClean="0">
                <a:solidFill>
                  <a:srgbClr val="FF0000"/>
                </a:solidFill>
              </a:rPr>
              <a:t>CAM</a:t>
            </a:r>
            <a:r>
              <a:rPr kumimoji="1" lang="zh-CN" altLang="en-US" sz="2400" smtClean="0">
                <a:solidFill>
                  <a:srgbClr val="FF0000"/>
                </a:solidFill>
              </a:rPr>
              <a:t>计算机辅助制造</a:t>
            </a:r>
            <a:r>
              <a:rPr kumimoji="1" lang="zh-CN" altLang="en-US" sz="2400"/>
              <a:t>，利用计算机通过各种数值控制设备，自动完成离散产品的加工、装配、检测和包装等制造过程。</a:t>
            </a:r>
            <a:endParaRPr lang="zh-CN" altLang="en-US" sz="2400"/>
          </a:p>
          <a:p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="" xmlns:a16="http://schemas.microsoft.com/office/drawing/2014/main" id="{3A353B3F-7E94-455A-B3AF-821D2DA64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59" y="2060848"/>
            <a:ext cx="3810000" cy="2857500"/>
          </a:xfr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6E4F311-ACD0-4BC6-A8C1-9E83F6541B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240F07-23D8-4E6B-9F57-B4732673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DDFBBC4-F1C8-4F6B-9EB0-69F7C5B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6A7C289-BCE6-4D06-A10F-461A50725E9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="" xmlns:a16="http://schemas.microsoft.com/office/drawing/2014/main" id="{1349D80E-3A56-49D7-B447-62744B47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675" name="内容占位符 7">
            <a:extLst>
              <a:ext uri="{FF2B5EF4-FFF2-40B4-BE49-F238E27FC236}">
                <a16:creationId xmlns="" xmlns:a16="http://schemas.microsoft.com/office/drawing/2014/main" id="{2814DDC3-F7F1-4C41-96EF-C8E0390F3CE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39750" y="1916113"/>
            <a:ext cx="4319588" cy="4392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>
                <a:solidFill>
                  <a:srgbClr val="FF0000"/>
                </a:solidFill>
              </a:rPr>
              <a:t>CAI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计算机辅助教学</a:t>
            </a:r>
            <a:r>
              <a:rPr kumimoji="1" lang="zh-CN" altLang="en-US"/>
              <a:t>，在多媒体计算机辅助下进行的各种教学活动。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="" xmlns:a16="http://schemas.microsoft.com/office/drawing/2014/main" id="{E4A7151D-323A-4CE0-9659-C105969C3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94" y="2157984"/>
            <a:ext cx="3383280" cy="2542032"/>
          </a:xfr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C86FB2B-C60A-4664-B47A-0D3C121C9A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149AD96-5D41-4F37-9C82-A919CB16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3B01A3-090F-46D5-A88C-A6DEAD35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830851B-2635-4EDB-9CCC-CC52A0122A5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="" xmlns:a16="http://schemas.microsoft.com/office/drawing/2014/main" id="{14A9665D-EEDE-413F-95F5-A5486793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699" name="内容占位符 7">
            <a:extLst>
              <a:ext uri="{FF2B5EF4-FFF2-40B4-BE49-F238E27FC236}">
                <a16:creationId xmlns="" xmlns:a16="http://schemas.microsoft.com/office/drawing/2014/main" id="{07AE93CD-076E-40B7-8F2B-BCADD811D02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7475" y="2060575"/>
            <a:ext cx="4959350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>
                <a:solidFill>
                  <a:srgbClr val="FF0000"/>
                </a:solidFill>
              </a:rPr>
              <a:t>CAT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计算机辅助测试</a:t>
            </a:r>
            <a:r>
              <a:rPr kumimoji="1" lang="zh-CN" altLang="en-US"/>
              <a:t>，利用多媒体计算机协助对学生的学习效果进行测试和评估。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="" xmlns:a16="http://schemas.microsoft.com/office/drawing/2014/main" id="{AB9326FB-818C-42B2-A330-89E4318E3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38" y="2060575"/>
            <a:ext cx="3390900" cy="3228975"/>
          </a:xfr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6132AC9-046A-4B6C-B41F-1A2CF7F146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598D702-6E44-47B6-BA5B-F341B9D9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97CBB4E-794D-435A-BC8A-802267FD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B891C6A-ABAE-4A7E-8A73-6EE11F15A12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="" xmlns:a16="http://schemas.microsoft.com/office/drawing/2014/main" id="{30A96FA5-E80A-43C8-BADD-EA92F0A4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23" name="内容占位符 7">
            <a:extLst>
              <a:ext uri="{FF2B5EF4-FFF2-40B4-BE49-F238E27FC236}">
                <a16:creationId xmlns="" xmlns:a16="http://schemas.microsoft.com/office/drawing/2014/main" id="{EFBD688E-5F02-4F62-839C-3DB67356000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68313" y="1844675"/>
            <a:ext cx="44910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(5)</a:t>
            </a:r>
            <a:r>
              <a:rPr lang="zh-CN" altLang="en-US"/>
              <a:t>人工智能：通过计算机控制以使电子设备具有某些人类思维逻辑。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="" xmlns:a16="http://schemas.microsoft.com/office/drawing/2014/main" id="{F5835CB6-6859-4E14-AAC0-DD73A19E77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37" y="2213769"/>
            <a:ext cx="3333750" cy="2724150"/>
          </a:xfrm>
        </p:spPr>
      </p:pic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E0B39C5-EC80-47B0-A909-2639C5C2F6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C70DFDA-E634-4A57-A5DD-CBB8A666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1D00832-77C0-44B9-887E-F3C0EE04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3FC9761-CF38-43E1-B45B-5090D329E47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）系统仿真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7</a:t>
            </a:r>
            <a:r>
              <a:rPr lang="zh-CN" altLang="en-US" smtClean="0"/>
              <a:t>）办公自动化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083371"/>
      </p:ext>
    </p:extLst>
  </p:cSld>
  <p:clrMapOvr>
    <a:masterClrMapping/>
  </p:clrMapOvr>
  <p:transition spd="med">
    <p:check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BC415D-4CE7-405E-81E5-1CFD0B9E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3140968"/>
            <a:ext cx="7827962" cy="936625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、数制及信息存储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3DB228E-229E-49CB-A18F-CD3BCAD4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108D56CD-7ECE-4980-8127-D3DAA01F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376AC6E-04FD-40DB-B8E6-3798DAA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645642"/>
      </p:ext>
    </p:extLst>
  </p:cSld>
  <p:clrMapOvr>
    <a:masterClrMapping/>
  </p:clrMapOvr>
  <p:transition spd="med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1448B6-F72F-4CAB-ABCA-23A7C0DD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636912"/>
            <a:ext cx="7827962" cy="936625"/>
          </a:xfrm>
        </p:spPr>
        <p:txBody>
          <a:bodyPr/>
          <a:lstStyle/>
          <a:p>
            <a:pPr algn="ctr"/>
            <a:r>
              <a:rPr lang="en-US" altLang="zh-CN" dirty="0"/>
              <a:t>1.1.1</a:t>
            </a:r>
            <a:r>
              <a:rPr lang="zh-CN" altLang="en-US" dirty="0"/>
              <a:t>计算机的诞生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E292920-8D58-4E4F-A243-03C0A286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DEEFB18-30F5-403B-843C-926FE72F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A3F9A5D-E907-419B-AA91-C5ACA224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46680"/>
      </p:ext>
    </p:extLst>
  </p:cSld>
  <p:clrMapOvr>
    <a:masterClrMapping/>
  </p:clrMapOvr>
  <p:transition spd="med">
    <p:check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BDADEC1-96E3-4A6C-9424-AA0C28B2E0BF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9E8197F-561E-4DED-8442-127ED167D249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0131104-53C4-443F-8616-6384A3F0F5A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5D6DDCB-188B-48C1-BE47-91C8864AF9B6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E291ABE3-3B91-4FF0-BB3B-E1FA31363F8E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D209D458-C81E-4844-8456-C1D50D3F62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数制及信息存储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="" xmlns:a16="http://schemas.microsoft.com/office/drawing/2014/main" id="{CBE1D868-DB46-4181-ACF2-F6471C73E9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839075" cy="4751388"/>
          </a:xfrm>
        </p:spPr>
        <p:txBody>
          <a:bodyPr/>
          <a:lstStyle/>
          <a:p>
            <a:pPr eaLnBrk="1" hangingPunct="1"/>
            <a:endParaRPr lang="en-US" altLang="zh-CN" sz="36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1.2.1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基数和位权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1.2.2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数制转换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1.2.3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信息存储</a:t>
            </a:r>
          </a:p>
          <a:p>
            <a:pPr eaLnBrk="1" hangingPunct="1"/>
            <a:endParaRPr lang="zh-CN" altLang="en-US" dirty="0">
              <a:solidFill>
                <a:srgbClr val="002060"/>
              </a:solidFill>
            </a:endParaRPr>
          </a:p>
          <a:p>
            <a:pPr eaLnBrk="1" hangingPunct="1"/>
            <a:endParaRPr lang="zh-CN" alt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heck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A098AA5-5632-4076-A159-1DAAF5FEC58A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004AB6A-3B9B-47A7-AD8B-03D4CB3B13E1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F497F9C-8212-42C5-84B9-29610F58EE9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1AC7CC5-9B5D-48E6-9B24-700590BC3E7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FCF25BFA-E580-425E-B66E-AE4EF23E7AD8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41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FA49C02F-5539-4CFB-A0C4-CE77274AA0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6000" y="620713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/>
              <a:t>1.2.1</a:t>
            </a:r>
            <a:r>
              <a:rPr lang="zh-CN" altLang="en-US" sz="4400" dirty="0"/>
              <a:t>、基数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="" xmlns:a16="http://schemas.microsoft.com/office/drawing/2014/main" id="{FCD7BA72-32FF-4F10-8371-366E1E67BB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16113"/>
            <a:ext cx="7839075" cy="43926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i="1" dirty="0">
                <a:solidFill>
                  <a:srgbClr val="002060"/>
                </a:solidFill>
              </a:rPr>
              <a:t>基数（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进制）：逢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进一，可以用的数为</a:t>
            </a:r>
            <a:r>
              <a:rPr lang="en-US" altLang="zh-CN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个，分别为</a:t>
            </a:r>
            <a:r>
              <a:rPr lang="en-US" altLang="zh-CN" dirty="0">
                <a:solidFill>
                  <a:srgbClr val="002060"/>
                </a:solidFill>
              </a:rPr>
              <a:t>0,1,2, … ,r-1</a:t>
            </a:r>
            <a:r>
              <a:rPr lang="zh-CN" altLang="en-US" dirty="0">
                <a:solidFill>
                  <a:srgbClr val="002060"/>
                </a:solidFill>
              </a:rPr>
              <a:t>。例如：八进制的基数为</a:t>
            </a:r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zh-CN" altLang="en-US" dirty="0">
                <a:solidFill>
                  <a:srgbClr val="002060"/>
                </a:solidFill>
              </a:rPr>
              <a:t>，可用数码为八个，分别为：</a:t>
            </a:r>
            <a:r>
              <a:rPr lang="en-US" altLang="zh-CN" dirty="0">
                <a:solidFill>
                  <a:srgbClr val="002060"/>
                </a:solidFill>
              </a:rPr>
              <a:t>0,1,2,3,4,5,6,7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check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>
            <a:extLst>
              <a:ext uri="{FF2B5EF4-FFF2-40B4-BE49-F238E27FC236}">
                <a16:creationId xmlns="" xmlns:a16="http://schemas.microsoft.com/office/drawing/2014/main" id="{680ACAC5-E363-4DB6-8CB2-E8D64BFC6021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C656CA31-D8A5-4739-9E6D-286AA202A1B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3" name="页脚占位符 4">
            <a:extLst>
              <a:ext uri="{FF2B5EF4-FFF2-40B4-BE49-F238E27FC236}">
                <a16:creationId xmlns="" xmlns:a16="http://schemas.microsoft.com/office/drawing/2014/main" id="{AD1757D5-3D07-46E6-9C17-FFCE5362DED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4" name="灯片编号占位符 5">
            <a:extLst>
              <a:ext uri="{FF2B5EF4-FFF2-40B4-BE49-F238E27FC236}">
                <a16:creationId xmlns="" xmlns:a16="http://schemas.microsoft.com/office/drawing/2014/main" id="{C92B49B4-A2DB-432C-BABD-E1F820ECB75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88E15E04-3A2B-4F5A-89AC-B2A1C6D2704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160770" name="Group 1026">
            <a:extLst>
              <a:ext uri="{FF2B5EF4-FFF2-40B4-BE49-F238E27FC236}">
                <a16:creationId xmlns="" xmlns:a16="http://schemas.microsoft.com/office/drawing/2014/main" id="{6053C4ED-0F9F-4893-82EA-B2336272A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52019"/>
              </p:ext>
            </p:extLst>
          </p:nvPr>
        </p:nvGraphicFramePr>
        <p:xfrm>
          <a:off x="323850" y="1673225"/>
          <a:ext cx="8280400" cy="42164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70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4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750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进制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基数</a:t>
                      </a: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      </a:t>
                      </a: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基本符号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后缀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二进制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(Binary)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  0,1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八进制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(Octal)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0,1,2,3,4,5,6,7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0,1,2,3,4,5,6,7,8,9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十六进制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(Hexadecimal)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0,1,2,3,4,5,6,7,8,9,A,B,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C,D,E,F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标题 6">
            <a:extLst>
              <a:ext uri="{FF2B5EF4-FFF2-40B4-BE49-F238E27FC236}">
                <a16:creationId xmlns="" xmlns:a16="http://schemas.microsoft.com/office/drawing/2014/main" id="{39C82C53-21CA-44D4-B007-2D1EE650A9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常用进制</a:t>
            </a:r>
          </a:p>
        </p:txBody>
      </p:sp>
    </p:spTree>
  </p:cSld>
  <p:clrMapOvr>
    <a:masterClrMapping/>
  </p:clrMapOvr>
  <p:transition spd="med">
    <p:check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43D21E-7F20-47D1-8607-057EEBF7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5A7DD23-33DD-48D2-9656-BF019907C6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31540" y="1723058"/>
            <a:ext cx="8280920" cy="1568302"/>
          </a:xfrm>
        </p:spPr>
        <p:txBody>
          <a:bodyPr/>
          <a:lstStyle/>
          <a:p>
            <a:r>
              <a:rPr lang="zh-CN" altLang="en-US" dirty="0"/>
              <a:t>数制中某一位的单位值，称为该为的权。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r</a:t>
            </a:r>
            <a:r>
              <a:rPr lang="zh-CN" altLang="en-US" dirty="0"/>
              <a:t>进制，其</a:t>
            </a:r>
            <a:r>
              <a:rPr lang="en-US" altLang="zh-CN" dirty="0" err="1"/>
              <a:t>Dn</a:t>
            </a:r>
            <a:r>
              <a:rPr lang="zh-CN" altLang="en-US" dirty="0"/>
              <a:t>位的权</a:t>
            </a:r>
            <a:r>
              <a:rPr lang="en-US" altLang="zh-CN" dirty="0"/>
              <a:t>=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="" xmlns:a16="http://schemas.microsoft.com/office/drawing/2014/main" id="{5094DC44-A36B-4930-9AB5-803C699B588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7879"/>
            <a:ext cx="7992888" cy="1657265"/>
          </a:xfrm>
        </p:spPr>
      </p:pic>
      <p:pic>
        <p:nvPicPr>
          <p:cNvPr id="9" name="内容占位符 8">
            <a:extLst>
              <a:ext uri="{FF2B5EF4-FFF2-40B4-BE49-F238E27FC236}">
                <a16:creationId xmlns="" xmlns:a16="http://schemas.microsoft.com/office/drawing/2014/main" id="{6B17D0BD-C216-44AA-BE55-EF2AA8635B5F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2" y="5096410"/>
            <a:ext cx="7972697" cy="1186914"/>
          </a:xfrm>
        </p:spPr>
      </p:pic>
    </p:spTree>
    <p:extLst>
      <p:ext uri="{BB962C8B-B14F-4D97-AF65-F5344CB8AC3E}">
        <p14:creationId xmlns:p14="http://schemas.microsoft.com/office/powerpoint/2010/main" val="676241078"/>
      </p:ext>
    </p:extLst>
  </p:cSld>
  <p:clrMapOvr>
    <a:masterClrMapping/>
  </p:clrMapOvr>
  <p:transition spd="med">
    <p:check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E028F5-02CF-4BBF-9D2E-23CD6987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常用进制位权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E300AD79-E2DB-4609-8E09-D31717022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030307"/>
              </p:ext>
            </p:extLst>
          </p:nvPr>
        </p:nvGraphicFramePr>
        <p:xfrm>
          <a:off x="328500" y="1916832"/>
          <a:ext cx="8487000" cy="399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00">
                  <a:extLst>
                    <a:ext uri="{9D8B030D-6E8A-4147-A177-3AD203B41FA5}">
                      <a16:colId xmlns="" xmlns:a16="http://schemas.microsoft.com/office/drawing/2014/main" val="468250170"/>
                    </a:ext>
                  </a:extLst>
                </a:gridCol>
                <a:gridCol w="1125000">
                  <a:extLst>
                    <a:ext uri="{9D8B030D-6E8A-4147-A177-3AD203B41FA5}">
                      <a16:colId xmlns="" xmlns:a16="http://schemas.microsoft.com/office/drawing/2014/main" val="1156144285"/>
                    </a:ext>
                  </a:extLst>
                </a:gridCol>
                <a:gridCol w="1125000">
                  <a:extLst>
                    <a:ext uri="{9D8B030D-6E8A-4147-A177-3AD203B41FA5}">
                      <a16:colId xmlns="" xmlns:a16="http://schemas.microsoft.com/office/drawing/2014/main" val="3573395849"/>
                    </a:ext>
                  </a:extLst>
                </a:gridCol>
                <a:gridCol w="1125000">
                  <a:extLst>
                    <a:ext uri="{9D8B030D-6E8A-4147-A177-3AD203B41FA5}">
                      <a16:colId xmlns="" xmlns:a16="http://schemas.microsoft.com/office/drawing/2014/main" val="3285986015"/>
                    </a:ext>
                  </a:extLst>
                </a:gridCol>
                <a:gridCol w="1125000">
                  <a:extLst>
                    <a:ext uri="{9D8B030D-6E8A-4147-A177-3AD203B41FA5}">
                      <a16:colId xmlns="" xmlns:a16="http://schemas.microsoft.com/office/drawing/2014/main" val="3954382879"/>
                    </a:ext>
                  </a:extLst>
                </a:gridCol>
                <a:gridCol w="612000">
                  <a:extLst>
                    <a:ext uri="{9D8B030D-6E8A-4147-A177-3AD203B41FA5}">
                      <a16:colId xmlns="" xmlns:a16="http://schemas.microsoft.com/office/drawing/2014/main" val="1094306886"/>
                    </a:ext>
                  </a:extLst>
                </a:gridCol>
                <a:gridCol w="1125000">
                  <a:extLst>
                    <a:ext uri="{9D8B030D-6E8A-4147-A177-3AD203B41FA5}">
                      <a16:colId xmlns="" xmlns:a16="http://schemas.microsoft.com/office/drawing/2014/main" val="3232158713"/>
                    </a:ext>
                  </a:extLst>
                </a:gridCol>
                <a:gridCol w="1125000">
                  <a:extLst>
                    <a:ext uri="{9D8B030D-6E8A-4147-A177-3AD203B41FA5}">
                      <a16:colId xmlns="" xmlns:a16="http://schemas.microsoft.com/office/drawing/2014/main" val="3047231214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8100534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6953349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6286329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60998215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十六进制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8238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19074"/>
      </p:ext>
    </p:extLst>
  </p:cSld>
  <p:clrMapOvr>
    <a:masterClrMapping/>
  </p:clrMapOvr>
  <p:transition spd="med">
    <p:check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33146B3A-A5D5-4CA5-A056-28BC5109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</a:t>
            </a:r>
            <a:r>
              <a:rPr lang="zh-CN" altLang="en-US" dirty="0"/>
              <a:t>、数制转换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="" xmlns:a16="http://schemas.microsoft.com/office/drawing/2014/main" id="{47105262-B6E3-494E-8DC1-06FA80344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、二、八、十六进制转换为十进制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、十进制转换为二、八、十六进制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8838FE2-3E30-4BB3-B6AE-130B9A41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285BA-8F73-46A9-8C3D-D29694F70C74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84838A8-3405-4E95-B347-F3F1150A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1DFFCDF-58AF-4894-A78D-5E1DBE3D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B1C74F9-7E93-44A7-B1D0-91FFBA6255C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670111-FD8E-470F-8035-A5205A7A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、其他进制转换为十进制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="" xmlns:a16="http://schemas.microsoft.com/office/drawing/2014/main" id="{1545D027-15A7-4DFC-9298-B0797C646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转换规则：按位权展开相加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1100.0101B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1×2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+ 1×2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+ 0×2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+1×2</a:t>
            </a:r>
            <a:r>
              <a:rPr lang="en-US" altLang="zh-CN" sz="2800" baseline="30000" dirty="0"/>
              <a:t>-2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-3</a:t>
            </a:r>
            <a:r>
              <a:rPr lang="en-US" altLang="zh-CN" sz="2800" dirty="0"/>
              <a:t>+1×2</a:t>
            </a:r>
            <a:r>
              <a:rPr lang="en-US" altLang="zh-CN" sz="2800" baseline="30000" dirty="0"/>
              <a:t>-4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12.3125D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31A.7H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3×16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+1×16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+10×16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+7×16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794.4375D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2EB16DE-213F-4328-955E-AF60DC9C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13A22E-AE13-4E28-AC5E-2968FE17D6AB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263389C-0584-40CC-99C2-86C9293F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0069265-E6B0-4088-A56E-038EF2B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D6AB48-4A54-4891-8DE7-BA5594ED8D1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="" xmlns:a16="http://schemas.microsoft.com/office/drawing/2014/main" id="{CE9594A9-995C-44E5-B9DF-B20A9635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="" xmlns:a16="http://schemas.microsoft.com/office/drawing/2014/main" id="{0DF5050B-2988-4B2F-BC8C-E11B8F762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zh-CN" altLang="en-US" sz="2800" dirty="0"/>
              <a:t>将下方的数转为十进制数：</a:t>
            </a:r>
            <a:endParaRPr lang="en-US" altLang="zh-CN" sz="2800" dirty="0"/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10100.01B=?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234.56O=?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76H=?</a:t>
            </a:r>
          </a:p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 startAt="2"/>
            </a:pPr>
            <a:r>
              <a:rPr lang="zh-CN" altLang="en-US" sz="2800" dirty="0"/>
              <a:t>下面最大的数是（）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A ) 110100B        B)  63O    C)  53D      D) 36H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F16C90B-112E-4EAE-B52E-7DDD103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BA3EC-F43D-42DA-B6DF-85A5DADD4CE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941B85B-55E9-4DCF-A101-15D83E6D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6097D92-DC80-4B12-A3A3-C97B3516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A6F121-2F9E-49AF-B8ED-438F5EA3F51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C66477-B5FA-4C7B-BBB8-B80054CD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="" xmlns:a16="http://schemas.microsoft.com/office/drawing/2014/main" id="{9364E72B-6A17-451D-A0B7-5F78E2459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4100" y="2565400"/>
            <a:ext cx="8486775" cy="43926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234.56O=2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2</a:t>
            </a:r>
            <a:r>
              <a:rPr lang="en-US" altLang="zh-CN" dirty="0"/>
              <a:t>+3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1</a:t>
            </a:r>
            <a:r>
              <a:rPr lang="en-US" altLang="zh-CN" dirty="0"/>
              <a:t>+4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0</a:t>
            </a:r>
            <a:r>
              <a:rPr lang="en-US" altLang="zh-CN" dirty="0"/>
              <a:t>+5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-1</a:t>
            </a:r>
            <a:r>
              <a:rPr lang="en-US" altLang="zh-CN" dirty="0"/>
              <a:t>+6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=128+24+4+5/8+6/64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=156+0.625+0.09375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=156.71875D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7747984-F478-49C2-B9DB-5ABEED8AE1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1CB62B-00B5-4C24-A185-3FB6567C9DE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DF6652-58EA-4C26-BB81-8C08BF7B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94EC805-60C4-49CC-83FC-5456A37C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BFB268-9E83-44D6-9191-569ADB51ECF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7311E9E-6239-4F86-A1BE-868F8C1ED8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5C3432-107A-494A-A906-25A8914AC991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6806478-53BF-46B9-9DF0-054A154D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9954CC3-8FCE-4447-8D91-A91A0BC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76852-5204-4F3B-9118-2B7500A4FE3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3058" name="Rectangle 2">
            <a:extLst>
              <a:ext uri="{FF2B5EF4-FFF2-40B4-BE49-F238E27FC236}">
                <a16:creationId xmlns="" xmlns:a16="http://schemas.microsoft.com/office/drawing/2014/main" id="{E45B55C3-1076-4494-BB4B-8F8D74D34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41990" name="Text Box 3">
            <a:extLst>
              <a:ext uri="{FF2B5EF4-FFF2-40B4-BE49-F238E27FC236}">
                <a16:creationId xmlns="" xmlns:a16="http://schemas.microsoft.com/office/drawing/2014/main" id="{DC06C4C2-B285-4689-80E3-66404224F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820150" cy="4392613"/>
          </a:xfrm>
          <a:noFill/>
        </p:spPr>
        <p:txBody>
          <a:bodyPr/>
          <a:lstStyle/>
          <a:p>
            <a:pPr eaLnBrk="1" hangingPunct="1"/>
            <a:r>
              <a:rPr kumimoji="1" lang="zh-CN" altLang="en-US" sz="2800" dirty="0"/>
              <a:t>下列无符号数中，最小的数是（　　）</a:t>
            </a:r>
            <a:br>
              <a:rPr kumimoji="1" lang="zh-CN" altLang="en-US" sz="2800" dirty="0"/>
            </a:br>
            <a:r>
              <a:rPr kumimoji="1" lang="en-US" altLang="zh-CN" sz="2800" dirty="0"/>
              <a:t>A.</a:t>
            </a:r>
            <a:r>
              <a:rPr kumimoji="1" lang="zh-CN" altLang="en-US" sz="2800" dirty="0"/>
              <a:t>（</a:t>
            </a:r>
            <a:r>
              <a:rPr kumimoji="1" lang="en-US" altLang="zh-CN" sz="2800" dirty="0"/>
              <a:t>11011001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B.(75)D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C.(37)O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D.(2A)H</a:t>
            </a:r>
          </a:p>
          <a:p>
            <a:pPr eaLnBrk="1" hangingPunct="1"/>
            <a:r>
              <a:rPr kumimoji="1" lang="zh-CN" altLang="en-US" sz="2800" dirty="0"/>
              <a:t>运算式</a:t>
            </a:r>
            <a:r>
              <a:rPr kumimoji="1" lang="en-US" altLang="zh-CN" sz="2800" dirty="0"/>
              <a:t>(2008)D-(3723)O </a:t>
            </a:r>
            <a:r>
              <a:rPr kumimoji="1" lang="zh-CN" altLang="en-US" sz="2800" dirty="0"/>
              <a:t>的结果是（         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dirty="0"/>
              <a:t>    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(-1715)D     B) (5)D      C) (5)H    D) (101)B      E) (3263)O</a:t>
            </a:r>
          </a:p>
        </p:txBody>
      </p:sp>
    </p:spTree>
  </p:cSld>
  <p:clrMapOvr>
    <a:masterClrMapping/>
  </p:clrMapOvr>
  <p:transition spd="med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56B4BB8-0956-4597-86D1-34DFC48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弹道计算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F2A2E8-C462-4582-856F-C738424C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第二次世界大战，美国军方要求对炮弹的轨迹进行分析，但是人工分析太慢，提出了制造弹道计算机的要求，这个任务交给了宾悉法尼亚大学。</a:t>
            </a:r>
          </a:p>
        </p:txBody>
      </p:sp>
    </p:spTree>
    <p:extLst>
      <p:ext uri="{BB962C8B-B14F-4D97-AF65-F5344CB8AC3E}">
        <p14:creationId xmlns:p14="http://schemas.microsoft.com/office/powerpoint/2010/main" val="4113320719"/>
      </p:ext>
    </p:extLst>
  </p:cSld>
  <p:clrMapOvr>
    <a:masterClrMapping/>
  </p:clrMapOvr>
  <p:transition spd="med">
    <p:check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A5DE34-47EF-4A6D-9A57-3C6032B7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、十进制转其他进制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94AAB6B-D51A-412F-B383-4A2C14A8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44674"/>
            <a:ext cx="7839075" cy="439261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整数部分和小数部分分别进行转换</a:t>
            </a:r>
          </a:p>
          <a:p>
            <a:pPr eaLnBrk="1" hangingPunct="1"/>
            <a:r>
              <a:rPr lang="zh-CN" altLang="en-US" sz="2800" dirty="0"/>
              <a:t>整数部分采用“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除基取余，余数倒序排列</a:t>
            </a:r>
            <a:r>
              <a:rPr lang="zh-CN" altLang="en-US" sz="2800" dirty="0"/>
              <a:t>”方法。即用基数连续去除十进制数的整数部分，直到商数等于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为止，然后对余数逆序排列。</a:t>
            </a:r>
          </a:p>
          <a:p>
            <a:pPr eaLnBrk="1" hangingPunct="1"/>
            <a:r>
              <a:rPr lang="zh-CN" altLang="en-US" sz="2800" dirty="0"/>
              <a:t>小数部分采用“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乘基取整，整数顺序排列</a:t>
            </a:r>
            <a:r>
              <a:rPr lang="zh-CN" altLang="en-US" sz="2800" dirty="0"/>
              <a:t>”方法。即用基数连续去乘十进制数的小数部分，直到小数等于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或满足要求精度为止，然后对整数部分顺序排列。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933601"/>
      </p:ext>
    </p:extLst>
  </p:cSld>
  <p:clrMapOvr>
    <a:masterClrMapping/>
  </p:clrMapOvr>
  <p:transition spd="med">
    <p:check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A3DF5CC-CD60-4FBF-8C59-92368EB2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十进制转二进制整数部分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="" xmlns:a16="http://schemas.microsoft.com/office/drawing/2014/main" id="{54C860BA-CE2F-4454-8F88-8AE6B0929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839075" cy="4247774"/>
          </a:xfrm>
        </p:spPr>
      </p:pic>
      <p:sp>
        <p:nvSpPr>
          <p:cNvPr id="36" name="日期占位符 1">
            <a:extLst>
              <a:ext uri="{FF2B5EF4-FFF2-40B4-BE49-F238E27FC236}">
                <a16:creationId xmlns="" xmlns:a16="http://schemas.microsoft.com/office/drawing/2014/main" id="{CF9D3F89-4EEC-49C1-B7A3-AA3365AF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70089-6D90-43DC-A9CF-BE1834B15B8F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7" name="页脚占位符 2">
            <a:extLst>
              <a:ext uri="{FF2B5EF4-FFF2-40B4-BE49-F238E27FC236}">
                <a16:creationId xmlns="" xmlns:a16="http://schemas.microsoft.com/office/drawing/2014/main" id="{BA1B8158-4A78-4554-9856-BD2DA1E0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计算机文化基础</a:t>
            </a:r>
            <a:r>
              <a:rPr lang="en-US" altLang="zh-CN" dirty="0"/>
              <a:t> - </a:t>
            </a:r>
            <a:r>
              <a:rPr lang="en-US" altLang="zh-CN" dirty="0" err="1"/>
              <a:t>第一章</a:t>
            </a:r>
            <a:r>
              <a:rPr lang="en-US" altLang="zh-CN" dirty="0"/>
              <a:t> </a:t>
            </a:r>
            <a:r>
              <a:rPr lang="en-US" altLang="zh-CN" dirty="0" err="1"/>
              <a:t>计算机的基础知识</a:t>
            </a:r>
            <a:endParaRPr lang="en-US" altLang="zh-CN" dirty="0"/>
          </a:p>
        </p:txBody>
      </p:sp>
      <p:sp>
        <p:nvSpPr>
          <p:cNvPr id="38" name="灯片编号占位符 3">
            <a:extLst>
              <a:ext uri="{FF2B5EF4-FFF2-40B4-BE49-F238E27FC236}">
                <a16:creationId xmlns="" xmlns:a16="http://schemas.microsoft.com/office/drawing/2014/main" id="{AD3D7FB0-FE5E-492A-AB76-740ECBD1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0ABB68-ADC3-4896-BD32-C535328EC8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projctor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F27229A-6083-4B4A-B369-9ABB8185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十进制转二进制小数部分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F3A85E42-EFBC-427E-B3F7-F24EE72C8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22598"/>
            <a:ext cx="6379876" cy="4392613"/>
          </a:xfrm>
        </p:spPr>
      </p:pic>
    </p:spTree>
    <p:extLst>
      <p:ext uri="{BB962C8B-B14F-4D97-AF65-F5344CB8AC3E}">
        <p14:creationId xmlns:p14="http://schemas.microsoft.com/office/powerpoint/2010/main" val="1887728667"/>
      </p:ext>
    </p:extLst>
  </p:cSld>
  <p:clrMapOvr>
    <a:masterClrMapping/>
  </p:clrMapOvr>
  <p:transition spd="med">
    <p:check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E77E4B-3F44-418F-98FF-C2689D57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8E5202E-1934-4108-A554-79F0F2DD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/>
              <a:t>13.6875D</a:t>
            </a:r>
            <a:r>
              <a:rPr lang="zh-CN" altLang="en-US" sz="4800" dirty="0"/>
              <a:t>转为二进制为</a:t>
            </a:r>
            <a:r>
              <a:rPr lang="en-US" altLang="zh-CN" sz="4800" dirty="0"/>
              <a:t>:</a:t>
            </a:r>
          </a:p>
          <a:p>
            <a:pPr>
              <a:spcBef>
                <a:spcPts val="3600"/>
              </a:spcBef>
            </a:pPr>
            <a:r>
              <a:rPr lang="en-US" altLang="zh-CN" sz="4800" dirty="0"/>
              <a:t>1101.1011B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72253474"/>
      </p:ext>
    </p:extLst>
  </p:cSld>
  <p:clrMapOvr>
    <a:masterClrMapping/>
  </p:clrMapOvr>
  <p:transition spd="med">
    <p:check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3">
            <a:extLst>
              <a:ext uri="{FF2B5EF4-FFF2-40B4-BE49-F238E27FC236}">
                <a16:creationId xmlns="" xmlns:a16="http://schemas.microsoft.com/office/drawing/2014/main" id="{5C919BBD-4B38-4007-B595-717E1FFF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4B28-A692-45C1-ACCD-F9BBDA5640FB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1" name="页脚占位符 4">
            <a:extLst>
              <a:ext uri="{FF2B5EF4-FFF2-40B4-BE49-F238E27FC236}">
                <a16:creationId xmlns="" xmlns:a16="http://schemas.microsoft.com/office/drawing/2014/main" id="{105347FC-A6B9-460B-9C8D-F60D45FF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2" name="灯片编号占位符 5">
            <a:extLst>
              <a:ext uri="{FF2B5EF4-FFF2-40B4-BE49-F238E27FC236}">
                <a16:creationId xmlns="" xmlns:a16="http://schemas.microsoft.com/office/drawing/2014/main" id="{2A2E9EC7-6D77-4CCC-A547-E0F756F3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E7BB199-D26D-4905-AC01-A2B9ED3B9E7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2820" name="Rectangle 4">
            <a:extLst>
              <a:ext uri="{FF2B5EF4-FFF2-40B4-BE49-F238E27FC236}">
                <a16:creationId xmlns="" xmlns:a16="http://schemas.microsoft.com/office/drawing/2014/main" id="{A36874F8-BCF4-40DC-95C0-2FF7830C5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692150"/>
            <a:ext cx="3657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整数部分</a:t>
            </a:r>
          </a:p>
        </p:txBody>
      </p:sp>
      <p:sp>
        <p:nvSpPr>
          <p:cNvPr id="54280" name="Rectangle 5">
            <a:extLst>
              <a:ext uri="{FF2B5EF4-FFF2-40B4-BE49-F238E27FC236}">
                <a16:creationId xmlns="" xmlns:a16="http://schemas.microsoft.com/office/drawing/2014/main" id="{7CFFBA1A-0084-4E98-A9CF-43586B275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889125"/>
            <a:ext cx="411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19.25 =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62822" name="Text Box 6">
            <a:extLst>
              <a:ext uri="{FF2B5EF4-FFF2-40B4-BE49-F238E27FC236}">
                <a16:creationId xmlns="" xmlns:a16="http://schemas.microsoft.com/office/drawing/2014/main" id="{BBAFF874-AFD9-4C49-BD73-B8CB3D10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3447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="" xmlns:a16="http://schemas.microsoft.com/office/drawing/2014/main" id="{4E82F07D-686F-4B22-9093-F13BC08B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344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24" name="Text Box 8">
            <a:extLst>
              <a:ext uri="{FF2B5EF4-FFF2-40B4-BE49-F238E27FC236}">
                <a16:creationId xmlns="" xmlns:a16="http://schemas.microsoft.com/office/drawing/2014/main" id="{746A9DEA-A900-43AC-B4AD-133A8F87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余数</a:t>
            </a:r>
          </a:p>
        </p:txBody>
      </p:sp>
      <p:sp>
        <p:nvSpPr>
          <p:cNvPr id="162825" name="Line 9">
            <a:extLst>
              <a:ext uri="{FF2B5EF4-FFF2-40B4-BE49-F238E27FC236}">
                <a16:creationId xmlns="" xmlns:a16="http://schemas.microsoft.com/office/drawing/2014/main" id="{7A97D0B1-F81D-41C4-A438-D04F6F59A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8019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6" name="Text Box 10">
            <a:extLst>
              <a:ext uri="{FF2B5EF4-FFF2-40B4-BE49-F238E27FC236}">
                <a16:creationId xmlns="" xmlns:a16="http://schemas.microsoft.com/office/drawing/2014/main" id="{01585F3F-5171-40AA-B668-F53D112FB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9</a:t>
            </a:r>
          </a:p>
        </p:txBody>
      </p:sp>
      <p:sp>
        <p:nvSpPr>
          <p:cNvPr id="162827" name="Line 11">
            <a:extLst>
              <a:ext uri="{FF2B5EF4-FFF2-40B4-BE49-F238E27FC236}">
                <a16:creationId xmlns="" xmlns:a16="http://schemas.microsoft.com/office/drawing/2014/main" id="{6FCD1B7A-C872-4B24-8A3D-20CCDF2EB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954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8" name="Line 12">
            <a:extLst>
              <a:ext uri="{FF2B5EF4-FFF2-40B4-BE49-F238E27FC236}">
                <a16:creationId xmlns="" xmlns:a16="http://schemas.microsoft.com/office/drawing/2014/main" id="{6A684540-619D-4046-B60B-597929274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11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9" name="Text Box 13">
            <a:extLst>
              <a:ext uri="{FF2B5EF4-FFF2-40B4-BE49-F238E27FC236}">
                <a16:creationId xmlns="" xmlns:a16="http://schemas.microsoft.com/office/drawing/2014/main" id="{6B06AE78-8445-4878-A559-0BCCE845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289" name="Text Box 14">
            <a:extLst>
              <a:ext uri="{FF2B5EF4-FFF2-40B4-BE49-F238E27FC236}">
                <a16:creationId xmlns="" xmlns:a16="http://schemas.microsoft.com/office/drawing/2014/main" id="{C5886D33-FA92-404A-B9D7-6C479993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90" name="Text Box 15">
            <a:extLst>
              <a:ext uri="{FF2B5EF4-FFF2-40B4-BE49-F238E27FC236}">
                <a16:creationId xmlns="" xmlns:a16="http://schemas.microsoft.com/office/drawing/2014/main" id="{03D20842-2D06-4DD2-8A40-2D85E51B9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32" name="Text Box 16">
            <a:extLst>
              <a:ext uri="{FF2B5EF4-FFF2-40B4-BE49-F238E27FC236}">
                <a16:creationId xmlns="" xmlns:a16="http://schemas.microsoft.com/office/drawing/2014/main" id="{B8F483F7-7BAB-4DBA-A53A-A686C7997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3" name="Line 17">
            <a:extLst>
              <a:ext uri="{FF2B5EF4-FFF2-40B4-BE49-F238E27FC236}">
                <a16:creationId xmlns="" xmlns:a16="http://schemas.microsoft.com/office/drawing/2014/main" id="{497ABD62-B83B-42C6-ADE1-679CD26ED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877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4" name="Line 18">
            <a:extLst>
              <a:ext uri="{FF2B5EF4-FFF2-40B4-BE49-F238E27FC236}">
                <a16:creationId xmlns="" xmlns:a16="http://schemas.microsoft.com/office/drawing/2014/main" id="{51749BE1-FB70-4CEF-8ED5-3E655C838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8687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5" name="Text Box 19">
            <a:extLst>
              <a:ext uri="{FF2B5EF4-FFF2-40B4-BE49-F238E27FC236}">
                <a16:creationId xmlns="" xmlns:a16="http://schemas.microsoft.com/office/drawing/2014/main" id="{BB52A707-83F3-40A3-8859-547B3A70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2836" name="Text Box 20">
            <a:extLst>
              <a:ext uri="{FF2B5EF4-FFF2-40B4-BE49-F238E27FC236}">
                <a16:creationId xmlns="" xmlns:a16="http://schemas.microsoft.com/office/drawing/2014/main" id="{E00330A7-E96E-4CCB-87F0-4E6D3370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487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7" name="Text Box 21">
            <a:extLst>
              <a:ext uri="{FF2B5EF4-FFF2-40B4-BE49-F238E27FC236}">
                <a16:creationId xmlns="" xmlns:a16="http://schemas.microsoft.com/office/drawing/2014/main" id="{B8423F7D-6A60-4018-9061-050B6850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8" name="Text Box 22">
            <a:extLst>
              <a:ext uri="{FF2B5EF4-FFF2-40B4-BE49-F238E27FC236}">
                <a16:creationId xmlns="" xmlns:a16="http://schemas.microsoft.com/office/drawing/2014/main" id="{5F0D52F3-0D8E-4FDA-88F0-E785B6A7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9" name="Text Box 23">
            <a:extLst>
              <a:ext uri="{FF2B5EF4-FFF2-40B4-BE49-F238E27FC236}">
                <a16:creationId xmlns="" xmlns:a16="http://schemas.microsoft.com/office/drawing/2014/main" id="{B45502DE-8D52-4234-BDBC-E63FEBF0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0" name="Text Box 24">
            <a:extLst>
              <a:ext uri="{FF2B5EF4-FFF2-40B4-BE49-F238E27FC236}">
                <a16:creationId xmlns="" xmlns:a16="http://schemas.microsoft.com/office/drawing/2014/main" id="{FB931F80-5CEE-4ACB-9102-AE617C47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1" name="Line 25">
            <a:extLst>
              <a:ext uri="{FF2B5EF4-FFF2-40B4-BE49-F238E27FC236}">
                <a16:creationId xmlns="" xmlns:a16="http://schemas.microsoft.com/office/drawing/2014/main" id="{96A40C6C-24DC-4617-BF84-65FFAD630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9449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2" name="Line 26">
            <a:extLst>
              <a:ext uri="{FF2B5EF4-FFF2-40B4-BE49-F238E27FC236}">
                <a16:creationId xmlns="" xmlns:a16="http://schemas.microsoft.com/office/drawing/2014/main" id="{D1D23D85-75E7-4EDB-AC85-3E2A629B9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325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3" name="Line 27">
            <a:extLst>
              <a:ext uri="{FF2B5EF4-FFF2-40B4-BE49-F238E27FC236}">
                <a16:creationId xmlns="" xmlns:a16="http://schemas.microsoft.com/office/drawing/2014/main" id="{3C165442-9DAA-40D6-A7BC-CAE05FD13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4021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4" name="Line 28">
            <a:extLst>
              <a:ext uri="{FF2B5EF4-FFF2-40B4-BE49-F238E27FC236}">
                <a16:creationId xmlns="" xmlns:a16="http://schemas.microsoft.com/office/drawing/2014/main" id="{FE4918BB-FFA4-423F-B1DB-5E8697C78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275" y="4783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5" name="Text Box 29">
            <a:extLst>
              <a:ext uri="{FF2B5EF4-FFF2-40B4-BE49-F238E27FC236}">
                <a16:creationId xmlns="" xmlns:a16="http://schemas.microsoft.com/office/drawing/2014/main" id="{D1A0EFA5-67CA-4A7B-B04E-3C5E69117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944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6" name="Text Box 30">
            <a:extLst>
              <a:ext uri="{FF2B5EF4-FFF2-40B4-BE49-F238E27FC236}">
                <a16:creationId xmlns="" xmlns:a16="http://schemas.microsoft.com/office/drawing/2014/main" id="{9DD1B4B1-5E3F-4E35-90DE-A48212F5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4325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7" name="Text Box 31">
            <a:extLst>
              <a:ext uri="{FF2B5EF4-FFF2-40B4-BE49-F238E27FC236}">
                <a16:creationId xmlns="" xmlns:a16="http://schemas.microsoft.com/office/drawing/2014/main" id="{F5A8470D-7722-4B28-874F-EE2158BE8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8" name="Text Box 32">
            <a:extLst>
              <a:ext uri="{FF2B5EF4-FFF2-40B4-BE49-F238E27FC236}">
                <a16:creationId xmlns="" xmlns:a16="http://schemas.microsoft.com/office/drawing/2014/main" id="{AD281BEC-2215-4913-8DCE-19A9B6C84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9" name="Text Box 33">
            <a:extLst>
              <a:ext uri="{FF2B5EF4-FFF2-40B4-BE49-F238E27FC236}">
                <a16:creationId xmlns="" xmlns:a16="http://schemas.microsoft.com/office/drawing/2014/main" id="{EDF00E83-7028-46A6-9485-4029B0721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50" name="Text Box 34">
            <a:extLst>
              <a:ext uri="{FF2B5EF4-FFF2-40B4-BE49-F238E27FC236}">
                <a16:creationId xmlns="" xmlns:a16="http://schemas.microsoft.com/office/drawing/2014/main" id="{B9787C26-21A3-4F2E-9C83-A297A702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069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1" name="Text Box 35">
            <a:extLst>
              <a:ext uri="{FF2B5EF4-FFF2-40B4-BE49-F238E27FC236}">
                <a16:creationId xmlns="" xmlns:a16="http://schemas.microsoft.com/office/drawing/2014/main" id="{EEEAA159-3CE9-439F-AB38-C57DB26E9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83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52" name="Text Box 36">
            <a:extLst>
              <a:ext uri="{FF2B5EF4-FFF2-40B4-BE49-F238E27FC236}">
                <a16:creationId xmlns="" xmlns:a16="http://schemas.microsoft.com/office/drawing/2014/main" id="{5EF8C841-C859-4127-ACA5-B7A006AF6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53" name="AutoShape 37">
            <a:extLst>
              <a:ext uri="{FF2B5EF4-FFF2-40B4-BE49-F238E27FC236}">
                <a16:creationId xmlns="" xmlns:a16="http://schemas.microsoft.com/office/drawing/2014/main" id="{FA4960ED-A6DB-4DC8-8734-CDF53578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28781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4" name="Text Box 38">
            <a:extLst>
              <a:ext uri="{FF2B5EF4-FFF2-40B4-BE49-F238E27FC236}">
                <a16:creationId xmlns="" xmlns:a16="http://schemas.microsoft.com/office/drawing/2014/main" id="{EE09936B-EDB1-4F4C-A6C4-BCA93F1E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53927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(19)</a:t>
            </a:r>
            <a:r>
              <a:rPr kumimoji="1"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=(10011)</a:t>
            </a:r>
            <a:r>
              <a:rPr kumimoji="1"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314" name="Text Box 39">
            <a:extLst>
              <a:ext uri="{FF2B5EF4-FFF2-40B4-BE49-F238E27FC236}">
                <a16:creationId xmlns="" xmlns:a16="http://schemas.microsoft.com/office/drawing/2014/main" id="{1A3F2BEB-02FD-44F6-A83C-F5376E19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5392738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315" name="Line 40">
            <a:extLst>
              <a:ext uri="{FF2B5EF4-FFF2-40B4-BE49-F238E27FC236}">
                <a16:creationId xmlns="" xmlns:a16="http://schemas.microsoft.com/office/drawing/2014/main" id="{F457F530-C284-4C0F-A00A-1E8C2F81B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164465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57" name="Rectangle 41">
            <a:extLst>
              <a:ext uri="{FF2B5EF4-FFF2-40B4-BE49-F238E27FC236}">
                <a16:creationId xmlns="" xmlns:a16="http://schemas.microsoft.com/office/drawing/2014/main" id="{29F36408-2A32-466D-9CA8-7B517EAE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836613"/>
            <a:ext cx="39624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小数部分</a:t>
            </a:r>
          </a:p>
        </p:txBody>
      </p:sp>
      <p:sp>
        <p:nvSpPr>
          <p:cNvPr id="162858" name="Rectangle 42">
            <a:extLst>
              <a:ext uri="{FF2B5EF4-FFF2-40B4-BE49-F238E27FC236}">
                <a16:creationId xmlns="" xmlns:a16="http://schemas.microsoft.com/office/drawing/2014/main" id="{75BB4702-2766-4D2B-B4E4-0842D0096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2025650"/>
            <a:ext cx="44958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600" dirty="0"/>
              <a:t>0.25=</a:t>
            </a:r>
          </a:p>
          <a:p>
            <a:pPr eaLnBrk="1" hangingPunct="1"/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0.25*2 =  0.5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0.5*2   =  1.0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accent1"/>
                </a:solidFill>
              </a:rPr>
              <a:t>0.25= (0.01)B</a:t>
            </a:r>
          </a:p>
        </p:txBody>
      </p:sp>
      <p:sp>
        <p:nvSpPr>
          <p:cNvPr id="162859" name="Text Box 43">
            <a:extLst>
              <a:ext uri="{FF2B5EF4-FFF2-40B4-BE49-F238E27FC236}">
                <a16:creationId xmlns="" xmlns:a16="http://schemas.microsoft.com/office/drawing/2014/main" id="{D3FB8DA2-A0E6-485E-BFD5-8F771FFB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275" y="40973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0" name="Text Box 44">
            <a:extLst>
              <a:ext uri="{FF2B5EF4-FFF2-40B4-BE49-F238E27FC236}">
                <a16:creationId xmlns="" xmlns:a16="http://schemas.microsoft.com/office/drawing/2014/main" id="{53B74992-9D91-4CE9-B19F-BFB306F5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075" y="1735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61" name="Text Box 45">
            <a:extLst>
              <a:ext uri="{FF2B5EF4-FFF2-40B4-BE49-F238E27FC236}">
                <a16:creationId xmlns="" xmlns:a16="http://schemas.microsoft.com/office/drawing/2014/main" id="{CDE73200-FA91-4029-B664-CCB61866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5" y="40973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62" name="AutoShape 46">
            <a:extLst>
              <a:ext uri="{FF2B5EF4-FFF2-40B4-BE49-F238E27FC236}">
                <a16:creationId xmlns="" xmlns:a16="http://schemas.microsoft.com/office/drawing/2014/main" id="{D2FA41C9-BDDC-4B35-A402-36763574BC2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99475" y="21923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4" name="Text Box 48">
            <a:extLst>
              <a:ext uri="{FF2B5EF4-FFF2-40B4-BE49-F238E27FC236}">
                <a16:creationId xmlns="" xmlns:a16="http://schemas.microsoft.com/office/drawing/2014/main" id="{9475026B-D108-4763-BF40-2151DC4C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6292850"/>
            <a:ext cx="48006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整数部分除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取余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,     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小数部分乘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取整。</a:t>
            </a:r>
          </a:p>
        </p:txBody>
      </p:sp>
      <p:sp>
        <p:nvSpPr>
          <p:cNvPr id="49" name="Line 11">
            <a:extLst>
              <a:ext uri="{FF2B5EF4-FFF2-40B4-BE49-F238E27FC236}">
                <a16:creationId xmlns="" xmlns:a16="http://schemas.microsoft.com/office/drawing/2014/main" id="{A7177E74-D5F3-4324-BD07-E6EC226C1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344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 autoUpdateAnimBg="0"/>
      <p:bldP spid="162823" grpId="0" autoUpdateAnimBg="0"/>
      <p:bldP spid="162824" grpId="0" autoUpdateAnimBg="0"/>
      <p:bldP spid="162826" grpId="0" autoUpdateAnimBg="0"/>
      <p:bldP spid="162829" grpId="0" autoUpdateAnimBg="0"/>
      <p:bldP spid="162832" grpId="0" autoUpdateAnimBg="0"/>
      <p:bldP spid="162835" grpId="0" autoUpdateAnimBg="0"/>
      <p:bldP spid="162836" grpId="0" autoUpdateAnimBg="0"/>
      <p:bldP spid="162837" grpId="0" autoUpdateAnimBg="0"/>
      <p:bldP spid="162838" grpId="0" autoUpdateAnimBg="0"/>
      <p:bldP spid="162839" grpId="0" autoUpdateAnimBg="0"/>
      <p:bldP spid="162840" grpId="0" autoUpdateAnimBg="0"/>
      <p:bldP spid="162845" grpId="0" autoUpdateAnimBg="0"/>
      <p:bldP spid="162846" grpId="0" autoUpdateAnimBg="0"/>
      <p:bldP spid="162847" grpId="0" autoUpdateAnimBg="0"/>
      <p:bldP spid="162848" grpId="0" autoUpdateAnimBg="0"/>
      <p:bldP spid="162849" grpId="0" autoUpdateAnimBg="0"/>
      <p:bldP spid="162850" grpId="0" autoUpdateAnimBg="0"/>
      <p:bldP spid="162851" grpId="0" autoUpdateAnimBg="0"/>
      <p:bldP spid="162852" grpId="0" autoUpdateAnimBg="0"/>
      <p:bldP spid="162853" grpId="0" animBg="1"/>
      <p:bldP spid="162854" grpId="0" autoUpdateAnimBg="0"/>
      <p:bldP spid="162859" grpId="0" autoUpdateAnimBg="0"/>
      <p:bldP spid="162860" grpId="0" autoUpdateAnimBg="0"/>
      <p:bldP spid="162861" grpId="0" autoUpdateAnimBg="0"/>
      <p:bldP spid="162862" grpId="0" animBg="1"/>
      <p:bldP spid="16286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58A6AD-1561-406F-A668-7E4F328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十进制转二进制保留位数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143509-D57A-4A43-A826-47A2FFE2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由于十进制转二进制会出现无限位数的情况（例如</a:t>
            </a:r>
            <a:r>
              <a:rPr lang="en-US" altLang="zh-CN" dirty="0"/>
              <a:t>0.24</a:t>
            </a:r>
            <a:r>
              <a:rPr lang="zh-CN" altLang="en-US" dirty="0"/>
              <a:t>），因此常常要求保留相应位数。</a:t>
            </a:r>
            <a:endParaRPr lang="en-US" altLang="zh-CN" dirty="0"/>
          </a:p>
          <a:p>
            <a:r>
              <a:rPr lang="zh-CN" altLang="en-US" dirty="0"/>
              <a:t>保留是应该遵循</a:t>
            </a:r>
            <a:r>
              <a:rPr lang="en-US" altLang="zh-CN" dirty="0"/>
              <a:t>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近的原则，被保留的位数，即使为</a:t>
            </a:r>
            <a:r>
              <a:rPr lang="en-US" altLang="zh-CN" dirty="0"/>
              <a:t>0</a:t>
            </a:r>
            <a:r>
              <a:rPr lang="zh-CN" altLang="en-US" dirty="0"/>
              <a:t>，也必须写出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0.10110101B</a:t>
            </a:r>
            <a:r>
              <a:rPr lang="zh-CN" altLang="en-US" dirty="0"/>
              <a:t>，保留三位，为</a:t>
            </a:r>
            <a:r>
              <a:rPr lang="en-US" altLang="zh-CN" dirty="0"/>
              <a:t>0.110</a:t>
            </a:r>
          </a:p>
        </p:txBody>
      </p:sp>
    </p:spTree>
    <p:extLst>
      <p:ext uri="{BB962C8B-B14F-4D97-AF65-F5344CB8AC3E}">
        <p14:creationId xmlns:p14="http://schemas.microsoft.com/office/powerpoint/2010/main" val="3747942069"/>
      </p:ext>
    </p:extLst>
  </p:cSld>
  <p:clrMapOvr>
    <a:masterClrMapping/>
  </p:clrMapOvr>
  <p:transition spd="med">
    <p:check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>
            <a:extLst>
              <a:ext uri="{FF2B5EF4-FFF2-40B4-BE49-F238E27FC236}">
                <a16:creationId xmlns="" xmlns:a16="http://schemas.microsoft.com/office/drawing/2014/main" id="{0C7EE30D-C14F-44F7-8331-48F9B3E0F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55301" name="Rectangle 2">
            <a:extLst>
              <a:ext uri="{FF2B5EF4-FFF2-40B4-BE49-F238E27FC236}">
                <a16:creationId xmlns="" xmlns:a16="http://schemas.microsoft.com/office/drawing/2014/main" id="{2E16FC94-DF2B-4928-A599-178510A1D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3906" y="1710681"/>
            <a:ext cx="7839075" cy="4392613"/>
          </a:xfrm>
        </p:spPr>
        <p:txBody>
          <a:bodyPr/>
          <a:lstStyle/>
          <a:p>
            <a:pPr marL="0" indent="0" algn="ctr">
              <a:spcAft>
                <a:spcPts val="5400"/>
              </a:spcAft>
              <a:buNone/>
            </a:pPr>
            <a:r>
              <a:rPr lang="en-US" altLang="zh-CN" sz="4400" dirty="0"/>
              <a:t>94.5D=?B</a:t>
            </a:r>
          </a:p>
          <a:p>
            <a:pPr marL="0" indent="0" algn="ctr">
              <a:buNone/>
            </a:pPr>
            <a:r>
              <a:rPr lang="en-US" altLang="zh-CN" sz="4400" dirty="0"/>
              <a:t>0.4D(</a:t>
            </a:r>
            <a:r>
              <a:rPr lang="zh-CN" altLang="en-US" sz="4400" dirty="0"/>
              <a:t>精度到</a:t>
            </a:r>
            <a:r>
              <a:rPr lang="en-US" altLang="zh-CN" sz="4400" dirty="0"/>
              <a:t>6</a:t>
            </a:r>
            <a:r>
              <a:rPr lang="en-US" altLang="zh-CN" sz="4400"/>
              <a:t>)=?</a:t>
            </a:r>
            <a:r>
              <a:rPr lang="en-US" altLang="zh-CN" sz="4400" dirty="0"/>
              <a:t>B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575CC4F-9FF1-447E-A3EA-33D7BF37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DC8-4A91-483E-8AF9-F68086F0F7B7}" type="datetime1">
              <a:rPr lang="zh-CN" altLang="en-US"/>
              <a:pPr/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346EAFC-54B7-4C81-B360-7736392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4025D07-11AA-4D29-8EAA-92DC0550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7441E8-591E-4793-9AD0-C477EBDB4DEE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7CB5AA32-2945-4EAF-81D5-AB7A67B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十进制转八进制</a:t>
            </a:r>
          </a:p>
        </p:txBody>
      </p:sp>
      <p:sp>
        <p:nvSpPr>
          <p:cNvPr id="32" name="日期占位符 3">
            <a:extLst>
              <a:ext uri="{FF2B5EF4-FFF2-40B4-BE49-F238E27FC236}">
                <a16:creationId xmlns="" xmlns:a16="http://schemas.microsoft.com/office/drawing/2014/main" id="{3A5B2458-229B-44E3-AA6E-5175B278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33C06-798E-402D-9ED0-0718870A00C6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3" name="页脚占位符 4">
            <a:extLst>
              <a:ext uri="{FF2B5EF4-FFF2-40B4-BE49-F238E27FC236}">
                <a16:creationId xmlns="" xmlns:a16="http://schemas.microsoft.com/office/drawing/2014/main" id="{CE1B06B8-A93C-4071-AC3F-D7DED384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="" xmlns:a16="http://schemas.microsoft.com/office/drawing/2014/main" id="{28ACD39A-7147-4D58-A604-8AE5A8B3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04A703-A3FC-4F94-A1A8-4F6412EE8BD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6325" name="Rectangle 3">
            <a:extLst>
              <a:ext uri="{FF2B5EF4-FFF2-40B4-BE49-F238E27FC236}">
                <a16:creationId xmlns="" xmlns:a16="http://schemas.microsoft.com/office/drawing/2014/main" id="{1D81DFF2-1305-4677-9B61-51A7D18B198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04925" y="1844675"/>
            <a:ext cx="7839075" cy="43926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en-US" altLang="zh-CN" dirty="0"/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="" xmlns:a16="http://schemas.microsoft.com/office/drawing/2014/main" id="{9230C5A9-B84C-4D6E-85DF-9023034FA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894508"/>
            <a:ext cx="4103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ea typeface="宋体" panose="02010600030101010101" pitchFamily="2" charset="-122"/>
              </a:rPr>
              <a:t>例（</a:t>
            </a:r>
            <a:r>
              <a:rPr kumimoji="1" lang="en-US" altLang="zh-CN" sz="2400" dirty="0">
                <a:ea typeface="宋体" panose="02010600030101010101" pitchFamily="2" charset="-122"/>
              </a:rPr>
              <a:t>125.45</a:t>
            </a:r>
            <a:r>
              <a:rPr kumimoji="1" lang="zh-CN" altLang="en-US" sz="2400" dirty="0">
                <a:ea typeface="宋体" panose="02010600030101010101" pitchFamily="2" charset="-122"/>
              </a:rPr>
              <a:t>）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10 </a:t>
            </a:r>
            <a:r>
              <a:rPr kumimoji="1" lang="en-US" altLang="zh-CN" sz="2400" dirty="0">
                <a:ea typeface="宋体" panose="02010600030101010101" pitchFamily="2" charset="-122"/>
              </a:rPr>
              <a:t>= </a:t>
            </a:r>
            <a:r>
              <a:rPr kumimoji="1" lang="zh-CN" altLang="en-US" sz="2400" dirty="0">
                <a:ea typeface="宋体" panose="02010600030101010101" pitchFamily="2" charset="-122"/>
              </a:rPr>
              <a:t>（  ？）</a:t>
            </a:r>
            <a:r>
              <a:rPr kumimoji="1" lang="zh-CN" altLang="en-US" sz="2800" dirty="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="" xmlns:a16="http://schemas.microsoft.com/office/drawing/2014/main" id="{BB38BBE7-7382-4073-9FBA-053D2B3B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7" y="336532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125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="" xmlns:a16="http://schemas.microsoft.com/office/drawing/2014/main" id="{FB58E0FE-A231-4C01-938A-48DCE76A30C7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441526"/>
            <a:ext cx="762000" cy="381000"/>
            <a:chOff x="768" y="2496"/>
            <a:chExt cx="480" cy="240"/>
          </a:xfrm>
        </p:grpSpPr>
        <p:sp>
          <p:nvSpPr>
            <p:cNvPr id="56351" name="Line 8">
              <a:extLst>
                <a:ext uri="{FF2B5EF4-FFF2-40B4-BE49-F238E27FC236}">
                  <a16:creationId xmlns="" xmlns:a16="http://schemas.microsoft.com/office/drawing/2014/main" id="{17C55F3E-AEB0-498C-94B1-13BA7E26C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2" name="Line 9">
              <a:extLst>
                <a:ext uri="{FF2B5EF4-FFF2-40B4-BE49-F238E27FC236}">
                  <a16:creationId xmlns="" xmlns:a16="http://schemas.microsoft.com/office/drawing/2014/main" id="{DDD37A19-821A-446E-A965-FD5286B8C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="" xmlns:a16="http://schemas.microsoft.com/office/drawing/2014/main" id="{D6703D37-C073-499D-B016-51010384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441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="" xmlns:a16="http://schemas.microsoft.com/office/drawing/2014/main" id="{5F2677E8-7C59-474B-9B03-60937EB4B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7" y="38447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="" xmlns:a16="http://schemas.microsoft.com/office/drawing/2014/main" id="{4422A05A-4353-4CE5-8A41-BE8F4DA0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2" y="40606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="" xmlns:a16="http://schemas.microsoft.com/office/drawing/2014/main" id="{683A637D-2767-4718-869E-684652C21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38225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="" xmlns:a16="http://schemas.microsoft.com/office/drawing/2014/main" id="{16EF778D-B91E-4336-9D54-3F1250A0DB83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898726"/>
            <a:ext cx="762000" cy="381000"/>
            <a:chOff x="768" y="2496"/>
            <a:chExt cx="480" cy="240"/>
          </a:xfrm>
        </p:grpSpPr>
        <p:sp>
          <p:nvSpPr>
            <p:cNvPr id="56349" name="Line 15">
              <a:extLst>
                <a:ext uri="{FF2B5EF4-FFF2-40B4-BE49-F238E27FC236}">
                  <a16:creationId xmlns="" xmlns:a16="http://schemas.microsoft.com/office/drawing/2014/main" id="{B84C1357-2C11-41D5-8C54-78B51E8F8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Line 16">
              <a:extLst>
                <a:ext uri="{FF2B5EF4-FFF2-40B4-BE49-F238E27FC236}">
                  <a16:creationId xmlns="" xmlns:a16="http://schemas.microsoft.com/office/drawing/2014/main" id="{B6B9F6C1-E192-462F-9E80-E9FF673D6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="" xmlns:a16="http://schemas.microsoft.com/office/drawing/2014/main" id="{5A1655BA-C495-4C36-9C58-30DAC13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822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="" xmlns:a16="http://schemas.microsoft.com/office/drawing/2014/main" id="{F1BFF930-EE89-47D8-B2E2-CE94742A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="" xmlns:a16="http://schemas.microsoft.com/office/drawing/2014/main" id="{5AFD9053-706C-418E-9140-457ABE3B6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45845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="" xmlns:a16="http://schemas.microsoft.com/office/drawing/2014/main" id="{F659409D-F36E-41BF-9FF7-7A0A0AA8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2797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="" xmlns:a16="http://schemas.microsoft.com/office/drawing/2014/main" id="{8BD7626F-A15B-4317-A91B-39D17510AF6D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4432126"/>
            <a:ext cx="762000" cy="381000"/>
            <a:chOff x="768" y="2496"/>
            <a:chExt cx="480" cy="240"/>
          </a:xfrm>
        </p:grpSpPr>
        <p:sp>
          <p:nvSpPr>
            <p:cNvPr id="56347" name="Line 22">
              <a:extLst>
                <a:ext uri="{FF2B5EF4-FFF2-40B4-BE49-F238E27FC236}">
                  <a16:creationId xmlns="" xmlns:a16="http://schemas.microsoft.com/office/drawing/2014/main" id="{FE37827B-35C1-4FEA-B016-4B11E17EB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8" name="Line 23">
              <a:extLst>
                <a:ext uri="{FF2B5EF4-FFF2-40B4-BE49-F238E27FC236}">
                  <a16:creationId xmlns="" xmlns:a16="http://schemas.microsoft.com/office/drawing/2014/main" id="{3EC17636-20E9-4E8B-93CD-B813E6602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="" xmlns:a16="http://schemas.microsoft.com/office/drawing/2014/main" id="{88753FB6-B8D4-4775-901A-5DD15752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="" xmlns:a16="http://schemas.microsoft.com/office/drawing/2014/main" id="{9C66DDAF-EFE9-4093-8343-E98EAF74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965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="" xmlns:a16="http://schemas.microsoft.com/office/drawing/2014/main" id="{57156657-9FA8-4EEF-92E4-AD42D68D3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51941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="" xmlns:a16="http://schemas.microsoft.com/office/drawing/2014/main" id="{3A926567-C54F-4489-90B0-BDAB2F884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8893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="" xmlns:a16="http://schemas.microsoft.com/office/drawing/2014/main" id="{AE036682-56D6-4329-B1EB-582C6F3D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="" xmlns:a16="http://schemas.microsoft.com/office/drawing/2014/main" id="{8E9BF0B1-0B58-4CC6-A4CE-0AB049170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527667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="" xmlns:a16="http://schemas.microsoft.com/office/drawing/2014/main" id="{4542B493-5842-439E-93A5-AB9D4749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7" y="32891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36" name="AutoShape 37">
            <a:extLst>
              <a:ext uri="{FF2B5EF4-FFF2-40B4-BE49-F238E27FC236}">
                <a16:creationId xmlns="" xmlns:a16="http://schemas.microsoft.com/office/drawing/2014/main" id="{4E9BA712-FAAB-4894-A481-84C099D7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7" y="3552651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3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49456581-886C-4BAB-A7E5-81CD0637BF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4558" y="342155"/>
            <a:ext cx="7827962" cy="936626"/>
          </a:xfrm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小数部分：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="" xmlns:a16="http://schemas.microsoft.com/office/drawing/2014/main" id="{5751966F-EFD3-4BC7-B226-F09EFC6C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12073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0.      4       5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="" xmlns:a16="http://schemas.microsoft.com/office/drawing/2014/main" id="{7D714057-C2EE-4904-BA21-E5FA8F85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758" y="17407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="" xmlns:a16="http://schemas.microsoft.com/office/drawing/2014/main" id="{22371FFD-C813-4785-8286-44489B80C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17407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2" name="Line 7">
            <a:extLst>
              <a:ext uri="{FF2B5EF4-FFF2-40B4-BE49-F238E27FC236}">
                <a16:creationId xmlns="" xmlns:a16="http://schemas.microsoft.com/office/drawing/2014/main" id="{8E68619F-80B6-4F92-B4FE-6953DDA6A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920" y="2197943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8">
            <a:extLst>
              <a:ext uri="{FF2B5EF4-FFF2-40B4-BE49-F238E27FC236}">
                <a16:creationId xmlns="" xmlns:a16="http://schemas.microsoft.com/office/drawing/2014/main" id="{C3B90135-EF0F-493A-83D6-EBFC9B899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320" y="22741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6    0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="" xmlns:a16="http://schemas.microsoft.com/office/drawing/2014/main" id="{01788744-672A-4F22-BCD6-43E4CB3B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="" xmlns:a16="http://schemas.microsoft.com/office/drawing/2014/main" id="{A3595F89-6074-4DC6-B3F1-C07235331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570" y="27313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="" xmlns:a16="http://schemas.microsoft.com/office/drawing/2014/main" id="{CC883C57-D33A-4F26-93A9-3F0F8804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27313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7" name="Line 12">
            <a:extLst>
              <a:ext uri="{FF2B5EF4-FFF2-40B4-BE49-F238E27FC236}">
                <a16:creationId xmlns="" xmlns:a16="http://schemas.microsoft.com/office/drawing/2014/main" id="{5DB1BD65-D0F9-4E60-A9E1-7856F6E8B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3188543"/>
            <a:ext cx="2667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3">
            <a:extLst>
              <a:ext uri="{FF2B5EF4-FFF2-40B4-BE49-F238E27FC236}">
                <a16:creationId xmlns="" xmlns:a16="http://schemas.microsoft.com/office/drawing/2014/main" id="{A92983CE-DF9B-4257-BB26-6D75B6CFC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32647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        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="" xmlns:a16="http://schemas.microsoft.com/office/drawing/2014/main" id="{884E8F60-C691-4BBC-AE23-426C0FAE0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433" y="37219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="" xmlns:a16="http://schemas.microsoft.com/office/drawing/2014/main" id="{0512BD80-1227-42A1-884C-69069007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58" y="3721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1" name="Line 16">
            <a:extLst>
              <a:ext uri="{FF2B5EF4-FFF2-40B4-BE49-F238E27FC236}">
                <a16:creationId xmlns="" xmlns:a16="http://schemas.microsoft.com/office/drawing/2014/main" id="{DFC63D13-68AF-4192-A258-6FE9A1EC3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41791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7">
            <a:extLst>
              <a:ext uri="{FF2B5EF4-FFF2-40B4-BE49-F238E27FC236}">
                <a16:creationId xmlns="" xmlns:a16="http://schemas.microsoft.com/office/drawing/2014/main" id="{CE7694E6-611A-492F-9B52-30FF15B1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4.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="" xmlns:a16="http://schemas.microsoft.com/office/drawing/2014/main" id="{4EB5C2A8-4142-4A42-83EB-E5C085493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425534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4    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="" xmlns:a16="http://schemas.microsoft.com/office/drawing/2014/main" id="{7D6C4EB6-11FF-4FE2-B430-ACEB4BC6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6.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="" xmlns:a16="http://schemas.microsoft.com/office/drawing/2014/main" id="{7BB4370F-0169-40BB-A1E0-5E05BDC2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47125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8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="" xmlns:a16="http://schemas.microsoft.com/office/drawing/2014/main" id="{249504A6-4642-46E5-91D7-34D6C12F0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47125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7" name="Line 22">
            <a:extLst>
              <a:ext uri="{FF2B5EF4-FFF2-40B4-BE49-F238E27FC236}">
                <a16:creationId xmlns="" xmlns:a16="http://schemas.microsoft.com/office/drawing/2014/main" id="{C9722695-5EE0-47C4-A759-1AD2D4E0A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9120" y="51697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23">
            <a:extLst>
              <a:ext uri="{FF2B5EF4-FFF2-40B4-BE49-F238E27FC236}">
                <a16:creationId xmlns="" xmlns:a16="http://schemas.microsoft.com/office/drawing/2014/main" id="{8CB93C66-E67D-4736-BB27-AF7CB578A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5245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CC"/>
                </a:solidFill>
                <a:ea typeface="宋体" panose="02010600030101010101" pitchFamily="2" charset="-122"/>
              </a:rPr>
              <a:t>2    </a:t>
            </a:r>
          </a:p>
        </p:txBody>
      </p:sp>
      <p:sp>
        <p:nvSpPr>
          <p:cNvPr id="29" name="Text Box 24">
            <a:extLst>
              <a:ext uri="{FF2B5EF4-FFF2-40B4-BE49-F238E27FC236}">
                <a16:creationId xmlns="" xmlns:a16="http://schemas.microsoft.com/office/drawing/2014/main" id="{496A7114-ED56-4551-82BA-967736DD9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30" name="Text Box 25">
            <a:extLst>
              <a:ext uri="{FF2B5EF4-FFF2-40B4-BE49-F238E27FC236}">
                <a16:creationId xmlns="" xmlns:a16="http://schemas.microsoft.com/office/drawing/2014/main" id="{22D19AD8-6100-4AF8-85E1-873FD97EF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120" y="158834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整数</a:t>
            </a:r>
          </a:p>
        </p:txBody>
      </p:sp>
      <p:sp>
        <p:nvSpPr>
          <p:cNvPr id="31" name="Text Box 26">
            <a:extLst>
              <a:ext uri="{FF2B5EF4-FFF2-40B4-BE49-F238E27FC236}">
                <a16:creationId xmlns="" xmlns:a16="http://schemas.microsoft.com/office/drawing/2014/main" id="{A09BB5B1-32C2-48DF-944F-94C964FAF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="" xmlns:a16="http://schemas.microsoft.com/office/drawing/2014/main" id="{7A0012CD-3CA8-44B8-B6AD-5A07C50C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="" xmlns:a16="http://schemas.microsoft.com/office/drawing/2014/main" id="{61F60DCB-0483-4646-B3EF-32EDD923D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" name="Text Box 29">
            <a:extLst>
              <a:ext uri="{FF2B5EF4-FFF2-40B4-BE49-F238E27FC236}">
                <a16:creationId xmlns="" xmlns:a16="http://schemas.microsoft.com/office/drawing/2014/main" id="{E73CBE7E-88FC-467B-86F9-EB2FD5705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="" xmlns:a16="http://schemas.microsoft.com/office/drawing/2014/main" id="{4AB958CA-6069-4534-8FBE-2C60804F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920" y="219794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高</a:t>
            </a:r>
            <a:r>
              <a:rPr kumimoji="1" lang="zh-CN" altLang="en-US" sz="2400"/>
              <a:t>位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="" xmlns:a16="http://schemas.microsoft.com/office/drawing/2014/main" id="{1D24ACBB-04C8-4751-A507-C9644223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283" y="5145931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低</a:t>
            </a:r>
            <a:r>
              <a:rPr kumimoji="1" lang="zh-CN" altLang="en-US" sz="2400"/>
              <a:t>位</a:t>
            </a:r>
          </a:p>
        </p:txBody>
      </p:sp>
      <p:sp>
        <p:nvSpPr>
          <p:cNvPr id="38" name="AutoShape 46">
            <a:extLst>
              <a:ext uri="{FF2B5EF4-FFF2-40B4-BE49-F238E27FC236}">
                <a16:creationId xmlns="" xmlns:a16="http://schemas.microsoft.com/office/drawing/2014/main" id="{ED8BF5FA-AB99-4BCB-ACAF-A0E62E1FEE4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72908" y="2934543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 Box 4">
            <a:extLst>
              <a:ext uri="{FF2B5EF4-FFF2-40B4-BE49-F238E27FC236}">
                <a16:creationId xmlns="" xmlns:a16="http://schemas.microsoft.com/office/drawing/2014/main" id="{EDFF19AD-5061-4642-AF3A-338D7E15E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533" y="6155581"/>
            <a:ext cx="48244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(125.45)</a:t>
            </a:r>
            <a:r>
              <a:rPr kumimoji="1" lang="en-US" altLang="zh-CN" baseline="-25000">
                <a:ea typeface="宋体" panose="02010600030101010101" pitchFamily="2" charset="-122"/>
              </a:rPr>
              <a:t>10 </a:t>
            </a:r>
            <a:r>
              <a:rPr kumimoji="1" lang="en-US" altLang="zh-CN">
                <a:ea typeface="宋体" panose="02010600030101010101" pitchFamily="2" charset="-122"/>
              </a:rPr>
              <a:t> ≈ (175.3463)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8" grpId="0" autoUpdateAnimBg="0"/>
      <p:bldP spid="19" grpId="0" autoUpdateAnimBg="0"/>
      <p:bldP spid="20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8" grpId="0" animBg="1"/>
      <p:bldP spid="39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7CE6C3-7AD5-43E1-B79F-197593A9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FA8FFE3-2D8E-4C2C-B632-5F814AF4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八进制保留小数采取</a:t>
            </a:r>
            <a:r>
              <a:rPr lang="en-US" altLang="zh-CN" dirty="0"/>
              <a:t>4</a:t>
            </a:r>
            <a:r>
              <a:rPr lang="zh-CN" altLang="en-US" dirty="0"/>
              <a:t>进</a:t>
            </a:r>
            <a:r>
              <a:rPr lang="en-US" altLang="zh-CN" dirty="0"/>
              <a:t>3</a:t>
            </a:r>
            <a:r>
              <a:rPr lang="zh-CN" altLang="en-US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4166698522"/>
      </p:ext>
    </p:extLst>
  </p:cSld>
  <p:clrMapOvr>
    <a:masterClrMapping/>
  </p:clrMapOvr>
  <p:transition spd="med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>
            <a:extLst>
              <a:ext uri="{FF2B5EF4-FFF2-40B4-BE49-F238E27FC236}">
                <a16:creationId xmlns="" xmlns:a16="http://schemas.microsoft.com/office/drawing/2014/main" id="{4D294F68-AA22-4D7D-90D7-941722C4D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世界上第一台通用计算机</a:t>
            </a:r>
            <a:endParaRPr lang="en-US" altLang="zh-CN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16836DD0-0FC4-46FD-9B10-75A06B6E745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2060"/>
                </a:solidFill>
              </a:rPr>
              <a:t> </a:t>
            </a:r>
            <a:r>
              <a:rPr kumimoji="1" lang="en-US" altLang="zh-CN" sz="2100" dirty="0">
                <a:solidFill>
                  <a:srgbClr val="FF0000"/>
                </a:solidFill>
              </a:rPr>
              <a:t>1946</a:t>
            </a:r>
            <a:r>
              <a:rPr kumimoji="1" lang="zh-CN" altLang="en-US" sz="2100" dirty="0">
                <a:solidFill>
                  <a:srgbClr val="FF0000"/>
                </a:solidFill>
              </a:rPr>
              <a:t>年</a:t>
            </a:r>
            <a:r>
              <a:rPr kumimoji="1" lang="en-US" altLang="zh-CN" sz="2100" dirty="0">
                <a:solidFill>
                  <a:srgbClr val="002060"/>
                </a:solidFill>
              </a:rPr>
              <a:t>2</a:t>
            </a:r>
            <a:r>
              <a:rPr kumimoji="1" lang="zh-CN" altLang="en-US" sz="2100" dirty="0">
                <a:solidFill>
                  <a:srgbClr val="002060"/>
                </a:solidFill>
              </a:rPr>
              <a:t>月，在美国军方的主持下美国宾悉法尼亚大学的莫奇里</a:t>
            </a:r>
            <a:r>
              <a:rPr kumimoji="1" lang="en-US" altLang="zh-CN" sz="2100" dirty="0">
                <a:solidFill>
                  <a:srgbClr val="002060"/>
                </a:solidFill>
              </a:rPr>
              <a:t>(Mauchly)</a:t>
            </a:r>
            <a:r>
              <a:rPr kumimoji="1" lang="zh-CN" altLang="en-US" sz="2100" dirty="0">
                <a:solidFill>
                  <a:srgbClr val="002060"/>
                </a:solidFill>
              </a:rPr>
              <a:t>和艾克特</a:t>
            </a:r>
            <a:r>
              <a:rPr kumimoji="1" lang="en-US" altLang="zh-CN" sz="2100" dirty="0">
                <a:solidFill>
                  <a:srgbClr val="002060"/>
                </a:solidFill>
              </a:rPr>
              <a:t>(Eckert)</a:t>
            </a:r>
            <a:r>
              <a:rPr kumimoji="1" lang="zh-CN" altLang="en-US" sz="2100" dirty="0">
                <a:solidFill>
                  <a:srgbClr val="002060"/>
                </a:solidFill>
              </a:rPr>
              <a:t> ，成功地设计了世界上第一台电子计算，称为</a:t>
            </a:r>
            <a:r>
              <a:rPr lang="zh-CN" altLang="en-US" sz="2100" dirty="0">
                <a:solidFill>
                  <a:srgbClr val="002060"/>
                </a:solidFill>
                <a:latin typeface="华文新魏" panose="02010800040101010101" pitchFamily="2" charset="-122"/>
              </a:rPr>
              <a:t>电子数字积分计算机，</a:t>
            </a:r>
            <a:r>
              <a:rPr kumimoji="1" lang="zh-CN" altLang="en-US" sz="2100" dirty="0">
                <a:solidFill>
                  <a:srgbClr val="002060"/>
                </a:solidFill>
              </a:rPr>
              <a:t>简称为</a:t>
            </a:r>
            <a:r>
              <a:rPr kumimoji="1" lang="en-US" altLang="zh-CN" sz="2100" dirty="0">
                <a:solidFill>
                  <a:srgbClr val="FF0000"/>
                </a:solidFill>
              </a:rPr>
              <a:t>ENIAC(</a:t>
            </a:r>
            <a:r>
              <a:rPr kumimoji="1" lang="zh-CN" altLang="en-US" sz="2100" dirty="0">
                <a:solidFill>
                  <a:srgbClr val="FF0000"/>
                </a:solidFill>
              </a:rPr>
              <a:t>埃尼亚克</a:t>
            </a:r>
            <a:r>
              <a:rPr kumimoji="1" lang="en-US" altLang="zh-CN" sz="2100" dirty="0">
                <a:solidFill>
                  <a:srgbClr val="FF0000"/>
                </a:solidFill>
              </a:rPr>
              <a:t>) </a:t>
            </a:r>
            <a:r>
              <a:rPr kumimoji="1" lang="en-US" altLang="zh-CN" sz="2100" dirty="0">
                <a:solidFill>
                  <a:srgbClr val="002060"/>
                </a:solidFill>
              </a:rPr>
              <a:t>(Electronic Numerical  Integrator  </a:t>
            </a:r>
            <a:r>
              <a:rPr kumimoji="1" lang="en-US" altLang="zh-CN" sz="2100">
                <a:solidFill>
                  <a:srgbClr val="002060"/>
                </a:solidFill>
              </a:rPr>
              <a:t>And  </a:t>
            </a:r>
            <a:r>
              <a:rPr kumimoji="1" lang="en-US" altLang="zh-CN" sz="2100" smtClean="0">
                <a:solidFill>
                  <a:srgbClr val="002060"/>
                </a:solidFill>
              </a:rPr>
              <a:t>Computer)</a:t>
            </a:r>
            <a:r>
              <a:rPr kumimoji="1" lang="zh-CN" altLang="en-US" sz="2100" smtClean="0">
                <a:solidFill>
                  <a:srgbClr val="002060"/>
                </a:solidFill>
              </a:rPr>
              <a:t>。</a:t>
            </a:r>
          </a:p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100" smtClean="0">
                <a:solidFill>
                  <a:srgbClr val="002060"/>
                </a:solidFill>
              </a:rPr>
              <a:t>    </a:t>
            </a:r>
            <a:endParaRPr kumimoji="1"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148" name="内容占位符 7">
            <a:extLst>
              <a:ext uri="{FF2B5EF4-FFF2-40B4-BE49-F238E27FC236}">
                <a16:creationId xmlns="" xmlns:a16="http://schemas.microsoft.com/office/drawing/2014/main" id="{49E21462-44FD-420A-B1C7-8956AB18C22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</a:t>
            </a:r>
            <a:r>
              <a:rPr kumimoji="1" lang="zh-CN" altLang="en-US" sz="2000">
                <a:solidFill>
                  <a:srgbClr val="002060"/>
                </a:solidFill>
              </a:rPr>
              <a:t>左：莫奇里</a:t>
            </a:r>
            <a:r>
              <a:rPr kumimoji="1" lang="en-US" altLang="zh-CN" sz="2000">
                <a:solidFill>
                  <a:srgbClr val="002060"/>
                </a:solidFill>
              </a:rPr>
              <a:t>         </a:t>
            </a:r>
            <a:r>
              <a:rPr kumimoji="1" lang="zh-CN" altLang="en-US" sz="2000">
                <a:solidFill>
                  <a:srgbClr val="002060"/>
                </a:solidFill>
              </a:rPr>
              <a:t>右：艾克特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3280377-F2A6-40EC-9EFD-FDF24AE4DED0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1E34C508-B31C-4CBA-B1D8-CD8070FE57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F6F5F2F-BEBB-410F-9B9B-33C88472126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C5E1606-0D39-40EA-BF23-9C953F72E5FF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93A0B295-1360-44F5-A547-524D2A0989C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6152" name="Picture 4" descr="jsj1">
            <a:extLst>
              <a:ext uri="{FF2B5EF4-FFF2-40B4-BE49-F238E27FC236}">
                <a16:creationId xmlns="" xmlns:a16="http://schemas.microsoft.com/office/drawing/2014/main" id="{329D8A17-656C-4112-91CE-608FE244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05038"/>
            <a:ext cx="3455987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Box 8">
            <a:extLst>
              <a:ext uri="{FF2B5EF4-FFF2-40B4-BE49-F238E27FC236}">
                <a16:creationId xmlns="" xmlns:a16="http://schemas.microsoft.com/office/drawing/2014/main" id="{F96B35A7-25F8-4AB6-A60D-774845053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46713"/>
            <a:ext cx="1798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1907~1980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TextBox 10">
            <a:extLst>
              <a:ext uri="{FF2B5EF4-FFF2-40B4-BE49-F238E27FC236}">
                <a16:creationId xmlns="" xmlns:a16="http://schemas.microsoft.com/office/drawing/2014/main" id="{3F5E576F-DEFF-4761-ADD8-4FDB2D2A9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445125"/>
            <a:ext cx="205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1919~1995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E55AC60F-4DEC-4C12-AB9E-FC67E815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课堂练习</a:t>
            </a:r>
          </a:p>
        </p:txBody>
      </p:sp>
      <p:sp>
        <p:nvSpPr>
          <p:cNvPr id="58371" name="内容占位符 7">
            <a:extLst>
              <a:ext uri="{FF2B5EF4-FFF2-40B4-BE49-F238E27FC236}">
                <a16:creationId xmlns="" xmlns:a16="http://schemas.microsoft.com/office/drawing/2014/main" id="{AD3343BF-E951-423F-8642-E5614111A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Aft>
                <a:spcPts val="3000"/>
              </a:spcAft>
              <a:buNone/>
            </a:pPr>
            <a:r>
              <a:rPr lang="en-US" altLang="zh-CN" sz="4000" dirty="0">
                <a:latin typeface="+mn-ea"/>
              </a:rPr>
              <a:t>17.5625D</a:t>
            </a:r>
            <a:r>
              <a:rPr lang="zh-CN" altLang="en-US" sz="4000" dirty="0">
                <a:latin typeface="+mn-ea"/>
              </a:rPr>
              <a:t>对应的</a:t>
            </a:r>
            <a:r>
              <a:rPr lang="en-US" altLang="zh-CN" sz="4000" dirty="0">
                <a:latin typeface="+mn-ea"/>
              </a:rPr>
              <a:t>8</a:t>
            </a:r>
            <a:r>
              <a:rPr lang="zh-CN" altLang="en-US" sz="4000" dirty="0">
                <a:latin typeface="+mn-ea"/>
              </a:rPr>
              <a:t>进制数是</a:t>
            </a:r>
            <a:r>
              <a:rPr lang="en-US" altLang="zh-CN" sz="4000" dirty="0">
                <a:latin typeface="+mn-ea"/>
              </a:rPr>
              <a:t>: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21.5625O 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21.44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21.731O </a:t>
            </a:r>
            <a:r>
              <a:rPr lang="zh-CN" altLang="en-US" sz="4400" dirty="0"/>
              <a:t/>
            </a:r>
            <a:br>
              <a:rPr lang="zh-CN" altLang="en-US" sz="4400" dirty="0"/>
            </a:br>
            <a:endParaRPr lang="zh-CN" altLang="en-US" sz="4400" dirty="0"/>
          </a:p>
          <a:p>
            <a:endParaRPr kumimoji="1" lang="en-US" altLang="zh-CN" sz="4400" baseline="-25000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2113E5-4EBE-43BA-BDCF-F4B3D94FD2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48C44C-0D85-4275-9FC9-64F0E4BF5A53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E07BB03-BBB2-4734-8319-F23209BD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CEA1C59-BE46-4FF1-8768-9EF3F14D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4A93928-8508-44C8-8289-EF64AE2DB17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99D99BF-9733-4DD5-B601-BF28D3D250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4EE2F4-FC1E-4D14-9915-0EE0C6382D89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9718CE4-FFA7-4236-888F-01696B52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9F825D-75D5-47A5-A09A-08F5849E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8C564D-103B-41D2-9D4F-07B6E96AC8E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6914" name="Rectangle 2">
            <a:extLst>
              <a:ext uri="{FF2B5EF4-FFF2-40B4-BE49-F238E27FC236}">
                <a16:creationId xmlns="" xmlns:a16="http://schemas.microsoft.com/office/drawing/2014/main" id="{36F0C0CB-124E-4DE4-BA51-99D28DA8D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59398" name="Rectangle 3">
            <a:extLst>
              <a:ext uri="{FF2B5EF4-FFF2-40B4-BE49-F238E27FC236}">
                <a16:creationId xmlns="" xmlns:a16="http://schemas.microsoft.com/office/drawing/2014/main" id="{B5B84279-DFC5-4498-B662-8D0D50AAD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76.625D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  <a:r>
              <a:rPr lang="zh-CN" altLang="en-US" dirty="0"/>
              <a:t>。 </a:t>
            </a:r>
            <a:endParaRPr lang="en-US" altLang="zh-CN" dirty="0"/>
          </a:p>
          <a:p>
            <a:pPr eaLnBrk="1" hangingPunct="1"/>
            <a:r>
              <a:rPr lang="zh-CN" altLang="en-US" dirty="0"/>
              <a:t>与十进制数</a:t>
            </a:r>
            <a:r>
              <a:rPr lang="en-US" altLang="zh-CN" dirty="0"/>
              <a:t>0.3125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  <p:transition spd="med">
    <p:check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>
            <a:extLst>
              <a:ext uri="{FF2B5EF4-FFF2-40B4-BE49-F238E27FC236}">
                <a16:creationId xmlns="" xmlns:a16="http://schemas.microsoft.com/office/drawing/2014/main" id="{76FACF09-01DD-47BB-BA24-5565C3FBE8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defRPr/>
            </a:pPr>
            <a:fld id="{5B633C06-798E-402D-9ED0-0718870A00C6}" type="datetime1"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defRPr/>
              </a:pPr>
              <a:t>2020/9/28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33" name="页脚占位符 4">
            <a:extLst>
              <a:ext uri="{FF2B5EF4-FFF2-40B4-BE49-F238E27FC236}">
                <a16:creationId xmlns="" xmlns:a16="http://schemas.microsoft.com/office/drawing/2014/main" id="{472FC322-BF0D-418C-A845-9FA0F20F6B4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="" xmlns:a16="http://schemas.microsoft.com/office/drawing/2014/main" id="{6B510B2F-9FEE-4C94-AA73-C2445C36D548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9200C8-243D-4587-90B5-1B9C93F85BD7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defRPr/>
              </a:pPr>
              <a:t>62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="" xmlns:a16="http://schemas.microsoft.com/office/drawing/2014/main" id="{5051CB3E-D9FF-4ECC-9841-A20460AB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十进制转十六进制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="" xmlns:a16="http://schemas.microsoft.com/office/drawing/2014/main" id="{3FCDDD77-F27E-436A-895B-C646A7A2F9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4925" y="2420938"/>
            <a:ext cx="7839075" cy="43926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="" xmlns:a16="http://schemas.microsoft.com/office/drawing/2014/main" id="{23EBEECE-3CB5-45B0-936D-9167110E4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73063"/>
            <a:ext cx="4608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例（</a:t>
            </a:r>
            <a:r>
              <a:rPr kumimoji="1" lang="en-US" altLang="zh-CN" sz="2400">
                <a:ea typeface="宋体" panose="02010600030101010101" pitchFamily="2" charset="-122"/>
              </a:rPr>
              <a:t>1023.3125 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 ？）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="" xmlns:a16="http://schemas.microsoft.com/office/drawing/2014/main" id="{A0407587-07CE-4825-805F-EBB0D13EF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3149426"/>
            <a:ext cx="97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="" xmlns:a16="http://schemas.microsoft.com/office/drawing/2014/main" id="{8AEE12E7-ECC7-4E6F-9F3E-315B6D3C389F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225626"/>
            <a:ext cx="762000" cy="381000"/>
            <a:chOff x="768" y="2496"/>
            <a:chExt cx="480" cy="240"/>
          </a:xfrm>
        </p:grpSpPr>
        <p:sp>
          <p:nvSpPr>
            <p:cNvPr id="60448" name="Line 8">
              <a:extLst>
                <a:ext uri="{FF2B5EF4-FFF2-40B4-BE49-F238E27FC236}">
                  <a16:creationId xmlns="" xmlns:a16="http://schemas.microsoft.com/office/drawing/2014/main" id="{47A604C5-08C8-4E49-AD88-14C2CCD18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9" name="Line 9">
              <a:extLst>
                <a:ext uri="{FF2B5EF4-FFF2-40B4-BE49-F238E27FC236}">
                  <a16:creationId xmlns="" xmlns:a16="http://schemas.microsoft.com/office/drawing/2014/main" id="{40BC02F7-3DAF-4CFA-80E7-E29FE911D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="" xmlns:a16="http://schemas.microsoft.com/office/drawing/2014/main" id="{4A2AA930-F176-45B1-A6A5-37FC29DDF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25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="" xmlns:a16="http://schemas.microsoft.com/office/drawing/2014/main" id="{2319DA80-1988-46F4-A3E4-A911A3EF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36288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63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="" xmlns:a16="http://schemas.microsoft.com/office/drawing/2014/main" id="{17EAB9FA-AC93-4BE9-8141-AE854FCA9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8447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="" xmlns:a16="http://schemas.microsoft.com/office/drawing/2014/main" id="{065803C4-9925-4064-B97D-CD35A4576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6066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="" xmlns:a16="http://schemas.microsoft.com/office/drawing/2014/main" id="{5F491DFA-A43A-43B6-929B-887B0EA2C1DD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682826"/>
            <a:ext cx="762000" cy="381000"/>
            <a:chOff x="768" y="2496"/>
            <a:chExt cx="480" cy="240"/>
          </a:xfrm>
        </p:grpSpPr>
        <p:sp>
          <p:nvSpPr>
            <p:cNvPr id="60446" name="Line 15">
              <a:extLst>
                <a:ext uri="{FF2B5EF4-FFF2-40B4-BE49-F238E27FC236}">
                  <a16:creationId xmlns="" xmlns:a16="http://schemas.microsoft.com/office/drawing/2014/main" id="{1E3087E1-4297-4804-B6E6-D2C7934C3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7" name="Line 16">
              <a:extLst>
                <a:ext uri="{FF2B5EF4-FFF2-40B4-BE49-F238E27FC236}">
                  <a16:creationId xmlns="" xmlns:a16="http://schemas.microsoft.com/office/drawing/2014/main" id="{F6689633-E1DA-42F9-9F53-E112671DD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="" xmlns:a16="http://schemas.microsoft.com/office/drawing/2014/main" id="{FF4D1870-A046-4935-9957-400869577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06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="" xmlns:a16="http://schemas.microsoft.com/office/drawing/2014/main" id="{841BC507-23FA-46D2-B890-05BF1738F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00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="" xmlns:a16="http://schemas.microsoft.com/office/drawing/2014/main" id="{F41B58A2-7EB0-4E2D-BF63-090F80430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3686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="" xmlns:a16="http://schemas.microsoft.com/office/drawing/2014/main" id="{197757A2-63E1-4111-875A-A1CF1F220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0638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="" xmlns:a16="http://schemas.microsoft.com/office/drawing/2014/main" id="{CE7C7F2F-8065-49DB-BA32-6D0B5C7A4D96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4216226"/>
            <a:ext cx="762000" cy="381000"/>
            <a:chOff x="768" y="2496"/>
            <a:chExt cx="480" cy="240"/>
          </a:xfrm>
        </p:grpSpPr>
        <p:sp>
          <p:nvSpPr>
            <p:cNvPr id="60444" name="Line 22">
              <a:extLst>
                <a:ext uri="{FF2B5EF4-FFF2-40B4-BE49-F238E27FC236}">
                  <a16:creationId xmlns="" xmlns:a16="http://schemas.microsoft.com/office/drawing/2014/main" id="{E2088D0E-B529-4273-AD4C-1C452E3B1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5" name="Line 23">
              <a:extLst>
                <a:ext uri="{FF2B5EF4-FFF2-40B4-BE49-F238E27FC236}">
                  <a16:creationId xmlns="" xmlns:a16="http://schemas.microsoft.com/office/drawing/2014/main" id="{F3D3516E-8348-49A7-A8B4-4B1D9C7E7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="" xmlns:a16="http://schemas.microsoft.com/office/drawing/2014/main" id="{D459A370-2234-4EA5-9788-6FFE877CF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0026"/>
            <a:ext cx="820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16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="" xmlns:a16="http://schemas.microsoft.com/office/drawing/2014/main" id="{2DB8AAC8-DA0D-4615-9A14-F83ADBA89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7496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="" xmlns:a16="http://schemas.microsoft.com/office/drawing/2014/main" id="{55A4C66F-8580-46AF-B054-77104659D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9782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="" xmlns:a16="http://schemas.microsoft.com/office/drawing/2014/main" id="{0B8074CD-EE80-4F07-B4D4-34E4FCF21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6734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="" xmlns:a16="http://schemas.microsoft.com/office/drawing/2014/main" id="{BAE8948E-8D87-46F8-B883-970E3376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="" xmlns:a16="http://schemas.microsoft.com/office/drawing/2014/main" id="{B65A3B75-D082-4AE2-9B40-D018C6535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09093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="" xmlns:a16="http://schemas.microsoft.com/office/drawing/2014/main" id="{704BDD3D-7B60-4A54-AEFC-6B8304F13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0" y="30732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161824" name="Text Box 32">
            <a:extLst>
              <a:ext uri="{FF2B5EF4-FFF2-40B4-BE49-F238E27FC236}">
                <a16:creationId xmlns="" xmlns:a16="http://schemas.microsoft.com/office/drawing/2014/main" id="{3CE6E1BA-91A4-4E6F-AC8E-20DDCE0E7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5206826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（</a:t>
            </a: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</a:t>
            </a:r>
            <a:r>
              <a:rPr kumimoji="1" lang="en-US" altLang="zh-CN" sz="2400">
                <a:ea typeface="宋体" panose="02010600030101010101" pitchFamily="2" charset="-122"/>
              </a:rPr>
              <a:t>3FF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35" name="AutoShape 37">
            <a:extLst>
              <a:ext uri="{FF2B5EF4-FFF2-40B4-BE49-F238E27FC236}">
                <a16:creationId xmlns="" xmlns:a16="http://schemas.microsoft.com/office/drawing/2014/main" id="{2A30C8FD-25C0-4075-82E4-C3DD0EC4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4399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161824" grpId="0" autoUpdateAnimBg="0"/>
      <p:bldP spid="3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7847573D-D2EE-447A-A9F3-3B805406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78C9214-CA91-4EAB-BD5D-294D1F74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</a:rPr>
              <a:t>小数部分：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EA73BD3-3F50-4508-A563-2AB47B423D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BE8044A1-F2D6-4A51-8CAC-B08C9AFC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0CA23F2-2FDC-4587-8330-CBD78561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AA8C067-78BE-4B98-9653-1163489F20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CE1D6002-6C5F-4806-88CB-D9DF9A41F142}"/>
              </a:ext>
            </a:extLst>
          </p:cNvPr>
          <p:cNvSpPr txBox="1">
            <a:spLocks/>
          </p:cNvSpPr>
          <p:nvPr/>
        </p:nvSpPr>
        <p:spPr bwMode="auto">
          <a:xfrm>
            <a:off x="1497013" y="1125538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endParaRPr lang="zh-CN" altLang="en-US" sz="4000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+mj-ea"/>
              <a:cs typeface="+mj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EFD38F66-775F-4CFB-83AB-2A751F56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686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0.      3 1 2 5      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="" xmlns:a16="http://schemas.microsoft.com/office/drawing/2014/main" id="{0C6FA9D5-854E-4856-83DF-25E04E26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02000"/>
            <a:ext cx="646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="" xmlns:a16="http://schemas.microsoft.com/office/drawing/2014/main" id="{FEAEF4D1-EE0A-4869-957A-C5A6243B7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3020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1" name="Line 7">
            <a:extLst>
              <a:ext uri="{FF2B5EF4-FFF2-40B4-BE49-F238E27FC236}">
                <a16:creationId xmlns="" xmlns:a16="http://schemas.microsoft.com/office/drawing/2014/main" id="{38B3DBB4-38C3-4469-AF7A-BA78FD37D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759200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8">
            <a:extLst>
              <a:ext uri="{FF2B5EF4-FFF2-40B4-BE49-F238E27FC236}">
                <a16:creationId xmlns="" xmlns:a16="http://schemas.microsoft.com/office/drawing/2014/main" id="{D1DB80D9-4D23-45C9-A5B7-13B161FD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354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   0    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="" xmlns:a16="http://schemas.microsoft.com/office/drawing/2014/main" id="{478749E5-20C0-4D30-8F6E-1D07AB23E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5.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="" xmlns:a16="http://schemas.microsoft.com/office/drawing/2014/main" id="{A8045570-F794-4B4A-83C5-5BBB223FB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1496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/>
              <a:t>整数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="" xmlns:a16="http://schemas.microsoft.com/office/drawing/2014/main" id="{ACE9DC2E-A5DD-4799-BC92-B200FB9D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="" xmlns:a16="http://schemas.microsoft.com/office/drawing/2014/main" id="{9B9FF817-8800-4590-A3B9-CEC4D57A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05350"/>
            <a:ext cx="51847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(1023.3125 )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>
                <a:ea typeface="宋体" panose="02010600030101010101" pitchFamily="2" charset="-122"/>
              </a:rPr>
              <a:t>= (3FF.5)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2" grpId="0" autoUpdateAnimBg="0"/>
      <p:bldP spid="13" grpId="0" autoUpdateAnimBg="0"/>
      <p:bldP spid="29" grpId="0" autoUpdateAnimBg="0"/>
      <p:bldP spid="30" grpId="0" autoUpdateAnimBg="0"/>
      <p:bldP spid="3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EE3385-62D3-4FF2-A99C-CA9FF36D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7CDAE79-9241-4FC9-81FC-27A83A4E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十六进制保留小数采取</a:t>
            </a:r>
            <a:r>
              <a:rPr lang="en-US" altLang="zh-CN" sz="4400" dirty="0"/>
              <a:t>8</a:t>
            </a:r>
            <a:r>
              <a:rPr lang="zh-CN" altLang="en-US" sz="4400" dirty="0"/>
              <a:t>进</a:t>
            </a:r>
            <a:r>
              <a:rPr lang="en-US" altLang="zh-CN" sz="4400" dirty="0"/>
              <a:t>7</a:t>
            </a:r>
            <a:r>
              <a:rPr lang="zh-CN" altLang="en-US" sz="4400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83892471"/>
      </p:ext>
    </p:extLst>
  </p:cSld>
  <p:clrMapOvr>
    <a:masterClrMapping/>
  </p:clrMapOvr>
  <p:transition spd="med">
    <p:check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6BA01B8-2BA0-4DF8-BA98-6ED429B291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99BE1F-232D-480C-B5F5-EA91692284D4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8E4E92F-F519-499E-AC97-AE4E7FA4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A1AA1C-5337-497E-84DC-B0DF24B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2449BDA-FEB5-451A-ADB4-7EDADE2C49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4082" name="Rectangle 2">
            <a:extLst>
              <a:ext uri="{FF2B5EF4-FFF2-40B4-BE49-F238E27FC236}">
                <a16:creationId xmlns="" xmlns:a16="http://schemas.microsoft.com/office/drawing/2014/main" id="{88A016B5-A5CD-4FC3-B6E3-FD561C92D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课堂综合练习：</a:t>
            </a:r>
            <a:endParaRPr lang="zh-CN" altLang="zh-CN" dirty="0"/>
          </a:p>
        </p:txBody>
      </p:sp>
      <p:sp>
        <p:nvSpPr>
          <p:cNvPr id="62470" name="Rectangle 3">
            <a:extLst>
              <a:ext uri="{FF2B5EF4-FFF2-40B4-BE49-F238E27FC236}">
                <a16:creationId xmlns="" xmlns:a16="http://schemas.microsoft.com/office/drawing/2014/main" id="{F96AE163-C331-4C3C-8896-CF7507A0F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1800"/>
              </a:spcAft>
              <a:buNone/>
            </a:pPr>
            <a:r>
              <a:rPr lang="zh-CN" altLang="en-US" dirty="0"/>
              <a:t>与十进制数</a:t>
            </a:r>
            <a:r>
              <a:rPr lang="en-US" altLang="zh-CN" dirty="0"/>
              <a:t>938</a:t>
            </a:r>
            <a:r>
              <a:rPr lang="zh-CN" altLang="en-US" dirty="0"/>
              <a:t>相对应的</a:t>
            </a:r>
            <a:r>
              <a:rPr lang="en-US" altLang="zh-CN" dirty="0"/>
              <a:t>16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3AAH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456H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289H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3ABH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1C52A69-18F5-42D1-89FE-8364B55803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BC799D-357D-4A7F-977D-BAE511119CA5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1794E39-9B71-40D4-B03B-89C3632E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4F1839D-E3B9-4E65-B417-B3132023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250C9E-4DA6-4DF2-8F0E-06B8BDFB4DB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5106" name="Rectangle 2">
            <a:extLst>
              <a:ext uri="{FF2B5EF4-FFF2-40B4-BE49-F238E27FC236}">
                <a16:creationId xmlns="" xmlns:a16="http://schemas.microsoft.com/office/drawing/2014/main" id="{EE78209B-D279-4747-81D2-8799D32CD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63494" name="Rectangle 3">
            <a:extLst>
              <a:ext uri="{FF2B5EF4-FFF2-40B4-BE49-F238E27FC236}">
                <a16:creationId xmlns="" xmlns:a16="http://schemas.microsoft.com/office/drawing/2014/main" id="{7E74A8E0-5531-4292-B157-7B444065A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2400"/>
              </a:spcAft>
              <a:buNone/>
            </a:pPr>
            <a:r>
              <a:rPr lang="en-US" altLang="zh-CN" dirty="0"/>
              <a:t>198D=(?)B=(?)O=(?)H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856.34D=(?)B=(?)O=(?)H(</a:t>
            </a:r>
            <a:r>
              <a:rPr lang="zh-CN" altLang="en-US" dirty="0"/>
              <a:t>保留小数点后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EC83DC5-7F32-47F9-9094-90F3C069D8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8FD73F-CC4F-4A5F-A526-29610FA3C4E9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2E8F4D9-4F5F-4A27-B762-6F875BDF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0B73B18-119C-4EEE-8937-E64EB652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0F8F2BE-DC1F-4731-B00B-2AB2C9B7A7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2034" name="Rectangle 2">
            <a:extLst>
              <a:ext uri="{FF2B5EF4-FFF2-40B4-BE49-F238E27FC236}">
                <a16:creationId xmlns="" xmlns:a16="http://schemas.microsoft.com/office/drawing/2014/main" id="{49F29A00-2EEF-48A1-A8D0-C95C3E011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64518" name="Text Box 3">
            <a:extLst>
              <a:ext uri="{FF2B5EF4-FFF2-40B4-BE49-F238E27FC236}">
                <a16:creationId xmlns="" xmlns:a16="http://schemas.microsoft.com/office/drawing/2014/main" id="{C546B3AC-1BC7-4A9B-9543-504A8A793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kumimoji="1" lang="zh-CN" altLang="en-US" sz="2800" dirty="0"/>
              <a:t>十进制数</a:t>
            </a:r>
            <a:r>
              <a:rPr kumimoji="1" lang="en-US" altLang="zh-CN" sz="2800" dirty="0"/>
              <a:t>2003</a:t>
            </a:r>
            <a:r>
              <a:rPr kumimoji="1" lang="zh-CN" altLang="en-US" sz="2800" dirty="0"/>
              <a:t>等值于二进制数（        ）。</a:t>
            </a:r>
            <a:endParaRPr kumimoji="1" lang="en-US" altLang="zh-CN" sz="2800" dirty="0"/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0100000111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10000011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11111010011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1111010011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 dirty="0"/>
              <a:t>算式（</a:t>
            </a:r>
            <a:r>
              <a:rPr kumimoji="1" lang="en-US" altLang="zh-CN" sz="2800" dirty="0"/>
              <a:t>2047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</a:t>
            </a:r>
            <a:r>
              <a:rPr kumimoji="1" lang="zh-CN" altLang="en-US" sz="2800" dirty="0"/>
              <a:t>－（</a:t>
            </a:r>
            <a:r>
              <a:rPr kumimoji="1" lang="en-US" altLang="zh-CN" sz="2800" dirty="0"/>
              <a:t>3FF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 </a:t>
            </a:r>
            <a:r>
              <a:rPr kumimoji="1" lang="zh-CN" altLang="en-US" sz="2800" dirty="0"/>
              <a:t>＋（</a:t>
            </a:r>
            <a:r>
              <a:rPr kumimoji="1" lang="en-US" altLang="zh-CN" sz="2800" dirty="0"/>
              <a:t>2000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</a:t>
            </a:r>
            <a:r>
              <a:rPr kumimoji="1" lang="zh-CN" altLang="en-US" sz="2800" dirty="0"/>
              <a:t>的结果是（       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/>
              <a:t>     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2048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  B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2049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C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3746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     D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1AF7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379F20-E646-4E3E-BE28-5D6A232A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CE1BFD9-6060-42D1-A4D5-EAD58A46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kumimoji="1" lang="zh-CN" altLang="en-US" dirty="0"/>
              <a:t>算式（</a:t>
            </a:r>
            <a:r>
              <a:rPr kumimoji="1" lang="en-US" altLang="zh-CN" dirty="0"/>
              <a:t>2047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  <a:r>
              <a:rPr kumimoji="1" lang="zh-CN" altLang="en-US" dirty="0"/>
              <a:t>－（</a:t>
            </a:r>
            <a:r>
              <a:rPr kumimoji="1" lang="en-US" altLang="zh-CN" dirty="0"/>
              <a:t>3FF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 </a:t>
            </a:r>
            <a:r>
              <a:rPr kumimoji="1" lang="zh-CN" altLang="en-US" dirty="0"/>
              <a:t>＋（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  <a:r>
              <a:rPr kumimoji="1" lang="zh-CN" altLang="en-US" dirty="0"/>
              <a:t>的结果是</a:t>
            </a:r>
            <a:r>
              <a:rPr kumimoji="1" lang="en-US" altLang="zh-CN" dirty="0"/>
              <a:t>: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2048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2049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3746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1AF7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142019"/>
      </p:ext>
    </p:extLst>
  </p:cSld>
  <p:clrMapOvr>
    <a:masterClrMapping/>
  </p:clrMapOvr>
  <p:transition spd="med">
    <p:checker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F76AD2F-022C-4231-B80E-B52471DC76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EEB160-DC53-472D-AA17-2D77D87F6C7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0401F23-BF58-4E20-8540-809871B6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A583B51-01A2-4191-AE5C-364F08F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9B5480A-0651-45AD-AB09-3C5E884AC2C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="" xmlns:a16="http://schemas.microsoft.com/office/drawing/2014/main" id="{0604E3FE-8FA8-466A-9AD2-29FD9A1EC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3014" name="Rectangle 3">
            <a:extLst>
              <a:ext uri="{FF2B5EF4-FFF2-40B4-BE49-F238E27FC236}">
                <a16:creationId xmlns="" xmlns:a16="http://schemas.microsoft.com/office/drawing/2014/main" id="{C5453E99-958C-49B3-8A13-81B9A9B3B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773238"/>
            <a:ext cx="7839075" cy="4392612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zh-CN" altLang="en-US" sz="2400" dirty="0"/>
              <a:t>  二、八、十六进制之间的对应关系</a:t>
            </a:r>
          </a:p>
          <a:p>
            <a:pPr lvl="1" eaLnBrk="1" hangingPunct="1"/>
            <a:r>
              <a:rPr lang="en-US" altLang="zh-CN" sz="2400" dirty="0"/>
              <a:t>8=2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16=2</a:t>
            </a:r>
            <a:r>
              <a:rPr lang="en-US" altLang="zh-CN" sz="2400" baseline="30000" dirty="0"/>
              <a:t>4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一位八进制数相当于三位二进制数</a:t>
            </a:r>
          </a:p>
          <a:p>
            <a:pPr lvl="1" eaLnBrk="1" hangingPunct="1"/>
            <a:r>
              <a:rPr lang="zh-CN" altLang="en-US" sz="2400" dirty="0"/>
              <a:t>一位十六进制数相当于四位二进制数</a:t>
            </a:r>
          </a:p>
          <a:p>
            <a:pPr eaLnBrk="1" hangingPunct="1"/>
            <a:r>
              <a:rPr lang="zh-CN" altLang="en-US" sz="2400" dirty="0"/>
              <a:t>转换规则</a:t>
            </a:r>
          </a:p>
          <a:p>
            <a:pPr lvl="1" eaLnBrk="1" hangingPunct="1"/>
            <a:r>
              <a:rPr lang="zh-CN" altLang="en-US" sz="2400" dirty="0"/>
              <a:t>二进制数各位以小数点为中心向两边划分，每</a:t>
            </a:r>
            <a:r>
              <a:rPr lang="en-US" altLang="zh-CN" sz="2400" dirty="0"/>
              <a:t>3(4)</a:t>
            </a:r>
            <a:r>
              <a:rPr lang="zh-CN" altLang="en-US" sz="2400" dirty="0"/>
              <a:t>位为一组，转换为一位</a:t>
            </a:r>
            <a:r>
              <a:rPr lang="en-US" altLang="zh-CN" sz="2400" dirty="0"/>
              <a:t>8(16)</a:t>
            </a:r>
            <a:r>
              <a:rPr lang="zh-CN" altLang="en-US" sz="2400" dirty="0"/>
              <a:t>进制数</a:t>
            </a:r>
          </a:p>
          <a:p>
            <a:pPr lvl="1" eaLnBrk="1" hangingPunct="1"/>
            <a:r>
              <a:rPr lang="zh-CN" altLang="en-US" sz="2400" dirty="0"/>
              <a:t>两边不足</a:t>
            </a:r>
            <a:r>
              <a:rPr lang="en-US" altLang="zh-CN" sz="2400" dirty="0"/>
              <a:t>3</a:t>
            </a:r>
            <a:r>
              <a:rPr lang="zh-CN" altLang="en-US" sz="2400" dirty="0"/>
              <a:t>或</a:t>
            </a:r>
            <a:r>
              <a:rPr lang="en-US" altLang="zh-CN" sz="2400" dirty="0"/>
              <a:t>4</a:t>
            </a:r>
            <a:r>
              <a:rPr lang="zh-CN" altLang="en-US" sz="2400" dirty="0"/>
              <a:t> 位时，应补</a:t>
            </a:r>
            <a:r>
              <a:rPr lang="en-US" altLang="zh-CN" sz="2400" dirty="0"/>
              <a:t>0</a:t>
            </a:r>
            <a:r>
              <a:rPr lang="zh-CN" altLang="en-US" sz="2400" dirty="0"/>
              <a:t>凑足</a:t>
            </a:r>
            <a:endParaRPr lang="en-US" altLang="zh-CN" sz="2400" dirty="0"/>
          </a:p>
        </p:txBody>
      </p:sp>
    </p:spTree>
  </p:cSld>
  <p:clrMapOvr>
    <a:masterClrMapping/>
  </p:clrMapOvr>
  <p:transition spd="med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3D6E1C-D78D-48CB-9413-70295B65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碾压人类的计算速度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A634825-71A9-4F91-987D-1250B150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计算炮弹发射到进入轨道的</a:t>
            </a:r>
            <a:r>
              <a:rPr lang="en-US" altLang="zh-CN" smtClean="0"/>
              <a:t>40</a:t>
            </a:r>
            <a:r>
              <a:rPr lang="zh-CN" altLang="en-US" smtClean="0"/>
              <a:t>个点，手工操作机械计算需要</a:t>
            </a:r>
            <a:r>
              <a:rPr lang="en-US" altLang="zh-CN" smtClean="0"/>
              <a:t>7~10</a:t>
            </a:r>
            <a:r>
              <a:rPr lang="zh-CN" altLang="en-US" smtClean="0"/>
              <a:t>个小时，</a:t>
            </a:r>
            <a:r>
              <a:rPr lang="en-US" altLang="zh-CN" smtClean="0"/>
              <a:t>ENIAC</a:t>
            </a:r>
            <a:r>
              <a:rPr lang="zh-CN" altLang="en-US" smtClean="0"/>
              <a:t>仅用</a:t>
            </a:r>
            <a:r>
              <a:rPr lang="en-US" altLang="zh-CN" smtClean="0"/>
              <a:t>3</a:t>
            </a:r>
            <a:r>
              <a:rPr lang="zh-CN" altLang="en-US" smtClean="0"/>
              <a:t>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26559"/>
      </p:ext>
    </p:extLst>
  </p:cSld>
  <p:clrMapOvr>
    <a:masterClrMapping/>
  </p:clrMapOvr>
  <p:transition spd="med">
    <p:checker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="" xmlns:a16="http://schemas.microsoft.com/office/drawing/2014/main" id="{0562FBB3-97AE-4690-9D7E-0A0C09DA5F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83675E-658B-44EC-A7B5-72EE88C31FE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12" name="页脚占位符 4">
            <a:extLst>
              <a:ext uri="{FF2B5EF4-FFF2-40B4-BE49-F238E27FC236}">
                <a16:creationId xmlns="" xmlns:a16="http://schemas.microsoft.com/office/drawing/2014/main" id="{136A3CCD-7458-443F-849A-9DA48D6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="" xmlns:a16="http://schemas.microsoft.com/office/drawing/2014/main" id="{DFD8829A-7ADF-4CE7-82EE-697E65B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54290C7-F208-473D-BEBB-D848D59486A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4037" name="Rectangle 4">
            <a:extLst>
              <a:ext uri="{FF2B5EF4-FFF2-40B4-BE49-F238E27FC236}">
                <a16:creationId xmlns="" xmlns:a16="http://schemas.microsoft.com/office/drawing/2014/main" id="{CD705C00-1D7F-4F42-BD99-FA5328C7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660650"/>
            <a:ext cx="7467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Tx/>
              <a:buFontTx/>
              <a:buChar char="•"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buClr>
                <a:schemeClr val="tx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八进制数   二进制数      八进制数   二进制数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0         000              4        100 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1         001              5        101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2         010              6        110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3         011              7        111</a:t>
            </a:r>
          </a:p>
        </p:txBody>
      </p:sp>
      <p:grpSp>
        <p:nvGrpSpPr>
          <p:cNvPr id="44038" name="Group 5">
            <a:extLst>
              <a:ext uri="{FF2B5EF4-FFF2-40B4-BE49-F238E27FC236}">
                <a16:creationId xmlns="" xmlns:a16="http://schemas.microsoft.com/office/drawing/2014/main" id="{95C80CFD-0637-4704-B743-3BC8D72D7E8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095625"/>
            <a:ext cx="7010400" cy="2133600"/>
            <a:chOff x="768" y="1536"/>
            <a:chExt cx="4416" cy="1344"/>
          </a:xfrm>
        </p:grpSpPr>
        <p:sp>
          <p:nvSpPr>
            <p:cNvPr id="44040" name="Line 6">
              <a:extLst>
                <a:ext uri="{FF2B5EF4-FFF2-40B4-BE49-F238E27FC236}">
                  <a16:creationId xmlns="" xmlns:a16="http://schemas.microsoft.com/office/drawing/2014/main" id="{6C6CD9F5-4378-45F0-8D4C-6465CF3A4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824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Line 7">
              <a:extLst>
                <a:ext uri="{FF2B5EF4-FFF2-40B4-BE49-F238E27FC236}">
                  <a16:creationId xmlns="" xmlns:a16="http://schemas.microsoft.com/office/drawing/2014/main" id="{B5E678E4-DE7E-4F08-ACF4-D14D051CE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8">
              <a:extLst>
                <a:ext uri="{FF2B5EF4-FFF2-40B4-BE49-F238E27FC236}">
                  <a16:creationId xmlns="" xmlns:a16="http://schemas.microsoft.com/office/drawing/2014/main" id="{A571A852-1B59-4FE8-88D8-4C2ABC571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9">
              <a:extLst>
                <a:ext uri="{FF2B5EF4-FFF2-40B4-BE49-F238E27FC236}">
                  <a16:creationId xmlns="" xmlns:a16="http://schemas.microsoft.com/office/drawing/2014/main" id="{D8DFB3A0-D636-48DB-B9B8-452649EF5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536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39" name="Rectangle 10">
            <a:extLst>
              <a:ext uri="{FF2B5EF4-FFF2-40B4-BE49-F238E27FC236}">
                <a16:creationId xmlns="" xmlns:a16="http://schemas.microsoft.com/office/drawing/2014/main" id="{77F4728B-8734-409B-93B8-960F8F3C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986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八进制数与二进制数的转换表</a:t>
            </a:r>
            <a:endParaRPr lang="zh-CN" altLang="en-US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="" xmlns:a16="http://schemas.microsoft.com/office/drawing/2014/main" id="{A7E602E4-FD81-4AA8-9847-9C401BF59E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77B5D0-3225-494D-BDAF-DF04A5EF4340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="" xmlns:a16="http://schemas.microsoft.com/office/drawing/2014/main" id="{FF54A1AF-B009-4E3A-82D1-F5DADC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="" xmlns:a16="http://schemas.microsoft.com/office/drawing/2014/main" id="{5736DC6D-323C-4093-AD77-A416157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72C4D70-32C2-4903-9CE1-FCA1494AC62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="" xmlns:a16="http://schemas.microsoft.com/office/drawing/2014/main" id="{7A6DBE71-5189-4494-BA84-4B340D019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 </a:t>
            </a:r>
            <a:endParaRPr lang="zh-CN" altLang="zh-CN" dirty="0"/>
          </a:p>
        </p:txBody>
      </p:sp>
      <p:sp>
        <p:nvSpPr>
          <p:cNvPr id="45062" name="Rectangle 4">
            <a:extLst>
              <a:ext uri="{FF2B5EF4-FFF2-40B4-BE49-F238E27FC236}">
                <a16:creationId xmlns="" xmlns:a16="http://schemas.microsoft.com/office/drawing/2014/main" id="{3D429800-B07E-4A13-BD70-FE72DFE7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651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十六进制数与二进制数的转换</a:t>
            </a:r>
          </a:p>
        </p:txBody>
      </p:sp>
      <p:sp>
        <p:nvSpPr>
          <p:cNvPr id="164869" name="Rectangle 5">
            <a:extLst>
              <a:ext uri="{FF2B5EF4-FFF2-40B4-BE49-F238E27FC236}">
                <a16:creationId xmlns="" xmlns:a16="http://schemas.microsoft.com/office/drawing/2014/main" id="{868C48AE-8911-4A22-A308-5B2029C4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858963"/>
            <a:ext cx="8001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 十六进制        二进制    十六进制      二进制数</a:t>
            </a:r>
            <a:br>
              <a:rPr lang="zh-CN" altLang="en-US" sz="2400" dirty="0">
                <a:latin typeface="华文新魏" panose="0201080004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0            0000            8          1000    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1            0001            9          1001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            0010            A          1010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            0011            B          1011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            0100            C          1100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5            0101            D          1101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6            0110            E          1110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7            0111            F          1111</a:t>
            </a:r>
          </a:p>
        </p:txBody>
      </p:sp>
      <p:grpSp>
        <p:nvGrpSpPr>
          <p:cNvPr id="45064" name="Group 6">
            <a:extLst>
              <a:ext uri="{FF2B5EF4-FFF2-40B4-BE49-F238E27FC236}">
                <a16:creationId xmlns="" xmlns:a16="http://schemas.microsoft.com/office/drawing/2014/main" id="{A04630AF-7B10-48BE-AD85-4391CE50E67D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3238"/>
            <a:ext cx="7772400" cy="3816350"/>
            <a:chOff x="768" y="1152"/>
            <a:chExt cx="4896" cy="2016"/>
          </a:xfrm>
        </p:grpSpPr>
        <p:sp>
          <p:nvSpPr>
            <p:cNvPr id="45065" name="Rectangle 7">
              <a:extLst>
                <a:ext uri="{FF2B5EF4-FFF2-40B4-BE49-F238E27FC236}">
                  <a16:creationId xmlns="" xmlns:a16="http://schemas.microsoft.com/office/drawing/2014/main" id="{2734728D-8C74-41F1-8589-FD95E7500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4896" cy="20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Line 8">
              <a:extLst>
                <a:ext uri="{FF2B5EF4-FFF2-40B4-BE49-F238E27FC236}">
                  <a16:creationId xmlns="" xmlns:a16="http://schemas.microsoft.com/office/drawing/2014/main" id="{C3B668F6-08D7-4C27-A088-B5777C929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92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Line 9">
              <a:extLst>
                <a:ext uri="{FF2B5EF4-FFF2-40B4-BE49-F238E27FC236}">
                  <a16:creationId xmlns="" xmlns:a16="http://schemas.microsoft.com/office/drawing/2014/main" id="{327D056F-81B8-4464-831F-CEEFB49EA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Line 10">
              <a:extLst>
                <a:ext uri="{FF2B5EF4-FFF2-40B4-BE49-F238E27FC236}">
                  <a16:creationId xmlns="" xmlns:a16="http://schemas.microsoft.com/office/drawing/2014/main" id="{7CFC4BE6-5550-456D-ABBF-73CB2D66E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11">
              <a:extLst>
                <a:ext uri="{FF2B5EF4-FFF2-40B4-BE49-F238E27FC236}">
                  <a16:creationId xmlns="" xmlns:a16="http://schemas.microsoft.com/office/drawing/2014/main" id="{1FC26AF5-554A-4172-ABF9-3C7229282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>
            <a:extLst>
              <a:ext uri="{FF2B5EF4-FFF2-40B4-BE49-F238E27FC236}">
                <a16:creationId xmlns="" xmlns:a16="http://schemas.microsoft.com/office/drawing/2014/main" id="{04946ADB-5747-43AF-92B1-8D4E0B17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="" xmlns:a16="http://schemas.microsoft.com/office/drawing/2014/main" id="{EF64382E-98B5-46DF-856C-664D5653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418136-6563-4892-9954-A6EF5AB9FF0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79" name="Text Box 3">
            <a:extLst>
              <a:ext uri="{FF2B5EF4-FFF2-40B4-BE49-F238E27FC236}">
                <a16:creationId xmlns="" xmlns:a16="http://schemas.microsoft.com/office/drawing/2014/main" id="{2139FEE3-ECCA-4DDF-A2A6-D28E4A412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00213"/>
            <a:ext cx="73310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(1) </a:t>
            </a:r>
            <a:r>
              <a:rPr kumimoji="1" lang="zh-CN" altLang="en-US" sz="2400">
                <a:latin typeface="华文新魏" panose="02010800040101010101" pitchFamily="2" charset="-122"/>
              </a:rPr>
              <a:t>二进制数转换成八进制数：以小数点为分界点，左右三位一节，不足三位以零补足三位</a:t>
            </a:r>
            <a:r>
              <a:rPr kumimoji="1" lang="zh-CN" altLang="en-US" sz="2800">
                <a:latin typeface="华文新魏" panose="02010800040101010101" pitchFamily="2" charset="-122"/>
              </a:rPr>
              <a:t>。</a:t>
            </a:r>
          </a:p>
        </p:txBody>
      </p:sp>
      <p:sp>
        <p:nvSpPr>
          <p:cNvPr id="126980" name="Text Box 4">
            <a:extLst>
              <a:ext uri="{FF2B5EF4-FFF2-40B4-BE49-F238E27FC236}">
                <a16:creationId xmlns="" xmlns:a16="http://schemas.microsoft.com/office/drawing/2014/main" id="{07B70B27-BE83-45F3-A3F0-AF60E2A3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027363"/>
            <a:ext cx="7777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(101101.01)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=(101,101.010)=(55.2)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8</a:t>
            </a:r>
            <a:endParaRPr kumimoji="1" lang="en-US" altLang="zh-CN" sz="2400">
              <a:latin typeface="华文新魏" panose="02010800040101010101" pitchFamily="2" charset="-122"/>
            </a:endParaRPr>
          </a:p>
        </p:txBody>
      </p:sp>
      <p:sp>
        <p:nvSpPr>
          <p:cNvPr id="126981" name="Text Box 5">
            <a:extLst>
              <a:ext uri="{FF2B5EF4-FFF2-40B4-BE49-F238E27FC236}">
                <a16:creationId xmlns="" xmlns:a16="http://schemas.microsoft.com/office/drawing/2014/main" id="{41F3FF04-E2B1-4FA5-BE20-0BB5844C2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33825"/>
            <a:ext cx="7391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(2)</a:t>
            </a:r>
            <a:r>
              <a:rPr kumimoji="1" lang="zh-CN" altLang="en-US" sz="2400">
                <a:latin typeface="华文新魏" panose="02010800040101010101" pitchFamily="2" charset="-122"/>
              </a:rPr>
              <a:t>八进制数转换成二进制数：将每位八进制数码以三位二进制数表示。</a:t>
            </a:r>
          </a:p>
        </p:txBody>
      </p:sp>
      <p:sp>
        <p:nvSpPr>
          <p:cNvPr id="126982" name="Text Box 6">
            <a:extLst>
              <a:ext uri="{FF2B5EF4-FFF2-40B4-BE49-F238E27FC236}">
                <a16:creationId xmlns="" xmlns:a16="http://schemas.microsoft.com/office/drawing/2014/main" id="{D657EB2A-F65C-4FE0-9B5F-EAD993FEF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5222875"/>
            <a:ext cx="8659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(76.42)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8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=(111110.100010)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  <p:bldP spid="126980" grpId="0" autoUpdateAnimBg="0"/>
      <p:bldP spid="126981" grpId="0" autoUpdateAnimBg="0"/>
      <p:bldP spid="12698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="" xmlns:a16="http://schemas.microsoft.com/office/drawing/2014/main" id="{C1EF4C1F-1EAE-4F1F-BB3B-297E5FBB18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942ABF-3F91-453C-8937-C4F2CE842490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="" xmlns:a16="http://schemas.microsoft.com/office/drawing/2014/main" id="{E4753F03-4E84-42DD-A136-3E26546A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="" xmlns:a16="http://schemas.microsoft.com/office/drawing/2014/main" id="{553F5AD5-E2C8-4AA3-8A98-0B3269FD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5BBEA9F-908D-45FF-9DC7-3ADC911B2C4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7109" name="Text Box 2">
            <a:extLst>
              <a:ext uri="{FF2B5EF4-FFF2-40B4-BE49-F238E27FC236}">
                <a16:creationId xmlns="" xmlns:a16="http://schemas.microsoft.com/office/drawing/2014/main" id="{5343C209-759B-4CA8-98A3-38EDE889F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35225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(3)</a:t>
            </a:r>
            <a:r>
              <a:rPr kumimoji="1" lang="zh-CN" altLang="en-US" sz="2800">
                <a:latin typeface="华文新魏" panose="02010800040101010101" pitchFamily="2" charset="-122"/>
              </a:rPr>
              <a:t>二进制数转换成十六进制数：以小数点为分界点，左右每四位一节，不足四位以零补足四位。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="" xmlns:a16="http://schemas.microsoft.com/office/drawing/2014/main" id="{9F48D1DA-F43C-4515-B7B9-57C0E1F798A8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3730625"/>
            <a:ext cx="8229600" cy="1570038"/>
            <a:chOff x="1098" y="1392"/>
            <a:chExt cx="5184" cy="989"/>
          </a:xfrm>
        </p:grpSpPr>
        <p:sp>
          <p:nvSpPr>
            <p:cNvPr id="47111" name="Text Box 4">
              <a:extLst>
                <a:ext uri="{FF2B5EF4-FFF2-40B4-BE49-F238E27FC236}">
                  <a16:creationId xmlns="" xmlns:a16="http://schemas.microsoft.com/office/drawing/2014/main" id="{08559976-F897-4FE2-88D8-3DD3214EF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1392"/>
              <a:ext cx="5184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华文新魏" panose="02010800040101010101" pitchFamily="2" charset="-122"/>
                </a:rPr>
                <a:t>例：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(1111011011.100101011)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(0011,1101,1011.1001,0101,1000)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(3DB.958)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</a:t>
              </a:r>
            </a:p>
          </p:txBody>
        </p:sp>
        <p:sp>
          <p:nvSpPr>
            <p:cNvPr id="47112" name="Rectangle 5">
              <a:extLst>
                <a:ext uri="{FF2B5EF4-FFF2-40B4-BE49-F238E27FC236}">
                  <a16:creationId xmlns="" xmlns:a16="http://schemas.microsoft.com/office/drawing/2014/main" id="{C57FA3FA-FD0B-49DD-AB78-836D1D7E8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957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  <a:endParaRPr kumimoji="1" lang="en-US" altLang="zh-CN" sz="24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="" xmlns:a16="http://schemas.microsoft.com/office/drawing/2014/main" id="{F18D50FD-AC21-4AC7-AF3C-4F6ABEB475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B795E1-A680-4B62-896E-F59C8FD888DA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="" xmlns:a16="http://schemas.microsoft.com/office/drawing/2014/main" id="{4729E144-2DF9-400F-94AB-08E4C395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="" xmlns:a16="http://schemas.microsoft.com/office/drawing/2014/main" id="{8DBFC955-2EAB-484D-98A6-7AD385B2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A103A7E-29C8-4E71-9D8F-61839D0A8F4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9030" name="Text Box 6">
            <a:extLst>
              <a:ext uri="{FF2B5EF4-FFF2-40B4-BE49-F238E27FC236}">
                <a16:creationId xmlns="" xmlns:a16="http://schemas.microsoft.com/office/drawing/2014/main" id="{4B0EDE9E-4E66-435A-8A21-70868F413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1336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(4)</a:t>
            </a:r>
            <a:r>
              <a:rPr kumimoji="1" lang="zh-CN" altLang="en-US" sz="2800">
                <a:latin typeface="华文新魏" panose="02010800040101010101" pitchFamily="2" charset="-122"/>
              </a:rPr>
              <a:t>十六进制数转换成二进制数：将每位十六进制数码以四位二进制数表示。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="" xmlns:a16="http://schemas.microsoft.com/office/drawing/2014/main" id="{DF7D6B23-C7EA-4417-9870-1D15B59A00A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281363"/>
            <a:ext cx="8115300" cy="1528762"/>
            <a:chOff x="174" y="3072"/>
            <a:chExt cx="4615" cy="876"/>
          </a:xfrm>
        </p:grpSpPr>
        <p:sp>
          <p:nvSpPr>
            <p:cNvPr id="48135" name="Text Box 8">
              <a:extLst>
                <a:ext uri="{FF2B5EF4-FFF2-40B4-BE49-F238E27FC236}">
                  <a16:creationId xmlns="" xmlns:a16="http://schemas.microsoft.com/office/drawing/2014/main" id="{0E137B2A-FE04-40A6-914C-9DDE773E5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" y="3072"/>
              <a:ext cx="4615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华文新魏" panose="02010800040101010101" pitchFamily="2" charset="-122"/>
                  <a:sym typeface="Wingdings" panose="05000000000000000000" pitchFamily="2" charset="2"/>
                </a:rPr>
                <a:t>　例：</a:t>
              </a:r>
              <a:r>
                <a:rPr kumimoji="1" lang="en-US" altLang="zh-CN" sz="2800">
                  <a:latin typeface="华文新魏" panose="02010800040101010101" pitchFamily="2" charset="-122"/>
                  <a:sym typeface="Wingdings" panose="05000000000000000000" pitchFamily="2" charset="2"/>
                </a:rPr>
                <a:t>(A3B.C) 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 </a:t>
              </a:r>
              <a:r>
                <a:rPr kumimoji="1" lang="en-US" altLang="zh-CN" sz="2800">
                  <a:latin typeface="华文新魏" panose="02010800040101010101" pitchFamily="2" charset="-122"/>
                </a:rPr>
                <a:t>= (101000111011.1100)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华文新魏" panose="02010800040101010101" pitchFamily="2" charset="-122"/>
                </a:rPr>
                <a:t>                = (101000111011.11)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  <p:sp>
          <p:nvSpPr>
            <p:cNvPr id="48136" name="Rectangle 9">
              <a:extLst>
                <a:ext uri="{FF2B5EF4-FFF2-40B4-BE49-F238E27FC236}">
                  <a16:creationId xmlns="" xmlns:a16="http://schemas.microsoft.com/office/drawing/2014/main" id="{9C2D7290-FC3B-4CC9-B149-165EBE1B1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43"/>
              <a:ext cx="10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770236F-CC8A-49ED-AB18-D94052851E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BE543-B42C-4D40-9D2E-7516923323C1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CD9D416-0FC5-457E-93E1-FBEB9BEB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1D0BDB2-6AB0-4CE1-8180-4536E249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0BD4C44-EAC4-4E62-9834-3368126D82E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9157" name="Rectangle 3">
            <a:extLst>
              <a:ext uri="{FF2B5EF4-FFF2-40B4-BE49-F238E27FC236}">
                <a16:creationId xmlns="" xmlns:a16="http://schemas.microsoft.com/office/drawing/2014/main" id="{500E0A73-5192-4C0E-9BFA-A454CA783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700808"/>
            <a:ext cx="8559800" cy="43926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 sz="2400"/>
              <a:t>(5)</a:t>
            </a:r>
            <a:r>
              <a:rPr lang="zh-CN" altLang="en-US" sz="2400"/>
              <a:t>将十六进制数（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  <a:r>
              <a:rPr lang="zh-CN" altLang="en-US" sz="2400"/>
              <a:t>转换成八进制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H=</a:t>
            </a:r>
            <a:r>
              <a:rPr lang="zh-CN" altLang="en-US" sz="2400"/>
              <a:t>（</a:t>
            </a:r>
            <a:r>
              <a:rPr lang="en-US" altLang="zh-CN" sz="2400"/>
              <a:t>10100111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010 100 111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247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</a:p>
          <a:p>
            <a:pPr eaLnBrk="1" hangingPunct="1"/>
            <a:r>
              <a:rPr lang="en-US" altLang="zh-CN" sz="2400"/>
              <a:t>(6)</a:t>
            </a:r>
            <a:r>
              <a:rPr lang="zh-CN" altLang="en-US" sz="2400"/>
              <a:t>将八进制数（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  <a:r>
              <a:rPr lang="zh-CN" altLang="en-US" sz="2400"/>
              <a:t>转换成十六进制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 =</a:t>
            </a:r>
            <a:r>
              <a:rPr lang="zh-CN" altLang="en-US" sz="2400"/>
              <a:t>（</a:t>
            </a:r>
            <a:r>
              <a:rPr lang="en-US" altLang="zh-CN" sz="2400"/>
              <a:t>0. 110 101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</a:p>
          <a:p>
            <a:pPr eaLnBrk="1" hangingPunct="1"/>
            <a:r>
              <a:rPr lang="en-US" altLang="zh-CN" sz="2400"/>
              <a:t>                           =</a:t>
            </a:r>
            <a:r>
              <a:rPr lang="zh-CN" altLang="en-US" sz="2400"/>
              <a:t>（</a:t>
            </a:r>
            <a:r>
              <a:rPr lang="en-US" altLang="zh-CN" sz="2400"/>
              <a:t>0.110101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   = </a:t>
            </a:r>
            <a:r>
              <a:rPr lang="zh-CN" altLang="en-US" sz="2400"/>
              <a:t>（</a:t>
            </a:r>
            <a:r>
              <a:rPr lang="en-US" altLang="zh-CN" sz="2400"/>
              <a:t>0.D4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24A0D52-A08E-43A6-A164-8AF46688F1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BBE1E3-7DED-47FD-A160-D8E39EA6552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DC3F758-64E4-4124-9174-1A4A4A27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FC34B27-E2E1-42AE-934F-C103A2A1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D36C80-8036-4BBA-88BE-B122028855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="" xmlns:a16="http://schemas.microsoft.com/office/drawing/2014/main" id="{5871E216-A3FB-4947-8222-EDE0A281E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课堂练习：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1011110B=?O=?H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56.23O=?B=?H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103.34H=?B=?O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</a:p>
        </p:txBody>
      </p:sp>
    </p:spTree>
  </p:cSld>
  <p:clrMapOvr>
    <a:masterClrMapping/>
  </p:clrMapOvr>
  <p:transition spd="med">
    <p:checker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257F0594-A9C8-41B1-BBBC-D312EC90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3212976"/>
            <a:ext cx="7827962" cy="936625"/>
          </a:xfrm>
        </p:spPr>
        <p:txBody>
          <a:bodyPr/>
          <a:lstStyle/>
          <a:p>
            <a:r>
              <a:rPr lang="en-US" altLang="zh-CN" dirty="0"/>
              <a:t>1.2.3</a:t>
            </a:r>
            <a:r>
              <a:rPr lang="zh-CN" altLang="en-US" dirty="0"/>
              <a:t>、信息存储</a:t>
            </a:r>
          </a:p>
        </p:txBody>
      </p:sp>
    </p:spTree>
    <p:extLst>
      <p:ext uri="{BB962C8B-B14F-4D97-AF65-F5344CB8AC3E}">
        <p14:creationId xmlns:p14="http://schemas.microsoft.com/office/powerpoint/2010/main" val="999540524"/>
      </p:ext>
    </p:extLst>
  </p:cSld>
  <p:clrMapOvr>
    <a:masterClrMapping/>
  </p:clrMapOvr>
  <p:transition spd="med">
    <p:checker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B48C5FA-015D-41ED-8C41-475FF42551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87C8E2-9F23-403F-9949-31E2BAA6756E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4A6703C-DE26-4DBA-8DA9-A5B58242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9229EAC-2AE4-4978-A295-1B1F817C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8ACCCB2-6120-4BF3-8687-B467D77C9F8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75EACD3B-71FD-4F55-80A5-D34366B27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二进制编码存放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="" xmlns:a16="http://schemas.microsoft.com/office/drawing/2014/main" id="{7D06852B-C3DD-4841-9B60-CF53DD8E6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在计算机中，各种信息都是以二进制编码的形式存在，即无论是文字、图形、声音、动画，还是视频等信息，在计算机中都是以０和１组成的二进制代码表示，或者说计算机只识别</a:t>
            </a:r>
            <a:r>
              <a:rPr lang="en-US" altLang="zh-CN" sz="2800" dirty="0"/>
              <a:t>0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表示的二进制数据。</a:t>
            </a:r>
            <a:endParaRPr lang="en-US" altLang="zh-CN" sz="2800" dirty="0"/>
          </a:p>
        </p:txBody>
      </p:sp>
    </p:spTree>
  </p:cSld>
  <p:clrMapOvr>
    <a:masterClrMapping/>
  </p:clrMapOvr>
  <p:transition spd="med">
    <p:checker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="" xmlns:a16="http://schemas.microsoft.com/office/drawing/2014/main" id="{CBB961F0-69DF-4438-9CB7-099545948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="" xmlns:a16="http://schemas.microsoft.com/office/drawing/2014/main" id="{D0C54C5F-2853-405B-B1EA-750EF4956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信息存储单位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(b, bit)  </a:t>
            </a:r>
            <a:r>
              <a:rPr lang="zh-CN" altLang="en-US" dirty="0">
                <a:solidFill>
                  <a:schemeClr val="tx1"/>
                </a:solidFill>
              </a:rPr>
              <a:t>一位二进制信息，度量数据的最小单位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字节</a:t>
            </a:r>
            <a:r>
              <a:rPr lang="en-US" altLang="zh-CN" dirty="0">
                <a:solidFill>
                  <a:schemeClr val="tx1"/>
                </a:solidFill>
              </a:rPr>
              <a:t>(B, byte)  </a:t>
            </a:r>
            <a:r>
              <a:rPr lang="zh-CN" altLang="en-US" dirty="0">
                <a:solidFill>
                  <a:schemeClr val="tx1"/>
                </a:solidFill>
              </a:rPr>
              <a:t>八位二进制信息，</a:t>
            </a:r>
            <a:r>
              <a:rPr lang="zh-CN" altLang="en-US" dirty="0">
                <a:solidFill>
                  <a:srgbClr val="FF0000"/>
                </a:solidFill>
              </a:rPr>
              <a:t>信息存储中最基本单位</a:t>
            </a:r>
          </a:p>
          <a:p>
            <a:pPr eaLnBrk="1" hangingPunct="1"/>
            <a:r>
              <a:rPr lang="zh-CN" altLang="en-US" sz="2800" dirty="0"/>
              <a:t>存储单位转换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1KB = 1024B = 2</a:t>
            </a:r>
            <a:r>
              <a:rPr lang="en-US" altLang="zh-CN" baseline="30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1MB = 1024KB = 2</a:t>
            </a:r>
            <a:r>
              <a:rPr lang="en-US" altLang="zh-CN" baseline="30000" dirty="0">
                <a:solidFill>
                  <a:schemeClr val="tx1"/>
                </a:solidFill>
              </a:rPr>
              <a:t>20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altLang="zh-CN" baseline="30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1GB = 1024MB= 2</a:t>
            </a:r>
            <a:r>
              <a:rPr lang="en-US" altLang="zh-CN" baseline="30000" dirty="0">
                <a:solidFill>
                  <a:schemeClr val="tx1"/>
                </a:solidFill>
              </a:rPr>
              <a:t>30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1TB = 1024GB = 2</a:t>
            </a:r>
            <a:r>
              <a:rPr lang="en-US" altLang="zh-CN" baseline="30000" dirty="0">
                <a:solidFill>
                  <a:schemeClr val="tx1"/>
                </a:solidFill>
              </a:rPr>
              <a:t>40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 spd="med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ENIAC</a:t>
            </a:r>
            <a:r>
              <a:rPr lang="zh-CN" altLang="en-US"/>
              <a:t>简介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0" y="2060848"/>
            <a:ext cx="4468177" cy="3312000"/>
          </a:xfrm>
        </p:spPr>
      </p:pic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smtClean="0">
                <a:latin typeface="+mn-ea"/>
              </a:rPr>
              <a:t>ENIAC</a:t>
            </a:r>
            <a:r>
              <a:rPr lang="zh-CN" altLang="en-US" sz="3200" smtClean="0">
                <a:latin typeface="+mn-ea"/>
              </a:rPr>
              <a:t>计算机总过安装了</a:t>
            </a:r>
            <a:r>
              <a:rPr lang="en-US" altLang="zh-CN" sz="3200" smtClean="0">
                <a:latin typeface="+mn-ea"/>
              </a:rPr>
              <a:t>16</a:t>
            </a:r>
            <a:r>
              <a:rPr lang="zh-CN" altLang="en-US" sz="3200" smtClean="0">
                <a:latin typeface="+mn-ea"/>
              </a:rPr>
              <a:t>种型号的</a:t>
            </a:r>
            <a:r>
              <a:rPr lang="en-US" altLang="zh-CN" sz="3200" smtClean="0">
                <a:latin typeface="+mn-ea"/>
              </a:rPr>
              <a:t>18000</a:t>
            </a:r>
            <a:r>
              <a:rPr lang="zh-CN" altLang="en-US" sz="3200" smtClean="0">
                <a:latin typeface="+mn-ea"/>
              </a:rPr>
              <a:t>个真空管，</a:t>
            </a:r>
            <a:r>
              <a:rPr lang="en-US" altLang="zh-CN" sz="3200" smtClean="0">
                <a:latin typeface="+mn-ea"/>
              </a:rPr>
              <a:t>1500</a:t>
            </a:r>
            <a:r>
              <a:rPr lang="zh-CN" altLang="en-US" sz="3200" smtClean="0">
                <a:latin typeface="+mn-ea"/>
              </a:rPr>
              <a:t>个电子继电器，</a:t>
            </a:r>
            <a:r>
              <a:rPr lang="en-US" altLang="zh-CN" sz="3200" smtClean="0">
                <a:latin typeface="+mn-ea"/>
              </a:rPr>
              <a:t>70000</a:t>
            </a:r>
            <a:r>
              <a:rPr lang="zh-CN" altLang="en-US" sz="3200" smtClean="0">
                <a:latin typeface="+mn-ea"/>
              </a:rPr>
              <a:t>个电阻器，</a:t>
            </a:r>
            <a:r>
              <a:rPr lang="en-US" altLang="zh-CN" sz="3200" smtClean="0">
                <a:latin typeface="+mn-ea"/>
              </a:rPr>
              <a:t>18000</a:t>
            </a:r>
            <a:r>
              <a:rPr lang="zh-CN" altLang="en-US" sz="3200" smtClean="0">
                <a:latin typeface="+mn-ea"/>
              </a:rPr>
              <a:t>个电容器，占地面积</a:t>
            </a:r>
            <a:r>
              <a:rPr lang="en-US" altLang="zh-CN" sz="3200" smtClean="0">
                <a:latin typeface="+mn-ea"/>
              </a:rPr>
              <a:t>170m</a:t>
            </a:r>
            <a:r>
              <a:rPr lang="en-US" altLang="zh-CN" sz="3200" baseline="30000" smtClean="0">
                <a:latin typeface="+mn-ea"/>
              </a:rPr>
              <a:t>3</a:t>
            </a:r>
            <a:r>
              <a:rPr lang="zh-CN" altLang="en-US" sz="3200" smtClean="0">
                <a:latin typeface="+mn-ea"/>
              </a:rPr>
              <a:t>，堪称“巨型机”。</a:t>
            </a:r>
            <a:endParaRPr lang="en-US" altLang="zh-CN" sz="3200" baseline="30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8012404"/>
      </p:ext>
    </p:extLst>
  </p:cSld>
  <p:clrMapOvr>
    <a:masterClrMapping/>
  </p:clrMapOvr>
  <p:transition spd="med">
    <p:checker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="" xmlns:a16="http://schemas.microsoft.com/office/drawing/2014/main" id="{6A04517B-035C-44CB-A300-8E1D0914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FBD7654-0BD9-4329-92D8-48F7F34761CA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80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6">
            <a:extLst>
              <a:ext uri="{FF2B5EF4-FFF2-40B4-BE49-F238E27FC236}">
                <a16:creationId xmlns="" xmlns:a16="http://schemas.microsoft.com/office/drawing/2014/main" id="{2F878A08-BC9B-4790-BD73-1D06E61553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268413"/>
            <a:ext cx="7827962" cy="93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400">
                <a:effectLst/>
              </a:rPr>
              <a:t>1.3</a:t>
            </a:r>
            <a:r>
              <a:rPr lang="zh-CN" altLang="en-US" sz="4400">
                <a:effectLst/>
              </a:rPr>
              <a:t>、字符与汉字编码</a:t>
            </a:r>
            <a:br>
              <a:rPr lang="zh-CN" altLang="en-US" sz="4400">
                <a:effectLst/>
              </a:rPr>
            </a:br>
            <a:endParaRPr lang="zh-CN" altLang="en-US" sz="4400">
              <a:effectLst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="" xmlns:a16="http://schemas.microsoft.com/office/drawing/2014/main" id="{9528DCA3-2F1D-4B4D-AA70-9497871FF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839075" cy="43926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1.3.1 </a:t>
            </a:r>
            <a:r>
              <a:rPr lang="zh-CN" altLang="en-US">
                <a:latin typeface="华文新魏" panose="02010800040101010101" pitchFamily="2" charset="-122"/>
              </a:rPr>
              <a:t>、计算机字符编码（</a:t>
            </a:r>
            <a:r>
              <a:rPr lang="en-US" altLang="zh-CN">
                <a:latin typeface="华文新魏" panose="02010800040101010101" pitchFamily="2" charset="-122"/>
              </a:rPr>
              <a:t>ASCII</a:t>
            </a:r>
            <a:r>
              <a:rPr lang="zh-CN" altLang="en-US">
                <a:latin typeface="华文新魏" panose="02010800040101010101" pitchFamily="2" charset="-122"/>
              </a:rPr>
              <a:t>码）</a:t>
            </a:r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1.3.2 </a:t>
            </a:r>
            <a:r>
              <a:rPr lang="zh-CN" altLang="en-US">
                <a:latin typeface="华文新魏" panose="02010800040101010101" pitchFamily="2" charset="-122"/>
              </a:rPr>
              <a:t>、计算机汉字编码</a:t>
            </a:r>
          </a:p>
        </p:txBody>
      </p:sp>
      <p:sp>
        <p:nvSpPr>
          <p:cNvPr id="70661" name="Rectangle 2">
            <a:extLst>
              <a:ext uri="{FF2B5EF4-FFF2-40B4-BE49-F238E27FC236}">
                <a16:creationId xmlns="" xmlns:a16="http://schemas.microsoft.com/office/drawing/2014/main" id="{759E3F23-185C-4AE9-A2A0-2AC425BB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544513"/>
            <a:ext cx="77724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86D5416F-F153-420E-AD05-DC31C42F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1683" name="内容占位符 7">
            <a:extLst>
              <a:ext uri="{FF2B5EF4-FFF2-40B4-BE49-F238E27FC236}">
                <a16:creationId xmlns="" xmlns:a16="http://schemas.microsoft.com/office/drawing/2014/main" id="{1E8F9BD5-BFFB-48CA-90DF-B8DE643B6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631238" cy="4392613"/>
          </a:xfrm>
        </p:spPr>
        <p:txBody>
          <a:bodyPr/>
          <a:lstStyle/>
          <a:p>
            <a:r>
              <a:rPr lang="zh-CN" altLang="en-US"/>
              <a:t>信息编码：采用有限的基本符号，通过某一确定的规则对这些基本符号加以组合，用来描述大量的、复杂多变的信息。</a:t>
            </a:r>
            <a:endParaRPr lang="en-US" altLang="zh-CN"/>
          </a:p>
          <a:p>
            <a:r>
              <a:rPr lang="zh-CN" altLang="en-US"/>
              <a:t>信息编码两大要素：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基本符号的种类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符号组合规则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4480606-7954-4CD1-AEDE-54E2E181A2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D83BE6-1070-45D9-9AD9-710BCF700C06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679F67A-1E59-40E7-89E4-963DA97F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28957E9-9ECC-40C3-A2E8-A56F7DCC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8ADFF60-CE71-4E8A-94D2-0E237A5BBC9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="" xmlns:a16="http://schemas.microsoft.com/office/drawing/2014/main" id="{19A1618D-3C9C-48DD-8C38-A57E10296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ffectLst/>
                <a:latin typeface="华文新魏" panose="02010800040101010101" pitchFamily="2" charset="-122"/>
              </a:rPr>
              <a:t>1.3.1 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、计算机中字符编码（</a:t>
            </a:r>
            <a:r>
              <a:rPr lang="en-US" altLang="zh-CN" sz="3200">
                <a:effectLst/>
                <a:latin typeface="华文新魏" panose="02010800040101010101" pitchFamily="2" charset="-122"/>
              </a:rPr>
              <a:t>ASCII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码）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="" xmlns:a16="http://schemas.microsoft.com/office/drawing/2014/main" id="{C13388A3-3CB1-4AD8-8DA6-F94EFEBB2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1989138"/>
            <a:ext cx="8964613" cy="42608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/>
              <a:t>ASCII(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American  Standard Code for Information Interchange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2400" dirty="0"/>
              <a:t>美国标准信息交换码</a:t>
            </a:r>
            <a:r>
              <a:rPr lang="en-US" altLang="zh-CN" sz="2400" dirty="0"/>
              <a:t>)</a:t>
            </a:r>
            <a:r>
              <a:rPr lang="zh-CN" altLang="en-US" sz="2400" dirty="0"/>
              <a:t>规定了常用的数字、字符的编码。标准</a:t>
            </a:r>
            <a:r>
              <a:rPr lang="en-US" altLang="zh-CN" sz="2400" dirty="0"/>
              <a:t>ASCII</a:t>
            </a:r>
            <a:r>
              <a:rPr lang="zh-CN" altLang="en-US" sz="2400" dirty="0"/>
              <a:t>码采用</a:t>
            </a:r>
            <a:r>
              <a:rPr lang="en-US" altLang="zh-CN" sz="2400" dirty="0"/>
              <a:t>7</a:t>
            </a:r>
            <a:r>
              <a:rPr lang="zh-CN" altLang="en-US" sz="2400" dirty="0"/>
              <a:t>位二进制编码，对应的</a:t>
            </a:r>
            <a:r>
              <a:rPr lang="en-US" altLang="zh-CN" sz="2400" dirty="0"/>
              <a:t>ISO</a:t>
            </a:r>
            <a:r>
              <a:rPr lang="zh-CN" altLang="en-US" sz="2400" dirty="0"/>
              <a:t>标准为</a:t>
            </a:r>
            <a:r>
              <a:rPr lang="en-US" altLang="zh-CN" sz="2400" dirty="0"/>
              <a:t>ISO646</a:t>
            </a:r>
            <a:r>
              <a:rPr lang="zh-CN" altLang="en-US" sz="2400" dirty="0"/>
              <a:t>标准，最多可以表示</a:t>
            </a:r>
            <a:r>
              <a:rPr lang="en-US" altLang="zh-CN" sz="2400" dirty="0"/>
              <a:t>128</a:t>
            </a:r>
            <a:r>
              <a:rPr lang="zh-CN" altLang="en-US" sz="2400" dirty="0"/>
              <a:t>个字符。 每个字符可以用一个字节表示，字节的最高位为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dirty="0"/>
          </a:p>
        </p:txBody>
      </p:sp>
      <p:pic>
        <p:nvPicPr>
          <p:cNvPr id="72708" name="Picture 33">
            <a:extLst>
              <a:ext uri="{FF2B5EF4-FFF2-40B4-BE49-F238E27FC236}">
                <a16:creationId xmlns="" xmlns:a16="http://schemas.microsoft.com/office/drawing/2014/main" id="{73EAD7A3-722B-4CD8-AE1B-C322BFB8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641850"/>
            <a:ext cx="4608512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="" xmlns:a16="http://schemas.microsoft.com/office/drawing/2014/main" id="{40489C74-E934-4164-9599-FDB81323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3E59A54-2232-4CDD-AB3C-ACBDC6CDF78C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83</a:t>
            </a:fld>
            <a:endParaRPr lang="en-US" altLang="zh-CN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="" xmlns:a16="http://schemas.microsoft.com/office/drawing/2014/main" id="{E0885AA5-27DA-415C-8161-7CD88F50B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150" y="609600"/>
            <a:ext cx="73787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华文新魏" pitchFamily="2" charset="-122"/>
              </a:rPr>
              <a:t>ASCII</a:t>
            </a:r>
            <a:r>
              <a:rPr lang="zh-CN" altLang="en-US" sz="3600">
                <a:latin typeface="华文新魏" pitchFamily="2" charset="-122"/>
              </a:rPr>
              <a:t>码表（二进制）</a:t>
            </a:r>
          </a:p>
        </p:txBody>
      </p:sp>
      <p:graphicFrame>
        <p:nvGraphicFramePr>
          <p:cNvPr id="15551" name="Group 191">
            <a:extLst>
              <a:ext uri="{FF2B5EF4-FFF2-40B4-BE49-F238E27FC236}">
                <a16:creationId xmlns="" xmlns:a16="http://schemas.microsoft.com/office/drawing/2014/main" id="{8D8D415E-1071-444D-9D2A-572B8F202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79343"/>
              </p:ext>
            </p:extLst>
          </p:nvPr>
        </p:nvGraphicFramePr>
        <p:xfrm>
          <a:off x="714375" y="1214438"/>
          <a:ext cx="7858125" cy="5227640"/>
        </p:xfrm>
        <a:graphic>
          <a:graphicData uri="http://schemas.openxmlformats.org/drawingml/2006/table">
            <a:tbl>
              <a:tblPr/>
              <a:tblGrid>
                <a:gridCol w="873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7312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01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DLE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@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`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SOH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文头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EOT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文尾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DC4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NAK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LF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换行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ESC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|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回车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}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555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_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hecker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8DB62B6E-D0C0-4560-A3EE-1AE64435B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solidFill>
                  <a:schemeClr val="tx1"/>
                </a:solidFill>
                <a:latin typeface="华文新魏" pitchFamily="2" charset="-122"/>
              </a:rPr>
              <a:t>ASCII</a:t>
            </a:r>
            <a:r>
              <a:rPr lang="zh-CN" altLang="en-US" sz="3600">
                <a:solidFill>
                  <a:schemeClr val="tx1"/>
                </a:solidFill>
                <a:latin typeface="华文新魏" pitchFamily="2" charset="-122"/>
              </a:rPr>
              <a:t>码字符的分类</a:t>
            </a:r>
          </a:p>
        </p:txBody>
      </p:sp>
      <p:sp>
        <p:nvSpPr>
          <p:cNvPr id="74755" name="Rectangle 4">
            <a:extLst>
              <a:ext uri="{FF2B5EF4-FFF2-40B4-BE49-F238E27FC236}">
                <a16:creationId xmlns="" xmlns:a16="http://schemas.microsoft.com/office/drawing/2014/main" id="{5B0F7673-C214-4876-AEE4-12D5C23F7EB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6013" y="2565400"/>
            <a:ext cx="3843337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华文新魏" panose="02010800040101010101" pitchFamily="2" charset="-122"/>
              </a:rPr>
              <a:t>显示字符</a:t>
            </a:r>
            <a:endParaRPr lang="en-US" altLang="zh-CN" sz="32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   范围为</a:t>
            </a:r>
            <a:r>
              <a:rPr lang="en-US" altLang="zh-CN" dirty="0">
                <a:latin typeface="华文新魏" panose="02010800040101010101" pitchFamily="2" charset="-122"/>
              </a:rPr>
              <a:t>32~126</a:t>
            </a:r>
            <a:r>
              <a:rPr lang="zh-CN" altLang="en-US" dirty="0">
                <a:latin typeface="华文新魏" panose="02010800040101010101" pitchFamily="2" charset="-122"/>
              </a:rPr>
              <a:t>，共</a:t>
            </a:r>
            <a:r>
              <a:rPr lang="en-US" altLang="zh-CN" dirty="0">
                <a:latin typeface="华文新魏" panose="02010800040101010101" pitchFamily="2" charset="-122"/>
              </a:rPr>
              <a:t>95</a:t>
            </a:r>
            <a:r>
              <a:rPr lang="zh-CN" altLang="en-US" dirty="0">
                <a:latin typeface="华文新魏" panose="02010800040101010101" pitchFamily="2" charset="-122"/>
              </a:rPr>
              <a:t>个，指能从键盘输入、可以显示和打印的字符。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  <p:sp>
        <p:nvSpPr>
          <p:cNvPr id="74756" name="内容占位符 6">
            <a:extLst>
              <a:ext uri="{FF2B5EF4-FFF2-40B4-BE49-F238E27FC236}">
                <a16:creationId xmlns="" xmlns:a16="http://schemas.microsoft.com/office/drawing/2014/main" id="{AD4D6D00-5E66-4D0B-86E7-5B04C38F6B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11750" y="2565400"/>
            <a:ext cx="3843338" cy="4392613"/>
          </a:xfrm>
        </p:spPr>
        <p:txBody>
          <a:bodyPr/>
          <a:lstStyle/>
          <a:p>
            <a:r>
              <a:rPr lang="zh-CN" altLang="en-US" sz="3200">
                <a:latin typeface="华文新魏" panose="02010800040101010101" pitchFamily="2" charset="-122"/>
              </a:rPr>
              <a:t>控制字符</a:t>
            </a:r>
            <a:endParaRPr lang="en-US" altLang="zh-CN" sz="3200">
              <a:latin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华文新魏" panose="02010800040101010101" pitchFamily="2" charset="-122"/>
              </a:rPr>
              <a:t>  范围是</a:t>
            </a:r>
            <a:r>
              <a:rPr lang="en-US" altLang="zh-CN">
                <a:latin typeface="华文新魏" panose="02010800040101010101" pitchFamily="2" charset="-122"/>
              </a:rPr>
              <a:t>0~31</a:t>
            </a:r>
            <a:r>
              <a:rPr lang="zh-CN" altLang="en-US">
                <a:latin typeface="华文新魏" panose="02010800040101010101" pitchFamily="2" charset="-122"/>
              </a:rPr>
              <a:t>和</a:t>
            </a:r>
            <a:r>
              <a:rPr lang="en-US" altLang="zh-CN">
                <a:latin typeface="华文新魏" panose="02010800040101010101" pitchFamily="2" charset="-122"/>
              </a:rPr>
              <a:t>127</a:t>
            </a:r>
            <a:r>
              <a:rPr lang="zh-CN" altLang="en-US">
                <a:latin typeface="华文新魏" panose="02010800040101010101" pitchFamily="2" charset="-122"/>
              </a:rPr>
              <a:t>，共</a:t>
            </a:r>
            <a:r>
              <a:rPr lang="en-US" altLang="zh-CN">
                <a:latin typeface="华文新魏" panose="02010800040101010101" pitchFamily="2" charset="-122"/>
              </a:rPr>
              <a:t>33</a:t>
            </a:r>
            <a:r>
              <a:rPr lang="zh-CN" altLang="en-US">
                <a:latin typeface="华文新魏" panose="02010800040101010101" pitchFamily="2" charset="-122"/>
              </a:rPr>
              <a:t>个，主要用于控制输入、输出设备。</a:t>
            </a:r>
          </a:p>
        </p:txBody>
      </p:sp>
      <p:sp>
        <p:nvSpPr>
          <p:cNvPr id="16389" name="灯片编号占位符 5">
            <a:extLst>
              <a:ext uri="{FF2B5EF4-FFF2-40B4-BE49-F238E27FC236}">
                <a16:creationId xmlns="" xmlns:a16="http://schemas.microsoft.com/office/drawing/2014/main" id="{F2ECF936-24E5-4A2F-8104-9F925C71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01B30A5-7961-4C1B-B54A-6DE8E2C04C98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84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52" name="Group 36">
            <a:extLst>
              <a:ext uri="{FF2B5EF4-FFF2-40B4-BE49-F238E27FC236}">
                <a16:creationId xmlns="" xmlns:a16="http://schemas.microsoft.com/office/drawing/2014/main" id="{40365CFF-4E86-48F7-BE61-4D7F2EDFAA6E}"/>
              </a:ext>
            </a:extLst>
          </p:cNvPr>
          <p:cNvGraphicFramePr>
            <a:graphicFrameLocks noGrp="1"/>
          </p:cNvGraphicFramePr>
          <p:nvPr/>
        </p:nvGraphicFramePr>
        <p:xfrm>
          <a:off x="1358900" y="1773238"/>
          <a:ext cx="6453188" cy="4171951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704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ASCII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编码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控制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0000,0000—0001,1111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0111,1111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 —9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—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1001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 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符号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其余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6">
            <a:extLst>
              <a:ext uri="{FF2B5EF4-FFF2-40B4-BE49-F238E27FC236}">
                <a16:creationId xmlns="" xmlns:a16="http://schemas.microsoft.com/office/drawing/2014/main" id="{6A4DEF2D-7A97-4BD3-9DF4-84FAB6A2B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3973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～</a:t>
            </a:r>
            <a:r>
              <a:rPr lang="en-US" altLang="zh-CN" dirty="0">
                <a:latin typeface="+mn-ea"/>
              </a:rPr>
              <a:t>31</a:t>
            </a:r>
            <a:r>
              <a:rPr lang="zh-CN" altLang="en-US" dirty="0">
                <a:latin typeface="+mn-ea"/>
              </a:rPr>
              <a:t>号及第</a:t>
            </a:r>
            <a:r>
              <a:rPr lang="en-US" altLang="zh-CN" dirty="0">
                <a:latin typeface="+mn-ea"/>
              </a:rPr>
              <a:t>127</a:t>
            </a:r>
            <a:r>
              <a:rPr lang="zh-CN" altLang="en-US" dirty="0">
                <a:latin typeface="+mn-ea"/>
              </a:rPr>
              <a:t>号共</a:t>
            </a:r>
            <a:r>
              <a:rPr lang="en-US" altLang="zh-CN" dirty="0">
                <a:latin typeface="+mn-ea"/>
              </a:rPr>
              <a:t>33</a:t>
            </a:r>
            <a:r>
              <a:rPr lang="zh-CN" altLang="en-US" dirty="0">
                <a:latin typeface="+mn-ea"/>
              </a:rPr>
              <a:t>个，为非打印字符，是控制字符或通讯专用字符，如控制符：</a:t>
            </a:r>
            <a:r>
              <a:rPr lang="en-US" altLang="zh-CN" dirty="0">
                <a:latin typeface="+mn-ea"/>
              </a:rPr>
              <a:t>LF</a:t>
            </a:r>
            <a:r>
              <a:rPr lang="zh-CN" altLang="en-US" dirty="0">
                <a:latin typeface="+mn-ea"/>
              </a:rPr>
              <a:t>（换行）、</a:t>
            </a:r>
            <a:r>
              <a:rPr lang="en-US" altLang="zh-CN" dirty="0">
                <a:latin typeface="+mn-ea"/>
              </a:rPr>
              <a:t>CR</a:t>
            </a:r>
            <a:r>
              <a:rPr lang="zh-CN" altLang="en-US" dirty="0">
                <a:latin typeface="+mn-ea"/>
              </a:rPr>
              <a:t>（回车）、</a:t>
            </a:r>
            <a:r>
              <a:rPr lang="en-US" altLang="zh-CN" dirty="0">
                <a:latin typeface="+mn-ea"/>
              </a:rPr>
              <a:t>FF</a:t>
            </a:r>
            <a:r>
              <a:rPr lang="zh-CN" altLang="en-US" dirty="0">
                <a:latin typeface="+mn-ea"/>
              </a:rPr>
              <a:t>（换页）、</a:t>
            </a:r>
            <a:r>
              <a:rPr lang="en-US" altLang="zh-CN" dirty="0">
                <a:latin typeface="+mn-ea"/>
              </a:rPr>
              <a:t>DEL</a:t>
            </a:r>
            <a:r>
              <a:rPr lang="zh-CN" altLang="en-US" dirty="0">
                <a:latin typeface="+mn-ea"/>
              </a:rPr>
              <a:t>（删除）、</a:t>
            </a:r>
            <a:r>
              <a:rPr lang="en-US" altLang="zh-CN" dirty="0">
                <a:latin typeface="+mn-ea"/>
              </a:rPr>
              <a:t>BEL</a:t>
            </a:r>
            <a:r>
              <a:rPr lang="zh-CN" altLang="en-US" dirty="0">
                <a:latin typeface="+mn-ea"/>
              </a:rPr>
              <a:t>（振铃）等；通讯专用字符：</a:t>
            </a:r>
            <a:r>
              <a:rPr lang="en-US" altLang="zh-CN" dirty="0">
                <a:latin typeface="+mn-ea"/>
              </a:rPr>
              <a:t>SOH</a:t>
            </a:r>
            <a:r>
              <a:rPr lang="zh-CN" altLang="en-US" dirty="0">
                <a:latin typeface="+mn-ea"/>
              </a:rPr>
              <a:t>（文头）、</a:t>
            </a:r>
            <a:r>
              <a:rPr lang="en-US" altLang="zh-CN" dirty="0">
                <a:latin typeface="+mn-ea"/>
              </a:rPr>
              <a:t>EOT</a:t>
            </a:r>
            <a:r>
              <a:rPr lang="zh-CN" altLang="en-US" dirty="0">
                <a:latin typeface="+mn-ea"/>
              </a:rPr>
              <a:t>（文尾）、</a:t>
            </a:r>
            <a:r>
              <a:rPr lang="en-US" altLang="zh-CN" dirty="0">
                <a:latin typeface="+mn-ea"/>
              </a:rPr>
              <a:t>ACK </a:t>
            </a:r>
            <a:r>
              <a:rPr lang="zh-CN" altLang="en-US" dirty="0">
                <a:latin typeface="+mn-ea"/>
              </a:rPr>
              <a:t>（确认）等。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7827" name="内容占位符 8">
            <a:extLst>
              <a:ext uri="{FF2B5EF4-FFF2-40B4-BE49-F238E27FC236}">
                <a16:creationId xmlns="" xmlns:a16="http://schemas.microsoft.com/office/drawing/2014/main" id="{A3DECC46-960C-4B99-8499-5388BD1D4731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32</a:t>
            </a:r>
            <a:r>
              <a:rPr lang="zh-CN" altLang="en-US"/>
              <a:t>～</a:t>
            </a:r>
            <a:r>
              <a:rPr lang="en-US" altLang="zh-CN"/>
              <a:t>126</a:t>
            </a:r>
            <a:r>
              <a:rPr lang="zh-CN" altLang="en-US"/>
              <a:t>号共</a:t>
            </a:r>
            <a:r>
              <a:rPr lang="en-US" altLang="zh-CN"/>
              <a:t>95</a:t>
            </a:r>
            <a:r>
              <a:rPr lang="zh-CN" altLang="en-US"/>
              <a:t>个可打印字符，其中第</a:t>
            </a:r>
            <a:r>
              <a:rPr lang="en-US" altLang="zh-CN"/>
              <a:t>33</a:t>
            </a:r>
            <a:r>
              <a:rPr lang="zh-CN" altLang="en-US"/>
              <a:t>个（</a:t>
            </a:r>
            <a:r>
              <a:rPr lang="en-US" altLang="zh-CN"/>
              <a:t>32</a:t>
            </a:r>
            <a:r>
              <a:rPr lang="zh-CN" altLang="en-US"/>
              <a:t>号）为空格，第</a:t>
            </a:r>
            <a:r>
              <a:rPr lang="en-US" altLang="zh-CN"/>
              <a:t>48</a:t>
            </a:r>
            <a:r>
              <a:rPr lang="zh-CN" altLang="en-US"/>
              <a:t>～</a:t>
            </a:r>
            <a:r>
              <a:rPr lang="en-US" altLang="zh-CN"/>
              <a:t>57</a:t>
            </a:r>
            <a:r>
              <a:rPr lang="zh-CN" altLang="en-US"/>
              <a:t>号为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9</a:t>
            </a:r>
            <a:r>
              <a:rPr lang="zh-CN" altLang="en-US"/>
              <a:t>十个阿拉伯数字；</a:t>
            </a:r>
            <a:r>
              <a:rPr lang="en-US" altLang="zh-CN"/>
              <a:t>65</a:t>
            </a:r>
            <a:r>
              <a:rPr lang="zh-CN" altLang="en-US"/>
              <a:t>～</a:t>
            </a:r>
            <a:r>
              <a:rPr lang="en-US" altLang="zh-CN"/>
              <a:t>90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个大写英文字母，</a:t>
            </a:r>
            <a:r>
              <a:rPr lang="en-US" altLang="zh-CN"/>
              <a:t>97</a:t>
            </a:r>
            <a:r>
              <a:rPr lang="zh-CN" altLang="en-US"/>
              <a:t>～</a:t>
            </a:r>
            <a:r>
              <a:rPr lang="en-US" altLang="zh-CN"/>
              <a:t>122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个小写英文字母，第</a:t>
            </a:r>
            <a:r>
              <a:rPr lang="en-US" altLang="zh-CN"/>
              <a:t>127</a:t>
            </a:r>
            <a:r>
              <a:rPr lang="zh-CN" altLang="en-US"/>
              <a:t>个（</a:t>
            </a:r>
            <a:r>
              <a:rPr lang="en-US" altLang="zh-CN"/>
              <a:t>126</a:t>
            </a:r>
            <a:r>
              <a:rPr lang="zh-CN" altLang="en-US"/>
              <a:t>号）为“</a:t>
            </a:r>
            <a:r>
              <a:rPr lang="en-US" altLang="zh-CN"/>
              <a:t>~</a:t>
            </a:r>
            <a:r>
              <a:rPr lang="zh-CN" altLang="en-US"/>
              <a:t>”，其余为一些标点符号、运算符号等。</a:t>
            </a:r>
          </a:p>
        </p:txBody>
      </p:sp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84440483-7DD5-4872-954B-27823773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2C5A509-1FF9-4DFC-B8B4-604DD04E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从键盘上按键输入“ </a:t>
            </a:r>
            <a:r>
              <a:rPr lang="en-US" altLang="zh-CN" dirty="0">
                <a:latin typeface="+mn-ea"/>
              </a:rPr>
              <a:t>CHINA”</a:t>
            </a:r>
            <a:r>
              <a:rPr lang="zh-CN" altLang="zh-CN" dirty="0">
                <a:latin typeface="+mn-ea"/>
              </a:rPr>
              <a:t>的字串，传送进计算机的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则是01000011、01001000、01001001、01001110、01000001这五个二进制数字串。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C44B451B-569D-40EC-8A58-C1D3E654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0CDC5D28-4417-4CD8-8BDE-2CA05544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2205038"/>
            <a:ext cx="8955088" cy="439261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2800" dirty="0">
                <a:latin typeface="+mn-ea"/>
              </a:rPr>
              <a:t>特征：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任意两个相邻字母的差值为</a:t>
            </a:r>
            <a:r>
              <a:rPr lang="en-US" altLang="zh-CN" sz="2400" dirty="0">
                <a:latin typeface="+mn-ea"/>
              </a:rPr>
              <a:t>±1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小写字母与大写字母的差值为</a:t>
            </a:r>
            <a:r>
              <a:rPr lang="en-US" altLang="zh-CN" sz="2400" dirty="0">
                <a:latin typeface="+mn-ea"/>
              </a:rPr>
              <a:t>32D(20H)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控制字符</a:t>
            </a:r>
            <a:r>
              <a:rPr lang="en-US" altLang="zh-CN" sz="2400" dirty="0">
                <a:latin typeface="+mn-ea"/>
              </a:rPr>
              <a:t>(‘DEL’</a:t>
            </a:r>
            <a:r>
              <a:rPr lang="zh-CN" altLang="en-US" sz="2400" dirty="0">
                <a:latin typeface="+mn-ea"/>
              </a:rPr>
              <a:t>除外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＜数字字符＜大写字母＜小写字母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zh-CN" altLang="en-US" sz="2800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09871CB-202F-4A72-9C38-7B62A31971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F1EFDC-2984-44EC-AB20-342D18E9D6C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86C6A375-FD52-4B6D-868B-5C7A1723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A29832D-D13F-44F1-9D77-AF71B1F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B776DB3-36EF-49DA-996B-90F59BE32DA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AAE81914-AF96-4A62-A023-940A3BDCB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484313"/>
            <a:ext cx="8135937" cy="792162"/>
          </a:xfrm>
        </p:spPr>
        <p:txBody>
          <a:bodyPr/>
          <a:lstStyle/>
          <a:p>
            <a:pPr eaLnBrk="1" hangingPunct="1">
              <a:defRPr/>
            </a:pP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30403" name="Rectangle 3">
            <a:extLst>
              <a:ext uri="{FF2B5EF4-FFF2-40B4-BE49-F238E27FC236}">
                <a16:creationId xmlns="" xmlns:a16="http://schemas.microsoft.com/office/drawing/2014/main" id="{1E1D4C0B-F75A-4860-A7E4-1FC747638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708275"/>
            <a:ext cx="8147050" cy="4608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、下列字符中，</a:t>
            </a:r>
            <a:r>
              <a:rPr lang="en-US" altLang="zh-CN" sz="2800"/>
              <a:t>ASCII</a:t>
            </a:r>
            <a:r>
              <a:rPr lang="zh-CN" altLang="en-US" sz="2800"/>
              <a:t>码值最小的是（  ）</a:t>
            </a:r>
            <a:r>
              <a:rPr lang="en-US" altLang="zh-CN" sz="28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A) A    B) a    C) Z     D) 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2</a:t>
            </a:r>
            <a:r>
              <a:rPr lang="zh-CN" altLang="en-US" sz="2800"/>
              <a:t>、已知英文字母</a:t>
            </a:r>
            <a:r>
              <a:rPr lang="en-US" altLang="zh-CN" sz="2800"/>
              <a:t>D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码值是</a:t>
            </a:r>
            <a:r>
              <a:rPr lang="en-US" altLang="zh-CN" sz="2800"/>
              <a:t>44H,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则英文字母</a:t>
            </a:r>
            <a:r>
              <a:rPr lang="en-US" altLang="zh-CN" sz="2800"/>
              <a:t>F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码值的十进制为（   ）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CF8FF2-F670-493C-B069-8113A9E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113803-3A87-4047-B734-76ED8E55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ENIAC</a:t>
            </a:r>
            <a:r>
              <a:rPr lang="zh-CN" altLang="en-US" sz="2800" smtClean="0"/>
              <a:t>并不是现代计算机的基础，在</a:t>
            </a:r>
            <a:r>
              <a:rPr lang="en-US" altLang="zh-CN" sz="2800" smtClean="0"/>
              <a:t>1944</a:t>
            </a:r>
            <a:r>
              <a:rPr lang="zh-CN" altLang="en-US" sz="2800" smtClean="0"/>
              <a:t>年，人们已经意识到</a:t>
            </a:r>
            <a:r>
              <a:rPr lang="en-US" altLang="zh-CN" sz="2800" smtClean="0"/>
              <a:t>ENIAC</a:t>
            </a:r>
            <a:r>
              <a:rPr lang="zh-CN" altLang="en-US" sz="2800" smtClean="0"/>
              <a:t>的缺陷：</a:t>
            </a:r>
            <a:endParaRPr lang="en-US" altLang="zh-CN" sz="280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并</a:t>
            </a:r>
            <a:r>
              <a:rPr lang="zh-CN" altLang="en-US" dirty="0"/>
              <a:t>未全部</a:t>
            </a:r>
            <a:r>
              <a:rPr lang="zh-CN" altLang="en-US"/>
              <a:t>采用</a:t>
            </a:r>
            <a:r>
              <a:rPr lang="zh-CN" altLang="en-US" smtClean="0"/>
              <a:t>二进制。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没有存储器。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630176"/>
      </p:ext>
    </p:extLst>
  </p:cSld>
  <p:clrMapOvr>
    <a:masterClrMapping/>
  </p:clrMapOvr>
  <p:transition spd="med">
    <p:checker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281E259C-9370-4772-A959-2FCCF0F25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51831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华文新魏" pitchFamily="2" charset="-122"/>
              </a:rPr>
              <a:t>课堂练习</a:t>
            </a:r>
            <a:r>
              <a:rPr lang="en-US" altLang="zh-CN">
                <a:latin typeface="华文新魏" pitchFamily="2" charset="-122"/>
              </a:rPr>
              <a:t>:</a:t>
            </a:r>
          </a:p>
        </p:txBody>
      </p:sp>
      <p:sp>
        <p:nvSpPr>
          <p:cNvPr id="83971" name="Rectangle 4">
            <a:extLst>
              <a:ext uri="{FF2B5EF4-FFF2-40B4-BE49-F238E27FC236}">
                <a16:creationId xmlns="" xmlns:a16="http://schemas.microsoft.com/office/drawing/2014/main" id="{E3284A0D-8E04-403B-901A-AC1D3267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05000"/>
            <a:ext cx="94329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30099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1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码可以表示（       ）种字符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 </a:t>
            </a:r>
            <a:r>
              <a:rPr lang="en-US" altLang="zh-CN" sz="2600" dirty="0">
                <a:latin typeface="华文新魏" panose="02010800040101010101" pitchFamily="2" charset="-122"/>
              </a:rPr>
              <a:t>A) 100          B) 127        C) 128     D) 256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2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码是（       ）位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4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6 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7       D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8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3</a:t>
            </a:r>
            <a:r>
              <a:rPr lang="zh-CN" altLang="en-US" sz="2600" dirty="0">
                <a:latin typeface="华文新魏" panose="02010800040101010101" pitchFamily="2" charset="-122"/>
              </a:rPr>
              <a:t>、已知大写字母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Y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值是</a:t>
            </a:r>
            <a:r>
              <a:rPr lang="en-US" altLang="zh-CN" sz="2600" dirty="0">
                <a:latin typeface="华文新魏" panose="02010800040101010101" pitchFamily="2" charset="-122"/>
              </a:rPr>
              <a:t>1011001B,</a:t>
            </a:r>
            <a:r>
              <a:rPr lang="zh-CN" altLang="en-US" sz="2600" dirty="0">
                <a:latin typeface="华文新魏" panose="02010800040101010101" pitchFamily="2" charset="-122"/>
              </a:rPr>
              <a:t>试求大写字母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H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值（十进制表示）？</a:t>
            </a:r>
            <a:endParaRPr lang="en-US" altLang="zh-CN" sz="26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4</a:t>
            </a:r>
            <a:r>
              <a:rPr lang="zh-CN" altLang="en-US" sz="2600" dirty="0">
                <a:latin typeface="华文新魏" panose="02010800040101010101" pitchFamily="2" charset="-122"/>
              </a:rPr>
              <a:t>、下列字符中，其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码最大的是（       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9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D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M         D) 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232AF0FA-5785-4AE7-A4B4-D4BCB49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4995" name="内容占位符 7">
            <a:extLst>
              <a:ext uri="{FF2B5EF4-FFF2-40B4-BE49-F238E27FC236}">
                <a16:creationId xmlns="" xmlns:a16="http://schemas.microsoft.com/office/drawing/2014/main" id="{776A4E1A-DD48-4B94-A6DC-110EE2E1E8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latin typeface="华文新魏" panose="02010800040101010101" pitchFamily="2" charset="-122"/>
            </a:endParaRPr>
          </a:p>
          <a:p>
            <a:r>
              <a:rPr lang="en-US" altLang="zh-CN"/>
              <a:t>5</a:t>
            </a:r>
            <a:r>
              <a:rPr lang="zh-CN" altLang="en-US"/>
              <a:t>、已知</a:t>
            </a:r>
            <a:r>
              <a:rPr lang="en-US" altLang="zh-CN"/>
              <a:t>m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码十六进制为</a:t>
            </a:r>
            <a:r>
              <a:rPr lang="en-US" altLang="zh-CN"/>
              <a:t>6DH,</a:t>
            </a:r>
            <a:r>
              <a:rPr lang="zh-CN" altLang="en-US"/>
              <a:t>则</a:t>
            </a:r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码十进制为</a:t>
            </a:r>
            <a:r>
              <a:rPr lang="en-US" altLang="zh-CN"/>
              <a:t>()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B287A20-0D61-4D00-AD0F-E438764DE5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18FE52-CFFB-4272-89FC-44123FAC406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94D87B3-1B1F-443D-AF51-1CBD2C92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606D054-537B-4B14-B8CD-E2CD6316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0CFA159-4447-4597-A0DC-9A10A3172E7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="" xmlns:a16="http://schemas.microsoft.com/office/drawing/2014/main" id="{02B2C5C8-341D-445A-9E68-B77C6756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915988"/>
            <a:ext cx="741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华文新魏" panose="02010800040101010101" pitchFamily="2" charset="-122"/>
              </a:rPr>
              <a:t>1.3.2 </a:t>
            </a:r>
            <a:r>
              <a:rPr lang="zh-CN" altLang="en-US" sz="3600">
                <a:latin typeface="华文新魏" panose="02010800040101010101" pitchFamily="2" charset="-122"/>
              </a:rPr>
              <a:t>、计算机中中文字符编码</a:t>
            </a:r>
            <a:endParaRPr lang="zh-CN" altLang="en-US" sz="3600" b="1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19" name="Text Box 4">
            <a:extLst>
              <a:ext uri="{FF2B5EF4-FFF2-40B4-BE49-F238E27FC236}">
                <a16:creationId xmlns="" xmlns:a16="http://schemas.microsoft.com/office/drawing/2014/main" id="{4DF1EEC6-320E-4964-86A8-83158C164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858000"/>
            <a:ext cx="8477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600" b="1">
                <a:latin typeface="Tahom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</a:p>
        </p:txBody>
      </p:sp>
      <p:grpSp>
        <p:nvGrpSpPr>
          <p:cNvPr id="86020" name="Group 5">
            <a:extLst>
              <a:ext uri="{FF2B5EF4-FFF2-40B4-BE49-F238E27FC236}">
                <a16:creationId xmlns="" xmlns:a16="http://schemas.microsoft.com/office/drawing/2014/main" id="{5C75D3A6-45C5-4F1F-945D-FF2500AFC52A}"/>
              </a:ext>
            </a:extLst>
          </p:cNvPr>
          <p:cNvGrpSpPr>
            <a:grpSpLocks/>
          </p:cNvGrpSpPr>
          <p:nvPr/>
        </p:nvGrpSpPr>
        <p:grpSpPr bwMode="auto">
          <a:xfrm>
            <a:off x="-179388" y="2717800"/>
            <a:ext cx="9432926" cy="855663"/>
            <a:chOff x="-163" y="567"/>
            <a:chExt cx="5351" cy="365"/>
          </a:xfrm>
        </p:grpSpPr>
        <p:sp>
          <p:nvSpPr>
            <p:cNvPr id="86022" name="Line 6">
              <a:extLst>
                <a:ext uri="{FF2B5EF4-FFF2-40B4-BE49-F238E27FC236}">
                  <a16:creationId xmlns="" xmlns:a16="http://schemas.microsoft.com/office/drawing/2014/main" id="{7003542E-68DB-4541-9CA7-30F9F1295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37"/>
              <a:ext cx="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3" name="Text Box 7">
              <a:extLst>
                <a:ext uri="{FF2B5EF4-FFF2-40B4-BE49-F238E27FC236}">
                  <a16:creationId xmlns="" xmlns:a16="http://schemas.microsoft.com/office/drawing/2014/main" id="{567805A3-B1B5-4F6F-BB94-8527667FA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618"/>
              <a:ext cx="857" cy="2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输入码</a:t>
              </a: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="" xmlns:a16="http://schemas.microsoft.com/office/drawing/2014/main" id="{CC80FAD2-1B9A-4C3E-A029-D375E77D0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614"/>
              <a:ext cx="816" cy="2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国标码</a:t>
              </a:r>
            </a:p>
          </p:txBody>
        </p:sp>
        <p:sp>
          <p:nvSpPr>
            <p:cNvPr id="86025" name="Line 9">
              <a:extLst>
                <a:ext uri="{FF2B5EF4-FFF2-40B4-BE49-F238E27FC236}">
                  <a16:creationId xmlns="" xmlns:a16="http://schemas.microsoft.com/office/drawing/2014/main" id="{0CD6D307-1F9E-4539-9F5E-FE9932F17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6" name="Text Box 10">
              <a:extLst>
                <a:ext uri="{FF2B5EF4-FFF2-40B4-BE49-F238E27FC236}">
                  <a16:creationId xmlns="" xmlns:a16="http://schemas.microsoft.com/office/drawing/2014/main" id="{29AF9101-C446-427D-9B38-A6744187B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" y="614"/>
              <a:ext cx="856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机内码</a:t>
              </a:r>
            </a:p>
          </p:txBody>
        </p:sp>
        <p:sp>
          <p:nvSpPr>
            <p:cNvPr id="86027" name="Line 12">
              <a:extLst>
                <a:ext uri="{FF2B5EF4-FFF2-40B4-BE49-F238E27FC236}">
                  <a16:creationId xmlns="" xmlns:a16="http://schemas.microsoft.com/office/drawing/2014/main" id="{F42390F3-B267-4BAA-91AE-A2F160A2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759"/>
              <a:ext cx="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8" name="Text Box 13">
              <a:extLst>
                <a:ext uri="{FF2B5EF4-FFF2-40B4-BE49-F238E27FC236}">
                  <a16:creationId xmlns="" xmlns:a16="http://schemas.microsoft.com/office/drawing/2014/main" id="{7014F9A0-6C14-4702-B421-322575E1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618"/>
              <a:ext cx="817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字形码</a:t>
              </a:r>
            </a:p>
          </p:txBody>
        </p:sp>
        <p:sp>
          <p:nvSpPr>
            <p:cNvPr id="86029" name="Line 14">
              <a:extLst>
                <a:ext uri="{FF2B5EF4-FFF2-40B4-BE49-F238E27FC236}">
                  <a16:creationId xmlns="" xmlns:a16="http://schemas.microsoft.com/office/drawing/2014/main" id="{D2183757-00B7-4F61-BD65-793E61CF6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0" name="Text Box 16">
              <a:extLst>
                <a:ext uri="{FF2B5EF4-FFF2-40B4-BE49-F238E27FC236}">
                  <a16:creationId xmlns="" xmlns:a16="http://schemas.microsoft.com/office/drawing/2014/main" id="{A21A4B42-4268-4DA1-9739-DEEBAA6DD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3" y="567"/>
              <a:ext cx="6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20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输入</a:t>
              </a:r>
            </a:p>
          </p:txBody>
        </p:sp>
        <p:sp>
          <p:nvSpPr>
            <p:cNvPr id="86031" name="Text Box 17">
              <a:extLst>
                <a:ext uri="{FF2B5EF4-FFF2-40B4-BE49-F238E27FC236}">
                  <a16:creationId xmlns="" xmlns:a16="http://schemas.microsoft.com/office/drawing/2014/main" id="{491278D7-47DA-4D5F-8AB2-88BFDA326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614"/>
              <a:ext cx="53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16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输出</a:t>
              </a:r>
            </a:p>
          </p:txBody>
        </p:sp>
        <p:sp>
          <p:nvSpPr>
            <p:cNvPr id="86032" name="Line 18">
              <a:extLst>
                <a:ext uri="{FF2B5EF4-FFF2-40B4-BE49-F238E27FC236}">
                  <a16:creationId xmlns="" xmlns:a16="http://schemas.microsoft.com/office/drawing/2014/main" id="{A368C857-F84E-4B25-88D6-01F14CDBD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75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21" name="Rectangle 20">
            <a:extLst>
              <a:ext uri="{FF2B5EF4-FFF2-40B4-BE49-F238E27FC236}">
                <a16:creationId xmlns="" xmlns:a16="http://schemas.microsoft.com/office/drawing/2014/main" id="{C7723AD7-0334-49DE-8336-21A77A6D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3883025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Tahoma" panose="020B0604030504040204" pitchFamily="34" charset="0"/>
              </a:rPr>
              <a:t>汉字信息处理系统的模型</a:t>
            </a:r>
          </a:p>
        </p:txBody>
      </p:sp>
    </p:spTree>
  </p:cSld>
  <p:clrMapOvr>
    <a:masterClrMapping/>
  </p:clrMapOvr>
  <p:transition spd="med">
    <p:checker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D70D2C1-139B-4ACD-9684-4AA6963C06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348E99-A680-407D-A0F9-1A9DC7A1C76A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D139F71-F883-42D4-907A-1DA5DF2F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8CD029C-73E0-4E94-8761-4D64A4EB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E08644E-8629-4E02-AB97-F08CA2AC6F0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FC69D685-00B0-40A9-A711-F9ABA8104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532063"/>
            <a:ext cx="86995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(1)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数码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以数字作为汉字输入编码，如区位码、电报码等。 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GB2312-80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字符集构成了一个二维表，分成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行，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列，每一个汉字用行号和列号组合编码，称为区位码。其中，区号、位号分别对应一个字节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每个字节仅用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位，最高位为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，习惯上称第一个字节为“高字节”，第二个字节为“低字节”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0" name="矩形 5">
            <a:extLst>
              <a:ext uri="{FF2B5EF4-FFF2-40B4-BE49-F238E27FC236}">
                <a16:creationId xmlns="" xmlns:a16="http://schemas.microsoft.com/office/drawing/2014/main" id="{8AE41A04-1162-41CF-A26B-C70286BD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41500"/>
            <a:ext cx="462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32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、汉字的输入码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2BAA4D7D-8655-4434-84FC-8519418E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="" xmlns:a16="http://schemas.microsoft.com/office/drawing/2014/main" id="{74ABF75E-0028-4A7E-A58E-373D6CB397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2275" y="2420938"/>
          <a:ext cx="5400675" cy="393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字母、图形符号、数字区域</a:t>
                      </a:r>
                      <a:r>
                        <a:rPr lang="en-US" altLang="zh-CN" sz="2000" dirty="0"/>
                        <a:t>(682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汉字区域</a:t>
                      </a:r>
                      <a:r>
                        <a:rPr lang="en-US" altLang="zh-CN" sz="2000" dirty="0"/>
                        <a:t>(6763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474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7B5EB2D-D94C-49D9-9C1B-571E8622D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9A9CDA0-3D57-4841-88A2-73ABFCEB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21B168F-D1C4-43EC-A1D1-E1490F65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D0711F3-AF8C-4994-8B33-49CC68DFA14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9106" name="TextBox 7">
            <a:extLst>
              <a:ext uri="{FF2B5EF4-FFF2-40B4-BE49-F238E27FC236}">
                <a16:creationId xmlns="" xmlns:a16="http://schemas.microsoft.com/office/drawing/2014/main" id="{C79ADDEE-5C32-423E-9ED0-F6C9A95D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700213"/>
            <a:ext cx="568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           2           3           · · · · · · · ·              94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456C9D0-F12B-4FFF-BDA6-F71C7C53DE9A}"/>
              </a:ext>
            </a:extLst>
          </p:cNvPr>
          <p:cNvSpPr txBox="1"/>
          <p:nvPr/>
        </p:nvSpPr>
        <p:spPr>
          <a:xfrm>
            <a:off x="1037909" y="2348880"/>
            <a:ext cx="509755" cy="1080120"/>
          </a:xfrm>
          <a:prstGeom prst="rect">
            <a:avLst/>
          </a:prstGeom>
          <a:noFill/>
        </p:spPr>
        <p:txBody>
          <a:bodyPr vert="wordArtVertRtl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dirty="0"/>
              <a:t>1~9</a:t>
            </a:r>
            <a:endParaRPr lang="zh-CN" altLang="en-US" dirty="0"/>
          </a:p>
        </p:txBody>
      </p:sp>
      <p:sp>
        <p:nvSpPr>
          <p:cNvPr id="89108" name="TextBox 9">
            <a:extLst>
              <a:ext uri="{FF2B5EF4-FFF2-40B4-BE49-F238E27FC236}">
                <a16:creationId xmlns="" xmlns:a16="http://schemas.microsoft.com/office/drawing/2014/main" id="{B09D3234-EDB0-45E2-9865-5CA2B21A5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432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89109" name="TextBox 11">
            <a:extLst>
              <a:ext uri="{FF2B5EF4-FFF2-40B4-BE49-F238E27FC236}">
                <a16:creationId xmlns="" xmlns:a16="http://schemas.microsoft.com/office/drawing/2014/main" id="{07AE69E8-7142-46C6-84B8-31C73711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449763"/>
            <a:ext cx="5762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89110" name="TextBox 12">
            <a:extLst>
              <a:ext uri="{FF2B5EF4-FFF2-40B4-BE49-F238E27FC236}">
                <a16:creationId xmlns="" xmlns:a16="http://schemas.microsoft.com/office/drawing/2014/main" id="{1DE8DB62-06CB-4FE0-BF1A-28D1FCB7C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863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94</a:t>
            </a:r>
          </a:p>
        </p:txBody>
      </p:sp>
    </p:spTree>
  </p:cSld>
  <p:clrMapOvr>
    <a:masterClrMapping/>
  </p:clrMapOvr>
  <p:transition spd="med">
    <p:checker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F66CA21C-BA37-4FE1-B821-4D6DF284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0115" name="内容占位符 5">
            <a:extLst>
              <a:ext uri="{FF2B5EF4-FFF2-40B4-BE49-F238E27FC236}">
                <a16:creationId xmlns="" xmlns:a16="http://schemas.microsoft.com/office/drawing/2014/main" id="{6EFBE3B3-BD42-4415-A374-AE90CAA65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813" y="2420938"/>
            <a:ext cx="8775700" cy="4392612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例如，“大”字区号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，位号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，区位码为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个字节表示为：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00010100 01010011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优点：无重码，且输入码与内部编码的转换比较方便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缺点：难以记忆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F29043C-460A-4367-A3EC-E249632C64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E3B407E1-2AA7-432D-93C6-F86EABA5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098CBD9-8472-48D6-95CC-06751404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F9E5287-2E74-4276-B9EF-CE93775181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="" xmlns:a16="http://schemas.microsoft.com/office/drawing/2014/main" id="{189CB3B4-0290-457B-8D30-A69B7EFD8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05000"/>
            <a:ext cx="849630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音码 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以汉语拼音或拼音缩写作为汉字输入编码。比如，微软全拼，搜狗拼音输入法等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="" xmlns:a16="http://schemas.microsoft.com/office/drawing/2014/main" id="{5DF44158-79E9-45C4-903E-7055CE19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00438"/>
            <a:ext cx="8324850" cy="1385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形码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以汉字的结构特征或笔画形状为依据进行输入编码。例如，五笔字型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.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5A504DC1-EC37-4460-BEA2-12A56A0C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3187" name="内容占位符 5">
            <a:extLst>
              <a:ext uri="{FF2B5EF4-FFF2-40B4-BE49-F238E27FC236}">
                <a16:creationId xmlns="" xmlns:a16="http://schemas.microsoft.com/office/drawing/2014/main" id="{74132189-760F-464B-8B4B-515C899BF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839075" cy="4392613"/>
          </a:xfrm>
        </p:spPr>
        <p:txBody>
          <a:bodyPr/>
          <a:lstStyle/>
          <a:p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、汉字交换编码（国标码）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问题：信息通信中，汉字区位码与通信使用的控制码</a:t>
            </a:r>
            <a:r>
              <a:rPr lang="en-US" altLang="zh-CN" sz="2800" dirty="0"/>
              <a:t>(00H~1FH)</a:t>
            </a:r>
            <a:r>
              <a:rPr lang="zh-CN" altLang="en-US" sz="2800" dirty="0"/>
              <a:t>发生冲突；比如，“报”字的区位码 为</a:t>
            </a:r>
            <a:r>
              <a:rPr lang="en-US" altLang="zh-CN" sz="2800" dirty="0"/>
              <a:t>11H 08H</a:t>
            </a:r>
            <a:r>
              <a:rPr lang="zh-CN" altLang="en-US" sz="2800" dirty="0"/>
              <a:t>，在</a:t>
            </a:r>
            <a:r>
              <a:rPr lang="en-US" altLang="zh-CN" sz="2800" dirty="0"/>
              <a:t>ASCII</a:t>
            </a:r>
            <a:r>
              <a:rPr lang="zh-CN" altLang="en-US" sz="2800" dirty="0"/>
              <a:t>码表中对应的控制字符为“</a:t>
            </a:r>
            <a:r>
              <a:rPr lang="en-US" altLang="zh-CN" sz="2800" dirty="0"/>
              <a:t>DC1</a:t>
            </a:r>
            <a:r>
              <a:rPr lang="zh-CN" altLang="en-US" sz="2800" dirty="0"/>
              <a:t>”、“</a:t>
            </a:r>
            <a:r>
              <a:rPr lang="en-US" altLang="zh-CN" sz="2800" dirty="0"/>
              <a:t>BS</a:t>
            </a:r>
            <a:r>
              <a:rPr lang="zh-CN" altLang="en-US" sz="2800" dirty="0"/>
              <a:t>”。此时，产生二义性，计算机无法准确判断。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F46F853-077B-4895-A785-C94778E680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AED94C-CA27-4156-A045-C594ABC669D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0F37E4C-5473-4B43-B93B-3682FF65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14BB9E9-C7B8-463F-A525-9EEE034D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FBFA38C-9125-41A8-A020-F1EFD7C1628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="" xmlns:a16="http://schemas.microsoft.com/office/drawing/2014/main" id="{EB6AE737-0012-41B2-AD74-7E0CEC3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4211" name="内容占位符 9">
            <a:extLst>
              <a:ext uri="{FF2B5EF4-FFF2-40B4-BE49-F238E27FC236}">
                <a16:creationId xmlns="" xmlns:a16="http://schemas.microsoft.com/office/drawing/2014/main" id="{B1BCED1E-CAD8-4C5D-A507-A0A046265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 解决方案：区号和位号分别加</a:t>
            </a:r>
            <a:r>
              <a:rPr lang="en-US" altLang="zh-CN" sz="2400" dirty="0"/>
              <a:t>20H</a:t>
            </a:r>
            <a:r>
              <a:rPr lang="zh-CN" altLang="en-US" sz="2400" dirty="0"/>
              <a:t>，加以区分；而由此形成编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码称为国标交换码，简称国标码 。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因而就有以下转换公式：    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国标码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区位码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+ 2020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先将区位码的十进制区号和位号分别转换成对应的十六进制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编码，然后分别加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   例：“保” 字区位码为（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1703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，试求其国标码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7205B4B-F5A0-4DF7-A8C8-2108DC708B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B095ED-EAE3-45AD-932A-4F7D26E3EB5C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9CE6442-29BD-412B-A2FA-BA62021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408A827-39B6-4CA6-A3EC-F1696B24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360AA90-0C3C-484D-AC12-889F8F19FB3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="" xmlns:a16="http://schemas.microsoft.com/office/drawing/2014/main" id="{0DDEA7B0-CCED-45BF-BEEB-B53CB424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3450"/>
            <a:ext cx="9251950" cy="24368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tabLst>
                <a:tab pos="3009900" algn="l"/>
              </a:tabLst>
              <a:defRPr/>
            </a:pPr>
            <a:endParaRPr lang="en-US" altLang="zh-CN" dirty="0">
              <a:latin typeface="Arial" pitchFamily="34" charset="0"/>
            </a:endParaRP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2534,</a:t>
            </a:r>
            <a:r>
              <a:rPr lang="zh-CN" altLang="en-US" sz="2800" dirty="0">
                <a:latin typeface="+mn-ea"/>
                <a:ea typeface="+mn-ea"/>
              </a:rPr>
              <a:t>它的国标码是（ 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A)4563H       B)3942H    C)3345H       D)6566H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8752</a:t>
            </a:r>
            <a:r>
              <a:rPr lang="zh-CN" altLang="en-US" sz="2800" dirty="0">
                <a:latin typeface="+mn-ea"/>
                <a:ea typeface="+mn-ea"/>
              </a:rPr>
              <a:t>，则国标码是（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endParaRPr lang="en-US" altLang="zh-CN" sz="2800" dirty="0">
              <a:latin typeface="Arial" pitchFamily="34" charset="0"/>
            </a:endParaRPr>
          </a:p>
        </p:txBody>
      </p:sp>
      <p:sp>
        <p:nvSpPr>
          <p:cNvPr id="22531" name="Rectangle 5">
            <a:extLst>
              <a:ext uri="{FF2B5EF4-FFF2-40B4-BE49-F238E27FC236}">
                <a16:creationId xmlns="" xmlns:a16="http://schemas.microsoft.com/office/drawing/2014/main" id="{50FBE478-A647-4A9A-B239-D2E127E6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628775"/>
            <a:ext cx="3527425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0000FF"/>
                </a:solidFill>
              </a:rPr>
              <a:t>课堂练习：</a:t>
            </a:r>
          </a:p>
        </p:txBody>
      </p:sp>
      <p:pic>
        <p:nvPicPr>
          <p:cNvPr id="95236" name="墨迹 1">
            <a:extLst>
              <a:ext uri="{FF2B5EF4-FFF2-40B4-BE49-F238E27FC236}">
                <a16:creationId xmlns="" xmlns:a16="http://schemas.microsoft.com/office/drawing/2014/main" id="{84AEF2E3-A28D-497F-A52A-52DBFE74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73638"/>
            <a:ext cx="317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10894</TotalTime>
  <Words>6255</Words>
  <Application>Microsoft Office PowerPoint</Application>
  <PresentationFormat>全屏显示(4:3)</PresentationFormat>
  <Paragraphs>1307</Paragraphs>
  <Slides>148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148</vt:i4>
      </vt:variant>
    </vt:vector>
  </HeadingPairs>
  <TitlesOfParts>
    <vt:vector size="150" baseType="lpstr">
      <vt:lpstr>Blends</vt:lpstr>
      <vt:lpstr>位图图像</vt:lpstr>
      <vt:lpstr>计算机应用基础</vt:lpstr>
      <vt:lpstr>第一章  计算机概述</vt:lpstr>
      <vt:lpstr> 1.1、计算机基本概况 </vt:lpstr>
      <vt:lpstr>1.1.1计算机的诞生</vt:lpstr>
      <vt:lpstr>弹道计算</vt:lpstr>
      <vt:lpstr>  世界上第一台通用计算机</vt:lpstr>
      <vt:lpstr>碾压人类的计算速度</vt:lpstr>
      <vt:lpstr>ENIAC简介</vt:lpstr>
      <vt:lpstr>ENIAC的缺陷</vt:lpstr>
      <vt:lpstr>冯·诺依曼</vt:lpstr>
      <vt:lpstr>冯诺依曼的贡献</vt:lpstr>
      <vt:lpstr>冯诺依曼设计的由来</vt:lpstr>
      <vt:lpstr>计算机雏形</vt:lpstr>
      <vt:lpstr>图灵</vt:lpstr>
      <vt:lpstr>图灵机的意义</vt:lpstr>
      <vt:lpstr>机械结构</vt:lpstr>
      <vt:lpstr>架构和程序</vt:lpstr>
      <vt:lpstr>ENIVA，EDVAC，EDSAC</vt:lpstr>
      <vt:lpstr>1.1.2 、计算机发展的几个阶段 </vt:lpstr>
      <vt:lpstr>PowerPoint 演示文稿</vt:lpstr>
      <vt:lpstr>1.1.3 、计算机分类</vt:lpstr>
      <vt:lpstr>计算机分类</vt:lpstr>
      <vt:lpstr>PowerPoint 演示文稿</vt:lpstr>
      <vt:lpstr>PowerPoint 演示文稿</vt:lpstr>
      <vt:lpstr>1.1.4 、计算机特点</vt:lpstr>
      <vt:lpstr>PowerPoint 演示文稿</vt:lpstr>
      <vt:lpstr>PowerPoint 演示文稿</vt:lpstr>
      <vt:lpstr>1.1.5 、计算机应用领域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1.2、数制及信息存储</vt:lpstr>
      <vt:lpstr>数制及信息存储</vt:lpstr>
      <vt:lpstr>1.2.1、基数</vt:lpstr>
      <vt:lpstr>常用进制</vt:lpstr>
      <vt:lpstr>位权</vt:lpstr>
      <vt:lpstr>常用进制位权</vt:lpstr>
      <vt:lpstr>1.2.2、数制转换</vt:lpstr>
      <vt:lpstr>1、其他进制转换为十进制</vt:lpstr>
      <vt:lpstr>课堂练习：</vt:lpstr>
      <vt:lpstr>PowerPoint 演示文稿</vt:lpstr>
      <vt:lpstr>PowerPoint 演示文稿</vt:lpstr>
      <vt:lpstr>2、十进制转其他进制</vt:lpstr>
      <vt:lpstr>十进制转二进制整数部分</vt:lpstr>
      <vt:lpstr>十进制转二进制小数部分</vt:lpstr>
      <vt:lpstr>十进制转二进制</vt:lpstr>
      <vt:lpstr>PowerPoint 演示文稿</vt:lpstr>
      <vt:lpstr>十进制转二进制保留位数</vt:lpstr>
      <vt:lpstr>课堂练习：</vt:lpstr>
      <vt:lpstr>十进制转八进制</vt:lpstr>
      <vt:lpstr>小数部分：</vt:lpstr>
      <vt:lpstr>八进制保留小数</vt:lpstr>
      <vt:lpstr>课堂练习</vt:lpstr>
      <vt:lpstr>PowerPoint 演示文稿</vt:lpstr>
      <vt:lpstr>十进制转十六进制</vt:lpstr>
      <vt:lpstr>PowerPoint 演示文稿</vt:lpstr>
      <vt:lpstr>十六进制保留小数</vt:lpstr>
      <vt:lpstr>课堂综合练习：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1.2.3、信息存储</vt:lpstr>
      <vt:lpstr>二进制编码存放</vt:lpstr>
      <vt:lpstr>PowerPoint 演示文稿</vt:lpstr>
      <vt:lpstr>1.3、字符与汉字编码 </vt:lpstr>
      <vt:lpstr>PowerPoint 演示文稿</vt:lpstr>
      <vt:lpstr>1.3.1 、计算机中字符编码（ASCII码）</vt:lpstr>
      <vt:lpstr>ASCII码表（二进制）</vt:lpstr>
      <vt:lpstr>ASCII码字符的分类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1.4、计算机硬件系统  </vt:lpstr>
      <vt:lpstr>计算机系统的组成</vt:lpstr>
      <vt:lpstr>冯·诺依曼计算机</vt:lpstr>
      <vt:lpstr>5大部件 简述</vt:lpstr>
      <vt:lpstr>PowerPoint 演示文稿</vt:lpstr>
      <vt:lpstr>指令、指令系统</vt:lpstr>
      <vt:lpstr>PowerPoint 演示文稿</vt:lpstr>
      <vt:lpstr>指令执行过程</vt:lpstr>
      <vt:lpstr>存储程序原理</vt:lpstr>
      <vt:lpstr>总线</vt:lpstr>
      <vt:lpstr>总线分类</vt:lpstr>
      <vt:lpstr>总线种类</vt:lpstr>
      <vt:lpstr>中央处理器</vt:lpstr>
      <vt:lpstr>PowerPoint 演示文稿</vt:lpstr>
      <vt:lpstr>PowerPoint 演示文稿</vt:lpstr>
      <vt:lpstr>PowerPoint 演示文稿</vt:lpstr>
      <vt:lpstr>硬盘</vt:lpstr>
      <vt:lpstr>盘片 片面 和 磁头</vt:lpstr>
      <vt:lpstr>扇区 和 磁道</vt:lpstr>
      <vt:lpstr>柱面</vt:lpstr>
      <vt:lpstr>磁盘容量计算</vt:lpstr>
      <vt:lpstr>其他存储设备</vt:lpstr>
      <vt:lpstr>PowerPoint 演示文稿</vt:lpstr>
      <vt:lpstr>PowerPoint 演示文稿</vt:lpstr>
      <vt:lpstr>PowerPoint 演示文稿</vt:lpstr>
      <vt:lpstr>1.5、计算机软件系统</vt:lpstr>
      <vt:lpstr>PowerPoint 演示文稿</vt:lpstr>
      <vt:lpstr>PowerPoint 演示文稿</vt:lpstr>
      <vt:lpstr>PowerPoint 演示文稿</vt:lpstr>
      <vt:lpstr>计算机程序设计语言</vt:lpstr>
      <vt:lpstr>PowerPoint 演示文稿</vt:lpstr>
      <vt:lpstr>PowerPoint 演示文稿</vt:lpstr>
      <vt:lpstr>PowerPoint 演示文稿</vt:lpstr>
      <vt:lpstr>汇编、编译、解释和连接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Bai Xuefei</dc:creator>
  <cp:lastModifiedBy>wx</cp:lastModifiedBy>
  <cp:revision>1475</cp:revision>
  <dcterms:created xsi:type="dcterms:W3CDTF">2003-08-26T10:11:20Z</dcterms:created>
  <dcterms:modified xsi:type="dcterms:W3CDTF">2020-09-28T01:21:11Z</dcterms:modified>
</cp:coreProperties>
</file>