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85" r:id="rId32"/>
    <p:sldId id="286" r:id="rId33"/>
    <p:sldId id="287" r:id="rId34"/>
    <p:sldId id="288" r:id="rId35"/>
    <p:sldId id="289" r:id="rId36"/>
    <p:sldId id="306" r:id="rId37"/>
    <p:sldId id="291" r:id="rId38"/>
    <p:sldId id="292" r:id="rId39"/>
    <p:sldId id="293" r:id="rId40"/>
    <p:sldId id="296" r:id="rId41"/>
    <p:sldId id="294" r:id="rId42"/>
    <p:sldId id="295" r:id="rId43"/>
    <p:sldId id="297" r:id="rId44"/>
    <p:sldId id="299" r:id="rId45"/>
    <p:sldId id="298" r:id="rId46"/>
    <p:sldId id="300" r:id="rId47"/>
    <p:sldId id="301" r:id="rId48"/>
    <p:sldId id="302" r:id="rId49"/>
    <p:sldId id="303" r:id="rId50"/>
    <p:sldId id="304" r:id="rId51"/>
    <p:sldId id="305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7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r>
              <a:rPr lang="zh-CN" altLang="en-US" smtClean="0"/>
              <a:t>元素和</a:t>
            </a:r>
            <a:r>
              <a:rPr lang="en-US" altLang="zh-CN" err="1" smtClean="0"/>
              <a:t>br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r>
              <a:rPr lang="zh-CN" altLang="en-US" smtClean="0"/>
              <a:t>元素表示</a:t>
            </a:r>
            <a:r>
              <a:rPr lang="en-US" altLang="zh-CN" smtClean="0"/>
              <a:t>HTML</a:t>
            </a:r>
            <a:r>
              <a:rPr lang="zh-CN" altLang="en-US" smtClean="0"/>
              <a:t>中的段落。</a:t>
            </a:r>
            <a:endParaRPr lang="en-US" altLang="zh-CN" smtClean="0"/>
          </a:p>
          <a:p>
            <a:r>
              <a:rPr lang="en-US" altLang="zh-CN" err="1" smtClean="0"/>
              <a:t>br</a:t>
            </a:r>
            <a:r>
              <a:rPr lang="zh-CN" altLang="en-US" smtClean="0"/>
              <a:t>元素，作用为换行。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0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 smtClean="0"/>
              <a:t>ul</a:t>
            </a:r>
            <a:r>
              <a:rPr lang="zh-CN" altLang="en-US" smtClean="0"/>
              <a:t>元素与</a:t>
            </a:r>
            <a:r>
              <a:rPr lang="en-US" altLang="zh-CN" smtClean="0"/>
              <a:t>li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err="1" smtClean="0"/>
              <a:t>ul</a:t>
            </a:r>
            <a:r>
              <a:rPr lang="zh-CN" altLang="en-US" smtClean="0"/>
              <a:t>元素语义为无序列表</a:t>
            </a:r>
            <a:endParaRPr lang="en-US" altLang="zh-CN" smtClean="0"/>
          </a:p>
          <a:p>
            <a:r>
              <a:rPr lang="en-US" altLang="zh-CN" smtClean="0"/>
              <a:t>li</a:t>
            </a:r>
            <a:r>
              <a:rPr lang="zh-CN" altLang="en-US" smtClean="0"/>
              <a:t>元素只有一个用法，作为</a:t>
            </a:r>
            <a:r>
              <a:rPr lang="en-US" altLang="zh-CN" err="1" smtClean="0"/>
              <a:t>ul</a:t>
            </a:r>
            <a:r>
              <a:rPr lang="zh-CN" altLang="en-US" smtClean="0"/>
              <a:t>元素的子元素，成一个列表中的一项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</a:t>
            </a:r>
            <a:r>
              <a:rPr lang="en-US" altLang="zh-CN" err="1" smtClean="0"/>
              <a:t>ul</a:t>
            </a:r>
            <a:r>
              <a:rPr lang="en-US" altLang="zh-CN" smtClean="0"/>
              <a:t>&gt;</a:t>
            </a:r>
          </a:p>
          <a:p>
            <a:pPr marL="0" indent="0">
              <a:buNone/>
            </a:pPr>
            <a:r>
              <a:rPr lang="en-US" altLang="zh-CN" smtClean="0"/>
              <a:t>	&lt;li&gt;</a:t>
            </a:r>
            <a:r>
              <a:rPr lang="zh-CN" altLang="en-US" smtClean="0"/>
              <a:t>第一项</a:t>
            </a:r>
            <a:r>
              <a:rPr lang="en-US" altLang="zh-CN" smtClean="0"/>
              <a:t>&lt;/li&gt;</a:t>
            </a:r>
          </a:p>
          <a:p>
            <a:pPr marL="0" indent="0">
              <a:buNone/>
            </a:pPr>
            <a:r>
              <a:rPr lang="en-US" altLang="zh-CN" smtClean="0"/>
              <a:t>	&lt;li&gt;</a:t>
            </a:r>
            <a:r>
              <a:rPr lang="zh-CN" altLang="en-US" smtClean="0"/>
              <a:t>第二项</a:t>
            </a:r>
            <a:r>
              <a:rPr lang="en-US" altLang="zh-CN" smtClean="0"/>
              <a:t>&lt;/li&gt;</a:t>
            </a:r>
          </a:p>
          <a:p>
            <a:pPr marL="0" indent="0">
              <a:buNone/>
            </a:pPr>
            <a:r>
              <a:rPr lang="en-US" altLang="zh-CN" smtClean="0"/>
              <a:t>&lt;/</a:t>
            </a:r>
            <a:r>
              <a:rPr lang="en-US" altLang="zh-CN" err="1" smtClean="0"/>
              <a:t>ul</a:t>
            </a:r>
            <a:r>
              <a:rPr lang="en-US" altLang="zh-CN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1294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元素属性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元素可以用属性进行配置。</a:t>
            </a:r>
            <a:endParaRPr lang="en-US" altLang="zh-CN" smtClean="0"/>
          </a:p>
          <a:p>
            <a:r>
              <a:rPr lang="zh-CN" altLang="en-US" smtClean="0"/>
              <a:t>属性只能用在开始标签或单个标签上。</a:t>
            </a:r>
            <a:endParaRPr lang="en-US" altLang="zh-CN" smtClean="0"/>
          </a:p>
          <a:p>
            <a:r>
              <a:rPr lang="zh-CN" altLang="en-US" smtClean="0"/>
              <a:t>例如：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&lt;a </a:t>
            </a:r>
            <a:r>
              <a:rPr lang="en-US" altLang="zh-CN" err="1" smtClean="0"/>
              <a:t>href</a:t>
            </a:r>
            <a:r>
              <a:rPr lang="en-US" altLang="zh-CN" smtClean="0"/>
              <a:t>=“http://www.baidu.com”&gt;</a:t>
            </a:r>
            <a:r>
              <a:rPr lang="zh-CN" altLang="en-US" smtClean="0"/>
              <a:t>百度</a:t>
            </a:r>
            <a:r>
              <a:rPr lang="en-US" altLang="zh-CN" smtClean="0"/>
              <a:t>&lt;/a&gt;</a:t>
            </a:r>
          </a:p>
          <a:p>
            <a:r>
              <a:rPr lang="zh-CN" altLang="en-US"/>
              <a:t>一</a:t>
            </a:r>
            <a:r>
              <a:rPr lang="zh-CN" altLang="en-US" smtClean="0"/>
              <a:t>个元素可以有多个属性，多个属性间用一个空格或多个空格隔开</a:t>
            </a:r>
            <a:endParaRPr lang="en-US" altLang="zh-CN" smtClean="0"/>
          </a:p>
          <a:p>
            <a:r>
              <a:rPr lang="zh-CN" altLang="en-US" smtClean="0"/>
              <a:t>例如</a:t>
            </a:r>
            <a:r>
              <a:rPr lang="en-US" altLang="zh-CN" smtClean="0"/>
              <a:t>:</a:t>
            </a:r>
          </a:p>
          <a:p>
            <a:pPr marL="0" indent="0">
              <a:buNone/>
            </a:pPr>
            <a:r>
              <a:rPr lang="en-US" altLang="zh-CN"/>
              <a:t>&lt;a </a:t>
            </a:r>
            <a:r>
              <a:rPr lang="en-US" altLang="zh-CN" err="1" smtClean="0"/>
              <a:t>href</a:t>
            </a:r>
            <a:r>
              <a:rPr lang="en-US" altLang="zh-CN" smtClean="0"/>
              <a:t>=“http</a:t>
            </a:r>
            <a:r>
              <a:rPr lang="en-US" altLang="zh-CN"/>
              <a:t>://</a:t>
            </a:r>
            <a:r>
              <a:rPr lang="en-US" altLang="zh-CN" smtClean="0"/>
              <a:t>www.baidu.com” title=“</a:t>
            </a:r>
            <a:r>
              <a:rPr lang="zh-CN" altLang="en-US" smtClean="0"/>
              <a:t>链接到百度</a:t>
            </a:r>
            <a:r>
              <a:rPr lang="en-US" altLang="zh-CN" smtClean="0"/>
              <a:t>”&gt;</a:t>
            </a:r>
            <a:r>
              <a:rPr lang="zh-CN" altLang="en-US"/>
              <a:t>百度</a:t>
            </a:r>
            <a:r>
              <a:rPr lang="en-US" altLang="zh-CN"/>
              <a:t>&lt;/a&gt;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636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有一些属性可以用在所有的</a:t>
            </a:r>
            <a:r>
              <a:rPr lang="en-US" altLang="zh-CN" smtClean="0"/>
              <a:t>html</a:t>
            </a:r>
            <a:r>
              <a:rPr lang="zh-CN" altLang="en-US" smtClean="0"/>
              <a:t>元素上，称为全局属性。</a:t>
            </a:r>
            <a:endParaRPr lang="en-US" altLang="zh-CN" smtClean="0"/>
          </a:p>
          <a:p>
            <a:r>
              <a:rPr lang="zh-CN" altLang="en-US" smtClean="0"/>
              <a:t>例如：</a:t>
            </a:r>
            <a:r>
              <a:rPr lang="en-US" altLang="zh-CN" smtClean="0"/>
              <a:t>class</a:t>
            </a:r>
            <a:r>
              <a:rPr lang="zh-CN" altLang="en-US" smtClean="0"/>
              <a:t>、</a:t>
            </a:r>
            <a:r>
              <a:rPr lang="en-US" altLang="zh-CN" smtClean="0"/>
              <a:t>id</a:t>
            </a:r>
            <a:r>
              <a:rPr lang="zh-CN" altLang="en-US" smtClean="0"/>
              <a:t>、</a:t>
            </a:r>
            <a:r>
              <a:rPr lang="en-US" altLang="zh-CN" smtClean="0"/>
              <a:t>hidden</a:t>
            </a:r>
            <a:r>
              <a:rPr lang="zh-CN" altLang="en-US" smtClean="0"/>
              <a:t>、</a:t>
            </a:r>
            <a:r>
              <a:rPr lang="en-US" altLang="zh-CN" smtClean="0"/>
              <a:t>title</a:t>
            </a:r>
            <a:r>
              <a:rPr lang="zh-CN" altLang="en-US" smtClean="0"/>
              <a:t>等</a:t>
            </a:r>
            <a:endParaRPr lang="en-US" altLang="zh-CN" smtClean="0"/>
          </a:p>
          <a:p>
            <a:r>
              <a:rPr lang="zh-CN" altLang="en-US" smtClean="0"/>
              <a:t>有一些属性是某个元素专有的，叫做专有属性。</a:t>
            </a:r>
            <a:endParaRPr lang="en-US" altLang="zh-CN" smtClean="0"/>
          </a:p>
          <a:p>
            <a:r>
              <a:rPr lang="zh-CN" altLang="en-US" smtClean="0"/>
              <a:t>例如：</a:t>
            </a:r>
            <a:r>
              <a:rPr lang="en-US" altLang="zh-CN" err="1" smtClean="0"/>
              <a:t>href</a:t>
            </a:r>
            <a:r>
              <a:rPr lang="zh-CN" altLang="en-US" smtClean="0"/>
              <a:t>是</a:t>
            </a:r>
            <a:r>
              <a:rPr lang="en-US" altLang="zh-CN" smtClean="0"/>
              <a:t>a</a:t>
            </a:r>
            <a:r>
              <a:rPr lang="zh-CN" altLang="en-US" smtClean="0"/>
              <a:t>元素专有的属性。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64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title</a:t>
            </a:r>
            <a:r>
              <a:rPr lang="zh-CN" altLang="en-US" smtClean="0"/>
              <a:t>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title</a:t>
            </a:r>
            <a:r>
              <a:rPr lang="zh-CN" altLang="en-US" smtClean="0"/>
              <a:t>属性，值为字符串，当鼠标指向此元素时，会显示</a:t>
            </a:r>
            <a:r>
              <a:rPr lang="en-US" altLang="zh-CN" smtClean="0"/>
              <a:t>title</a:t>
            </a:r>
            <a:r>
              <a:rPr lang="zh-CN" altLang="en-US" smtClean="0"/>
              <a:t>的值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85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元数据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元数据元素都放在</a:t>
            </a:r>
            <a:r>
              <a:rPr lang="en-US" altLang="zh-CN" smtClean="0"/>
              <a:t>head</a:t>
            </a:r>
            <a:r>
              <a:rPr lang="zh-CN" altLang="en-US" smtClean="0"/>
              <a:t>元素中，用来提供</a:t>
            </a:r>
            <a:r>
              <a:rPr lang="en-US" altLang="zh-CN" smtClean="0"/>
              <a:t>HMTL</a:t>
            </a:r>
            <a:r>
              <a:rPr lang="zh-CN" altLang="en-US" smtClean="0"/>
              <a:t>文档的信息。</a:t>
            </a:r>
            <a:endParaRPr lang="en-US" altLang="zh-CN" smtClean="0"/>
          </a:p>
          <a:p>
            <a:r>
              <a:rPr lang="zh-CN" altLang="en-US" smtClean="0"/>
              <a:t>元数据本生不是文档的内容。</a:t>
            </a: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5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title</a:t>
            </a:r>
            <a:r>
              <a:rPr lang="zh-CN" altLang="en-US"/>
              <a:t>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mtClean="0"/>
              <a:t>title</a:t>
            </a:r>
            <a:r>
              <a:rPr lang="zh-CN" altLang="en-US" smtClean="0"/>
              <a:t>元素的作用时设置文档的标题或名称。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&lt;!</a:t>
            </a:r>
            <a:r>
              <a:rPr lang="en-US" altLang="zh-CN" err="1"/>
              <a:t>doctype</a:t>
            </a:r>
            <a:r>
              <a:rPr lang="en-US" altLang="zh-CN"/>
              <a:t> html&gt;</a:t>
            </a:r>
          </a:p>
          <a:p>
            <a:pPr marL="0" indent="0">
              <a:buNone/>
            </a:pPr>
            <a:r>
              <a:rPr lang="en-US" altLang="zh-CN"/>
              <a:t>&lt;html&gt;</a:t>
            </a:r>
          </a:p>
          <a:p>
            <a:pPr marL="0" indent="0">
              <a:buNone/>
            </a:pPr>
            <a:r>
              <a:rPr lang="en-US" altLang="zh-CN"/>
              <a:t>	&lt;head&gt;</a:t>
            </a:r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en-US" altLang="zh-CN" b="1" smtClean="0"/>
              <a:t>&lt;title&gt;</a:t>
            </a:r>
            <a:r>
              <a:rPr lang="zh-CN" altLang="en-US" b="1" smtClean="0"/>
              <a:t>文档标题</a:t>
            </a:r>
            <a:r>
              <a:rPr lang="en-US" altLang="zh-CN" b="1" smtClean="0"/>
              <a:t>&lt;/title&gt;</a:t>
            </a:r>
            <a:endParaRPr lang="en-US" altLang="zh-CN" b="1"/>
          </a:p>
          <a:p>
            <a:pPr marL="0" indent="0">
              <a:buNone/>
            </a:pPr>
            <a:r>
              <a:rPr lang="en-US" altLang="zh-CN"/>
              <a:t>	&lt;/head&gt;</a:t>
            </a:r>
          </a:p>
          <a:p>
            <a:pPr marL="0" indent="0">
              <a:buNone/>
            </a:pPr>
            <a:r>
              <a:rPr lang="en-US" altLang="zh-CN"/>
              <a:t>	&lt;body&gt;</a:t>
            </a:r>
          </a:p>
          <a:p>
            <a:pPr marL="0" indent="0">
              <a:buNone/>
            </a:pPr>
            <a:r>
              <a:rPr lang="en-US" altLang="zh-CN"/>
              <a:t>		…</a:t>
            </a:r>
            <a:r>
              <a:rPr lang="zh-CN" altLang="en-US"/>
              <a:t>网页中的内容</a:t>
            </a:r>
            <a:r>
              <a:rPr lang="en-US" altLang="zh-CN"/>
              <a:t>…</a:t>
            </a:r>
          </a:p>
          <a:p>
            <a:pPr marL="0" indent="0">
              <a:buNone/>
            </a:pPr>
            <a:r>
              <a:rPr lang="en-US" altLang="zh-CN"/>
              <a:t>	&lt;/body&gt;</a:t>
            </a:r>
          </a:p>
          <a:p>
            <a:pPr marL="0" indent="0">
              <a:buNone/>
            </a:pPr>
            <a:r>
              <a:rPr lang="en-US" altLang="zh-CN"/>
              <a:t>&lt;/html&gt;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072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meta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meta</a:t>
            </a:r>
            <a:r>
              <a:rPr lang="zh-CN" altLang="en-US" smtClean="0"/>
              <a:t>元素有多种用法，</a:t>
            </a:r>
            <a:r>
              <a:rPr lang="en-US" altLang="zh-CN" smtClean="0"/>
              <a:t>head</a:t>
            </a:r>
            <a:r>
              <a:rPr lang="zh-CN" altLang="en-US" smtClean="0"/>
              <a:t>元素中可以包含多个</a:t>
            </a:r>
            <a:r>
              <a:rPr lang="en-US" altLang="zh-CN" smtClean="0"/>
              <a:t>meta</a:t>
            </a:r>
            <a:r>
              <a:rPr lang="zh-CN" altLang="en-US" smtClean="0"/>
              <a:t>元素。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3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指定名</a:t>
            </a:r>
            <a:r>
              <a:rPr lang="en-US" altLang="zh-CN" smtClean="0"/>
              <a:t>/</a:t>
            </a:r>
            <a:r>
              <a:rPr lang="zh-CN" altLang="en-US" smtClean="0"/>
              <a:t>值元数据对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mtClean="0"/>
              <a:t>meta</a:t>
            </a:r>
            <a:r>
              <a:rPr lang="zh-CN" altLang="en-US" smtClean="0"/>
              <a:t>元素的第一个用途就是用名</a:t>
            </a:r>
            <a:r>
              <a:rPr lang="en-US" altLang="zh-CN" smtClean="0"/>
              <a:t>/</a:t>
            </a:r>
            <a:r>
              <a:rPr lang="zh-CN" altLang="en-US" smtClean="0"/>
              <a:t>值对定义元数据。</a:t>
            </a:r>
            <a:endParaRPr lang="en-US" altLang="zh-CN" smtClean="0"/>
          </a:p>
          <a:p>
            <a:r>
              <a:rPr lang="zh-CN" altLang="en-US" smtClean="0"/>
              <a:t>需要用到</a:t>
            </a:r>
            <a:r>
              <a:rPr lang="en-US" altLang="zh-CN" smtClean="0"/>
              <a:t>name</a:t>
            </a:r>
            <a:r>
              <a:rPr lang="zh-CN" altLang="en-US" smtClean="0"/>
              <a:t>和</a:t>
            </a:r>
            <a:r>
              <a:rPr lang="en-US" altLang="zh-CN" smtClean="0"/>
              <a:t>content</a:t>
            </a:r>
            <a:r>
              <a:rPr lang="zh-CN" altLang="en-US" smtClean="0"/>
              <a:t>属性。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&lt;!</a:t>
            </a:r>
            <a:r>
              <a:rPr lang="en-US" altLang="zh-CN" err="1"/>
              <a:t>doctype</a:t>
            </a:r>
            <a:r>
              <a:rPr lang="en-US" altLang="zh-CN"/>
              <a:t> html&gt;</a:t>
            </a:r>
          </a:p>
          <a:p>
            <a:pPr marL="0" indent="0">
              <a:buNone/>
            </a:pPr>
            <a:r>
              <a:rPr lang="en-US" altLang="zh-CN"/>
              <a:t>&lt;html&gt;</a:t>
            </a:r>
          </a:p>
          <a:p>
            <a:pPr marL="0" indent="0">
              <a:buNone/>
            </a:pPr>
            <a:r>
              <a:rPr lang="en-US" altLang="zh-CN"/>
              <a:t>	&lt;head&gt;</a:t>
            </a:r>
          </a:p>
          <a:p>
            <a:pPr marL="0" indent="0">
              <a:buNone/>
            </a:pPr>
            <a:r>
              <a:rPr lang="en-US" altLang="zh-CN"/>
              <a:t>		&lt;title&gt;</a:t>
            </a:r>
            <a:r>
              <a:rPr lang="zh-CN" altLang="en-US"/>
              <a:t>文档标题</a:t>
            </a:r>
            <a:r>
              <a:rPr lang="en-US" altLang="zh-CN"/>
              <a:t>&lt;/title</a:t>
            </a:r>
            <a:r>
              <a:rPr lang="en-US" altLang="zh-CN" smtClean="0"/>
              <a:t>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&lt;meta name=“author” content=“</a:t>
            </a:r>
            <a:r>
              <a:rPr lang="zh-CN" altLang="en-US" smtClean="0"/>
              <a:t>张某某</a:t>
            </a:r>
            <a:r>
              <a:rPr lang="en-US" altLang="zh-CN" smtClean="0"/>
              <a:t>”&gt;</a:t>
            </a:r>
          </a:p>
          <a:p>
            <a:pPr marL="0" indent="0">
              <a:buNone/>
            </a:pPr>
            <a:r>
              <a:rPr lang="en-US" altLang="zh-CN" smtClean="0"/>
              <a:t>		&lt;</a:t>
            </a:r>
            <a:r>
              <a:rPr lang="en-US" altLang="zh-CN"/>
              <a:t>meta name</a:t>
            </a:r>
            <a:r>
              <a:rPr lang="en-US" altLang="zh-CN" smtClean="0"/>
              <a:t>=“</a:t>
            </a:r>
            <a:r>
              <a:rPr lang="en-US" altLang="zh-CN"/>
              <a:t>description</a:t>
            </a:r>
            <a:r>
              <a:rPr lang="en-US" altLang="zh-CN" smtClean="0"/>
              <a:t>” </a:t>
            </a:r>
            <a:r>
              <a:rPr lang="en-US" altLang="zh-CN"/>
              <a:t>content</a:t>
            </a:r>
            <a:r>
              <a:rPr lang="en-US" altLang="zh-CN" smtClean="0"/>
              <a:t>=“</a:t>
            </a:r>
            <a:r>
              <a:rPr lang="zh-CN" altLang="en-US" smtClean="0"/>
              <a:t>此网页的说明</a:t>
            </a:r>
            <a:r>
              <a:rPr lang="en-US" altLang="zh-CN" smtClean="0"/>
              <a:t>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&lt;/head&gt;</a:t>
            </a:r>
          </a:p>
          <a:p>
            <a:pPr marL="0" indent="0">
              <a:buNone/>
            </a:pPr>
            <a:r>
              <a:rPr lang="en-US" altLang="zh-CN"/>
              <a:t>	&lt;body&gt;</a:t>
            </a:r>
          </a:p>
          <a:p>
            <a:pPr marL="0" indent="0">
              <a:buNone/>
            </a:pPr>
            <a:r>
              <a:rPr lang="en-US" altLang="zh-CN"/>
              <a:t>		…</a:t>
            </a:r>
            <a:r>
              <a:rPr lang="zh-CN" altLang="en-US"/>
              <a:t>网页中的内容</a:t>
            </a:r>
            <a:r>
              <a:rPr lang="en-US" altLang="zh-CN"/>
              <a:t>…</a:t>
            </a:r>
          </a:p>
          <a:p>
            <a:pPr marL="0" indent="0">
              <a:buNone/>
            </a:pPr>
            <a:r>
              <a:rPr lang="en-US" altLang="zh-CN"/>
              <a:t>	&lt;/body&gt;</a:t>
            </a:r>
          </a:p>
          <a:p>
            <a:pPr marL="0" indent="0">
              <a:buNone/>
            </a:pPr>
            <a:r>
              <a:rPr lang="en-US" altLang="zh-CN"/>
              <a:t>&lt;/html&gt;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9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name</a:t>
            </a:r>
            <a:r>
              <a:rPr lang="zh-CN" altLang="en-US" smtClean="0"/>
              <a:t>属性的值是规定好的，用来表示元数据的类型，而</a:t>
            </a:r>
            <a:r>
              <a:rPr lang="en-US" altLang="zh-CN" smtClean="0"/>
              <a:t>content</a:t>
            </a:r>
            <a:r>
              <a:rPr lang="zh-CN" altLang="en-US" smtClean="0"/>
              <a:t>属性用来提供值。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z="2800" smtClean="0"/>
              <a:t>例如：</a:t>
            </a:r>
            <a:r>
              <a:rPr lang="en-US" altLang="zh-CN" sz="2800" smtClean="0"/>
              <a:t>&lt;meta </a:t>
            </a:r>
            <a:r>
              <a:rPr lang="en-US" altLang="zh-CN" sz="2800"/>
              <a:t>name=“author” content=“</a:t>
            </a:r>
            <a:r>
              <a:rPr lang="zh-CN" altLang="en-US" sz="2800"/>
              <a:t>张某某</a:t>
            </a:r>
            <a:r>
              <a:rPr lang="en-US" altLang="zh-CN" sz="2800" smtClean="0"/>
              <a:t>”&gt;</a:t>
            </a:r>
          </a:p>
          <a:p>
            <a:pPr marL="0" indent="0">
              <a:buNone/>
            </a:pPr>
            <a:r>
              <a:rPr lang="en-US" altLang="zh-CN" sz="2800" smtClean="0"/>
              <a:t>author</a:t>
            </a:r>
            <a:r>
              <a:rPr lang="zh-CN" altLang="en-US" sz="2800" smtClean="0"/>
              <a:t>表示这个</a:t>
            </a:r>
            <a:r>
              <a:rPr lang="en-US" altLang="zh-CN" sz="2800" smtClean="0"/>
              <a:t>meta</a:t>
            </a:r>
            <a:r>
              <a:rPr lang="zh-CN" altLang="en-US" sz="2800" smtClean="0"/>
              <a:t>元素用来说明网页的作者，</a:t>
            </a:r>
            <a:r>
              <a:rPr lang="en-US" altLang="zh-CN" sz="2800" smtClean="0"/>
              <a:t>content</a:t>
            </a:r>
            <a:r>
              <a:rPr lang="zh-CN" altLang="en-US" sz="2800" smtClean="0"/>
              <a:t>表示网页的作者是张某某。</a:t>
            </a:r>
            <a:endParaRPr lang="en-US" altLang="zh-CN" sz="2800" smtClean="0"/>
          </a:p>
          <a:p>
            <a:pPr marL="0" indent="0">
              <a:buNone/>
            </a:pPr>
            <a:r>
              <a:rPr lang="zh-CN" altLang="en-US" sz="2400"/>
              <a:t>例如： </a:t>
            </a:r>
            <a:r>
              <a:rPr lang="en-US" altLang="zh-CN" sz="2400" smtClean="0"/>
              <a:t>&lt;</a:t>
            </a:r>
            <a:r>
              <a:rPr lang="en-US" altLang="zh-CN" sz="2400"/>
              <a:t>meta name=“description” content=“</a:t>
            </a:r>
            <a:r>
              <a:rPr lang="zh-CN" altLang="en-US" sz="2400"/>
              <a:t>此网页的说明</a:t>
            </a:r>
            <a:r>
              <a:rPr lang="en-US" altLang="zh-CN" sz="2400" smtClean="0"/>
              <a:t>”&gt;</a:t>
            </a:r>
          </a:p>
          <a:p>
            <a:pPr marL="0" indent="0">
              <a:buNone/>
            </a:pPr>
            <a:r>
              <a:rPr lang="en-US" altLang="zh-CN" sz="2400" smtClean="0"/>
              <a:t>author</a:t>
            </a:r>
            <a:r>
              <a:rPr lang="zh-CN" altLang="en-US" sz="2400" smtClean="0"/>
              <a:t>表示这个</a:t>
            </a:r>
            <a:r>
              <a:rPr lang="en-US" altLang="zh-CN" sz="2400" smtClean="0"/>
              <a:t>meta</a:t>
            </a:r>
            <a:r>
              <a:rPr lang="zh-CN" altLang="en-US" sz="2400" smtClean="0"/>
              <a:t>元素用来简介网页的内容，</a:t>
            </a:r>
            <a:r>
              <a:rPr lang="en-US" altLang="zh-CN" sz="2400" smtClean="0"/>
              <a:t>content</a:t>
            </a:r>
            <a:r>
              <a:rPr lang="zh-CN" altLang="en-US" sz="2400" smtClean="0"/>
              <a:t>的值是此网页的简介。</a:t>
            </a:r>
            <a:endParaRPr lang="en-US" altLang="zh-CN" sz="2400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35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像</a:t>
            </a:r>
            <a:r>
              <a:rPr lang="en-US" altLang="zh-CN" smtClean="0"/>
              <a:t>&lt;h1&gt;&lt;/h1&gt;</a:t>
            </a:r>
            <a:r>
              <a:rPr lang="zh-CN" altLang="en-US"/>
              <a:t>的</a:t>
            </a:r>
            <a:r>
              <a:rPr lang="zh-CN" altLang="en-US" smtClean="0"/>
              <a:t>就是</a:t>
            </a:r>
            <a:r>
              <a:rPr lang="en-US" altLang="zh-CN" smtClean="0"/>
              <a:t>html</a:t>
            </a:r>
            <a:r>
              <a:rPr lang="zh-CN" altLang="en-US" smtClean="0"/>
              <a:t>元素或标签。</a:t>
            </a:r>
            <a:endParaRPr lang="en-US" altLang="zh-CN" smtClean="0"/>
          </a:p>
          <a:p>
            <a:r>
              <a:rPr lang="zh-CN" altLang="en-US" smtClean="0"/>
              <a:t>元素有三个部分组成</a:t>
            </a:r>
            <a:endParaRPr lang="en-US" altLang="zh-CN" smtClean="0"/>
          </a:p>
          <a:p>
            <a:r>
              <a:rPr lang="en-US" altLang="zh-CN" smtClean="0"/>
              <a:t>&lt;h1&gt;</a:t>
            </a:r>
            <a:r>
              <a:rPr lang="zh-CN" altLang="en-US" smtClean="0"/>
              <a:t>网页设计与制作</a:t>
            </a:r>
            <a:r>
              <a:rPr lang="en-US" altLang="zh-CN" smtClean="0"/>
              <a:t>&lt;/h1&gt;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393305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开始标签</a:t>
            </a:r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4427984" y="394838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结束</a:t>
            </a:r>
            <a:r>
              <a:rPr lang="zh-CN" altLang="en-US" sz="1600" smtClean="0"/>
              <a:t>标签</a:t>
            </a:r>
            <a:endParaRPr lang="zh-CN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2555776" y="3948381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元素的内容</a:t>
            </a:r>
            <a:endParaRPr lang="zh-CN" altLang="en-US" sz="160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259632" y="335699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203848" y="3389639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982934" y="342228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3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 &lt;meta name="viewport" content="width=device-width, initial-scale=1.0"&gt;</a:t>
            </a:r>
          </a:p>
          <a:p>
            <a:r>
              <a:rPr lang="zh-CN" altLang="en-US" smtClean="0"/>
              <a:t>在不同尺寸的设备间自动调整比例。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26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声明字符编码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charset</a:t>
            </a:r>
            <a:r>
              <a:rPr lang="zh-CN" altLang="en-US" smtClean="0"/>
              <a:t>属性声明字符编码，这是</a:t>
            </a:r>
            <a:r>
              <a:rPr lang="en-US" altLang="zh-CN" smtClean="0"/>
              <a:t>html5</a:t>
            </a:r>
            <a:r>
              <a:rPr lang="zh-CN" altLang="en-US" smtClean="0"/>
              <a:t>新增的属性。</a:t>
            </a:r>
            <a:endParaRPr lang="en-US" altLang="zh-CN" smtClean="0"/>
          </a:p>
          <a:p>
            <a:r>
              <a:rPr lang="en-US" altLang="zh-CN" smtClean="0"/>
              <a:t>&lt;meta </a:t>
            </a:r>
            <a:r>
              <a:rPr lang="en-US" altLang="zh-CN" err="1" smtClean="0"/>
              <a:t>chartset</a:t>
            </a:r>
            <a:r>
              <a:rPr lang="en-US" altLang="zh-CN" smtClean="0"/>
              <a:t>=“utf-8”&gt;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94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模拟</a:t>
            </a:r>
            <a:r>
              <a:rPr lang="en-US" altLang="zh-CN" smtClean="0"/>
              <a:t>http</a:t>
            </a:r>
            <a:r>
              <a:rPr lang="zh-CN" altLang="en-US"/>
              <a:t>标</a:t>
            </a:r>
            <a:r>
              <a:rPr lang="zh-CN" altLang="en-US" smtClean="0"/>
              <a:t>头字段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&lt;meta http-</a:t>
            </a:r>
            <a:r>
              <a:rPr lang="en-US" altLang="zh-CN" err="1" smtClean="0"/>
              <a:t>equiv</a:t>
            </a:r>
            <a:r>
              <a:rPr lang="en-US" altLang="zh-CN" smtClean="0"/>
              <a:t>=“refresh” content=“5”&gt;</a:t>
            </a:r>
          </a:p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218912"/>
              </p:ext>
            </p:extLst>
          </p:nvPr>
        </p:nvGraphicFramePr>
        <p:xfrm>
          <a:off x="1475656" y="2276872"/>
          <a:ext cx="609600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4295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属性值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refresh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以秒为单位指定一个时间间隔，在此时间过去以后将从服务器重新载入当前页面。也可另行指定一个浏览器地址载入。如</a:t>
                      </a:r>
                      <a:r>
                        <a:rPr lang="en-US" altLang="zh-CN" smtClean="0"/>
                        <a:t>&lt;meta http-</a:t>
                      </a:r>
                      <a:r>
                        <a:rPr lang="en-US" altLang="zh-CN" err="1" smtClean="0"/>
                        <a:t>equiv</a:t>
                      </a:r>
                      <a:r>
                        <a:rPr lang="en-US" altLang="zh-CN" smtClean="0"/>
                        <a:t>=“5;http://www.baidu.com”&gt;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default-style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指定页面优先使用的样式表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content-type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另一种声明</a:t>
                      </a:r>
                      <a:r>
                        <a:rPr lang="en-US" altLang="zh-CN" smtClean="0"/>
                        <a:t>HTML</a:t>
                      </a:r>
                      <a:r>
                        <a:rPr lang="zh-CN" altLang="en-US" smtClean="0"/>
                        <a:t>页面字符编码的方法。如</a:t>
                      </a:r>
                      <a:r>
                        <a:rPr lang="en-US" altLang="zh-CN" smtClean="0"/>
                        <a:t>&lt;meta http-</a:t>
                      </a:r>
                      <a:r>
                        <a:rPr lang="en-US" altLang="zh-CN" err="1" smtClean="0"/>
                        <a:t>equiv</a:t>
                      </a:r>
                      <a:r>
                        <a:rPr lang="en-US" altLang="zh-CN" smtClean="0"/>
                        <a:t>=“content-type” content=“text/html charset=“utf-8”&gt;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X-UA-Compatible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只针对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IE8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浏览器。如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&lt;meta http-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equiv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="X-UA-Compatible" content="IE=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edge,chrome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=1"&gt;</a:t>
                      </a:r>
                      <a:endParaRPr lang="zh-CN" altLang="en-US" smtClean="0"/>
                    </a:p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667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标记文字类元素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</a:t>
            </a:r>
            <a:r>
              <a:rPr lang="en-US" altLang="zh-CN" err="1" smtClean="0"/>
              <a:t>em</a:t>
            </a:r>
            <a:r>
              <a:rPr lang="en-US" altLang="zh-CN" smtClean="0"/>
              <a:t>&gt;</a:t>
            </a:r>
            <a:r>
              <a:rPr lang="zh-CN" altLang="en-US" smtClean="0"/>
              <a:t>元素：将文字变成斜体</a:t>
            </a:r>
            <a:endParaRPr lang="en-US" altLang="zh-CN" smtClean="0"/>
          </a:p>
          <a:p>
            <a:r>
              <a:rPr lang="en-US" altLang="zh-CN" smtClean="0"/>
              <a:t>&lt;</a:t>
            </a:r>
            <a:r>
              <a:rPr lang="en-US" altLang="zh-CN" err="1" smtClean="0"/>
              <a:t>em</a:t>
            </a:r>
            <a:r>
              <a:rPr lang="en-US" altLang="zh-CN" smtClean="0"/>
              <a:t>&gt;</a:t>
            </a:r>
            <a:r>
              <a:rPr lang="zh-CN" altLang="en-US" smtClean="0"/>
              <a:t>我</a:t>
            </a:r>
            <a:r>
              <a:rPr lang="en-US" altLang="zh-CN" smtClean="0"/>
              <a:t>&lt;/</a:t>
            </a:r>
            <a:r>
              <a:rPr lang="en-US" altLang="zh-CN" err="1" smtClean="0"/>
              <a:t>em</a:t>
            </a:r>
            <a:r>
              <a:rPr lang="en-US" altLang="zh-CN" smtClean="0"/>
              <a:t>&gt;</a:t>
            </a:r>
            <a:r>
              <a:rPr lang="zh-CN" altLang="en-US" smtClean="0"/>
              <a:t>喜欢苹果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&lt;s&gt;</a:t>
            </a:r>
            <a:r>
              <a:rPr lang="zh-CN" altLang="en-US" smtClean="0"/>
              <a:t>元素：删除线</a:t>
            </a:r>
            <a:endParaRPr lang="en-US" altLang="zh-CN" smtClean="0"/>
          </a:p>
          <a:p>
            <a:r>
              <a:rPr lang="en-US" altLang="zh-CN" smtClean="0"/>
              <a:t>oranges at my local store cost &lt;s&gt;$1 each&lt;/s&gt; $2 for 3.</a:t>
            </a:r>
            <a:endParaRPr lang="zh-CN" altLang="en-US"/>
          </a:p>
        </p:txBody>
      </p:sp>
      <p:pic>
        <p:nvPicPr>
          <p:cNvPr id="4" name="Picture 2" descr="C:\Users\wx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9" y="3195638"/>
            <a:ext cx="1656000" cy="54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wx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5740400"/>
            <a:ext cx="5040000" cy="30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35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&lt;strong&gt;</a:t>
            </a:r>
            <a:r>
              <a:rPr lang="zh-CN" altLang="en-US" smtClean="0"/>
              <a:t>元素：加粗，表示重要文字。</a:t>
            </a:r>
            <a:endParaRPr lang="en-US" altLang="zh-CN" smtClean="0"/>
          </a:p>
          <a:p>
            <a:r>
              <a:rPr lang="en-US" altLang="zh-CN" smtClean="0"/>
              <a:t>&lt;strong&gt;</a:t>
            </a:r>
            <a:r>
              <a:rPr lang="zh-CN" altLang="en-US" smtClean="0"/>
              <a:t>警告</a:t>
            </a:r>
            <a:r>
              <a:rPr lang="zh-CN" altLang="en-US"/>
              <a:t>：</a:t>
            </a:r>
            <a:r>
              <a:rPr lang="en-US" altLang="zh-CN" smtClean="0"/>
              <a:t>&lt;/strong&gt; </a:t>
            </a:r>
            <a:r>
              <a:rPr lang="zh-CN" altLang="en-US" smtClean="0"/>
              <a:t>吃太多会胖。</a:t>
            </a:r>
            <a:endParaRPr lang="en-US" altLang="zh-CN" smtClean="0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smtClean="0"/>
              <a:t>&lt;u&gt;</a:t>
            </a:r>
            <a:r>
              <a:rPr lang="zh-CN" altLang="en-US" smtClean="0"/>
              <a:t>元素：添加下划线</a:t>
            </a:r>
            <a:endParaRPr lang="en-US" altLang="zh-CN" smtClean="0"/>
          </a:p>
          <a:p>
            <a:r>
              <a:rPr lang="zh-CN" altLang="en-US" smtClean="0"/>
              <a:t>警告：吃 </a:t>
            </a:r>
            <a:r>
              <a:rPr lang="en-US" altLang="zh-CN" smtClean="0"/>
              <a:t>&lt;u&gt;</a:t>
            </a:r>
            <a:r>
              <a:rPr lang="zh-CN" altLang="en-US" smtClean="0"/>
              <a:t>太多</a:t>
            </a:r>
            <a:r>
              <a:rPr lang="en-US" altLang="zh-CN" smtClean="0"/>
              <a:t>&lt;/u&gt; </a:t>
            </a:r>
            <a:r>
              <a:rPr lang="zh-CN" altLang="en-US" smtClean="0"/>
              <a:t>会胖。</a:t>
            </a:r>
            <a:endParaRPr lang="en-US" altLang="zh-CN"/>
          </a:p>
        </p:txBody>
      </p:sp>
      <p:pic>
        <p:nvPicPr>
          <p:cNvPr id="1027" name="Picture 3" descr="C:\Users\wx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4" y="3130532"/>
            <a:ext cx="2772000" cy="50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x\Desktop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5621337"/>
            <a:ext cx="3204000" cy="5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656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&lt;small&gt;</a:t>
            </a:r>
            <a:r>
              <a:rPr lang="zh-CN" altLang="en-US" smtClean="0"/>
              <a:t>元素：文字变小</a:t>
            </a:r>
            <a:endParaRPr lang="en-US" altLang="zh-CN" smtClean="0"/>
          </a:p>
          <a:p>
            <a:r>
              <a:rPr lang="en-US" altLang="zh-CN" smtClean="0"/>
              <a:t>Oranges at my local </a:t>
            </a:r>
            <a:r>
              <a:rPr lang="en-US" altLang="zh-CN" err="1" smtClean="0"/>
              <a:t>sotre</a:t>
            </a:r>
            <a:r>
              <a:rPr lang="en-US" altLang="zh-CN" smtClean="0"/>
              <a:t> are $1 each &lt;small&gt;(plus tax)&lt;/small&gt;</a:t>
            </a:r>
          </a:p>
          <a:p>
            <a:endParaRPr lang="en-US" altLang="zh-CN"/>
          </a:p>
          <a:p>
            <a:r>
              <a:rPr lang="en-US" altLang="zh-CN" smtClean="0"/>
              <a:t>&lt;sub&gt;</a:t>
            </a:r>
            <a:r>
              <a:rPr lang="zh-CN" altLang="en-US" smtClean="0"/>
              <a:t>和</a:t>
            </a:r>
            <a:r>
              <a:rPr lang="en-US" altLang="zh-CN" smtClean="0"/>
              <a:t>&lt;sup&gt;</a:t>
            </a:r>
            <a:r>
              <a:rPr lang="zh-CN" altLang="en-US" smtClean="0"/>
              <a:t>元素：下标和上标</a:t>
            </a:r>
            <a:endParaRPr lang="en-US" altLang="zh-CN" smtClean="0"/>
          </a:p>
          <a:p>
            <a:r>
              <a:rPr lang="en-US" altLang="zh-CN" smtClean="0"/>
              <a:t>x&lt;sub&gt;2&lt;/sub&gt;</a:t>
            </a:r>
            <a:r>
              <a:rPr lang="zh-CN" altLang="en-US" smtClean="0"/>
              <a:t>等于</a:t>
            </a:r>
            <a:r>
              <a:rPr lang="en-US" altLang="zh-CN" smtClean="0"/>
              <a:t>2&lt;sup&gt;3&lt;/sup&gt;</a:t>
            </a:r>
            <a:endParaRPr lang="zh-CN" altLang="en-US"/>
          </a:p>
        </p:txBody>
      </p:sp>
      <p:pic>
        <p:nvPicPr>
          <p:cNvPr id="3074" name="Picture 2" descr="C:\Users\wx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91584"/>
            <a:ext cx="5148000" cy="33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wx\Desktop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49" y="5545138"/>
            <a:ext cx="1692000" cy="68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432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&lt;span&gt;</a:t>
            </a:r>
            <a:r>
              <a:rPr lang="zh-CN" altLang="en-US" smtClean="0"/>
              <a:t>元素本身没有任何含义。表示一般性内容。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这些标记文字的元素都叫是行内元素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214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组织内容类元素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&lt;p&gt;</a:t>
            </a:r>
            <a:r>
              <a:rPr lang="zh-CN" altLang="en-US" smtClean="0"/>
              <a:t>代表段落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&lt;div&gt;</a:t>
            </a:r>
            <a:r>
              <a:rPr lang="zh-CN" altLang="en-US" smtClean="0"/>
              <a:t>元素没有具体的含义。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</a:t>
            </a:r>
            <a:r>
              <a:rPr lang="en-US" altLang="zh-CN" err="1" smtClean="0"/>
              <a:t>hr</a:t>
            </a:r>
            <a:r>
              <a:rPr lang="en-US" altLang="zh-CN" smtClean="0"/>
              <a:t>&gt;</a:t>
            </a:r>
            <a:r>
              <a:rPr lang="zh-CN" altLang="en-US" smtClean="0"/>
              <a:t>分割线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944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</a:t>
            </a:r>
            <a:r>
              <a:rPr lang="en-US" altLang="zh-CN" err="1" smtClean="0"/>
              <a:t>ol</a:t>
            </a:r>
            <a:r>
              <a:rPr lang="en-US" altLang="zh-CN" smtClean="0"/>
              <a:t>&gt;</a:t>
            </a:r>
            <a:r>
              <a:rPr lang="zh-CN" altLang="en-US" smtClean="0"/>
              <a:t>有序列表</a:t>
            </a:r>
            <a:endParaRPr lang="en-US" altLang="zh-CN" smtClean="0"/>
          </a:p>
          <a:p>
            <a:r>
              <a:rPr lang="en-US" altLang="zh-CN" err="1" smtClean="0"/>
              <a:t>ol</a:t>
            </a:r>
            <a:r>
              <a:rPr lang="zh-CN" altLang="en-US" smtClean="0"/>
              <a:t>的局部属性</a:t>
            </a:r>
            <a:endParaRPr lang="en-US" altLang="zh-CN" smtClean="0"/>
          </a:p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614482"/>
              </p:ext>
            </p:extLst>
          </p:nvPr>
        </p:nvGraphicFramePr>
        <p:xfrm>
          <a:off x="1259632" y="3212976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作用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start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列表首项编号值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编号的类型</a:t>
                      </a:r>
                      <a:endParaRPr lang="en-US" altLang="zh-CN" smtClean="0"/>
                    </a:p>
                    <a:p>
                      <a:r>
                        <a:rPr lang="en-US" altLang="zh-CN" smtClean="0"/>
                        <a:t>1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a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A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i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I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reversed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降序排列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954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&lt;ul&gt;</a:t>
            </a:r>
            <a:r>
              <a:rPr lang="zh-CN" altLang="en-US" smtClean="0"/>
              <a:t>无序列表</a:t>
            </a:r>
            <a:endParaRPr lang="en-US" altLang="zh-CN" smtClean="0"/>
          </a:p>
          <a:p>
            <a:r>
              <a:rPr lang="zh-CN" altLang="en-US" smtClean="0"/>
              <a:t>样式：</a:t>
            </a:r>
            <a:r>
              <a:rPr lang="en-US" altLang="zh-CN" smtClean="0"/>
              <a:t>list-style-type</a:t>
            </a:r>
            <a:r>
              <a:rPr lang="zh-CN" altLang="en-US" smtClean="0"/>
              <a:t>，设置项目符号，如果值为</a:t>
            </a:r>
            <a:r>
              <a:rPr lang="en-US" altLang="zh-CN" smtClean="0"/>
              <a:t>none</a:t>
            </a:r>
            <a:r>
              <a:rPr lang="zh-CN" altLang="en-US" smtClean="0"/>
              <a:t>，则不使用符号。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&lt;li&gt;</a:t>
            </a:r>
            <a:r>
              <a:rPr lang="zh-CN" altLang="en-US" smtClean="0"/>
              <a:t>列表中的项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26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虚元素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有些元素只能用一个标签表示，这类元素称为虚元素</a:t>
            </a:r>
            <a:endParaRPr lang="en-US" altLang="zh-CN" smtClean="0"/>
          </a:p>
          <a:p>
            <a:r>
              <a:rPr lang="zh-CN" altLang="en-US" smtClean="0"/>
              <a:t>比如</a:t>
            </a:r>
            <a:r>
              <a:rPr lang="en-US" altLang="zh-CN" smtClean="0"/>
              <a:t>&lt;</a:t>
            </a:r>
            <a:r>
              <a:rPr lang="en-US" altLang="zh-CN" err="1" smtClean="0"/>
              <a:t>hr</a:t>
            </a:r>
            <a:r>
              <a:rPr lang="en-US" altLang="zh-CN" smtClean="0"/>
              <a:t>&gt;</a:t>
            </a:r>
          </a:p>
          <a:p>
            <a:r>
              <a:rPr lang="zh-CN" altLang="en-US"/>
              <a:t>虚</a:t>
            </a:r>
            <a:r>
              <a:rPr lang="zh-CN" altLang="en-US" smtClean="0"/>
              <a:t>元素有两种写法，比如</a:t>
            </a:r>
            <a:r>
              <a:rPr lang="en-US" altLang="zh-CN" smtClean="0"/>
              <a:t>&lt;</a:t>
            </a:r>
            <a:r>
              <a:rPr lang="en-US" altLang="zh-CN" err="1" smtClean="0"/>
              <a:t>hr</a:t>
            </a:r>
            <a:r>
              <a:rPr lang="en-US" altLang="zh-CN" smtClean="0"/>
              <a:t>&gt;</a:t>
            </a:r>
            <a:r>
              <a:rPr lang="zh-CN" altLang="en-US" smtClean="0"/>
              <a:t>可以写成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&lt;</a:t>
            </a:r>
            <a:r>
              <a:rPr lang="en-US" altLang="zh-CN" err="1" smtClean="0"/>
              <a:t>hr</a:t>
            </a:r>
            <a:r>
              <a:rPr lang="en-US" altLang="zh-CN" smtClean="0"/>
              <a:t> /&gt;</a:t>
            </a:r>
            <a:r>
              <a:rPr lang="zh-CN" altLang="en-US" smtClean="0"/>
              <a:t>，这两种写法效果是一样的。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944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这些组织</a:t>
            </a:r>
            <a:r>
              <a:rPr lang="zh-CN" altLang="en-US"/>
              <a:t>内容类</a:t>
            </a:r>
            <a:r>
              <a:rPr lang="zh-CN" altLang="en-US" smtClean="0"/>
              <a:t>元素都属于块级元素。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92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表格元素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基本的表格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&lt;table&gt;</a:t>
            </a:r>
          </a:p>
          <a:p>
            <a:pPr marL="0" indent="0">
              <a:buNone/>
            </a:pPr>
            <a:r>
              <a:rPr lang="en-US" altLang="zh-CN" smtClean="0"/>
              <a:t>	&lt;tr&gt;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&lt;tb&gt;</a:t>
            </a:r>
            <a:r>
              <a:rPr lang="zh-CN" altLang="en-US" smtClean="0"/>
              <a:t>单元格</a:t>
            </a:r>
            <a:r>
              <a:rPr lang="en-US" altLang="zh-CN" smtClean="0"/>
              <a:t>&lt;/tb&gt;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&lt;/tr&gt;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&lt;/table&gt;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995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&lt;table&gt;</a:t>
            </a:r>
            <a:r>
              <a:rPr lang="zh-CN" altLang="en-US" smtClean="0"/>
              <a:t>表示表格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&lt;tr&gt;</a:t>
            </a:r>
            <a:r>
              <a:rPr lang="zh-CN" altLang="en-US" smtClean="0"/>
              <a:t>表示表格中的行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&lt;td&gt;</a:t>
            </a:r>
            <a:r>
              <a:rPr lang="zh-CN" altLang="en-US" smtClean="0"/>
              <a:t>表示表格中的单元格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07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/>
              <a:t>&lt;th&gt;</a:t>
            </a:r>
            <a:r>
              <a:rPr lang="zh-CN" altLang="en-US" smtClean="0"/>
              <a:t>表头的单元格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&lt;thead&gt;</a:t>
            </a:r>
            <a:r>
              <a:rPr lang="zh-CN" altLang="en-US" smtClean="0"/>
              <a:t>表格的表头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&lt;tbody&gt;</a:t>
            </a:r>
            <a:r>
              <a:rPr lang="zh-CN" altLang="en-US" smtClean="0"/>
              <a:t>表格的主体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&lt;tfoot&gt;</a:t>
            </a:r>
            <a:r>
              <a:rPr lang="zh-CN" altLang="en-US" smtClean="0"/>
              <a:t>表格的表脚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&lt;caption&gt;</a:t>
            </a:r>
            <a:r>
              <a:rPr lang="zh-CN" altLang="en-US" smtClean="0"/>
              <a:t>表格的标题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939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制作不规则表格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利用</a:t>
            </a:r>
            <a:r>
              <a:rPr lang="en-US" altLang="zh-CN" smtClean="0"/>
              <a:t>&lt;td&gt;</a:t>
            </a:r>
            <a:r>
              <a:rPr lang="zh-CN" altLang="en-US" smtClean="0"/>
              <a:t>或</a:t>
            </a:r>
            <a:r>
              <a:rPr lang="en-US" altLang="zh-CN" smtClean="0"/>
              <a:t>&lt;th&gt;</a:t>
            </a:r>
            <a:r>
              <a:rPr lang="zh-CN" altLang="en-US" smtClean="0"/>
              <a:t>元素的</a:t>
            </a:r>
            <a:r>
              <a:rPr lang="en-US" altLang="zh-CN" smtClean="0"/>
              <a:t>colspan</a:t>
            </a:r>
            <a:r>
              <a:rPr lang="zh-CN" altLang="en-US" smtClean="0"/>
              <a:t>和</a:t>
            </a:r>
            <a:r>
              <a:rPr lang="en-US" altLang="zh-CN" smtClean="0"/>
              <a:t>rowspan</a:t>
            </a:r>
            <a:r>
              <a:rPr lang="zh-CN" altLang="en-US" smtClean="0"/>
              <a:t>属性可以制作不规则表格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rowspan</a:t>
            </a:r>
            <a:r>
              <a:rPr lang="zh-CN" altLang="en-US" smtClean="0"/>
              <a:t>设置所跨的行数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colspan</a:t>
            </a:r>
            <a:r>
              <a:rPr lang="zh-CN" altLang="en-US" smtClean="0"/>
              <a:t>设置所跨的列数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926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表格其他属性设置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&lt;table&gt;</a:t>
            </a:r>
            <a:r>
              <a:rPr lang="zh-CN" altLang="en-US" smtClean="0"/>
              <a:t>元素的</a:t>
            </a:r>
            <a:r>
              <a:rPr lang="en-US" altLang="zh-CN" smtClean="0"/>
              <a:t>border</a:t>
            </a:r>
            <a:r>
              <a:rPr lang="zh-CN" altLang="en-US" smtClean="0"/>
              <a:t>属性</a:t>
            </a:r>
            <a:endParaRPr lang="en-US" altLang="zh-CN" smtClean="0"/>
          </a:p>
          <a:p>
            <a:r>
              <a:rPr lang="en-US" altLang="zh-CN" smtClean="0"/>
              <a:t>border</a:t>
            </a:r>
            <a:r>
              <a:rPr lang="zh-CN" altLang="en-US" smtClean="0"/>
              <a:t>：设置表格边框线的粗细</a:t>
            </a:r>
            <a:endParaRPr lang="en-US" altLang="zh-CN" smtClean="0"/>
          </a:p>
          <a:p>
            <a:r>
              <a:rPr lang="en-US" altLang="zh-CN" smtClean="0"/>
              <a:t>cellspacing</a:t>
            </a:r>
            <a:r>
              <a:rPr lang="zh-CN" altLang="en-US" smtClean="0"/>
              <a:t>：设置单元格的间距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&lt;td&gt;</a:t>
            </a:r>
            <a:r>
              <a:rPr lang="zh-CN" altLang="en-US" smtClean="0"/>
              <a:t>或</a:t>
            </a:r>
            <a:r>
              <a:rPr lang="en-US" altLang="zh-CN" smtClean="0"/>
              <a:t>&lt;th&gt;</a:t>
            </a:r>
            <a:r>
              <a:rPr lang="zh-CN" altLang="en-US" smtClean="0"/>
              <a:t>元素的</a:t>
            </a:r>
            <a:r>
              <a:rPr lang="en-US" altLang="zh-CN" smtClean="0"/>
              <a:t>width</a:t>
            </a:r>
            <a:r>
              <a:rPr lang="zh-CN" altLang="en-US" smtClean="0"/>
              <a:t>和</a:t>
            </a:r>
            <a:r>
              <a:rPr lang="en-US" altLang="zh-CN" smtClean="0"/>
              <a:t>height</a:t>
            </a:r>
            <a:r>
              <a:rPr lang="zh-CN" altLang="en-US" smtClean="0"/>
              <a:t>属性</a:t>
            </a:r>
            <a:endParaRPr lang="en-US" altLang="zh-CN" smtClean="0"/>
          </a:p>
          <a:p>
            <a:r>
              <a:rPr lang="en-US" altLang="zh-CN" smtClean="0"/>
              <a:t>width</a:t>
            </a:r>
            <a:r>
              <a:rPr lang="zh-CN" altLang="en-US" smtClean="0"/>
              <a:t>：设置单元格的宽度</a:t>
            </a:r>
            <a:endParaRPr lang="en-US" altLang="zh-CN" smtClean="0"/>
          </a:p>
          <a:p>
            <a:r>
              <a:rPr lang="en-US" altLang="zh-CN" smtClean="0"/>
              <a:t>height</a:t>
            </a:r>
            <a:r>
              <a:rPr lang="zh-CN" altLang="en-US" smtClean="0"/>
              <a:t>：设置单元格的高度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407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图片元素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&lt;img&gt;</a:t>
            </a:r>
            <a:r>
              <a:rPr lang="zh-CN" altLang="en-US" smtClean="0"/>
              <a:t>元素用于插入图片，没有结束标签</a:t>
            </a:r>
            <a:endParaRPr lang="en-US" altLang="zh-CN" smtClean="0"/>
          </a:p>
          <a:p>
            <a:r>
              <a:rPr lang="en-US" altLang="zh-CN" smtClean="0"/>
              <a:t>img</a:t>
            </a:r>
            <a:r>
              <a:rPr lang="zh-CN" altLang="en-US" smtClean="0"/>
              <a:t>元素的属性</a:t>
            </a:r>
            <a:endParaRPr lang="en-US" altLang="zh-CN" smtClean="0"/>
          </a:p>
          <a:p>
            <a:r>
              <a:rPr lang="en-US" altLang="zh-CN" smtClean="0"/>
              <a:t>src</a:t>
            </a:r>
            <a:r>
              <a:rPr lang="zh-CN" altLang="en-US" smtClean="0"/>
              <a:t>：指定图片的地址</a:t>
            </a:r>
            <a:endParaRPr lang="en-US" altLang="zh-CN" smtClean="0"/>
          </a:p>
          <a:p>
            <a:r>
              <a:rPr lang="en-US" altLang="zh-CN" smtClean="0"/>
              <a:t>alt</a:t>
            </a:r>
            <a:r>
              <a:rPr lang="zh-CN" altLang="en-US" smtClean="0"/>
              <a:t>：当找不到指定图片时，显示的文字。</a:t>
            </a:r>
            <a:endParaRPr lang="en-US" altLang="zh-CN" smtClean="0"/>
          </a:p>
          <a:p>
            <a:r>
              <a:rPr lang="en-US" altLang="zh-CN" smtClean="0"/>
              <a:t>width</a:t>
            </a:r>
            <a:r>
              <a:rPr lang="zh-CN" altLang="en-US" smtClean="0"/>
              <a:t>和</a:t>
            </a:r>
            <a:r>
              <a:rPr lang="en-US" altLang="zh-CN" smtClean="0"/>
              <a:t>height</a:t>
            </a:r>
            <a:r>
              <a:rPr lang="zh-CN" altLang="en-US" smtClean="0"/>
              <a:t>元素：指定图片大小。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838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表单用于给后台服务器提交数据。</a:t>
            </a:r>
            <a:endParaRPr lang="en-US" altLang="zh-CN" smtClean="0"/>
          </a:p>
          <a:p>
            <a:r>
              <a:rPr lang="zh-CN" altLang="en-US" smtClean="0"/>
              <a:t>后来在收到数据后一般会反馈一些信息。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811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&lt;form&gt;&lt;/form&gt;</a:t>
            </a:r>
            <a:r>
              <a:rPr lang="zh-CN" altLang="en-US" smtClean="0"/>
              <a:t>之间的区域为一个表单区域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&lt;form&gt;</a:t>
            </a:r>
            <a:r>
              <a:rPr lang="zh-CN" altLang="en-US" smtClean="0"/>
              <a:t>元素的局部属性</a:t>
            </a:r>
            <a:endParaRPr lang="en-US" altLang="zh-CN" smtClean="0"/>
          </a:p>
          <a:p>
            <a:r>
              <a:rPr lang="en-US" altLang="zh-CN"/>
              <a:t>a</a:t>
            </a:r>
            <a:r>
              <a:rPr lang="en-US" altLang="zh-CN" smtClean="0"/>
              <a:t>ction</a:t>
            </a:r>
            <a:r>
              <a:rPr lang="zh-CN" altLang="en-US" smtClean="0"/>
              <a:t>：数据要提交到的地址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method</a:t>
            </a:r>
            <a:r>
              <a:rPr lang="zh-CN" altLang="en-US" smtClean="0"/>
              <a:t>：数据提交的方式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393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input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&lt;input&gt;</a:t>
            </a:r>
            <a:r>
              <a:rPr lang="zh-CN" altLang="en-US" smtClean="0"/>
              <a:t>元素是表单中最常用的一个元素。</a:t>
            </a:r>
            <a:endParaRPr lang="en-US" altLang="zh-CN" smtClean="0"/>
          </a:p>
          <a:p>
            <a:r>
              <a:rPr lang="en-US" altLang="zh-CN" smtClean="0"/>
              <a:t>&lt;input&gt;</a:t>
            </a:r>
            <a:r>
              <a:rPr lang="zh-CN" altLang="en-US" smtClean="0"/>
              <a:t>元素没有结束标签</a:t>
            </a:r>
            <a:endParaRPr lang="en-US" altLang="zh-CN" smtClean="0"/>
          </a:p>
          <a:p>
            <a:r>
              <a:rPr lang="en-US" altLang="zh-CN" smtClean="0"/>
              <a:t>&lt;input&gt;</a:t>
            </a:r>
            <a:r>
              <a:rPr lang="zh-CN" altLang="en-US" smtClean="0"/>
              <a:t>元素通过设置</a:t>
            </a:r>
            <a:r>
              <a:rPr lang="en-US" altLang="zh-CN" smtClean="0"/>
              <a:t>type</a:t>
            </a:r>
            <a:r>
              <a:rPr lang="zh-CN" altLang="en-US" smtClean="0"/>
              <a:t>属性，可以提供不同类型的输入框。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7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外层结构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&lt;!</a:t>
            </a:r>
            <a:r>
              <a:rPr lang="en-US" altLang="zh-CN" err="1" smtClean="0"/>
              <a:t>doctype</a:t>
            </a:r>
            <a:r>
              <a:rPr lang="en-US" altLang="zh-CN" smtClean="0"/>
              <a:t> html&gt;</a:t>
            </a:r>
          </a:p>
          <a:p>
            <a:r>
              <a:rPr lang="zh-CN" altLang="en-US"/>
              <a:t>每一</a:t>
            </a:r>
            <a:r>
              <a:rPr lang="zh-CN" altLang="en-US" smtClean="0"/>
              <a:t>个</a:t>
            </a:r>
            <a:r>
              <a:rPr lang="en-US" altLang="zh-CN" smtClean="0"/>
              <a:t>HTML</a:t>
            </a:r>
            <a:r>
              <a:rPr lang="zh-CN" altLang="en-US" smtClean="0"/>
              <a:t>文档都必须以</a:t>
            </a:r>
            <a:r>
              <a:rPr lang="en-US" altLang="zh-CN" smtClean="0"/>
              <a:t>DOCTYPE</a:t>
            </a:r>
            <a:r>
              <a:rPr lang="zh-CN" altLang="en-US" smtClean="0"/>
              <a:t>元素开头。</a:t>
            </a:r>
            <a:endParaRPr lang="en-US" altLang="zh-CN" smtClean="0"/>
          </a:p>
          <a:p>
            <a:r>
              <a:rPr lang="en-US" altLang="zh-CN" smtClean="0"/>
              <a:t>&lt;!</a:t>
            </a:r>
            <a:r>
              <a:rPr lang="en-US" altLang="zh-CN" err="1" smtClean="0"/>
              <a:t>doctype</a:t>
            </a:r>
            <a:r>
              <a:rPr lang="en-US" altLang="zh-CN" smtClean="0"/>
              <a:t> html&gt;</a:t>
            </a:r>
            <a:r>
              <a:rPr lang="zh-CN" altLang="en-US" smtClean="0"/>
              <a:t>告诉浏览器文档中</a:t>
            </a:r>
            <a:r>
              <a:rPr lang="en-US" altLang="zh-CN" smtClean="0"/>
              <a:t>html</a:t>
            </a:r>
            <a:r>
              <a:rPr lang="zh-CN" altLang="en-US" smtClean="0"/>
              <a:t>的版本为</a:t>
            </a:r>
            <a:r>
              <a:rPr lang="en-US" altLang="zh-CN" smtClean="0"/>
              <a:t>html5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1373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type</a:t>
            </a:r>
            <a:r>
              <a:rPr lang="zh-CN" altLang="en-US" smtClean="0"/>
              <a:t>与</a:t>
            </a:r>
            <a:r>
              <a:rPr lang="en-US" altLang="zh-CN" smtClean="0"/>
              <a:t>name</a:t>
            </a:r>
            <a:r>
              <a:rPr lang="zh-CN" altLang="en-US" smtClean="0"/>
              <a:t>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</a:t>
            </a:r>
            <a:r>
              <a:rPr lang="zh-CN" altLang="en-US" smtClean="0"/>
              <a:t>属性是必须设置的属性，如果没有写，默认是</a:t>
            </a:r>
            <a:r>
              <a:rPr lang="en-US" altLang="zh-CN" smtClean="0"/>
              <a:t>type=text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name</a:t>
            </a:r>
            <a:r>
              <a:rPr lang="zh-CN" altLang="en-US" smtClean="0"/>
              <a:t>属性如果不设置，在网页中一般不会有影响，但是在提交数据给服务器端时，服务器会找不到用户提交的数据。</a:t>
            </a:r>
            <a:endParaRPr lang="en-US" altLang="zh-CN" smtClean="0"/>
          </a:p>
          <a:p>
            <a:r>
              <a:rPr lang="en-US" altLang="zh-CN" smtClean="0"/>
              <a:t>name</a:t>
            </a:r>
            <a:r>
              <a:rPr lang="zh-CN" altLang="en-US" smtClean="0"/>
              <a:t>的值可以是重复的。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368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</a:t>
            </a:r>
            <a:r>
              <a:rPr lang="en-US" altLang="zh-CN" smtClean="0"/>
              <a:t>ype</a:t>
            </a:r>
            <a:r>
              <a:rPr lang="zh-CN" altLang="en-US" smtClean="0"/>
              <a:t>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mtClean="0"/>
              <a:t>type=text</a:t>
            </a:r>
            <a:r>
              <a:rPr lang="zh-CN" altLang="en-US" smtClean="0"/>
              <a:t>单行文本框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&lt;form&gt;</a:t>
            </a:r>
          </a:p>
          <a:p>
            <a:pPr marL="0" indent="0">
              <a:buNone/>
            </a:pPr>
            <a:r>
              <a:rPr lang="en-US" altLang="zh-CN" smtClean="0"/>
              <a:t>	&lt;input type=“text”&gt;</a:t>
            </a:r>
          </a:p>
          <a:p>
            <a:pPr marL="0" indent="0">
              <a:buNone/>
            </a:pPr>
            <a:r>
              <a:rPr lang="en-US" altLang="zh-CN" smtClean="0"/>
              <a:t>&lt;/form&gt;</a:t>
            </a:r>
          </a:p>
          <a:p>
            <a:r>
              <a:rPr lang="zh-CN" altLang="en-US" smtClean="0"/>
              <a:t>单行文本框用于一些简短的输入，例如姓名等一些简单的信息。</a:t>
            </a:r>
            <a:endParaRPr lang="en-US" altLang="zh-CN" smtClean="0"/>
          </a:p>
          <a:p>
            <a:r>
              <a:rPr lang="zh-CN" altLang="en-US" smtClean="0"/>
              <a:t>可搭配属性：</a:t>
            </a:r>
            <a:endParaRPr lang="en-US" altLang="zh-CN" smtClean="0"/>
          </a:p>
          <a:p>
            <a:r>
              <a:rPr lang="en-US" altLang="zh-CN" smtClean="0"/>
              <a:t>maxlength</a:t>
            </a:r>
            <a:r>
              <a:rPr lang="zh-CN" altLang="en-US" smtClean="0"/>
              <a:t>：最大字符数</a:t>
            </a:r>
            <a:endParaRPr lang="en-US" altLang="zh-CN" smtClean="0"/>
          </a:p>
          <a:p>
            <a:r>
              <a:rPr lang="en-US" altLang="zh-CN" smtClean="0"/>
              <a:t>placeholder</a:t>
            </a:r>
            <a:r>
              <a:rPr lang="zh-CN" altLang="en-US" smtClean="0"/>
              <a:t>：提示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71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单选框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type=radio</a:t>
            </a:r>
            <a:r>
              <a:rPr lang="zh-CN" altLang="en-US" smtClean="0"/>
              <a:t>单选框选项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</a:t>
            </a:r>
            <a:r>
              <a:rPr lang="en-US" altLang="zh-CN"/>
              <a:t>radio</a:t>
            </a:r>
            <a:r>
              <a:rPr lang="en-US" altLang="zh-CN" smtClean="0"/>
              <a:t>” name=“sex”&gt;</a:t>
            </a:r>
          </a:p>
          <a:p>
            <a:pPr marL="0" indent="0">
              <a:buNone/>
            </a:pPr>
            <a:r>
              <a:rPr lang="en-US" altLang="zh-CN" smtClean="0"/>
              <a:t>	&lt;</a:t>
            </a:r>
            <a:r>
              <a:rPr lang="en-US" altLang="zh-CN"/>
              <a:t>input type=“radio” name=“sex</a:t>
            </a:r>
            <a:r>
              <a:rPr lang="en-US" altLang="zh-CN" smtClean="0"/>
              <a:t>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&lt;/form&gt;</a:t>
            </a:r>
          </a:p>
          <a:p>
            <a:r>
              <a:rPr lang="zh-CN" altLang="en-US" smtClean="0"/>
              <a:t>单选框选项常用于只有一个结果选项，例如男、女，校区等。</a:t>
            </a:r>
            <a:endParaRPr lang="en-US" altLang="zh-CN" smtClean="0"/>
          </a:p>
          <a:p>
            <a:r>
              <a:rPr lang="zh-CN" altLang="en-US"/>
              <a:t>同一</a:t>
            </a:r>
            <a:r>
              <a:rPr lang="zh-CN" altLang="en-US" smtClean="0"/>
              <a:t>组的单选框</a:t>
            </a:r>
            <a:r>
              <a:rPr lang="en-US" altLang="zh-CN" smtClean="0"/>
              <a:t>name</a:t>
            </a:r>
            <a:r>
              <a:rPr lang="zh-CN" altLang="en-US" smtClean="0"/>
              <a:t>的值必须相同。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25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复选框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type=checkbox</a:t>
            </a:r>
            <a:r>
              <a:rPr lang="zh-CN" altLang="en-US" smtClean="0"/>
              <a:t>多选框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=“checkbox” </a:t>
            </a:r>
            <a:r>
              <a:rPr lang="en-US" altLang="zh-CN"/>
              <a:t>name</a:t>
            </a:r>
            <a:r>
              <a:rPr lang="en-US" altLang="zh-CN" smtClean="0"/>
              <a:t>=“hobby”&gt;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=“checkbox” </a:t>
            </a:r>
            <a:r>
              <a:rPr lang="en-US" altLang="zh-CN"/>
              <a:t>name</a:t>
            </a:r>
            <a:r>
              <a:rPr lang="en-US" altLang="zh-CN" smtClean="0"/>
              <a:t>=“hobby”&gt;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</a:t>
            </a:r>
            <a:r>
              <a:rPr lang="en-US" altLang="zh-CN" smtClean="0"/>
              <a:t>&gt;</a:t>
            </a:r>
          </a:p>
          <a:p>
            <a:r>
              <a:rPr lang="zh-CN" altLang="en-US"/>
              <a:t>多</a:t>
            </a:r>
            <a:r>
              <a:rPr lang="zh-CN" altLang="en-US"/>
              <a:t>选</a:t>
            </a:r>
            <a:r>
              <a:rPr lang="zh-CN" altLang="en-US" smtClean="0"/>
              <a:t>框常用于选择多个选项，例如选择兴趣爱好等。</a:t>
            </a:r>
            <a:endParaRPr lang="en-US" altLang="zh-CN" smtClean="0"/>
          </a:p>
          <a:p>
            <a:r>
              <a:rPr lang="zh-CN" altLang="en-US"/>
              <a:t>同一组的单选框</a:t>
            </a:r>
            <a:r>
              <a:rPr lang="en-US" altLang="zh-CN"/>
              <a:t>name</a:t>
            </a:r>
            <a:r>
              <a:rPr lang="zh-CN" altLang="en-US"/>
              <a:t>的值必须相同。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4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作为按钮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</a:t>
            </a:r>
            <a:r>
              <a:rPr lang="zh-CN" altLang="en-US" smtClean="0"/>
              <a:t>有三个值可以让</a:t>
            </a:r>
            <a:r>
              <a:rPr lang="en-US" altLang="zh-CN" smtClean="0"/>
              <a:t>&lt;input&gt;</a:t>
            </a:r>
            <a:r>
              <a:rPr lang="zh-CN" altLang="en-US" smtClean="0"/>
              <a:t>元素作为按钮使用</a:t>
            </a:r>
            <a:endParaRPr lang="en-US" altLang="zh-CN" smtClean="0"/>
          </a:p>
          <a:p>
            <a:r>
              <a:rPr lang="en-US" altLang="zh-CN" smtClean="0"/>
              <a:t>type=submit</a:t>
            </a:r>
            <a:r>
              <a:rPr lang="zh-CN" altLang="en-US" smtClean="0"/>
              <a:t>：提交表单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type=reset</a:t>
            </a:r>
            <a:r>
              <a:rPr lang="zh-CN" altLang="en-US" smtClean="0"/>
              <a:t>：重置表单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type=button</a:t>
            </a:r>
            <a:r>
              <a:rPr lang="zh-CN" altLang="en-US" smtClean="0"/>
              <a:t>：没有任何操作的按钮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72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输入数值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type=number</a:t>
            </a:r>
            <a:r>
              <a:rPr lang="zh-CN" altLang="en-US" smtClean="0"/>
              <a:t>用于输入数值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</a:t>
            </a:r>
            <a:r>
              <a:rPr lang="en-US" altLang="zh-CN"/>
              <a:t>type</a:t>
            </a:r>
            <a:r>
              <a:rPr lang="en-US" altLang="zh-CN" smtClean="0"/>
              <a:t>=“number” </a:t>
            </a:r>
            <a:r>
              <a:rPr lang="en-US" altLang="zh-CN"/>
              <a:t>name</a:t>
            </a:r>
            <a:r>
              <a:rPr lang="en-US" altLang="zh-CN" smtClean="0"/>
              <a:t>=“age”&gt;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&lt;/</a:t>
            </a:r>
            <a:r>
              <a:rPr lang="en-US" altLang="zh-CN"/>
              <a:t>form&gt;</a:t>
            </a:r>
          </a:p>
          <a:p>
            <a:r>
              <a:rPr lang="zh-CN" altLang="en-US" smtClean="0"/>
              <a:t>可搭配属性：</a:t>
            </a:r>
            <a:endParaRPr lang="en-US" altLang="zh-CN" smtClean="0"/>
          </a:p>
          <a:p>
            <a:r>
              <a:rPr lang="en-US" altLang="zh-CN" smtClean="0"/>
              <a:t>max</a:t>
            </a:r>
            <a:r>
              <a:rPr lang="zh-CN" altLang="en-US" smtClean="0"/>
              <a:t>：可接受的最大值</a:t>
            </a:r>
            <a:endParaRPr lang="en-US" altLang="zh-CN" smtClean="0"/>
          </a:p>
          <a:p>
            <a:r>
              <a:rPr lang="en-US" altLang="zh-CN" smtClean="0"/>
              <a:t>min</a:t>
            </a:r>
            <a:r>
              <a:rPr lang="zh-CN" altLang="en-US" smtClean="0"/>
              <a:t>：可搭配的最小值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846093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指定范围内的值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type=range</a:t>
            </a:r>
            <a:r>
              <a:rPr lang="zh-CN" altLang="en-US" smtClean="0"/>
              <a:t>用户只能从规定的范围选择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</a:t>
            </a:r>
            <a:r>
              <a:rPr lang="en-US" altLang="zh-CN"/>
              <a:t>type</a:t>
            </a:r>
            <a:r>
              <a:rPr lang="en-US" altLang="zh-CN" smtClean="0"/>
              <a:t>=“range” </a:t>
            </a:r>
            <a:r>
              <a:rPr lang="en-US" altLang="zh-CN"/>
              <a:t>name</a:t>
            </a:r>
            <a:r>
              <a:rPr lang="en-US" altLang="zh-CN" smtClean="0"/>
              <a:t>=“price” 			min=“0” max=“100”&gt;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</a:t>
            </a:r>
            <a:r>
              <a:rPr lang="en-US" altLang="zh-CN"/>
              <a:t>form</a:t>
            </a:r>
            <a:r>
              <a:rPr lang="en-US" altLang="zh-CN" smtClean="0"/>
              <a:t>&gt;</a:t>
            </a:r>
            <a:endParaRPr lang="en-US" altLang="zh-CN"/>
          </a:p>
          <a:p>
            <a:r>
              <a:rPr lang="zh-CN" altLang="en-US" smtClean="0"/>
              <a:t>一般会使用</a:t>
            </a:r>
            <a:r>
              <a:rPr lang="en-US" altLang="zh-CN" smtClean="0"/>
              <a:t>min</a:t>
            </a:r>
            <a:r>
              <a:rPr lang="zh-CN" altLang="en-US" smtClean="0"/>
              <a:t>和</a:t>
            </a:r>
            <a:r>
              <a:rPr lang="en-US" altLang="zh-CN" smtClean="0"/>
              <a:t>max</a:t>
            </a:r>
            <a:r>
              <a:rPr lang="zh-CN" altLang="en-US" smtClean="0"/>
              <a:t>属性指定范围。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150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邮箱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type=email</a:t>
            </a:r>
            <a:r>
              <a:rPr lang="zh-CN" altLang="en-US" smtClean="0"/>
              <a:t>输入邮箱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</a:t>
            </a:r>
            <a:r>
              <a:rPr lang="en-US" altLang="zh-CN"/>
              <a:t>type</a:t>
            </a:r>
            <a:r>
              <a:rPr lang="en-US" altLang="zh-CN" smtClean="0"/>
              <a:t>=“email” </a:t>
            </a:r>
            <a:r>
              <a:rPr lang="en-US" altLang="zh-CN"/>
              <a:t>name</a:t>
            </a:r>
            <a:r>
              <a:rPr lang="en-US" altLang="zh-CN" smtClean="0"/>
              <a:t>=“</a:t>
            </a:r>
            <a:r>
              <a:rPr lang="en-US" altLang="zh-CN"/>
              <a:t>email</a:t>
            </a:r>
            <a:r>
              <a:rPr lang="en-US" altLang="zh-CN" smtClean="0"/>
              <a:t>” 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&lt;/form&gt;</a:t>
            </a:r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65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日期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type=date</a:t>
            </a:r>
          </a:p>
          <a:p>
            <a:r>
              <a:rPr lang="en-US" altLang="zh-CN" smtClean="0"/>
              <a:t>type=time</a:t>
            </a:r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</a:t>
            </a:r>
            <a:r>
              <a:rPr lang="en-US" altLang="zh-CN"/>
              <a:t>type</a:t>
            </a:r>
            <a:r>
              <a:rPr lang="en-US" altLang="zh-CN" smtClean="0"/>
              <a:t>=“date” </a:t>
            </a:r>
            <a:r>
              <a:rPr lang="en-US" altLang="zh-CN"/>
              <a:t>name</a:t>
            </a:r>
            <a:r>
              <a:rPr lang="en-US" altLang="zh-CN" smtClean="0"/>
              <a:t>=“date” &gt;</a:t>
            </a:r>
          </a:p>
          <a:p>
            <a:pPr marL="0" indent="0">
              <a:buNone/>
            </a:pPr>
            <a:r>
              <a:rPr lang="en-US" altLang="zh-CN" smtClean="0"/>
              <a:t>	&lt;</a:t>
            </a:r>
            <a:r>
              <a:rPr lang="en-US" altLang="zh-CN"/>
              <a:t>input type=“date” </a:t>
            </a:r>
            <a:r>
              <a:rPr lang="en-US" altLang="zh-CN"/>
              <a:t>name</a:t>
            </a:r>
            <a:r>
              <a:rPr lang="en-US" altLang="zh-CN" smtClean="0"/>
              <a:t>=“time” 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&lt;/form&gt;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5431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颜色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type=color</a:t>
            </a:r>
            <a:r>
              <a:rPr lang="zh-CN" altLang="en-US" smtClean="0"/>
              <a:t>颜色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</a:t>
            </a:r>
            <a:r>
              <a:rPr lang="en-US" altLang="zh-CN"/>
              <a:t>type</a:t>
            </a:r>
            <a:r>
              <a:rPr lang="en-US" altLang="zh-CN" smtClean="0"/>
              <a:t>=“</a:t>
            </a:r>
            <a:r>
              <a:rPr lang="en-US" altLang="zh-CN"/>
              <a:t>color</a:t>
            </a:r>
            <a:r>
              <a:rPr lang="en-US" altLang="zh-CN" smtClean="0"/>
              <a:t>” </a:t>
            </a:r>
            <a:r>
              <a:rPr lang="en-US" altLang="zh-CN"/>
              <a:t>name</a:t>
            </a:r>
            <a:r>
              <a:rPr lang="en-US" altLang="zh-CN" smtClean="0"/>
              <a:t>=“color” </a:t>
            </a:r>
            <a:r>
              <a:rPr lang="en-US" altLang="zh-CN"/>
              <a:t>&gt;</a:t>
            </a:r>
          </a:p>
          <a:p>
            <a:pPr marL="0" indent="0">
              <a:buNone/>
            </a:pPr>
            <a:r>
              <a:rPr lang="en-US" altLang="zh-CN" smtClean="0"/>
              <a:t>&lt;/</a:t>
            </a:r>
            <a:r>
              <a:rPr lang="en-US" altLang="zh-CN"/>
              <a:t>form&gt;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</a:t>
            </a:r>
            <a:r>
              <a:rPr lang="en-US" altLang="zh-CN" smtClean="0"/>
              <a:t>tml</a:t>
            </a:r>
            <a:r>
              <a:rPr lang="zh-CN" altLang="en-US" smtClean="0"/>
              <a:t>元素，文档中所有的元素都应该在</a:t>
            </a:r>
            <a:r>
              <a:rPr lang="en-US" altLang="zh-CN" smtClean="0"/>
              <a:t>html</a:t>
            </a:r>
            <a:r>
              <a:rPr lang="zh-CN" altLang="en-US" smtClean="0"/>
              <a:t>元素中。</a:t>
            </a:r>
            <a:endParaRPr lang="en-US" altLang="zh-CN" smtClean="0"/>
          </a:p>
          <a:p>
            <a:r>
              <a:rPr lang="en-US" altLang="zh-CN" smtClean="0"/>
              <a:t>&lt;!DOCTYPE HTML&gt;</a:t>
            </a:r>
          </a:p>
          <a:p>
            <a:r>
              <a:rPr lang="en-US" altLang="zh-CN" smtClean="0"/>
              <a:t>&lt;html&gt;</a:t>
            </a:r>
          </a:p>
          <a:p>
            <a:pPr marL="457200" lvl="1" indent="0">
              <a:buNone/>
            </a:pPr>
            <a:r>
              <a:rPr lang="en-US" altLang="zh-CN" smtClean="0"/>
              <a:t>	...</a:t>
            </a:r>
            <a:r>
              <a:rPr lang="zh-CN" altLang="en-US" smtClean="0"/>
              <a:t>此处省略内容和元素</a:t>
            </a:r>
            <a:r>
              <a:rPr lang="en-US" altLang="zh-CN" smtClean="0"/>
              <a:t>...</a:t>
            </a:r>
          </a:p>
          <a:p>
            <a:r>
              <a:rPr lang="en-US" altLang="zh-CN" smtClean="0"/>
              <a:t>&lt;/html&gt;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337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以图片为按钮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type=image</a:t>
            </a:r>
            <a:r>
              <a:rPr lang="zh-CN" altLang="en-US" smtClean="0"/>
              <a:t>用图片作为按钮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</a:t>
            </a:r>
            <a:r>
              <a:rPr lang="en-US" altLang="zh-CN"/>
              <a:t>type</a:t>
            </a:r>
            <a:r>
              <a:rPr lang="en-US" altLang="zh-CN" smtClean="0"/>
              <a:t>=“image” src=“./xxx.jpg”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width=“20px” height=“20px”&gt;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&lt;/form&gt;</a:t>
            </a:r>
          </a:p>
          <a:p>
            <a:r>
              <a:rPr lang="en-US" altLang="zh-CN" smtClean="0"/>
              <a:t>src</a:t>
            </a:r>
            <a:r>
              <a:rPr lang="zh-CN" altLang="en-US" smtClean="0"/>
              <a:t>属性指定图片</a:t>
            </a:r>
            <a:endParaRPr lang="en-US" altLang="zh-CN" smtClean="0"/>
          </a:p>
          <a:p>
            <a:r>
              <a:rPr lang="en-US" altLang="zh-CN" smtClean="0"/>
              <a:t>width</a:t>
            </a:r>
            <a:r>
              <a:rPr lang="zh-CN" altLang="en-US" smtClean="0"/>
              <a:t>与</a:t>
            </a:r>
            <a:r>
              <a:rPr lang="en-US" altLang="zh-CN" smtClean="0"/>
              <a:t>height</a:t>
            </a:r>
            <a:r>
              <a:rPr lang="zh-CN" altLang="en-US" smtClean="0"/>
              <a:t>设置图片大小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379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</a:t>
            </a:r>
            <a:r>
              <a:rPr lang="zh-CN" altLang="en-US" smtClean="0"/>
              <a:t>传文件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type=file</a:t>
            </a:r>
            <a:r>
              <a:rPr lang="zh-CN" altLang="en-US"/>
              <a:t>上</a:t>
            </a:r>
            <a:r>
              <a:rPr lang="zh-CN" altLang="en-US" smtClean="0"/>
              <a:t>传文件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</a:t>
            </a:r>
            <a:r>
              <a:rPr lang="en-US" altLang="zh-CN" smtClean="0"/>
              <a:t>form enctype=“multipart/form-data”&gt;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&lt;input </a:t>
            </a:r>
            <a:r>
              <a:rPr lang="en-US" altLang="zh-CN"/>
              <a:t>type</a:t>
            </a:r>
            <a:r>
              <a:rPr lang="en-US" altLang="zh-CN" smtClean="0"/>
              <a:t>=“</a:t>
            </a:r>
            <a:r>
              <a:rPr lang="en-US" altLang="zh-CN"/>
              <a:t>file</a:t>
            </a:r>
            <a:r>
              <a:rPr lang="en-US" altLang="zh-CN" smtClean="0"/>
              <a:t>”&gt;</a:t>
            </a:r>
          </a:p>
          <a:p>
            <a:pPr marL="0" indent="0">
              <a:buNone/>
            </a:pPr>
            <a:r>
              <a:rPr lang="en-US" altLang="zh-CN" smtClean="0"/>
              <a:t> &lt;/</a:t>
            </a:r>
            <a:r>
              <a:rPr lang="en-US" altLang="zh-CN"/>
              <a:t>form</a:t>
            </a:r>
            <a:r>
              <a:rPr lang="en-US" altLang="zh-CN" smtClean="0"/>
              <a:t>&gt;</a:t>
            </a:r>
          </a:p>
          <a:p>
            <a:pPr marL="0" indent="0">
              <a:buNone/>
            </a:pPr>
            <a:r>
              <a:rPr lang="zh-CN" altLang="en-US" smtClean="0"/>
              <a:t>使用</a:t>
            </a:r>
            <a:r>
              <a:rPr lang="en-US" altLang="zh-CN" smtClean="0"/>
              <a:t>type=file</a:t>
            </a:r>
            <a:r>
              <a:rPr lang="zh-CN" altLang="en-US" smtClean="0"/>
              <a:t>时，一定要注意，</a:t>
            </a:r>
            <a:r>
              <a:rPr lang="en-US" altLang="zh-CN" smtClean="0"/>
              <a:t>&lt;form&gt;</a:t>
            </a:r>
            <a:r>
              <a:rPr lang="zh-CN" altLang="en-US" smtClean="0"/>
              <a:t>元素的</a:t>
            </a:r>
            <a:r>
              <a:rPr lang="en-US" altLang="zh-CN" smtClean="0"/>
              <a:t>enctype</a:t>
            </a:r>
            <a:r>
              <a:rPr lang="zh-CN" altLang="en-US" smtClean="0"/>
              <a:t>要设置为</a:t>
            </a:r>
            <a:r>
              <a:rPr lang="en-US" altLang="zh-CN" smtClean="0"/>
              <a:t>multipart/form-data</a:t>
            </a:r>
            <a:r>
              <a:rPr lang="zh-CN" altLang="en-US" smtClean="0"/>
              <a:t>。</a:t>
            </a:r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76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</a:t>
            </a:r>
            <a:r>
              <a:rPr lang="en-US" altLang="zh-CN" smtClean="0"/>
              <a:t>ead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</a:t>
            </a:r>
            <a:r>
              <a:rPr lang="en-US" altLang="zh-CN" smtClean="0"/>
              <a:t>ead</a:t>
            </a:r>
            <a:r>
              <a:rPr lang="zh-CN" altLang="en-US" smtClean="0"/>
              <a:t>元素包含着文档的元数据。</a:t>
            </a:r>
            <a:endParaRPr lang="en-US" altLang="zh-CN" smtClean="0"/>
          </a:p>
          <a:p>
            <a:r>
              <a:rPr lang="en-US" altLang="zh-CN"/>
              <a:t>h</a:t>
            </a:r>
            <a:r>
              <a:rPr lang="en-US" altLang="zh-CN" smtClean="0"/>
              <a:t>ead</a:t>
            </a:r>
            <a:r>
              <a:rPr lang="zh-CN" altLang="en-US" smtClean="0"/>
              <a:t>中的内容不会在网页中显示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34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</a:t>
            </a:r>
            <a:r>
              <a:rPr lang="en-US" altLang="zh-CN" smtClean="0"/>
              <a:t>ody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</a:t>
            </a:r>
            <a:r>
              <a:rPr lang="en-US" altLang="zh-CN" smtClean="0"/>
              <a:t>ody</a:t>
            </a:r>
            <a:r>
              <a:rPr lang="zh-CN" altLang="en-US" smtClean="0"/>
              <a:t>元素紧跟在</a:t>
            </a:r>
            <a:r>
              <a:rPr lang="en-US" altLang="zh-CN" smtClean="0"/>
              <a:t>head</a:t>
            </a:r>
            <a:r>
              <a:rPr lang="zh-CN" altLang="en-US" smtClean="0"/>
              <a:t>元素之后。</a:t>
            </a:r>
            <a:endParaRPr lang="en-US" altLang="zh-CN" smtClean="0"/>
          </a:p>
          <a:p>
            <a:r>
              <a:rPr lang="en-US" altLang="zh-CN"/>
              <a:t>b</a:t>
            </a:r>
            <a:r>
              <a:rPr lang="en-US" altLang="zh-CN" smtClean="0"/>
              <a:t>ody</a:t>
            </a:r>
            <a:r>
              <a:rPr lang="zh-CN" altLang="en-US" smtClean="0"/>
              <a:t>中包含着在网页中显示的内容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5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文档的基本结构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&lt;!</a:t>
            </a:r>
            <a:r>
              <a:rPr lang="en-US" altLang="zh-CN" err="1" smtClean="0"/>
              <a:t>doctype</a:t>
            </a:r>
            <a:r>
              <a:rPr lang="en-US" altLang="zh-CN" smtClean="0"/>
              <a:t> html&gt;</a:t>
            </a:r>
          </a:p>
          <a:p>
            <a:pPr marL="0" indent="0">
              <a:buNone/>
            </a:pPr>
            <a:r>
              <a:rPr lang="en-US" altLang="zh-CN" smtClean="0"/>
              <a:t>&lt;html&gt;</a:t>
            </a:r>
          </a:p>
          <a:p>
            <a:pPr marL="0" indent="0">
              <a:buNone/>
            </a:pPr>
            <a:r>
              <a:rPr lang="en-US" altLang="zh-CN" smtClean="0"/>
              <a:t>	&lt;head&gt;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…</a:t>
            </a:r>
            <a:r>
              <a:rPr lang="zh-CN" altLang="en-US" smtClean="0"/>
              <a:t>元素据</a:t>
            </a:r>
            <a:r>
              <a:rPr lang="en-US" altLang="zh-CN" smtClean="0"/>
              <a:t>…</a:t>
            </a:r>
          </a:p>
          <a:p>
            <a:pPr marL="0" indent="0">
              <a:buNone/>
            </a:pPr>
            <a:r>
              <a:rPr lang="en-US" altLang="zh-CN" smtClean="0"/>
              <a:t>	&lt;/head&gt;</a:t>
            </a:r>
          </a:p>
          <a:p>
            <a:pPr marL="0" indent="0">
              <a:buNone/>
            </a:pPr>
            <a:r>
              <a:rPr lang="en-US" altLang="zh-CN" smtClean="0"/>
              <a:t>	&lt;body&gt;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…</a:t>
            </a:r>
            <a:r>
              <a:rPr lang="zh-CN" altLang="en-US" smtClean="0"/>
              <a:t>网页中的内容</a:t>
            </a:r>
            <a:r>
              <a:rPr lang="en-US" altLang="zh-CN" smtClean="0"/>
              <a:t>…</a:t>
            </a:r>
          </a:p>
          <a:p>
            <a:pPr marL="0" indent="0">
              <a:buNone/>
            </a:pPr>
            <a:r>
              <a:rPr lang="en-US" altLang="zh-CN" smtClean="0"/>
              <a:t>	&lt;/body&gt;</a:t>
            </a:r>
          </a:p>
          <a:p>
            <a:pPr marL="0" indent="0">
              <a:buNone/>
            </a:pPr>
            <a:r>
              <a:rPr lang="en-US" altLang="zh-CN" smtClean="0"/>
              <a:t>&lt;/html&gt;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24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h1~h6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h1~h6</a:t>
            </a:r>
            <a:r>
              <a:rPr lang="zh-CN" altLang="en-US" smtClean="0"/>
              <a:t>是标题元素。</a:t>
            </a:r>
            <a:endParaRPr lang="en-US" altLang="zh-CN" smtClean="0"/>
          </a:p>
          <a:p>
            <a:r>
              <a:rPr lang="en-US" altLang="zh-CN" smtClean="0"/>
              <a:t>h1</a:t>
            </a:r>
            <a:r>
              <a:rPr lang="zh-CN" altLang="en-US" smtClean="0"/>
              <a:t>最大，</a:t>
            </a:r>
            <a:r>
              <a:rPr lang="en-US" altLang="zh-CN" smtClean="0"/>
              <a:t>h6</a:t>
            </a:r>
            <a:r>
              <a:rPr lang="zh-CN" altLang="en-US" smtClean="0"/>
              <a:t>最小。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3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1453</Words>
  <Application>Microsoft Office PowerPoint</Application>
  <PresentationFormat>全屏显示(4:3)</PresentationFormat>
  <Paragraphs>298</Paragraphs>
  <Slides>51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Office 主题</vt:lpstr>
      <vt:lpstr>Html元素</vt:lpstr>
      <vt:lpstr>Html元素</vt:lpstr>
      <vt:lpstr>虚元素</vt:lpstr>
      <vt:lpstr>外层结构</vt:lpstr>
      <vt:lpstr>Html元素</vt:lpstr>
      <vt:lpstr>head元素</vt:lpstr>
      <vt:lpstr>body元素</vt:lpstr>
      <vt:lpstr>Html文档的基本结构</vt:lpstr>
      <vt:lpstr>h1~h6元素</vt:lpstr>
      <vt:lpstr>p元素和br元素</vt:lpstr>
      <vt:lpstr>ul元素与li元素</vt:lpstr>
      <vt:lpstr>元素属性</vt:lpstr>
      <vt:lpstr>PowerPoint 演示文稿</vt:lpstr>
      <vt:lpstr>title属性</vt:lpstr>
      <vt:lpstr>元数据</vt:lpstr>
      <vt:lpstr>title元素</vt:lpstr>
      <vt:lpstr>meta元素</vt:lpstr>
      <vt:lpstr>指定名/值元数据对</vt:lpstr>
      <vt:lpstr>PowerPoint 演示文稿</vt:lpstr>
      <vt:lpstr>PowerPoint 演示文稿</vt:lpstr>
      <vt:lpstr>声明字符编码</vt:lpstr>
      <vt:lpstr>模拟http标头字段</vt:lpstr>
      <vt:lpstr>标记文字类元素</vt:lpstr>
      <vt:lpstr>PowerPoint 演示文稿</vt:lpstr>
      <vt:lpstr>PowerPoint 演示文稿</vt:lpstr>
      <vt:lpstr>PowerPoint 演示文稿</vt:lpstr>
      <vt:lpstr>组织内容类元素</vt:lpstr>
      <vt:lpstr>列表</vt:lpstr>
      <vt:lpstr>PowerPoint 演示文稿</vt:lpstr>
      <vt:lpstr>PowerPoint 演示文稿</vt:lpstr>
      <vt:lpstr>表格元素</vt:lpstr>
      <vt:lpstr>PowerPoint 演示文稿</vt:lpstr>
      <vt:lpstr>PowerPoint 演示文稿</vt:lpstr>
      <vt:lpstr>制作不规则表格</vt:lpstr>
      <vt:lpstr>表格其他属性设置</vt:lpstr>
      <vt:lpstr>图片元素</vt:lpstr>
      <vt:lpstr>表单</vt:lpstr>
      <vt:lpstr>form</vt:lpstr>
      <vt:lpstr>input</vt:lpstr>
      <vt:lpstr>type与name属性</vt:lpstr>
      <vt:lpstr>type属性</vt:lpstr>
      <vt:lpstr>单选框</vt:lpstr>
      <vt:lpstr>复选框</vt:lpstr>
      <vt:lpstr>作为按钮</vt:lpstr>
      <vt:lpstr>输入数值</vt:lpstr>
      <vt:lpstr>指定范围内的值</vt:lpstr>
      <vt:lpstr>邮箱</vt:lpstr>
      <vt:lpstr>日期</vt:lpstr>
      <vt:lpstr>颜色</vt:lpstr>
      <vt:lpstr>以图片为按钮</vt:lpstr>
      <vt:lpstr>上传文件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Html元素</dc:title>
  <dc:creator>wx</dc:creator>
  <cp:lastModifiedBy>wx</cp:lastModifiedBy>
  <cp:revision>80</cp:revision>
  <dcterms:created xsi:type="dcterms:W3CDTF">2020-09-07T11:59:01Z</dcterms:created>
  <dcterms:modified xsi:type="dcterms:W3CDTF">2020-09-14T13:16:04Z</dcterms:modified>
</cp:coreProperties>
</file>