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2020/6/12</a:t>
            </a:fld>
            <a:endParaRPr lang="zh-CN" altLang="en-US"/>
          </a:p>
        </p:txBody>
      </p:sp>
      <p:sp>
        <p:nvSpPr>
          <p:cNvPr id="5" name="页脚占位符 4"/>
          <p:cNvSpPr>
            <a:spLocks noGrp="1"/>
          </p:cNvSpPr>
          <p:nvPr>
            <p:ph type="ftr" sz="quarter" idx="11"/>
          </p:nvPr>
        </p:nvSpPr>
        <p:spPr>
          <a:xfrm>
            <a:off x="2640597" y="6377459"/>
            <a:ext cx="3836404" cy="365125"/>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95B2A-5471-48FA-B10E-61588A931C04}"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20631D-4041-42AE-9690-10DC92F324F7}" type="slidenum">
              <a:rPr lang="zh-CN" altLang="en-US" smtClean="0"/>
              <a:t>‹#›</a:t>
            </a:fld>
            <a:endParaRPr lang="zh-CN" altLang="en-US"/>
          </a:p>
        </p:txBody>
      </p:sp>
    </p:spTree>
    <p:extLst>
      <p:ext uri="{BB962C8B-B14F-4D97-AF65-F5344CB8AC3E}">
        <p14:creationId xmlns:p14="http://schemas.microsoft.com/office/powerpoint/2010/main" val="29379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530820CF-B880-4189-942D-D702A7CBA730}" type="datetimeFigureOut">
              <a:rPr lang="zh-CN" altLang="en-US" smtClean="0"/>
              <a:t>2020/6/12</a:t>
            </a:fld>
            <a:endParaRPr lang="zh-CN" alt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zh-CN" altLang="en-US"/>
          </a:p>
        </p:txBody>
      </p:sp>
      <p:sp>
        <p:nvSpPr>
          <p:cNvPr id="7" name="灯片编号占位符 6"/>
          <p:cNvSpPr>
            <a:spLocks noGrp="1"/>
          </p:cNvSpPr>
          <p:nvPr>
            <p:ph type="sldNum" sz="quarter" idx="12"/>
          </p:nvPr>
        </p:nvSpPr>
        <p:spPr>
          <a:xfrm>
            <a:off x="8339328" y="1170432"/>
            <a:ext cx="733864" cy="201168"/>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30820CF-B880-4189-942D-D702A7CBA730}" type="datetimeFigureOut">
              <a:rPr lang="zh-CN" altLang="en-US" smtClean="0"/>
              <a:t>2020/6/12</a:t>
            </a:fld>
            <a:endParaRPr lang="zh-CN" altLang="en-US"/>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zh-CN" altLang="en-US"/>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100" baseline="0" smtClean="0">
                <a:latin typeface="Cambria"/>
                <a:ea typeface="宋体"/>
              </a:rPr>
              <a:t>第二次世界大战</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838994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战争评价</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00" baseline="0" smtClean="0">
                <a:latin typeface="Cambria"/>
                <a:ea typeface="宋体"/>
              </a:rPr>
              <a:t>第二次世界大战深刻地改变了人类历史。其影响广泛地涉及到政治、经济、军事、外交、文化和科技各个层面。以军事科技的发展为中介，人类的智慧与自然界的能量完美地结合在一起，被极大地释放出来，战争的破坏力空前增大、战争手段空前增多、战争样式空前丰富、战争空间空前广</a:t>
            </a:r>
            <a:r>
              <a:rPr lang="en-US" altLang="zh-CN" b="1" i="0" u="none" strike="noStrike" kern="100" baseline="0" smtClean="0">
                <a:latin typeface="Cambria"/>
                <a:ea typeface="宋体"/>
              </a:rPr>
              <a:t>?</a:t>
            </a:r>
            <a:r>
              <a:rPr lang="ja-JP" altLang="en-US" b="1" i="0" u="none" strike="noStrike" kern="100" baseline="0" smtClean="0">
                <a:latin typeface="Cambria"/>
                <a:ea typeface="宋体"/>
              </a:rPr>
              <a:t>Ｈ死嗟恼秸疃纱擞擅つ孔呦蜃跃酢⒂筛≡曜呦蚶碇恰⒂捎字勺呦</a:t>
            </a:r>
            <a:r>
              <a:rPr lang="en-US" altLang="zh-CN" b="1" i="0" u="none" strike="noStrike" kern="100" baseline="0" smtClean="0">
                <a:latin typeface="Cambria"/>
                <a:ea typeface="宋体"/>
              </a:rPr>
              <a:t>?</a:t>
            </a:r>
            <a:r>
              <a:rPr lang="zh-CN" altLang="en-US" b="1" i="0" u="none" strike="noStrike" kern="100" baseline="0" smtClean="0">
                <a:latin typeface="Cambria"/>
                <a:ea typeface="宋体"/>
              </a:rPr>
              <a:t>成熟，进入到一个新的历史阶段。</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3980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第二次世界大战的影响</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二战对人类产生了深远的影响，战争所带来的血腥杀戮，所造成的巨大破坏，长久的反映在战后人类的社会生活各个方面。</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568643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成立联合国</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由于第二次世界大战的惨烈，根据雅尔塔会议协定，为了维护国际和平与安全，中、英、美、苏、法为首的同盟国在</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10</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24</a:t>
            </a:r>
            <a:r>
              <a:rPr lang="zh-CN" altLang="en-US" b="1" i="0" u="none" strike="noStrike" kern="100" baseline="0" smtClean="0">
                <a:latin typeface="Cambria"/>
                <a:ea typeface="宋体"/>
              </a:rPr>
              <a:t>日发起成立了联合国，中、美、苏、英、法则成为了安理会常任理事国。</a:t>
            </a:r>
            <a:r>
              <a:rPr lang="en-US" altLang="zh-CN" b="1" i="0" u="none" strike="noStrike" kern="100" baseline="0" smtClean="0">
                <a:latin typeface="Cambria"/>
                <a:ea typeface="宋体"/>
              </a:rPr>
              <a:t>1948</a:t>
            </a:r>
            <a:r>
              <a:rPr lang="zh-CN" altLang="en-US" b="1" i="0" u="none" strike="noStrike" kern="100" baseline="0" smtClean="0">
                <a:latin typeface="Cambria"/>
                <a:ea typeface="宋体"/>
              </a:rPr>
              <a:t>年以来，安理会共授权进行了</a:t>
            </a:r>
            <a:r>
              <a:rPr lang="en-US" altLang="zh-CN" b="1" i="0" u="none" strike="noStrike" kern="100" baseline="0" smtClean="0">
                <a:latin typeface="Cambria"/>
                <a:ea typeface="宋体"/>
              </a:rPr>
              <a:t>60</a:t>
            </a:r>
            <a:r>
              <a:rPr lang="zh-CN" altLang="en-US" b="1" i="0" u="none" strike="noStrike" kern="100" baseline="0" smtClean="0">
                <a:latin typeface="Cambria"/>
                <a:ea typeface="宋体"/>
              </a:rPr>
              <a:t>余项维和行动。另外，联合国还先后组织制定了从不扩散核武器到和平利用外层空间等数百个国际条约。</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706861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民族独立</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由于英法等老牌帝国主义在二战中受重创，亚非地区的殖民地人民发起了殖民地解放运动。印度的独立给了大英帝国致命一击，越南，埃及都取得了对帝国主义战争的胜利，中东，非洲先后独立数十个国家，最终导致由西方地理大发现后在全球形成的殖民地体系彻底瓦解。</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95204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两极阵营</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美国跃居世界头号强国地位，苏联成为唯一可以在军事上抗衡美国的国家，战前以欧洲为中心的传统国际格局被以美苏为中心的雅尔塔体系所取代。</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9829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dirty="0" smtClean="0">
                <a:latin typeface="Calibri"/>
                <a:ea typeface="宋体"/>
              </a:rPr>
              <a:t>战争起因</a:t>
            </a:r>
            <a:endParaRPr lang="zh-CN" altLang="en-US" b="1" i="0" u="none" strike="noStrike" kern="2200" baseline="0" dirty="0" smtClean="0">
              <a:latin typeface="Times New Roman"/>
              <a:ea typeface="宋体"/>
            </a:endParaRPr>
          </a:p>
        </p:txBody>
      </p:sp>
      <p:sp>
        <p:nvSpPr>
          <p:cNvPr id="3" name="文本占位符 2"/>
          <p:cNvSpPr>
            <a:spLocks noGrp="1"/>
          </p:cNvSpPr>
          <p:nvPr>
            <p:ph idx="1"/>
          </p:nvPr>
        </p:nvSpPr>
        <p:spPr/>
        <p:txBody>
          <a:bodyPr/>
          <a:lstStyle/>
          <a:p>
            <a:pPr marR="0" lvl="0" rtl="0"/>
            <a:r>
              <a:rPr lang="zh-CN" altLang="en-US" b="1" i="0" u="none" strike="noStrike" kern="100" baseline="0" dirty="0" smtClean="0">
                <a:latin typeface="Cambria"/>
                <a:ea typeface="宋体"/>
              </a:rPr>
              <a:t>经济危机</a:t>
            </a:r>
          </a:p>
          <a:p>
            <a:pPr marR="0" lvl="0" rtl="0"/>
            <a:r>
              <a:rPr lang="zh-CN" altLang="en-US" b="1" i="0" u="none" strike="noStrike" kern="100" baseline="0" dirty="0" smtClean="0">
                <a:latin typeface="Cambria"/>
                <a:ea typeface="宋体"/>
              </a:rPr>
              <a:t>法西斯独裁</a:t>
            </a:r>
          </a:p>
          <a:p>
            <a:pPr marR="0" lvl="0" rtl="0"/>
            <a:r>
              <a:rPr lang="zh-CN" altLang="en-US" b="1" i="0" u="none" strike="noStrike" kern="100" baseline="0" dirty="0" smtClean="0">
                <a:latin typeface="Cambria"/>
                <a:ea typeface="宋体"/>
              </a:rPr>
              <a:t>一战祸因 </a:t>
            </a:r>
            <a:endParaRPr lang="zh-CN" altLang="en-US" b="1" i="0" u="none" strike="noStrike" kern="100" baseline="0" dirty="0" smtClean="0">
              <a:latin typeface="Times New Roman"/>
              <a:ea typeface="宋体"/>
            </a:endParaRPr>
          </a:p>
        </p:txBody>
      </p:sp>
    </p:spTree>
    <p:extLst>
      <p:ext uri="{BB962C8B-B14F-4D97-AF65-F5344CB8AC3E}">
        <p14:creationId xmlns:p14="http://schemas.microsoft.com/office/powerpoint/2010/main" val="2063983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双方阵营</a:t>
            </a:r>
            <a:endParaRPr lang="zh-CN" altLang="en-US" b="1" i="0" u="none" strike="noStrike" kern="2200" baseline="0" smtClean="0">
              <a:latin typeface="Times New Roman"/>
              <a:ea typeface="宋体"/>
            </a:endParaRPr>
          </a:p>
        </p:txBody>
      </p:sp>
      <p:sp>
        <p:nvSpPr>
          <p:cNvPr id="3" name="文本占位符 2"/>
          <p:cNvSpPr>
            <a:spLocks noGrp="1"/>
          </p:cNvSpPr>
          <p:nvPr>
            <p:ph idx="1"/>
          </p:nvPr>
        </p:nvSpPr>
        <p:spPr/>
        <p:txBody>
          <a:bodyPr>
            <a:normAutofit/>
          </a:bodyPr>
          <a:lstStyle/>
          <a:p>
            <a:pPr marR="0" lvl="0" rtl="0"/>
            <a:r>
              <a:rPr lang="zh-CN" altLang="en-US" b="1" i="0" u="none" strike="noStrike" kern="100" baseline="0" smtClean="0">
                <a:latin typeface="Cambria"/>
                <a:ea typeface="宋体"/>
              </a:rPr>
              <a:t>轴心国阵营</a:t>
            </a:r>
          </a:p>
          <a:p>
            <a:pPr marR="0" lvl="0" rtl="0"/>
            <a:r>
              <a:rPr lang="zh-CN" altLang="en-US" b="1" i="0" u="none" strike="noStrike" kern="100" baseline="0" smtClean="0">
                <a:latin typeface="Cambria"/>
                <a:ea typeface="宋体"/>
              </a:rPr>
              <a:t>同盟国阵营</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71692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战争经过</a:t>
            </a:r>
            <a:endParaRPr lang="zh-CN" altLang="en-US" b="1" i="0" u="none" strike="noStrike" kern="2200" baseline="0" smtClean="0">
              <a:latin typeface="Times New Roman"/>
              <a:ea typeface="宋体"/>
            </a:endParaRPr>
          </a:p>
        </p:txBody>
      </p:sp>
      <p:sp>
        <p:nvSpPr>
          <p:cNvPr id="3" name="文本占位符 2"/>
          <p:cNvSpPr>
            <a:spLocks noGrp="1"/>
          </p:cNvSpPr>
          <p:nvPr>
            <p:ph idx="1"/>
          </p:nvPr>
        </p:nvSpPr>
        <p:spPr/>
        <p:txBody>
          <a:bodyPr/>
          <a:lstStyle/>
          <a:p>
            <a:pPr marR="0" lvl="0" rtl="0"/>
            <a:r>
              <a:rPr lang="zh-CN" altLang="en-US" b="1" i="0" u="none" strike="noStrike" kern="100" baseline="0" smtClean="0">
                <a:latin typeface="Cambria"/>
                <a:ea typeface="宋体"/>
              </a:rPr>
              <a:t>防御阶段</a:t>
            </a:r>
          </a:p>
          <a:p>
            <a:pPr marR="0" lvl="0" rtl="0"/>
            <a:r>
              <a:rPr lang="zh-CN" altLang="en-US" b="1" i="0" u="none" strike="noStrike" kern="100" baseline="0" smtClean="0">
                <a:latin typeface="Cambria"/>
                <a:ea typeface="宋体"/>
              </a:rPr>
              <a:t>转折阶段</a:t>
            </a:r>
          </a:p>
          <a:p>
            <a:pPr marR="0" lvl="0" rtl="0"/>
            <a:r>
              <a:rPr lang="zh-CN" altLang="en-US" b="1" i="0" u="none" strike="noStrike" kern="100" baseline="0" smtClean="0">
                <a:latin typeface="Cambria"/>
                <a:ea typeface="宋体"/>
              </a:rPr>
              <a:t>反攻阶段</a:t>
            </a:r>
          </a:p>
          <a:p>
            <a:pPr marR="0" lvl="0" rtl="0"/>
            <a:r>
              <a:rPr lang="zh-CN" altLang="en-US" b="1" i="0" u="none" strike="noStrike" kern="100" baseline="0" smtClean="0">
                <a:latin typeface="Cambria"/>
                <a:ea typeface="宋体"/>
              </a:rPr>
              <a:t>结束阶段</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909245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主要战场</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00" baseline="0" smtClean="0">
                <a:latin typeface="Cambria"/>
                <a:ea typeface="宋体"/>
              </a:rPr>
              <a:t>东欧战场</a:t>
            </a:r>
          </a:p>
          <a:p>
            <a:pPr marR="0" lvl="1" rtl="0"/>
            <a:r>
              <a:rPr lang="zh-CN" altLang="en-US" b="1" i="0" u="none" strike="noStrike" kern="100" baseline="0" smtClean="0">
                <a:latin typeface="Calibri"/>
                <a:ea typeface="宋体"/>
              </a:rPr>
              <a:t>波兰战役、苏德战争 </a:t>
            </a:r>
          </a:p>
          <a:p>
            <a:pPr marR="0" lvl="0" rtl="0"/>
            <a:r>
              <a:rPr lang="zh-CN" altLang="en-US" b="1" i="0" u="none" strike="noStrike" kern="100" baseline="0" smtClean="0">
                <a:latin typeface="Cambria"/>
                <a:ea typeface="宋体"/>
              </a:rPr>
              <a:t>西欧战场</a:t>
            </a:r>
            <a:r>
              <a:rPr lang="zh-CN" altLang="en-US" b="1" i="0" u="none" strike="noStrike" kern="100" baseline="0" smtClean="0">
                <a:latin typeface="Times New Roman"/>
                <a:ea typeface="宋体"/>
              </a:rPr>
              <a:t>	</a:t>
            </a:r>
          </a:p>
          <a:p>
            <a:pPr marR="0" lvl="1" rtl="0"/>
            <a:r>
              <a:rPr lang="zh-CN" altLang="en-US" b="1" i="0" u="none" strike="noStrike" kern="100" baseline="0" smtClean="0">
                <a:latin typeface="Calibri"/>
                <a:ea typeface="宋体"/>
              </a:rPr>
              <a:t>法国战役、敦刻尔克大撤退、不列颠空战、西西里岛登陆战役、诺曼底登陆 </a:t>
            </a:r>
          </a:p>
          <a:p>
            <a:pPr marR="0" lvl="0" rtl="0"/>
            <a:r>
              <a:rPr lang="zh-CN" altLang="en-US" b="1" i="0" u="none" strike="noStrike" kern="100" baseline="0" smtClean="0">
                <a:latin typeface="Cambria"/>
                <a:ea typeface="宋体"/>
              </a:rPr>
              <a:t>太平洋战场</a:t>
            </a:r>
          </a:p>
          <a:p>
            <a:pPr marR="0" lvl="1" rtl="0"/>
            <a:r>
              <a:rPr lang="zh-CN" altLang="en-US" b="1" i="0" u="none" strike="noStrike" kern="100" baseline="0" smtClean="0">
                <a:latin typeface="Calibri"/>
                <a:ea typeface="宋体"/>
              </a:rPr>
              <a:t>中途岛海战、珍珠港战役、瓜达尔卡纳尔岛战役、珊瑚海海战 </a:t>
            </a:r>
          </a:p>
          <a:p>
            <a:pPr marR="0" lvl="0" rtl="0"/>
            <a:r>
              <a:rPr lang="zh-CN" altLang="en-US" b="1" i="0" u="none" strike="noStrike" kern="100" baseline="0" smtClean="0">
                <a:latin typeface="Cambria"/>
                <a:ea typeface="宋体"/>
              </a:rPr>
              <a:t>亚洲战场</a:t>
            </a:r>
          </a:p>
          <a:p>
            <a:pPr marR="0" lvl="1" rtl="0"/>
            <a:r>
              <a:rPr lang="zh-CN" altLang="en-US" b="1" i="0" u="none" strike="noStrike" kern="100" baseline="0" smtClean="0">
                <a:latin typeface="Calibri"/>
                <a:ea typeface="宋体"/>
              </a:rPr>
              <a:t>中国战场（抗日战争、苏日战争）缅甸战场（滇缅战争） </a:t>
            </a:r>
          </a:p>
          <a:p>
            <a:pPr marR="0" lvl="0" rtl="0"/>
            <a:r>
              <a:rPr lang="zh-CN" altLang="en-US" b="1" i="0" u="none" strike="noStrike" kern="100" baseline="0" smtClean="0">
                <a:latin typeface="Cambria"/>
                <a:ea typeface="宋体"/>
              </a:rPr>
              <a:t>非洲战场</a:t>
            </a:r>
          </a:p>
          <a:p>
            <a:pPr marR="0" lvl="1" rtl="0"/>
            <a:r>
              <a:rPr lang="zh-CN" altLang="en-US" b="1" i="0" u="none" strike="noStrike" kern="100" baseline="0" smtClean="0">
                <a:latin typeface="Calibri"/>
                <a:ea typeface="宋体"/>
              </a:rPr>
              <a:t>阿拉曼战役、突尼斯会战 </a:t>
            </a:r>
          </a:p>
          <a:p>
            <a:pPr marR="0" lvl="0" rtl="0"/>
            <a:r>
              <a:rPr lang="zh-CN" altLang="en-US" b="1" i="0" u="none" strike="noStrike" kern="100" baseline="0" smtClean="0">
                <a:latin typeface="Cambria"/>
                <a:ea typeface="宋体"/>
              </a:rPr>
              <a:t>大西洋战场</a:t>
            </a:r>
          </a:p>
          <a:p>
            <a:pPr marR="0" lvl="1" rtl="0"/>
            <a:r>
              <a:rPr lang="zh-CN" altLang="en-US" b="1" i="0" u="none" strike="noStrike" kern="100" baseline="0" smtClean="0">
                <a:latin typeface="Calibri"/>
                <a:ea typeface="宋体"/>
              </a:rPr>
              <a:t>大西洋海战</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8585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敦刻尔克大撤退</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敦刻尔克大撤退是第二次世界大战初期的英法联军的军事撤退行动。</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628354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偷</a:t>
            </a:r>
            <a:r>
              <a:rPr lang="zh-CN" altLang="en-US" b="0" i="0" u="none" strike="noStrike" kern="2200" baseline="0" smtClean="0">
                <a:latin typeface="Calibri"/>
                <a:ea typeface="宋体"/>
              </a:rPr>
              <a:t>袭</a:t>
            </a:r>
            <a:r>
              <a:rPr lang="zh-CN" altLang="en-US" b="1" i="0" u="none" strike="noStrike" kern="2200" baseline="0" smtClean="0">
                <a:latin typeface="Calibri"/>
                <a:ea typeface="宋体"/>
              </a:rPr>
              <a:t>珍珠港</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偷袭珍珠港是指由日本政府策划的一起偷袭美国太平洋海军舰队基地珍珠港的军事事件，它成为第二次世界大战中，太平洋战争爆发的导火索。</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1558796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诺曼底登陆</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诺曼底登陆是第二次世界大战中盟军在欧洲西线战场发起的一场大规模攻势，战役发生在</a:t>
            </a:r>
            <a:r>
              <a:rPr lang="en-US" altLang="zh-CN" b="1" i="0" u="none" strike="noStrike" kern="100" baseline="0" smtClean="0">
                <a:latin typeface="Cambria"/>
                <a:ea typeface="宋体"/>
              </a:rPr>
              <a:t>1944</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日早</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时</a:t>
            </a:r>
            <a:r>
              <a:rPr lang="en-US" altLang="zh-CN" b="1" i="0" u="none" strike="noStrike" kern="100" baseline="0" smtClean="0">
                <a:latin typeface="Cambria"/>
                <a:ea typeface="宋体"/>
              </a:rPr>
              <a:t>30</a:t>
            </a:r>
            <a:r>
              <a:rPr lang="zh-CN" altLang="en-US" b="1" i="0" u="none" strike="noStrike" kern="100" baseline="0" smtClean="0">
                <a:latin typeface="Cambria"/>
                <a:ea typeface="宋体"/>
              </a:rPr>
              <a:t>分，是目前为止世界上最大的一次海上登陆作战。</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738792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柏林战役</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战役于</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4</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16</a:t>
            </a:r>
            <a:r>
              <a:rPr lang="zh-CN" altLang="en-US" b="1" i="0" u="none" strike="noStrike" kern="100" baseline="0" smtClean="0">
                <a:latin typeface="Cambria"/>
                <a:ea typeface="宋体"/>
              </a:rPr>
              <a:t>日发起，</a:t>
            </a:r>
            <a:r>
              <a:rPr lang="en-US" altLang="zh-CN" b="1" i="0" u="none" strike="noStrike" kern="100" baseline="0" smtClean="0">
                <a:latin typeface="Cambria"/>
                <a:ea typeface="宋体"/>
              </a:rPr>
              <a:t>25</a:t>
            </a:r>
            <a:r>
              <a:rPr lang="zh-CN" altLang="en-US" b="1" i="0" u="none" strike="noStrike" kern="100" baseline="0" smtClean="0">
                <a:latin typeface="Cambria"/>
                <a:ea typeface="宋体"/>
              </a:rPr>
              <a:t>日对柏林形成包围。经激烈巷战，于 </a:t>
            </a:r>
            <a:r>
              <a:rPr lang="en-US" altLang="zh-CN" b="1" i="0" u="none" strike="noStrike" kern="100" baseline="0" smtClean="0">
                <a:latin typeface="Cambria"/>
                <a:ea typeface="宋体"/>
              </a:rPr>
              <a:t>4</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27</a:t>
            </a:r>
            <a:r>
              <a:rPr lang="zh-CN" altLang="en-US" b="1" i="0" u="none" strike="noStrike" kern="100" baseline="0" smtClean="0">
                <a:latin typeface="Cambria"/>
                <a:ea typeface="宋体"/>
              </a:rPr>
              <a:t>日突入柏林中心区，</a:t>
            </a:r>
            <a:r>
              <a:rPr lang="en-US" altLang="zh-CN" b="1" i="0" u="none" strike="noStrike" kern="100" baseline="0" smtClean="0">
                <a:latin typeface="Cambria"/>
                <a:ea typeface="宋体"/>
              </a:rPr>
              <a:t>29</a:t>
            </a:r>
            <a:r>
              <a:rPr lang="zh-CN" altLang="en-US" b="1" i="0" u="none" strike="noStrike" kern="100" baseline="0" smtClean="0">
                <a:latin typeface="Cambria"/>
                <a:ea typeface="宋体"/>
              </a:rPr>
              <a:t>日苏军开始强攻国会大厦。</a:t>
            </a:r>
            <a:r>
              <a:rPr lang="en-US" altLang="zh-CN" b="1" i="0" u="none" strike="noStrike" kern="100" baseline="0" smtClean="0">
                <a:latin typeface="Cambria"/>
                <a:ea typeface="宋体"/>
              </a:rPr>
              <a:t>30</a:t>
            </a:r>
            <a:r>
              <a:rPr lang="zh-CN" altLang="en-US" b="1" i="0" u="none" strike="noStrike" kern="100" baseline="0" smtClean="0">
                <a:latin typeface="Cambria"/>
                <a:ea typeface="宋体"/>
              </a:rPr>
              <a:t>日希特勒在总理府地下室自杀。</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5</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a:t>
            </a:r>
            <a:r>
              <a:rPr lang="zh-CN" altLang="en-US" b="1" i="0" u="none" strike="noStrike" kern="100" baseline="0" smtClean="0">
                <a:latin typeface="Cambria"/>
                <a:ea typeface="宋体"/>
              </a:rPr>
              <a:t>日柏林战役结束。</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821248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150</TotalTime>
  <Words>550</Words>
  <Application>Microsoft Office PowerPoint</Application>
  <PresentationFormat>全屏显示(4:3)</PresentationFormat>
  <Paragraphs>44</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模块</vt:lpstr>
      <vt:lpstr>第二次世界大战</vt:lpstr>
      <vt:lpstr>战争起因</vt:lpstr>
      <vt:lpstr>双方阵营</vt:lpstr>
      <vt:lpstr>战争经过</vt:lpstr>
      <vt:lpstr>主要战场</vt:lpstr>
      <vt:lpstr>敦刻尔克大撤退</vt:lpstr>
      <vt:lpstr>偷袭珍珠港</vt:lpstr>
      <vt:lpstr>诺曼底登陆</vt:lpstr>
      <vt:lpstr>柏林战役</vt:lpstr>
      <vt:lpstr>战争评价</vt:lpstr>
      <vt:lpstr>第二次世界大战的影响</vt:lpstr>
      <vt:lpstr>成立联合国</vt:lpstr>
      <vt:lpstr>民族独立</vt:lpstr>
      <vt:lpstr>两极阵营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第二次世界大战</dc:title>
  <dc:creator>wx</dc:creator>
  <cp:lastModifiedBy>wx</cp:lastModifiedBy>
  <cp:revision>8</cp:revision>
  <dcterms:created xsi:type="dcterms:W3CDTF">2020-06-11T01:35:04Z</dcterms:created>
  <dcterms:modified xsi:type="dcterms:W3CDTF">2020-06-12T02:43:36Z</dcterms:modified>
</cp:coreProperties>
</file>