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73" r:id="rId4"/>
    <p:sldId id="274" r:id="rId5"/>
    <p:sldId id="275" r:id="rId6"/>
    <p:sldId id="276" r:id="rId7"/>
    <p:sldId id="277" r:id="rId8"/>
    <p:sldId id="278" r:id="rId9"/>
    <p:sldId id="257" r:id="rId10"/>
    <p:sldId id="258" r:id="rId11"/>
    <p:sldId id="259" r:id="rId12"/>
    <p:sldId id="260" r:id="rId13"/>
    <p:sldId id="261" r:id="rId14"/>
    <p:sldId id="262" r:id="rId15"/>
    <p:sldId id="263" r:id="rId16"/>
    <p:sldId id="264" r:id="rId17"/>
    <p:sldId id="265" r:id="rId18"/>
    <p:sldId id="266" r:id="rId19"/>
    <p:sldId id="279" r:id="rId20"/>
    <p:sldId id="280" r:id="rId21"/>
    <p:sldId id="283" r:id="rId22"/>
    <p:sldId id="281" r:id="rId23"/>
    <p:sldId id="282" r:id="rId24"/>
    <p:sldId id="284" r:id="rId25"/>
    <p:sldId id="290" r:id="rId26"/>
    <p:sldId id="285" r:id="rId27"/>
    <p:sldId id="286" r:id="rId28"/>
    <p:sldId id="287" r:id="rId29"/>
    <p:sldId id="288" r:id="rId30"/>
    <p:sldId id="289"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baidu.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HTML</a:t>
            </a:r>
            <a:r>
              <a:rPr lang="zh-CN" altLang="en-US"/>
              <a:t>元素间的层级关系</a:t>
            </a:r>
          </a:p>
        </p:txBody>
      </p:sp>
      <p:sp>
        <p:nvSpPr>
          <p:cNvPr id="3" name="内容占位符 2"/>
          <p:cNvSpPr>
            <a:spLocks noGrp="1"/>
          </p:cNvSpPr>
          <p:nvPr>
            <p:ph idx="1"/>
          </p:nvPr>
        </p:nvSpPr>
        <p:spPr/>
        <p:txBody>
          <a:bodyPr>
            <a:normAutofit fontScale="92500" lnSpcReduction="20000"/>
          </a:bodyPr>
          <a:lstStyle/>
          <a:p>
            <a:pPr marL="0" indent="0">
              <a:buNone/>
            </a:pPr>
            <a:r>
              <a:rPr lang="en-US" altLang="zh-CN"/>
              <a:t>&lt;body&gt;</a:t>
            </a:r>
          </a:p>
          <a:p>
            <a:pPr marL="0" indent="0">
              <a:buNone/>
            </a:pPr>
            <a:r>
              <a:rPr lang="en-US" altLang="zh-CN"/>
              <a:t>	&lt;h1&gt;</a:t>
            </a:r>
            <a:r>
              <a:rPr lang="zh-CN" altLang="en-US"/>
              <a:t>标题</a:t>
            </a:r>
            <a:r>
              <a:rPr lang="en-US" altLang="zh-CN"/>
              <a:t>&lt;/h1&gt;</a:t>
            </a:r>
          </a:p>
          <a:p>
            <a:pPr marL="0" indent="0">
              <a:buNone/>
            </a:pPr>
            <a:r>
              <a:rPr lang="en-US" altLang="zh-CN"/>
              <a:t>	&lt;p&gt;</a:t>
            </a:r>
            <a:r>
              <a:rPr lang="zh-CN" altLang="en-US"/>
              <a:t>第一段</a:t>
            </a:r>
            <a:r>
              <a:rPr lang="en-US" altLang="zh-CN"/>
              <a:t>&lt;/p&gt;</a:t>
            </a:r>
          </a:p>
          <a:p>
            <a:pPr marL="0" indent="0">
              <a:buNone/>
            </a:pPr>
            <a:r>
              <a:rPr lang="en-US" altLang="zh-CN"/>
              <a:t>	&lt;ul&gt;</a:t>
            </a:r>
          </a:p>
          <a:p>
            <a:pPr marL="0" indent="0">
              <a:buNone/>
            </a:pPr>
            <a:r>
              <a:rPr lang="en-US" altLang="zh-CN"/>
              <a:t>		&lt;li&gt;</a:t>
            </a:r>
            <a:r>
              <a:rPr lang="zh-CN" altLang="en-US"/>
              <a:t>第一项</a:t>
            </a:r>
            <a:r>
              <a:rPr lang="en-US" altLang="zh-CN"/>
              <a:t>&lt;/li&gt;</a:t>
            </a:r>
          </a:p>
          <a:p>
            <a:pPr marL="0" indent="0">
              <a:buNone/>
            </a:pPr>
            <a:r>
              <a:rPr lang="en-US" altLang="zh-CN"/>
              <a:t>		&lt;li&gt;</a:t>
            </a:r>
            <a:r>
              <a:rPr lang="zh-CN" altLang="en-US"/>
              <a:t>第</a:t>
            </a:r>
            <a:r>
              <a:rPr lang="en-US" altLang="zh-CN"/>
              <a:t>&lt;span&gt;</a:t>
            </a:r>
            <a:r>
              <a:rPr lang="zh-CN" altLang="en-US"/>
              <a:t>二</a:t>
            </a:r>
            <a:r>
              <a:rPr lang="en-US" altLang="zh-CN"/>
              <a:t>&lt;/span&gt;</a:t>
            </a:r>
            <a:r>
              <a:rPr lang="zh-CN" altLang="en-US"/>
              <a:t>项</a:t>
            </a:r>
            <a:r>
              <a:rPr lang="en-US" altLang="zh-CN"/>
              <a:t>&lt;/li&gt;</a:t>
            </a:r>
          </a:p>
          <a:p>
            <a:pPr marL="0" indent="0">
              <a:buNone/>
            </a:pPr>
            <a:r>
              <a:rPr lang="en-US" altLang="zh-CN"/>
              <a:t>		&lt;li&gt;</a:t>
            </a:r>
            <a:r>
              <a:rPr lang="zh-CN" altLang="en-US"/>
              <a:t>第三项</a:t>
            </a:r>
            <a:r>
              <a:rPr lang="en-US" altLang="zh-CN"/>
              <a:t>&lt;/li&gt;</a:t>
            </a:r>
          </a:p>
          <a:p>
            <a:pPr marL="0" indent="0">
              <a:buNone/>
            </a:pPr>
            <a:r>
              <a:rPr lang="en-US" altLang="zh-CN"/>
              <a:t>	&lt;/ul&gt;</a:t>
            </a:r>
          </a:p>
          <a:p>
            <a:pPr marL="0" indent="0">
              <a:buNone/>
            </a:pPr>
            <a:r>
              <a:rPr lang="en-US" altLang="zh-CN"/>
              <a:t>&lt;/body&gt;</a:t>
            </a:r>
            <a:endParaRPr lang="zh-CN" altLang="en-US"/>
          </a:p>
        </p:txBody>
      </p:sp>
      <p:sp>
        <p:nvSpPr>
          <p:cNvPr id="5" name="文本框 4"/>
          <p:cNvSpPr txBox="1"/>
          <p:nvPr/>
        </p:nvSpPr>
        <p:spPr>
          <a:xfrm>
            <a:off x="1331640" y="2996952"/>
            <a:ext cx="3744416" cy="792088"/>
          </a:xfrm>
          <a:prstGeom prst="rect">
            <a:avLst/>
          </a:prstGeom>
          <a:noFill/>
          <a:ln w="12700">
            <a:solidFill>
              <a:srgbClr val="FF0000"/>
            </a:solidFill>
          </a:ln>
        </p:spPr>
        <p:txBody>
          <a:bodyPr wrap="square" rtlCol="0">
            <a:spAutoFit/>
          </a:bodyPr>
          <a:lstStyle/>
          <a:p>
            <a:endParaRPr lang="zh-CN" altLang="en-US"/>
          </a:p>
        </p:txBody>
      </p:sp>
      <p:cxnSp>
        <p:nvCxnSpPr>
          <p:cNvPr id="7" name="直接箭头连接符 6"/>
          <p:cNvCxnSpPr/>
          <p:nvPr/>
        </p:nvCxnSpPr>
        <p:spPr>
          <a:xfrm>
            <a:off x="5076056" y="3356992"/>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940152" y="2895327"/>
            <a:ext cx="2099628" cy="923330"/>
          </a:xfrm>
          <a:prstGeom prst="rect">
            <a:avLst/>
          </a:prstGeom>
          <a:noFill/>
          <a:ln w="12700">
            <a:solidFill>
              <a:srgbClr val="FF0000"/>
            </a:solidFill>
          </a:ln>
        </p:spPr>
        <p:txBody>
          <a:bodyPr wrap="square" rtlCol="0">
            <a:spAutoFit/>
          </a:bodyPr>
          <a:lstStyle/>
          <a:p>
            <a:pPr marL="285750" indent="-285750">
              <a:buFont typeface="Arial" panose="020B0604020202020204" pitchFamily="34" charset="0"/>
              <a:buChar char="•"/>
            </a:pPr>
            <a:r>
              <a:rPr lang="zh-CN" altLang="en-US"/>
              <a:t>父子关系</a:t>
            </a:r>
            <a:endParaRPr lang="en-US" altLang="zh-CN"/>
          </a:p>
          <a:p>
            <a:pPr marL="285750" indent="-285750">
              <a:buFont typeface="Arial" panose="020B0604020202020204" pitchFamily="34" charset="0"/>
              <a:buChar char="•"/>
            </a:pPr>
            <a:r>
              <a:rPr lang="en-US" altLang="zh-CN"/>
              <a:t>ul</a:t>
            </a:r>
            <a:r>
              <a:rPr lang="zh-CN" altLang="en-US"/>
              <a:t>是</a:t>
            </a:r>
            <a:r>
              <a:rPr lang="en-US" altLang="zh-CN"/>
              <a:t>li</a:t>
            </a:r>
            <a:r>
              <a:rPr lang="zh-CN" altLang="en-US"/>
              <a:t>的父元素</a:t>
            </a:r>
            <a:endParaRPr lang="en-US" altLang="zh-CN"/>
          </a:p>
          <a:p>
            <a:pPr marL="285750" indent="-285750">
              <a:buFont typeface="Arial" panose="020B0604020202020204" pitchFamily="34" charset="0"/>
              <a:buChar char="•"/>
            </a:pPr>
            <a:r>
              <a:rPr lang="en-US" altLang="zh-CN"/>
              <a:t>li</a:t>
            </a:r>
            <a:r>
              <a:rPr lang="zh-CN" altLang="en-US"/>
              <a:t>是</a:t>
            </a:r>
            <a:r>
              <a:rPr lang="en-US" altLang="zh-CN"/>
              <a:t>ul</a:t>
            </a:r>
            <a:r>
              <a:rPr lang="zh-CN" altLang="en-US"/>
              <a:t>的子元素</a:t>
            </a:r>
          </a:p>
        </p:txBody>
      </p:sp>
      <p:sp>
        <p:nvSpPr>
          <p:cNvPr id="9" name="文本框 8"/>
          <p:cNvSpPr txBox="1"/>
          <p:nvPr/>
        </p:nvSpPr>
        <p:spPr>
          <a:xfrm>
            <a:off x="1331640" y="2060848"/>
            <a:ext cx="2952328" cy="864000"/>
          </a:xfrm>
          <a:prstGeom prst="rect">
            <a:avLst/>
          </a:prstGeom>
          <a:noFill/>
          <a:ln w="12700">
            <a:solidFill>
              <a:srgbClr val="FF0000"/>
            </a:solidFill>
          </a:ln>
        </p:spPr>
        <p:txBody>
          <a:bodyPr wrap="square" rtlCol="0">
            <a:spAutoFit/>
          </a:bodyPr>
          <a:lstStyle/>
          <a:p>
            <a:endParaRPr lang="zh-CN" altLang="en-US"/>
          </a:p>
        </p:txBody>
      </p:sp>
      <p:sp>
        <p:nvSpPr>
          <p:cNvPr id="10" name="文本框 9"/>
          <p:cNvSpPr txBox="1"/>
          <p:nvPr/>
        </p:nvSpPr>
        <p:spPr>
          <a:xfrm>
            <a:off x="5208676" y="2062589"/>
            <a:ext cx="2243644" cy="646331"/>
          </a:xfrm>
          <a:prstGeom prst="rect">
            <a:avLst/>
          </a:prstGeom>
          <a:noFill/>
          <a:ln w="12700">
            <a:solidFill>
              <a:srgbClr val="FF0000"/>
            </a:solidFill>
          </a:ln>
        </p:spPr>
        <p:txBody>
          <a:bodyPr wrap="square" rtlCol="0">
            <a:spAutoFit/>
          </a:bodyPr>
          <a:lstStyle/>
          <a:p>
            <a:pPr marL="285750" indent="-285750">
              <a:buFont typeface="Arial" panose="020B0604020202020204" pitchFamily="34" charset="0"/>
              <a:buChar char="•"/>
            </a:pPr>
            <a:r>
              <a:rPr lang="zh-CN" altLang="en-US"/>
              <a:t>兄弟关系</a:t>
            </a:r>
            <a:endParaRPr lang="en-US" altLang="zh-CN"/>
          </a:p>
          <a:p>
            <a:pPr marL="285750" indent="-285750">
              <a:buFont typeface="Arial" panose="020B0604020202020204" pitchFamily="34" charset="0"/>
              <a:buChar char="•"/>
            </a:pPr>
            <a:r>
              <a:rPr lang="en-US" altLang="zh-CN"/>
              <a:t>h1</a:t>
            </a:r>
            <a:r>
              <a:rPr lang="zh-CN" altLang="en-US"/>
              <a:t>是</a:t>
            </a:r>
            <a:r>
              <a:rPr lang="en-US" altLang="zh-CN"/>
              <a:t>p</a:t>
            </a:r>
            <a:r>
              <a:rPr lang="zh-CN" altLang="en-US"/>
              <a:t>的兄弟元素</a:t>
            </a:r>
            <a:endParaRPr lang="en-US" altLang="zh-CN"/>
          </a:p>
        </p:txBody>
      </p:sp>
      <p:cxnSp>
        <p:nvCxnSpPr>
          <p:cNvPr id="11" name="直接箭头连接符 10"/>
          <p:cNvCxnSpPr/>
          <p:nvPr/>
        </p:nvCxnSpPr>
        <p:spPr>
          <a:xfrm>
            <a:off x="4283968" y="2348880"/>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239852" y="3875428"/>
            <a:ext cx="2880000" cy="489676"/>
          </a:xfrm>
          <a:prstGeom prst="rect">
            <a:avLst/>
          </a:prstGeom>
          <a:noFill/>
          <a:ln w="12700">
            <a:solidFill>
              <a:srgbClr val="FF0000"/>
            </a:solidFill>
          </a:ln>
        </p:spPr>
        <p:txBody>
          <a:bodyPr wrap="square" rtlCol="0">
            <a:spAutoFit/>
          </a:bodyPr>
          <a:lstStyle/>
          <a:p>
            <a:endParaRPr lang="zh-CN" altLang="en-US"/>
          </a:p>
        </p:txBody>
      </p:sp>
      <p:cxnSp>
        <p:nvCxnSpPr>
          <p:cNvPr id="13" name="直接箭头连接符 12"/>
          <p:cNvCxnSpPr/>
          <p:nvPr/>
        </p:nvCxnSpPr>
        <p:spPr>
          <a:xfrm>
            <a:off x="5580112" y="4361656"/>
            <a:ext cx="73"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663718" y="4957192"/>
            <a:ext cx="2932618" cy="923330"/>
          </a:xfrm>
          <a:prstGeom prst="rect">
            <a:avLst/>
          </a:prstGeom>
          <a:noFill/>
          <a:ln w="12700">
            <a:solidFill>
              <a:srgbClr val="FF0000"/>
            </a:solidFill>
          </a:ln>
        </p:spPr>
        <p:txBody>
          <a:bodyPr wrap="square" rtlCol="0">
            <a:spAutoFit/>
          </a:bodyPr>
          <a:lstStyle/>
          <a:p>
            <a:pPr marL="285750" indent="-285750">
              <a:buFont typeface="Arial" panose="020B0604020202020204" pitchFamily="34" charset="0"/>
              <a:buChar char="•"/>
            </a:pPr>
            <a:r>
              <a:rPr lang="en-US" altLang="zh-CN"/>
              <a:t>span</a:t>
            </a:r>
            <a:r>
              <a:rPr lang="zh-CN" altLang="en-US"/>
              <a:t>是第二个</a:t>
            </a:r>
            <a:r>
              <a:rPr lang="en-US" altLang="zh-CN"/>
              <a:t>li</a:t>
            </a:r>
            <a:r>
              <a:rPr lang="zh-CN" altLang="en-US"/>
              <a:t>的子元素</a:t>
            </a:r>
            <a:endParaRPr lang="en-US" altLang="zh-CN"/>
          </a:p>
          <a:p>
            <a:pPr marL="285750" indent="-285750">
              <a:buFont typeface="Arial" panose="020B0604020202020204" pitchFamily="34" charset="0"/>
              <a:buChar char="•"/>
            </a:pPr>
            <a:r>
              <a:rPr lang="en-US" altLang="zh-CN"/>
              <a:t>span</a:t>
            </a:r>
            <a:r>
              <a:rPr lang="zh-CN" altLang="en-US"/>
              <a:t>是</a:t>
            </a:r>
            <a:r>
              <a:rPr lang="en-US" altLang="zh-CN"/>
              <a:t>ul</a:t>
            </a:r>
            <a:r>
              <a:rPr lang="zh-CN" altLang="en-US"/>
              <a:t>的后代元素</a:t>
            </a:r>
            <a:endParaRPr lang="en-US" altLang="zh-CN"/>
          </a:p>
          <a:p>
            <a:pPr marL="285750" indent="-285750">
              <a:buFont typeface="Arial" panose="020B0604020202020204" pitchFamily="34" charset="0"/>
              <a:buChar char="•"/>
            </a:pPr>
            <a:r>
              <a:rPr lang="en-US" altLang="zh-CN"/>
              <a:t>ul</a:t>
            </a:r>
            <a:r>
              <a:rPr lang="zh-CN" altLang="en-US"/>
              <a:t>是</a:t>
            </a:r>
            <a:r>
              <a:rPr lang="en-US" altLang="zh-CN"/>
              <a:t>span</a:t>
            </a:r>
            <a:r>
              <a:rPr lang="zh-CN" altLang="en-US"/>
              <a:t>的祖先元素</a:t>
            </a:r>
          </a:p>
        </p:txBody>
      </p:sp>
    </p:spTree>
    <p:extLst>
      <p:ext uri="{BB962C8B-B14F-4D97-AF65-F5344CB8AC3E}">
        <p14:creationId xmlns:p14="http://schemas.microsoft.com/office/powerpoint/2010/main" val="90754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2"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通用选择器</a:t>
            </a:r>
          </a:p>
        </p:txBody>
      </p:sp>
      <p:sp>
        <p:nvSpPr>
          <p:cNvPr id="3" name="内容占位符 2"/>
          <p:cNvSpPr>
            <a:spLocks noGrp="1"/>
          </p:cNvSpPr>
          <p:nvPr>
            <p:ph idx="1"/>
          </p:nvPr>
        </p:nvSpPr>
        <p:spPr/>
        <p:txBody>
          <a:bodyPr/>
          <a:lstStyle/>
          <a:p>
            <a:r>
              <a:rPr lang="zh-CN" altLang="en-US"/>
              <a:t>作用：选择所有元素</a:t>
            </a:r>
            <a:endParaRPr lang="en-US" altLang="zh-CN"/>
          </a:p>
          <a:p>
            <a:r>
              <a:rPr lang="zh-CN" altLang="en-US"/>
              <a:t>结构：</a:t>
            </a:r>
            <a:r>
              <a:rPr lang="en-US" altLang="zh-CN"/>
              <a:t>* { … }</a:t>
            </a:r>
          </a:p>
        </p:txBody>
      </p:sp>
    </p:spTree>
    <p:extLst>
      <p:ext uri="{BB962C8B-B14F-4D97-AF65-F5344CB8AC3E}">
        <p14:creationId xmlns:p14="http://schemas.microsoft.com/office/powerpoint/2010/main" val="4109824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元素类型选择器</a:t>
            </a:r>
          </a:p>
        </p:txBody>
      </p:sp>
      <p:sp>
        <p:nvSpPr>
          <p:cNvPr id="3" name="内容占位符 2"/>
          <p:cNvSpPr>
            <a:spLocks noGrp="1"/>
          </p:cNvSpPr>
          <p:nvPr>
            <p:ph idx="1"/>
          </p:nvPr>
        </p:nvSpPr>
        <p:spPr/>
        <p:txBody>
          <a:bodyPr/>
          <a:lstStyle/>
          <a:p>
            <a:r>
              <a:rPr lang="zh-CN" altLang="en-US"/>
              <a:t>作用：通过元素类型选择元素</a:t>
            </a:r>
            <a:endParaRPr lang="en-US" altLang="zh-CN"/>
          </a:p>
          <a:p>
            <a:r>
              <a:rPr lang="zh-CN" altLang="en-US"/>
              <a:t>结构：</a:t>
            </a:r>
            <a:r>
              <a:rPr lang="en-US" altLang="zh-CN"/>
              <a:t>&lt;</a:t>
            </a:r>
            <a:r>
              <a:rPr lang="zh-CN" altLang="en-US"/>
              <a:t>元素标签</a:t>
            </a:r>
            <a:r>
              <a:rPr lang="en-US" altLang="zh-CN"/>
              <a:t>&gt; { … }</a:t>
            </a:r>
          </a:p>
          <a:p>
            <a:r>
              <a:rPr lang="zh-CN" altLang="en-US"/>
              <a:t>示例：</a:t>
            </a:r>
            <a:r>
              <a:rPr lang="en-US" altLang="zh-CN"/>
              <a:t>p { … }</a:t>
            </a:r>
          </a:p>
          <a:p>
            <a:endParaRPr lang="zh-CN" altLang="en-US"/>
          </a:p>
        </p:txBody>
      </p:sp>
    </p:spTree>
    <p:extLst>
      <p:ext uri="{BB962C8B-B14F-4D97-AF65-F5344CB8AC3E}">
        <p14:creationId xmlns:p14="http://schemas.microsoft.com/office/powerpoint/2010/main" val="1000922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类选择器</a:t>
            </a:r>
          </a:p>
        </p:txBody>
      </p:sp>
      <p:sp>
        <p:nvSpPr>
          <p:cNvPr id="3" name="内容占位符 2"/>
          <p:cNvSpPr>
            <a:spLocks noGrp="1"/>
          </p:cNvSpPr>
          <p:nvPr>
            <p:ph idx="1"/>
          </p:nvPr>
        </p:nvSpPr>
        <p:spPr/>
        <p:txBody>
          <a:bodyPr>
            <a:normAutofit fontScale="92500" lnSpcReduction="20000"/>
          </a:bodyPr>
          <a:lstStyle/>
          <a:p>
            <a:r>
              <a:rPr lang="zh-CN" altLang="en-US"/>
              <a:t>作用：通过元素</a:t>
            </a:r>
            <a:r>
              <a:rPr lang="en-US" altLang="zh-CN"/>
              <a:t>class</a:t>
            </a:r>
            <a:r>
              <a:rPr lang="zh-CN" altLang="en-US"/>
              <a:t>属性的值选择元素</a:t>
            </a:r>
            <a:endParaRPr lang="en-US" altLang="zh-CN"/>
          </a:p>
          <a:p>
            <a:r>
              <a:rPr lang="zh-CN" altLang="en-US"/>
              <a:t>结构：</a:t>
            </a:r>
            <a:r>
              <a:rPr lang="en-US" altLang="zh-CN"/>
              <a:t>&lt;</a:t>
            </a:r>
            <a:r>
              <a:rPr lang="zh-CN" altLang="en-US"/>
              <a:t>类名</a:t>
            </a:r>
            <a:r>
              <a:rPr lang="en-US" altLang="zh-CN"/>
              <a:t>&gt; </a:t>
            </a:r>
            <a:r>
              <a:rPr lang="zh-CN" altLang="en-US"/>
              <a:t>或 </a:t>
            </a:r>
            <a:r>
              <a:rPr lang="en-US" altLang="zh-CN"/>
              <a:t>&lt;</a:t>
            </a:r>
            <a:r>
              <a:rPr lang="zh-CN" altLang="en-US"/>
              <a:t>元素类型</a:t>
            </a:r>
            <a:r>
              <a:rPr lang="en-US" altLang="zh-CN"/>
              <a:t>&gt;.&lt;</a:t>
            </a:r>
            <a:r>
              <a:rPr lang="zh-CN" altLang="en-US"/>
              <a:t>类名</a:t>
            </a:r>
            <a:r>
              <a:rPr lang="en-US" altLang="zh-CN"/>
              <a:t>&gt; { .. }</a:t>
            </a:r>
          </a:p>
          <a:p>
            <a:r>
              <a:rPr lang="zh-CN" altLang="en-US"/>
              <a:t>示例：</a:t>
            </a:r>
            <a:r>
              <a:rPr lang="en-US" altLang="zh-CN"/>
              <a:t>p.content { .. }</a:t>
            </a:r>
          </a:p>
          <a:p>
            <a:endParaRPr lang="en-US" altLang="zh-CN"/>
          </a:p>
          <a:p>
            <a:r>
              <a:rPr lang="zh-CN" altLang="en-US"/>
              <a:t>元素</a:t>
            </a:r>
            <a:r>
              <a:rPr lang="en-US" altLang="zh-CN"/>
              <a:t>class</a:t>
            </a:r>
            <a:r>
              <a:rPr lang="zh-CN" altLang="en-US"/>
              <a:t>属性的值，称位类名。</a:t>
            </a:r>
            <a:r>
              <a:rPr lang="en-US" altLang="zh-CN"/>
              <a:t>class</a:t>
            </a:r>
            <a:r>
              <a:rPr lang="zh-CN" altLang="en-US"/>
              <a:t>属性的值是一个自定义的字符串。</a:t>
            </a:r>
            <a:endParaRPr lang="en-US" altLang="zh-CN"/>
          </a:p>
          <a:p>
            <a:r>
              <a:rPr lang="zh-CN" altLang="en-US"/>
              <a:t>一个</a:t>
            </a:r>
            <a:r>
              <a:rPr lang="en-US" altLang="zh-CN"/>
              <a:t>HTML</a:t>
            </a:r>
            <a:r>
              <a:rPr lang="zh-CN" altLang="en-US"/>
              <a:t>文档中，多个元素可以使用相同的类名</a:t>
            </a:r>
            <a:endParaRPr lang="en-US" altLang="zh-CN"/>
          </a:p>
          <a:p>
            <a:r>
              <a:rPr lang="zh-CN" altLang="en-US"/>
              <a:t>一个元素可以设置多个类名，类名与类名之间用空格隔开</a:t>
            </a:r>
          </a:p>
        </p:txBody>
      </p:sp>
    </p:spTree>
    <p:extLst>
      <p:ext uri="{BB962C8B-B14F-4D97-AF65-F5344CB8AC3E}">
        <p14:creationId xmlns:p14="http://schemas.microsoft.com/office/powerpoint/2010/main" val="2403380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ID</a:t>
            </a:r>
            <a:r>
              <a:rPr lang="zh-CN" altLang="en-US"/>
              <a:t>选择器</a:t>
            </a:r>
          </a:p>
        </p:txBody>
      </p:sp>
      <p:sp>
        <p:nvSpPr>
          <p:cNvPr id="3" name="内容占位符 2"/>
          <p:cNvSpPr>
            <a:spLocks noGrp="1"/>
          </p:cNvSpPr>
          <p:nvPr>
            <p:ph idx="1"/>
          </p:nvPr>
        </p:nvSpPr>
        <p:spPr/>
        <p:txBody>
          <a:bodyPr/>
          <a:lstStyle/>
          <a:p>
            <a:r>
              <a:rPr lang="zh-CN" altLang="en-US"/>
              <a:t>作用：通过元素的</a:t>
            </a:r>
            <a:r>
              <a:rPr lang="en-US" altLang="zh-CN"/>
              <a:t>ID</a:t>
            </a:r>
            <a:r>
              <a:rPr lang="zh-CN" altLang="en-US"/>
              <a:t>值选择元素</a:t>
            </a:r>
            <a:endParaRPr lang="en-US" altLang="zh-CN"/>
          </a:p>
          <a:p>
            <a:r>
              <a:rPr lang="zh-CN" altLang="en-US"/>
              <a:t>结构：</a:t>
            </a:r>
            <a:r>
              <a:rPr lang="en-US" altLang="zh-CN"/>
              <a:t>#&lt;id</a:t>
            </a:r>
            <a:r>
              <a:rPr lang="zh-CN" altLang="en-US"/>
              <a:t>值</a:t>
            </a:r>
            <a:r>
              <a:rPr lang="en-US" altLang="zh-CN"/>
              <a:t>&gt;</a:t>
            </a:r>
          </a:p>
          <a:p>
            <a:r>
              <a:rPr lang="zh-CN" altLang="en-US"/>
              <a:t>示例：</a:t>
            </a:r>
            <a:r>
              <a:rPr lang="en-US" altLang="zh-CN"/>
              <a:t>#w3 { … }</a:t>
            </a:r>
          </a:p>
          <a:p>
            <a:endParaRPr lang="en-US" altLang="zh-CN"/>
          </a:p>
          <a:p>
            <a:r>
              <a:rPr lang="zh-CN" altLang="en-US"/>
              <a:t>元素</a:t>
            </a:r>
            <a:r>
              <a:rPr lang="en-US" altLang="zh-CN"/>
              <a:t>id</a:t>
            </a:r>
            <a:r>
              <a:rPr lang="zh-CN" altLang="en-US"/>
              <a:t>属性的值，称位</a:t>
            </a:r>
            <a:r>
              <a:rPr lang="en-US" altLang="zh-CN"/>
              <a:t>ID</a:t>
            </a:r>
            <a:r>
              <a:rPr lang="zh-CN" altLang="en-US"/>
              <a:t>值，在</a:t>
            </a:r>
            <a:r>
              <a:rPr lang="en-US" altLang="zh-CN"/>
              <a:t>HTML</a:t>
            </a:r>
            <a:r>
              <a:rPr lang="zh-CN" altLang="en-US"/>
              <a:t>文档中，</a:t>
            </a:r>
            <a:r>
              <a:rPr lang="en-US" altLang="zh-CN"/>
              <a:t>ID</a:t>
            </a:r>
            <a:r>
              <a:rPr lang="zh-CN" altLang="en-US"/>
              <a:t>值不能重复，不能存在多个元素使用相同的</a:t>
            </a:r>
            <a:r>
              <a:rPr lang="en-US" altLang="zh-CN"/>
              <a:t>ID</a:t>
            </a:r>
            <a:r>
              <a:rPr lang="zh-CN" altLang="en-US"/>
              <a:t>值。</a:t>
            </a:r>
          </a:p>
        </p:txBody>
      </p:sp>
    </p:spTree>
    <p:extLst>
      <p:ext uri="{BB962C8B-B14F-4D97-AF65-F5344CB8AC3E}">
        <p14:creationId xmlns:p14="http://schemas.microsoft.com/office/powerpoint/2010/main" val="461180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属性选择器</a:t>
            </a:r>
          </a:p>
        </p:txBody>
      </p:sp>
      <p:sp>
        <p:nvSpPr>
          <p:cNvPr id="3" name="内容占位符 2"/>
          <p:cNvSpPr>
            <a:spLocks noGrp="1"/>
          </p:cNvSpPr>
          <p:nvPr>
            <p:ph idx="1"/>
          </p:nvPr>
        </p:nvSpPr>
        <p:spPr/>
        <p:txBody>
          <a:bodyPr/>
          <a:lstStyle/>
          <a:p>
            <a:r>
              <a:rPr lang="zh-CN" altLang="en-US"/>
              <a:t>作用：通过元素的属性选择元素。</a:t>
            </a:r>
            <a:endParaRPr lang="en-US" altLang="zh-CN"/>
          </a:p>
          <a:p>
            <a:r>
              <a:rPr lang="zh-CN" altLang="en-US"/>
              <a:t>结构：</a:t>
            </a:r>
            <a:r>
              <a:rPr lang="en-US" altLang="zh-CN"/>
              <a:t>[&lt;</a:t>
            </a:r>
            <a:r>
              <a:rPr lang="zh-CN" altLang="en-US"/>
              <a:t>条件</a:t>
            </a:r>
            <a:r>
              <a:rPr lang="en-US" altLang="zh-CN"/>
              <a:t>&gt;] </a:t>
            </a:r>
            <a:r>
              <a:rPr lang="zh-CN" altLang="en-US"/>
              <a:t>或 </a:t>
            </a:r>
            <a:r>
              <a:rPr lang="en-US" altLang="zh-CN"/>
              <a:t>&lt;</a:t>
            </a:r>
            <a:r>
              <a:rPr lang="zh-CN" altLang="en-US"/>
              <a:t>元素标签</a:t>
            </a:r>
            <a:r>
              <a:rPr lang="en-US" altLang="zh-CN"/>
              <a:t>&gt;[&lt;</a:t>
            </a:r>
            <a:r>
              <a:rPr lang="zh-CN" altLang="en-US"/>
              <a:t>条件</a:t>
            </a:r>
            <a:r>
              <a:rPr lang="en-US" altLang="zh-CN"/>
              <a:t>&gt;] { … }</a:t>
            </a:r>
          </a:p>
          <a:p>
            <a:r>
              <a:rPr lang="zh-CN" altLang="en-US"/>
              <a:t>示例：</a:t>
            </a:r>
            <a:r>
              <a:rPr lang="en-US" altLang="zh-CN"/>
              <a:t>[href] { … } </a:t>
            </a:r>
            <a:r>
              <a:rPr lang="zh-CN" altLang="en-US"/>
              <a:t>或 </a:t>
            </a:r>
            <a:r>
              <a:rPr lang="en-US" altLang="zh-CN"/>
              <a:t>input[text=“text”]</a:t>
            </a:r>
          </a:p>
          <a:p>
            <a:endParaRPr lang="en-US" altLang="zh-CN"/>
          </a:p>
          <a:p>
            <a:endParaRPr lang="en-US" altLang="zh-CN"/>
          </a:p>
          <a:p>
            <a:endParaRPr lang="en-US" altLang="zh-CN"/>
          </a:p>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07726669"/>
              </p:ext>
            </p:extLst>
          </p:nvPr>
        </p:nvGraphicFramePr>
        <p:xfrm>
          <a:off x="683568" y="3645024"/>
          <a:ext cx="7524000" cy="2834640"/>
        </p:xfrm>
        <a:graphic>
          <a:graphicData uri="http://schemas.openxmlformats.org/drawingml/2006/table">
            <a:tbl>
              <a:tblPr firstRow="1" bandRow="1">
                <a:tableStyleId>{5C22544A-7EE6-4342-B048-85BDC9FD1C3A}</a:tableStyleId>
              </a:tblPr>
              <a:tblGrid>
                <a:gridCol w="2124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0">
                <a:tc gridSpan="2">
                  <a:txBody>
                    <a:bodyPr/>
                    <a:lstStyle/>
                    <a:p>
                      <a:pPr algn="ctr"/>
                      <a:r>
                        <a:rPr lang="zh-CN" altLang="en-US"/>
                        <a:t>属性选择器的条件</a:t>
                      </a:r>
                    </a:p>
                  </a:txBody>
                  <a:tcPr anchor="ctr"/>
                </a:tc>
                <a:tc hMerge="1">
                  <a:txBody>
                    <a:bodyPr/>
                    <a:lstStyle/>
                    <a:p>
                      <a:pPr algn="ctr"/>
                      <a:endParaRPr lang="zh-CN" altLang="en-US"/>
                    </a:p>
                  </a:txBody>
                  <a:tcPr anchor="ctr"/>
                </a:tc>
                <a:extLst>
                  <a:ext uri="{0D108BD9-81ED-4DB2-BD59-A6C34878D82A}">
                    <a16:rowId xmlns:a16="http://schemas.microsoft.com/office/drawing/2014/main" val="10000"/>
                  </a:ext>
                </a:extLst>
              </a:tr>
              <a:tr h="0">
                <a:tc>
                  <a:txBody>
                    <a:bodyPr/>
                    <a:lstStyle/>
                    <a:p>
                      <a:pPr algn="ctr"/>
                      <a:r>
                        <a:rPr lang="en-US" altLang="zh-CN"/>
                        <a:t>[attr]</a:t>
                      </a:r>
                      <a:endParaRPr lang="zh-CN" altLang="en-US"/>
                    </a:p>
                  </a:txBody>
                  <a:tcPr anchor="ctr"/>
                </a:tc>
                <a:tc>
                  <a:txBody>
                    <a:bodyPr/>
                    <a:lstStyle/>
                    <a:p>
                      <a:pPr algn="l"/>
                      <a:r>
                        <a:rPr lang="zh-CN" altLang="en-US"/>
                        <a:t>选择定义</a:t>
                      </a:r>
                      <a:r>
                        <a:rPr lang="en-US" altLang="zh-CN"/>
                        <a:t>attr</a:t>
                      </a:r>
                      <a:r>
                        <a:rPr lang="zh-CN" altLang="en-US"/>
                        <a:t>属性的元素，忽略属性值</a:t>
                      </a:r>
                    </a:p>
                  </a:txBody>
                  <a:tcPr anchor="ctr"/>
                </a:tc>
                <a:extLst>
                  <a:ext uri="{0D108BD9-81ED-4DB2-BD59-A6C34878D82A}">
                    <a16:rowId xmlns:a16="http://schemas.microsoft.com/office/drawing/2014/main" val="10001"/>
                  </a:ext>
                </a:extLst>
              </a:tr>
              <a:tr h="0">
                <a:tc>
                  <a:txBody>
                    <a:bodyPr/>
                    <a:lstStyle/>
                    <a:p>
                      <a:pPr algn="ctr"/>
                      <a:r>
                        <a:rPr lang="en-US" altLang="zh-CN"/>
                        <a:t>[attr=“val”]</a:t>
                      </a:r>
                      <a:endParaRPr lang="zh-CN" altLang="en-US"/>
                    </a:p>
                  </a:txBody>
                  <a:tcPr anchor="ctr"/>
                </a:tc>
                <a:tc>
                  <a:txBody>
                    <a:bodyPr/>
                    <a:lstStyle/>
                    <a:p>
                      <a:pPr algn="l"/>
                      <a:r>
                        <a:rPr lang="zh-CN" altLang="en-US"/>
                        <a:t>选择定义</a:t>
                      </a:r>
                      <a:r>
                        <a:rPr lang="en-US" altLang="zh-CN"/>
                        <a:t>attr</a:t>
                      </a:r>
                      <a:r>
                        <a:rPr lang="zh-CN" altLang="en-US"/>
                        <a:t>属性，且属性值为</a:t>
                      </a:r>
                      <a:r>
                        <a:rPr lang="en-US" altLang="zh-CN"/>
                        <a:t>val</a:t>
                      </a:r>
                      <a:r>
                        <a:rPr lang="zh-CN" altLang="en-US"/>
                        <a:t>的元素</a:t>
                      </a:r>
                    </a:p>
                  </a:txBody>
                  <a:tcPr anchor="ctr"/>
                </a:tc>
                <a:extLst>
                  <a:ext uri="{0D108BD9-81ED-4DB2-BD59-A6C34878D82A}">
                    <a16:rowId xmlns:a16="http://schemas.microsoft.com/office/drawing/2014/main" val="10002"/>
                  </a:ext>
                </a:extLst>
              </a:tr>
              <a:tr h="0">
                <a:tc>
                  <a:txBody>
                    <a:bodyPr/>
                    <a:lstStyle/>
                    <a:p>
                      <a:pPr algn="ctr"/>
                      <a:r>
                        <a:rPr lang="en-US" altLang="zh-CN"/>
                        <a:t>[attr^=“val”]</a:t>
                      </a:r>
                      <a:endParaRPr lang="zh-CN" altLang="en-US"/>
                    </a:p>
                  </a:txBody>
                  <a:tcPr anchor="ctr"/>
                </a:tc>
                <a:tc>
                  <a:txBody>
                    <a:bodyPr/>
                    <a:lstStyle/>
                    <a:p>
                      <a:pPr algn="l"/>
                      <a:r>
                        <a:rPr lang="zh-CN" altLang="en-US"/>
                        <a:t>选择定义</a:t>
                      </a:r>
                      <a:r>
                        <a:rPr lang="en-US" altLang="zh-CN"/>
                        <a:t>attr</a:t>
                      </a:r>
                      <a:r>
                        <a:rPr lang="zh-CN" altLang="en-US"/>
                        <a:t>属性，且属性值以字符串</a:t>
                      </a:r>
                      <a:r>
                        <a:rPr lang="en-US" altLang="zh-CN"/>
                        <a:t>val</a:t>
                      </a:r>
                      <a:r>
                        <a:rPr lang="zh-CN" altLang="en-US"/>
                        <a:t>开头的元素</a:t>
                      </a:r>
                    </a:p>
                  </a:txBody>
                  <a:tcPr anchor="ctr"/>
                </a:tc>
                <a:extLst>
                  <a:ext uri="{0D108BD9-81ED-4DB2-BD59-A6C34878D82A}">
                    <a16:rowId xmlns:a16="http://schemas.microsoft.com/office/drawing/2014/main" val="10003"/>
                  </a:ext>
                </a:extLst>
              </a:tr>
              <a:tr h="0">
                <a:tc>
                  <a:txBody>
                    <a:bodyPr/>
                    <a:lstStyle/>
                    <a:p>
                      <a:pPr algn="ctr"/>
                      <a:r>
                        <a:rPr lang="en-US" altLang="zh-CN"/>
                        <a:t>[attr$=“val”]</a:t>
                      </a:r>
                      <a:endParaRPr lang="zh-CN" altLang="en-US"/>
                    </a:p>
                  </a:txBody>
                  <a:tcPr anchor="ctr"/>
                </a:tc>
                <a:tc>
                  <a:txBody>
                    <a:bodyPr/>
                    <a:lstStyle/>
                    <a:p>
                      <a:pPr algn="l"/>
                      <a:r>
                        <a:rPr lang="zh-CN" altLang="en-US"/>
                        <a:t>选择定义</a:t>
                      </a:r>
                      <a:r>
                        <a:rPr lang="en-US" altLang="zh-CN"/>
                        <a:t>attr</a:t>
                      </a:r>
                      <a:r>
                        <a:rPr lang="zh-CN" altLang="en-US"/>
                        <a:t>属性，且属性值以字符串</a:t>
                      </a:r>
                      <a:r>
                        <a:rPr lang="en-US" altLang="zh-CN"/>
                        <a:t>val</a:t>
                      </a:r>
                      <a:r>
                        <a:rPr lang="zh-CN" altLang="en-US"/>
                        <a:t>结尾的元素</a:t>
                      </a:r>
                    </a:p>
                  </a:txBody>
                  <a:tcPr anchor="ctr"/>
                </a:tc>
                <a:extLst>
                  <a:ext uri="{0D108BD9-81ED-4DB2-BD59-A6C34878D82A}">
                    <a16:rowId xmlns:a16="http://schemas.microsoft.com/office/drawing/2014/main" val="10004"/>
                  </a:ext>
                </a:extLst>
              </a:tr>
              <a:tr h="0">
                <a:tc>
                  <a:txBody>
                    <a:bodyPr/>
                    <a:lstStyle/>
                    <a:p>
                      <a:pPr algn="ctr"/>
                      <a:r>
                        <a:rPr lang="en-US" altLang="zh-CN"/>
                        <a:t>[attr*=“val”]</a:t>
                      </a:r>
                      <a:endParaRPr lang="zh-CN" altLang="en-US"/>
                    </a:p>
                  </a:txBody>
                  <a:tcPr anchor="ctr"/>
                </a:tc>
                <a:tc>
                  <a:txBody>
                    <a:bodyPr/>
                    <a:lstStyle/>
                    <a:p>
                      <a:pPr algn="l"/>
                      <a:r>
                        <a:rPr lang="zh-CN" altLang="en-US"/>
                        <a:t>选择定义</a:t>
                      </a:r>
                      <a:r>
                        <a:rPr lang="en-US" altLang="zh-CN"/>
                        <a:t>attr</a:t>
                      </a:r>
                      <a:r>
                        <a:rPr lang="zh-CN" altLang="en-US"/>
                        <a:t>属性，且属性值包含字符串</a:t>
                      </a:r>
                      <a:r>
                        <a:rPr lang="en-US" altLang="zh-CN"/>
                        <a:t>val</a:t>
                      </a:r>
                      <a:r>
                        <a:rPr lang="zh-CN" altLang="en-US"/>
                        <a:t>的元素</a:t>
                      </a:r>
                    </a:p>
                  </a:txBody>
                  <a:tcPr anchor="ctr"/>
                </a:tc>
                <a:extLst>
                  <a:ext uri="{0D108BD9-81ED-4DB2-BD59-A6C34878D82A}">
                    <a16:rowId xmlns:a16="http://schemas.microsoft.com/office/drawing/2014/main" val="10005"/>
                  </a:ext>
                </a:extLst>
              </a:tr>
              <a:tr h="0">
                <a:tc>
                  <a:txBody>
                    <a:bodyPr/>
                    <a:lstStyle/>
                    <a:p>
                      <a:pPr algn="ctr"/>
                      <a:r>
                        <a:rPr lang="en-US" altLang="zh-CN"/>
                        <a:t>[attr~=“val”]</a:t>
                      </a:r>
                      <a:endParaRPr lang="zh-CN" altLang="en-US"/>
                    </a:p>
                  </a:txBody>
                  <a:tcPr anchor="ctr"/>
                </a:tc>
                <a:tc>
                  <a:txBody>
                    <a:bodyPr/>
                    <a:lstStyle/>
                    <a:p>
                      <a:pPr algn="l"/>
                      <a:r>
                        <a:rPr lang="zh-CN" altLang="en-US" sz="1800" b="0" i="0" kern="1200">
                          <a:solidFill>
                            <a:schemeClr val="dk1"/>
                          </a:solidFill>
                          <a:effectLst/>
                          <a:latin typeface="+mn-lt"/>
                          <a:ea typeface="+mn-ea"/>
                          <a:cs typeface="+mn-cs"/>
                        </a:rPr>
                        <a:t>选择定义</a:t>
                      </a:r>
                      <a:r>
                        <a:rPr lang="en-US" altLang="zh-CN" sz="1800" b="0" i="0" kern="1200">
                          <a:solidFill>
                            <a:schemeClr val="dk1"/>
                          </a:solidFill>
                          <a:effectLst/>
                          <a:latin typeface="+mn-lt"/>
                          <a:ea typeface="+mn-ea"/>
                          <a:cs typeface="+mn-cs"/>
                        </a:rPr>
                        <a:t>attr</a:t>
                      </a:r>
                      <a:r>
                        <a:rPr lang="zh-CN" altLang="en-US" sz="1800" b="0" i="0" kern="1200">
                          <a:solidFill>
                            <a:schemeClr val="dk1"/>
                          </a:solidFill>
                          <a:effectLst/>
                          <a:latin typeface="+mn-lt"/>
                          <a:ea typeface="+mn-ea"/>
                          <a:cs typeface="+mn-cs"/>
                        </a:rPr>
                        <a:t>属性，且属性值具有多个值，其中一个为字符串</a:t>
                      </a:r>
                      <a:r>
                        <a:rPr lang="en-US" altLang="zh-CN" sz="1800" b="0" i="0" kern="1200">
                          <a:solidFill>
                            <a:schemeClr val="dk1"/>
                          </a:solidFill>
                          <a:effectLst/>
                          <a:latin typeface="+mn-lt"/>
                          <a:ea typeface="+mn-ea"/>
                          <a:cs typeface="+mn-cs"/>
                        </a:rPr>
                        <a:t>val</a:t>
                      </a:r>
                      <a:r>
                        <a:rPr lang="zh-CN" altLang="en-US" sz="1800" b="0" i="0" kern="1200">
                          <a:solidFill>
                            <a:schemeClr val="dk1"/>
                          </a:solidFill>
                          <a:effectLst/>
                          <a:latin typeface="+mn-lt"/>
                          <a:ea typeface="+mn-ea"/>
                          <a:cs typeface="+mn-cs"/>
                        </a:rPr>
                        <a:t>的元素。</a:t>
                      </a:r>
                      <a:endParaRPr lang="zh-CN" altLang="en-US"/>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98392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复合选择器</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03874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并集选择器</a:t>
            </a:r>
          </a:p>
        </p:txBody>
      </p:sp>
      <p:sp>
        <p:nvSpPr>
          <p:cNvPr id="3" name="内容占位符 2"/>
          <p:cNvSpPr>
            <a:spLocks noGrp="1"/>
          </p:cNvSpPr>
          <p:nvPr>
            <p:ph idx="1"/>
          </p:nvPr>
        </p:nvSpPr>
        <p:spPr/>
        <p:txBody>
          <a:bodyPr/>
          <a:lstStyle/>
          <a:p>
            <a:r>
              <a:rPr lang="zh-CN" altLang="en-US"/>
              <a:t>作用：创建由逗号分隔的多个选择器可以将样式应用到单个选择器匹配的所有元素。</a:t>
            </a:r>
            <a:endParaRPr lang="en-US" altLang="zh-CN"/>
          </a:p>
          <a:p>
            <a:r>
              <a:rPr lang="zh-CN" altLang="en-US"/>
              <a:t>结构：</a:t>
            </a:r>
            <a:r>
              <a:rPr lang="en-US" altLang="zh-CN"/>
              <a:t>&lt;</a:t>
            </a:r>
            <a:r>
              <a:rPr lang="zh-CN" altLang="en-US"/>
              <a:t>选择器</a:t>
            </a:r>
            <a:r>
              <a:rPr lang="en-US" altLang="zh-CN"/>
              <a:t>&gt;,&lt;</a:t>
            </a:r>
            <a:r>
              <a:rPr lang="zh-CN" altLang="en-US"/>
              <a:t>选择器</a:t>
            </a:r>
            <a:r>
              <a:rPr lang="en-US" altLang="zh-CN"/>
              <a:t>&gt;,&lt;</a:t>
            </a:r>
            <a:r>
              <a:rPr lang="zh-CN" altLang="en-US"/>
              <a:t>选择器</a:t>
            </a:r>
            <a:r>
              <a:rPr lang="en-US" altLang="zh-CN"/>
              <a:t>&gt;</a:t>
            </a:r>
          </a:p>
          <a:p>
            <a:r>
              <a:rPr lang="zh-CN" altLang="en-US"/>
              <a:t>示例：</a:t>
            </a:r>
            <a:r>
              <a:rPr lang="en-US" altLang="zh-CN"/>
              <a:t>p,span,input[type=“text”] { .. }</a:t>
            </a:r>
            <a:endParaRPr lang="zh-CN" altLang="en-US"/>
          </a:p>
        </p:txBody>
      </p:sp>
    </p:spTree>
    <p:extLst>
      <p:ext uri="{BB962C8B-B14F-4D97-AF65-F5344CB8AC3E}">
        <p14:creationId xmlns:p14="http://schemas.microsoft.com/office/powerpoint/2010/main" val="2897063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后代选择器</a:t>
            </a:r>
          </a:p>
        </p:txBody>
      </p:sp>
      <p:sp>
        <p:nvSpPr>
          <p:cNvPr id="3" name="内容占位符 2"/>
          <p:cNvSpPr>
            <a:spLocks noGrp="1"/>
          </p:cNvSpPr>
          <p:nvPr>
            <p:ph idx="1"/>
          </p:nvPr>
        </p:nvSpPr>
        <p:spPr/>
        <p:txBody>
          <a:bodyPr/>
          <a:lstStyle/>
          <a:p>
            <a:r>
              <a:rPr lang="zh-CN" altLang="en-US"/>
              <a:t>作用：后代选择器用于选择包含在其他元素中的元素。</a:t>
            </a:r>
            <a:endParaRPr lang="en-US" altLang="zh-CN"/>
          </a:p>
          <a:p>
            <a:r>
              <a:rPr lang="zh-CN" altLang="en-US"/>
              <a:t>结构：</a:t>
            </a:r>
            <a:r>
              <a:rPr lang="en-US" altLang="zh-CN"/>
              <a:t>&lt;</a:t>
            </a:r>
            <a:r>
              <a:rPr lang="zh-CN" altLang="en-US"/>
              <a:t>第一个选择器</a:t>
            </a:r>
            <a:r>
              <a:rPr lang="en-US" altLang="zh-CN"/>
              <a:t>&gt; &lt;</a:t>
            </a:r>
            <a:r>
              <a:rPr lang="zh-CN" altLang="en-US"/>
              <a:t>第二个选择器</a:t>
            </a:r>
            <a:r>
              <a:rPr lang="en-US" altLang="zh-CN"/>
              <a:t>&gt;</a:t>
            </a:r>
          </a:p>
          <a:p>
            <a:r>
              <a:rPr lang="zh-CN" altLang="en-US"/>
              <a:t>示例：</a:t>
            </a:r>
            <a:r>
              <a:rPr lang="en-US" altLang="zh-CN"/>
              <a:t>p span { … }</a:t>
            </a:r>
            <a:endParaRPr lang="zh-CN" altLang="en-US"/>
          </a:p>
        </p:txBody>
      </p:sp>
    </p:spTree>
    <p:extLst>
      <p:ext uri="{BB962C8B-B14F-4D97-AF65-F5344CB8AC3E}">
        <p14:creationId xmlns:p14="http://schemas.microsoft.com/office/powerpoint/2010/main" val="369452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子代选择器</a:t>
            </a:r>
          </a:p>
        </p:txBody>
      </p:sp>
      <p:sp>
        <p:nvSpPr>
          <p:cNvPr id="3" name="内容占位符 2"/>
          <p:cNvSpPr>
            <a:spLocks noGrp="1"/>
          </p:cNvSpPr>
          <p:nvPr>
            <p:ph idx="1"/>
          </p:nvPr>
        </p:nvSpPr>
        <p:spPr/>
        <p:txBody>
          <a:bodyPr/>
          <a:lstStyle/>
          <a:p>
            <a:r>
              <a:rPr lang="zh-CN" altLang="en-US"/>
              <a:t>作用：只选择匹配元素中的直接后代</a:t>
            </a:r>
            <a:endParaRPr lang="en-US" altLang="zh-CN"/>
          </a:p>
          <a:p>
            <a:r>
              <a:rPr lang="zh-CN" altLang="en-US"/>
              <a:t>结构：</a:t>
            </a:r>
            <a:r>
              <a:rPr lang="en-US" altLang="zh-CN"/>
              <a:t>&lt;</a:t>
            </a:r>
            <a:r>
              <a:rPr lang="zh-CN" altLang="en-US"/>
              <a:t>第一个选择器</a:t>
            </a:r>
            <a:r>
              <a:rPr lang="en-US" altLang="zh-CN"/>
              <a:t>&gt; &gt; &lt;</a:t>
            </a:r>
            <a:r>
              <a:rPr lang="zh-CN" altLang="en-US"/>
              <a:t>第二个选择器</a:t>
            </a:r>
            <a:r>
              <a:rPr lang="en-US" altLang="zh-CN"/>
              <a:t>&gt;</a:t>
            </a:r>
          </a:p>
          <a:p>
            <a:r>
              <a:rPr lang="zh-CN" altLang="en-US"/>
              <a:t>示例：</a:t>
            </a:r>
            <a:r>
              <a:rPr lang="en-US" altLang="zh-CN"/>
              <a:t>tr &gt; th { ... }</a:t>
            </a:r>
          </a:p>
          <a:p>
            <a:endParaRPr lang="zh-CN" altLang="en-US"/>
          </a:p>
        </p:txBody>
      </p:sp>
    </p:spTree>
    <p:extLst>
      <p:ext uri="{BB962C8B-B14F-4D97-AF65-F5344CB8AC3E}">
        <p14:creationId xmlns:p14="http://schemas.microsoft.com/office/powerpoint/2010/main" val="162882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相邻兄弟选择器</a:t>
            </a:r>
          </a:p>
        </p:txBody>
      </p:sp>
      <p:sp>
        <p:nvSpPr>
          <p:cNvPr id="3" name="内容占位符 2"/>
          <p:cNvSpPr>
            <a:spLocks noGrp="1"/>
          </p:cNvSpPr>
          <p:nvPr>
            <p:ph idx="1"/>
          </p:nvPr>
        </p:nvSpPr>
        <p:spPr/>
        <p:txBody>
          <a:bodyPr/>
          <a:lstStyle/>
          <a:p>
            <a:r>
              <a:rPr lang="zh-CN" altLang="en-US"/>
              <a:t>作用：选择紧跟在某元素之后的元素</a:t>
            </a:r>
            <a:endParaRPr lang="en-US" altLang="zh-CN"/>
          </a:p>
          <a:p>
            <a:r>
              <a:rPr lang="zh-CN" altLang="en-US"/>
              <a:t>结构：</a:t>
            </a:r>
            <a:r>
              <a:rPr lang="en-US" altLang="zh-CN"/>
              <a:t>&lt;</a:t>
            </a:r>
            <a:r>
              <a:rPr lang="zh-CN" altLang="en-US"/>
              <a:t>第一个选择器</a:t>
            </a:r>
            <a:r>
              <a:rPr lang="en-US" altLang="zh-CN"/>
              <a:t>&gt; + &lt;</a:t>
            </a:r>
            <a:r>
              <a:rPr lang="zh-CN" altLang="en-US"/>
              <a:t>第二个选择器</a:t>
            </a:r>
            <a:r>
              <a:rPr lang="en-US" altLang="zh-CN"/>
              <a:t>&gt;</a:t>
            </a:r>
          </a:p>
          <a:p>
            <a:r>
              <a:rPr lang="zh-CN" altLang="en-US"/>
              <a:t>示例：</a:t>
            </a:r>
            <a:r>
              <a:rPr lang="en-US" altLang="zh-CN"/>
              <a:t>p + a { ... }</a:t>
            </a:r>
            <a:endParaRPr lang="zh-CN" altLang="en-US"/>
          </a:p>
        </p:txBody>
      </p:sp>
    </p:spTree>
    <p:extLst>
      <p:ext uri="{BB962C8B-B14F-4D97-AF65-F5344CB8AC3E}">
        <p14:creationId xmlns:p14="http://schemas.microsoft.com/office/powerpoint/2010/main" val="207486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定义和应用样式</a:t>
            </a:r>
          </a:p>
        </p:txBody>
      </p:sp>
      <p:sp>
        <p:nvSpPr>
          <p:cNvPr id="3" name="内容占位符 2"/>
          <p:cNvSpPr>
            <a:spLocks noGrp="1"/>
          </p:cNvSpPr>
          <p:nvPr>
            <p:ph idx="1"/>
          </p:nvPr>
        </p:nvSpPr>
        <p:spPr/>
        <p:txBody>
          <a:bodyPr/>
          <a:lstStyle/>
          <a:p>
            <a:r>
              <a:rPr lang="en-US" altLang="zh-CN"/>
              <a:t>CSS</a:t>
            </a:r>
            <a:r>
              <a:rPr lang="zh-CN" altLang="en-US"/>
              <a:t>（层叠样式表）用来规定</a:t>
            </a:r>
            <a:r>
              <a:rPr lang="en-US" altLang="zh-CN"/>
              <a:t>HTML</a:t>
            </a:r>
            <a:r>
              <a:rPr lang="zh-CN" altLang="en-US"/>
              <a:t>文档的呈现形式。</a:t>
            </a:r>
            <a:endParaRPr lang="en-US" altLang="zh-CN"/>
          </a:p>
          <a:p>
            <a:endParaRPr lang="zh-CN" altLang="en-US"/>
          </a:p>
        </p:txBody>
      </p:sp>
      <p:sp>
        <p:nvSpPr>
          <p:cNvPr id="4" name="TextBox 3"/>
          <p:cNvSpPr txBox="1"/>
          <p:nvPr/>
        </p:nvSpPr>
        <p:spPr>
          <a:xfrm>
            <a:off x="1187856" y="4005064"/>
            <a:ext cx="3960000" cy="584775"/>
          </a:xfrm>
          <a:prstGeom prst="rect">
            <a:avLst/>
          </a:prstGeom>
          <a:noFill/>
          <a:ln>
            <a:solidFill>
              <a:schemeClr val="tx1"/>
            </a:solidFill>
          </a:ln>
        </p:spPr>
        <p:txBody>
          <a:bodyPr wrap="square" rtlCol="0">
            <a:spAutoFit/>
          </a:bodyPr>
          <a:lstStyle/>
          <a:p>
            <a:r>
              <a:rPr lang="en-US" altLang="zh-CN" sz="3200"/>
              <a:t>background-color:grey</a:t>
            </a:r>
            <a:endParaRPr lang="zh-CN" altLang="en-US" sz="3200"/>
          </a:p>
        </p:txBody>
      </p:sp>
      <p:sp>
        <p:nvSpPr>
          <p:cNvPr id="5" name="TextBox 4"/>
          <p:cNvSpPr txBox="1"/>
          <p:nvPr/>
        </p:nvSpPr>
        <p:spPr>
          <a:xfrm>
            <a:off x="5076288" y="4149080"/>
            <a:ext cx="216000" cy="369332"/>
          </a:xfrm>
          <a:prstGeom prst="rect">
            <a:avLst/>
          </a:prstGeom>
          <a:noFill/>
        </p:spPr>
        <p:txBody>
          <a:bodyPr wrap="square" rtlCol="0">
            <a:spAutoFit/>
          </a:bodyPr>
          <a:lstStyle/>
          <a:p>
            <a:r>
              <a:rPr lang="en-US" altLang="zh-CN"/>
              <a:t>;</a:t>
            </a:r>
            <a:endParaRPr lang="zh-CN" altLang="en-US"/>
          </a:p>
        </p:txBody>
      </p:sp>
      <p:sp>
        <p:nvSpPr>
          <p:cNvPr id="6" name="TextBox 5"/>
          <p:cNvSpPr txBox="1"/>
          <p:nvPr/>
        </p:nvSpPr>
        <p:spPr>
          <a:xfrm>
            <a:off x="5292312" y="4005064"/>
            <a:ext cx="2088000" cy="584775"/>
          </a:xfrm>
          <a:prstGeom prst="rect">
            <a:avLst/>
          </a:prstGeom>
          <a:noFill/>
          <a:ln>
            <a:solidFill>
              <a:schemeClr val="tx1"/>
            </a:solidFill>
          </a:ln>
        </p:spPr>
        <p:txBody>
          <a:bodyPr wrap="square" rtlCol="0">
            <a:spAutoFit/>
          </a:bodyPr>
          <a:lstStyle/>
          <a:p>
            <a:r>
              <a:rPr lang="en-US" altLang="zh-CN" sz="3200"/>
              <a:t>color:white</a:t>
            </a:r>
            <a:endParaRPr lang="zh-CN" altLang="en-US" sz="3200"/>
          </a:p>
        </p:txBody>
      </p:sp>
      <p:cxnSp>
        <p:nvCxnSpPr>
          <p:cNvPr id="8" name="直接箭头连接符 7"/>
          <p:cNvCxnSpPr/>
          <p:nvPr/>
        </p:nvCxnSpPr>
        <p:spPr>
          <a:xfrm>
            <a:off x="2284657" y="342900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572000" y="342900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5724128" y="342900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6732240" y="342900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88613" y="3054106"/>
            <a:ext cx="792088" cy="369332"/>
          </a:xfrm>
          <a:prstGeom prst="rect">
            <a:avLst/>
          </a:prstGeom>
          <a:noFill/>
        </p:spPr>
        <p:txBody>
          <a:bodyPr wrap="square" rtlCol="0">
            <a:spAutoFit/>
          </a:bodyPr>
          <a:lstStyle/>
          <a:p>
            <a:r>
              <a:rPr lang="zh-CN" altLang="en-US"/>
              <a:t>属性</a:t>
            </a:r>
          </a:p>
        </p:txBody>
      </p:sp>
      <p:sp>
        <p:nvSpPr>
          <p:cNvPr id="13" name="TextBox 12"/>
          <p:cNvSpPr txBox="1"/>
          <p:nvPr/>
        </p:nvSpPr>
        <p:spPr>
          <a:xfrm>
            <a:off x="5364088" y="3059668"/>
            <a:ext cx="792088" cy="369332"/>
          </a:xfrm>
          <a:prstGeom prst="rect">
            <a:avLst/>
          </a:prstGeom>
          <a:noFill/>
        </p:spPr>
        <p:txBody>
          <a:bodyPr wrap="square" rtlCol="0">
            <a:spAutoFit/>
          </a:bodyPr>
          <a:lstStyle/>
          <a:p>
            <a:r>
              <a:rPr lang="zh-CN" altLang="en-US"/>
              <a:t>属性</a:t>
            </a:r>
          </a:p>
        </p:txBody>
      </p:sp>
      <p:sp>
        <p:nvSpPr>
          <p:cNvPr id="14" name="TextBox 13"/>
          <p:cNvSpPr txBox="1"/>
          <p:nvPr/>
        </p:nvSpPr>
        <p:spPr>
          <a:xfrm>
            <a:off x="4392032" y="3021840"/>
            <a:ext cx="468000" cy="369332"/>
          </a:xfrm>
          <a:prstGeom prst="rect">
            <a:avLst/>
          </a:prstGeom>
          <a:noFill/>
        </p:spPr>
        <p:txBody>
          <a:bodyPr wrap="square" rtlCol="0">
            <a:spAutoFit/>
          </a:bodyPr>
          <a:lstStyle/>
          <a:p>
            <a:r>
              <a:rPr lang="zh-CN" altLang="en-US"/>
              <a:t>值</a:t>
            </a:r>
          </a:p>
        </p:txBody>
      </p:sp>
      <p:sp>
        <p:nvSpPr>
          <p:cNvPr id="15" name="TextBox 14"/>
          <p:cNvSpPr txBox="1"/>
          <p:nvPr/>
        </p:nvSpPr>
        <p:spPr>
          <a:xfrm>
            <a:off x="6498240" y="3030849"/>
            <a:ext cx="468000" cy="369332"/>
          </a:xfrm>
          <a:prstGeom prst="rect">
            <a:avLst/>
          </a:prstGeom>
          <a:noFill/>
        </p:spPr>
        <p:txBody>
          <a:bodyPr wrap="square" rtlCol="0">
            <a:spAutoFit/>
          </a:bodyPr>
          <a:lstStyle/>
          <a:p>
            <a:r>
              <a:rPr lang="zh-CN" altLang="en-US"/>
              <a:t>值</a:t>
            </a:r>
          </a:p>
        </p:txBody>
      </p:sp>
      <p:sp>
        <p:nvSpPr>
          <p:cNvPr id="16" name="TextBox 15"/>
          <p:cNvSpPr txBox="1"/>
          <p:nvPr/>
        </p:nvSpPr>
        <p:spPr>
          <a:xfrm>
            <a:off x="2843808" y="5445224"/>
            <a:ext cx="792088" cy="369332"/>
          </a:xfrm>
          <a:prstGeom prst="rect">
            <a:avLst/>
          </a:prstGeom>
          <a:noFill/>
        </p:spPr>
        <p:txBody>
          <a:bodyPr wrap="square" rtlCol="0">
            <a:spAutoFit/>
          </a:bodyPr>
          <a:lstStyle/>
          <a:p>
            <a:r>
              <a:rPr lang="zh-CN" altLang="en-US"/>
              <a:t>声明</a:t>
            </a:r>
          </a:p>
        </p:txBody>
      </p:sp>
      <p:sp>
        <p:nvSpPr>
          <p:cNvPr id="17" name="TextBox 16"/>
          <p:cNvSpPr txBox="1"/>
          <p:nvPr/>
        </p:nvSpPr>
        <p:spPr>
          <a:xfrm>
            <a:off x="6012160" y="5445224"/>
            <a:ext cx="792088" cy="369332"/>
          </a:xfrm>
          <a:prstGeom prst="rect">
            <a:avLst/>
          </a:prstGeom>
          <a:noFill/>
        </p:spPr>
        <p:txBody>
          <a:bodyPr wrap="square" rtlCol="0">
            <a:spAutoFit/>
          </a:bodyPr>
          <a:lstStyle/>
          <a:p>
            <a:r>
              <a:rPr lang="zh-CN" altLang="en-US"/>
              <a:t>声明</a:t>
            </a:r>
          </a:p>
        </p:txBody>
      </p:sp>
      <p:cxnSp>
        <p:nvCxnSpPr>
          <p:cNvPr id="19" name="直接箭头连接符 18"/>
          <p:cNvCxnSpPr/>
          <p:nvPr/>
        </p:nvCxnSpPr>
        <p:spPr>
          <a:xfrm flipV="1">
            <a:off x="3167856" y="4589839"/>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6350660" y="4589839"/>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698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普通兄弟选择器</a:t>
            </a:r>
          </a:p>
        </p:txBody>
      </p:sp>
      <p:sp>
        <p:nvSpPr>
          <p:cNvPr id="3" name="内容占位符 2"/>
          <p:cNvSpPr>
            <a:spLocks noGrp="1"/>
          </p:cNvSpPr>
          <p:nvPr>
            <p:ph idx="1"/>
          </p:nvPr>
        </p:nvSpPr>
        <p:spPr/>
        <p:txBody>
          <a:bodyPr/>
          <a:lstStyle/>
          <a:p>
            <a:r>
              <a:rPr lang="zh-CN" altLang="en-US"/>
              <a:t>作用：选择指定元素之后的兄弟元素</a:t>
            </a:r>
            <a:endParaRPr lang="en-US" altLang="zh-CN"/>
          </a:p>
          <a:p>
            <a:r>
              <a:rPr lang="zh-CN" altLang="en-US"/>
              <a:t>结构：</a:t>
            </a:r>
            <a:r>
              <a:rPr lang="en-US" altLang="zh-CN"/>
              <a:t>&lt;</a:t>
            </a:r>
            <a:r>
              <a:rPr lang="zh-CN" altLang="en-US"/>
              <a:t>第一个选择器</a:t>
            </a:r>
            <a:r>
              <a:rPr lang="en-US" altLang="zh-CN"/>
              <a:t>&gt;~&lt;</a:t>
            </a:r>
            <a:r>
              <a:rPr lang="zh-CN" altLang="en-US"/>
              <a:t>第二个选择器</a:t>
            </a:r>
            <a:r>
              <a:rPr lang="en-US" altLang="zh-CN"/>
              <a:t>&gt;</a:t>
            </a:r>
          </a:p>
          <a:p>
            <a:r>
              <a:rPr lang="zh-CN" altLang="en-US"/>
              <a:t>示例：</a:t>
            </a:r>
            <a:r>
              <a:rPr lang="en-US" altLang="zh-CN"/>
              <a:t>p ~ a { ... }</a:t>
            </a:r>
            <a:endParaRPr lang="zh-CN" altLang="en-US"/>
          </a:p>
        </p:txBody>
      </p:sp>
    </p:spTree>
    <p:extLst>
      <p:ext uri="{BB962C8B-B14F-4D97-AF65-F5344CB8AC3E}">
        <p14:creationId xmlns:p14="http://schemas.microsoft.com/office/powerpoint/2010/main" val="1188436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伪选择器</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39384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在开始或末尾插入内容</a:t>
            </a:r>
            <a:endParaRPr lang="zh-CN" altLang="en-US"/>
          </a:p>
        </p:txBody>
      </p:sp>
      <p:sp>
        <p:nvSpPr>
          <p:cNvPr id="3" name="内容占位符 2"/>
          <p:cNvSpPr>
            <a:spLocks noGrp="1"/>
          </p:cNvSpPr>
          <p:nvPr>
            <p:ph idx="1"/>
          </p:nvPr>
        </p:nvSpPr>
        <p:spPr/>
        <p:txBody>
          <a:bodyPr>
            <a:normAutofit lnSpcReduction="10000"/>
          </a:bodyPr>
          <a:lstStyle/>
          <a:p>
            <a:r>
              <a:rPr lang="en-US" altLang="zh-CN" smtClean="0"/>
              <a:t>::before</a:t>
            </a:r>
            <a:r>
              <a:rPr lang="zh-CN" altLang="en-US" smtClean="0"/>
              <a:t>：在元素开始插入内容</a:t>
            </a:r>
            <a:endParaRPr lang="en-US" altLang="zh-CN" smtClean="0"/>
          </a:p>
          <a:p>
            <a:r>
              <a:rPr lang="en-US" altLang="zh-CN" smtClean="0"/>
              <a:t>::after</a:t>
            </a:r>
            <a:r>
              <a:rPr lang="zh-CN" altLang="en-US" smtClean="0"/>
              <a:t>：在元素末尾插入内容</a:t>
            </a:r>
            <a:endParaRPr lang="en-US" altLang="zh-CN" smtClean="0"/>
          </a:p>
          <a:p>
            <a:r>
              <a:rPr lang="en-US" altLang="zh-CN" smtClean="0"/>
              <a:t>content</a:t>
            </a:r>
            <a:r>
              <a:rPr lang="zh-CN" altLang="en-US" smtClean="0"/>
              <a:t>属性的值为插入的值</a:t>
            </a:r>
            <a:endParaRPr lang="en-US" altLang="zh-CN" smtClean="0"/>
          </a:p>
          <a:p>
            <a:r>
              <a:rPr lang="zh-CN" altLang="en-US" smtClean="0"/>
              <a:t>示例</a:t>
            </a:r>
            <a:r>
              <a:rPr lang="en-US" altLang="zh-CN" smtClean="0"/>
              <a:t>:</a:t>
            </a:r>
          </a:p>
          <a:p>
            <a:pPr marL="0" indent="0">
              <a:buNone/>
            </a:pPr>
            <a:r>
              <a:rPr lang="en-US" altLang="zh-CN" smtClean="0"/>
              <a:t>P::before {</a:t>
            </a:r>
          </a:p>
          <a:p>
            <a:pPr marL="457200" lvl="1" indent="0">
              <a:buNone/>
            </a:pPr>
            <a:r>
              <a:rPr lang="en-US" altLang="zh-CN" smtClean="0"/>
              <a:t>content:”</a:t>
            </a:r>
            <a:r>
              <a:rPr lang="zh-CN" altLang="en-US" smtClean="0"/>
              <a:t>开始出插入</a:t>
            </a:r>
            <a:r>
              <a:rPr lang="en-US" altLang="zh-CN" smtClean="0"/>
              <a:t>”;</a:t>
            </a:r>
          </a:p>
          <a:p>
            <a:pPr marL="457200" lvl="1" indent="0">
              <a:buNone/>
            </a:pPr>
            <a:r>
              <a:rPr lang="en-US" altLang="zh-CN" smtClean="0"/>
              <a:t>color:blue;</a:t>
            </a:r>
            <a:endParaRPr lang="en-US" altLang="zh-CN"/>
          </a:p>
          <a:p>
            <a:pPr marL="0" indent="0">
              <a:buNone/>
            </a:pPr>
            <a:r>
              <a:rPr lang="en-US" altLang="zh-CN" smtClean="0"/>
              <a:t>}</a:t>
            </a:r>
            <a:endParaRPr lang="zh-CN" altLang="en-US"/>
          </a:p>
        </p:txBody>
      </p:sp>
    </p:spTree>
    <p:extLst>
      <p:ext uri="{BB962C8B-B14F-4D97-AF65-F5344CB8AC3E}">
        <p14:creationId xmlns:p14="http://schemas.microsoft.com/office/powerpoint/2010/main" val="3257934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选择其父元素的第一</a:t>
            </a:r>
            <a:r>
              <a:rPr lang="zh-CN" altLang="en-US"/>
              <a:t>个子元素</a:t>
            </a:r>
            <a:endParaRPr lang="zh-CN" altLang="en-US"/>
          </a:p>
        </p:txBody>
      </p:sp>
      <p:sp>
        <p:nvSpPr>
          <p:cNvPr id="3" name="内容占位符 2"/>
          <p:cNvSpPr>
            <a:spLocks noGrp="1"/>
          </p:cNvSpPr>
          <p:nvPr>
            <p:ph idx="1"/>
          </p:nvPr>
        </p:nvSpPr>
        <p:spPr/>
        <p:txBody>
          <a:bodyPr/>
          <a:lstStyle/>
          <a:p>
            <a:r>
              <a:rPr lang="en-US" altLang="zh-CN"/>
              <a:t>:first-child </a:t>
            </a:r>
            <a:r>
              <a:rPr lang="zh-CN" altLang="en-US"/>
              <a:t>或 </a:t>
            </a:r>
            <a:r>
              <a:rPr lang="en-US" altLang="zh-CN"/>
              <a:t>&lt;</a:t>
            </a:r>
            <a:r>
              <a:rPr lang="zh-CN" altLang="en-US"/>
              <a:t>元素</a:t>
            </a:r>
            <a:r>
              <a:rPr lang="en-US" altLang="zh-CN"/>
              <a:t>&gt;:</a:t>
            </a:r>
            <a:r>
              <a:rPr lang="en-US" altLang="zh-CN" smtClean="0"/>
              <a:t>first-child</a:t>
            </a:r>
          </a:p>
          <a:p>
            <a:r>
              <a:rPr lang="zh-CN" altLang="en-US"/>
              <a:t>示例</a:t>
            </a:r>
            <a:r>
              <a:rPr lang="zh-CN" altLang="en-US" smtClean="0"/>
              <a:t>：</a:t>
            </a:r>
            <a:endParaRPr lang="en-US" altLang="zh-CN" smtClean="0"/>
          </a:p>
          <a:p>
            <a:r>
              <a:rPr lang="en-US" altLang="zh-CN" smtClean="0"/>
              <a:t>:</a:t>
            </a:r>
            <a:r>
              <a:rPr lang="en-US" altLang="zh-CN"/>
              <a:t>fist-child { ... } </a:t>
            </a:r>
            <a:r>
              <a:rPr lang="zh-CN" altLang="en-US"/>
              <a:t>或 </a:t>
            </a:r>
            <a:r>
              <a:rPr lang="en-US" altLang="zh-CN"/>
              <a:t>p:first-child { ... }</a:t>
            </a:r>
            <a:endParaRPr lang="zh-CN" altLang="en-US"/>
          </a:p>
        </p:txBody>
      </p:sp>
    </p:spTree>
    <p:extLst>
      <p:ext uri="{BB962C8B-B14F-4D97-AF65-F5344CB8AC3E}">
        <p14:creationId xmlns:p14="http://schemas.microsoft.com/office/powerpoint/2010/main" val="1858044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选择其父元素的最后</a:t>
            </a:r>
            <a:r>
              <a:rPr lang="zh-CN" altLang="en-US"/>
              <a:t>一个元素</a:t>
            </a:r>
            <a:endParaRPr lang="zh-CN" altLang="en-US"/>
          </a:p>
        </p:txBody>
      </p:sp>
      <p:sp>
        <p:nvSpPr>
          <p:cNvPr id="3" name="内容占位符 2"/>
          <p:cNvSpPr>
            <a:spLocks noGrp="1"/>
          </p:cNvSpPr>
          <p:nvPr>
            <p:ph idx="1"/>
          </p:nvPr>
        </p:nvSpPr>
        <p:spPr/>
        <p:txBody>
          <a:bodyPr/>
          <a:lstStyle/>
          <a:p>
            <a:r>
              <a:rPr lang="en-US" altLang="zh-CN"/>
              <a:t>:last-child </a:t>
            </a:r>
            <a:r>
              <a:rPr lang="zh-CN" altLang="en-US"/>
              <a:t>或 </a:t>
            </a:r>
            <a:r>
              <a:rPr lang="en-US" altLang="zh-CN"/>
              <a:t>&lt;</a:t>
            </a:r>
            <a:r>
              <a:rPr lang="zh-CN" altLang="en-US"/>
              <a:t>元素</a:t>
            </a:r>
            <a:r>
              <a:rPr lang="en-US" altLang="zh-CN"/>
              <a:t>&gt;:</a:t>
            </a:r>
            <a:r>
              <a:rPr lang="en-US" altLang="zh-CN" smtClean="0"/>
              <a:t>last-child</a:t>
            </a:r>
          </a:p>
          <a:p>
            <a:r>
              <a:rPr lang="zh-CN" altLang="en-US"/>
              <a:t>示例</a:t>
            </a:r>
            <a:r>
              <a:rPr lang="zh-CN" altLang="en-US" smtClean="0"/>
              <a:t>：</a:t>
            </a:r>
            <a:endParaRPr lang="en-US" altLang="zh-CN" smtClean="0"/>
          </a:p>
          <a:p>
            <a:r>
              <a:rPr lang="en-US" altLang="zh-CN" smtClean="0"/>
              <a:t>:</a:t>
            </a:r>
            <a:r>
              <a:rPr lang="en-US" altLang="zh-CN"/>
              <a:t>last-child { ... } </a:t>
            </a:r>
            <a:r>
              <a:rPr lang="zh-CN" altLang="en-US"/>
              <a:t>或 </a:t>
            </a:r>
            <a:r>
              <a:rPr lang="en-US" altLang="zh-CN"/>
              <a:t>p:last-child { ... }</a:t>
            </a:r>
            <a:endParaRPr lang="zh-CN" altLang="en-US"/>
          </a:p>
        </p:txBody>
      </p:sp>
    </p:spTree>
    <p:extLst>
      <p:ext uri="{BB962C8B-B14F-4D97-AF65-F5344CB8AC3E}">
        <p14:creationId xmlns:p14="http://schemas.microsoft.com/office/powerpoint/2010/main" val="1632430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选择其父元素的指定元素</a:t>
            </a:r>
            <a:endParaRPr lang="zh-CN" altLang="en-US"/>
          </a:p>
        </p:txBody>
      </p:sp>
      <p:sp>
        <p:nvSpPr>
          <p:cNvPr id="3" name="内容占位符 2"/>
          <p:cNvSpPr>
            <a:spLocks noGrp="1"/>
          </p:cNvSpPr>
          <p:nvPr>
            <p:ph idx="1"/>
          </p:nvPr>
        </p:nvSpPr>
        <p:spPr/>
        <p:txBody>
          <a:bodyPr/>
          <a:lstStyle/>
          <a:p>
            <a:r>
              <a:rPr lang="en-US" altLang="zh-CN" smtClean="0"/>
              <a:t>:nth-child()</a:t>
            </a:r>
          </a:p>
          <a:p>
            <a:r>
              <a:rPr lang="zh-CN" altLang="en-US" smtClean="0"/>
              <a:t>示例：</a:t>
            </a:r>
            <a:endParaRPr lang="en-US" altLang="zh-CN" smtClean="0"/>
          </a:p>
          <a:p>
            <a:r>
              <a:rPr lang="en-US" altLang="zh-CN" smtClean="0"/>
              <a:t>p:nth-child(2) {…}</a:t>
            </a:r>
            <a:endParaRPr lang="zh-CN" altLang="en-US"/>
          </a:p>
        </p:txBody>
      </p:sp>
    </p:spTree>
    <p:extLst>
      <p:ext uri="{BB962C8B-B14F-4D97-AF65-F5344CB8AC3E}">
        <p14:creationId xmlns:p14="http://schemas.microsoft.com/office/powerpoint/2010/main" val="1615732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选择已勾选的元素</a:t>
            </a:r>
          </a:p>
        </p:txBody>
      </p:sp>
      <p:sp>
        <p:nvSpPr>
          <p:cNvPr id="3" name="内容占位符 2"/>
          <p:cNvSpPr>
            <a:spLocks noGrp="1"/>
          </p:cNvSpPr>
          <p:nvPr>
            <p:ph idx="1"/>
          </p:nvPr>
        </p:nvSpPr>
        <p:spPr/>
        <p:txBody>
          <a:bodyPr/>
          <a:lstStyle/>
          <a:p>
            <a:r>
              <a:rPr lang="en-US" altLang="zh-CN"/>
              <a:t>:checked { ... } </a:t>
            </a:r>
            <a:r>
              <a:rPr lang="zh-CN" altLang="en-US"/>
              <a:t>或 </a:t>
            </a:r>
            <a:r>
              <a:rPr lang="en-US" altLang="zh-CN"/>
              <a:t>&lt;</a:t>
            </a:r>
            <a:r>
              <a:rPr lang="zh-CN" altLang="en-US"/>
              <a:t>元素</a:t>
            </a:r>
            <a:r>
              <a:rPr lang="en-US" altLang="zh-CN"/>
              <a:t>&gt;:checked { ... }</a:t>
            </a:r>
            <a:endParaRPr lang="zh-CN" altLang="en-US"/>
          </a:p>
        </p:txBody>
      </p:sp>
    </p:spTree>
    <p:extLst>
      <p:ext uri="{BB962C8B-B14F-4D97-AF65-F5344CB8AC3E}">
        <p14:creationId xmlns:p14="http://schemas.microsoft.com/office/powerpoint/2010/main" val="3949372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选择鼠标悬停的元素</a:t>
            </a:r>
            <a:endParaRPr lang="zh-CN" altLang="en-US"/>
          </a:p>
        </p:txBody>
      </p:sp>
      <p:sp>
        <p:nvSpPr>
          <p:cNvPr id="3" name="内容占位符 2"/>
          <p:cNvSpPr>
            <a:spLocks noGrp="1"/>
          </p:cNvSpPr>
          <p:nvPr>
            <p:ph idx="1"/>
          </p:nvPr>
        </p:nvSpPr>
        <p:spPr/>
        <p:txBody>
          <a:bodyPr/>
          <a:lstStyle/>
          <a:p>
            <a:r>
              <a:rPr lang="en-US" altLang="zh-CN"/>
              <a:t>:hover { ... } </a:t>
            </a:r>
            <a:r>
              <a:rPr lang="zh-CN" altLang="en-US"/>
              <a:t>或 </a:t>
            </a:r>
            <a:r>
              <a:rPr lang="en-US" altLang="zh-CN"/>
              <a:t>&lt;</a:t>
            </a:r>
            <a:r>
              <a:rPr lang="zh-CN" altLang="en-US"/>
              <a:t>元素</a:t>
            </a:r>
            <a:r>
              <a:rPr lang="en-US" altLang="zh-CN"/>
              <a:t>&gt;:hover { ... }</a:t>
            </a:r>
            <a:endParaRPr lang="zh-CN" altLang="en-US"/>
          </a:p>
        </p:txBody>
      </p:sp>
    </p:spTree>
    <p:extLst>
      <p:ext uri="{BB962C8B-B14F-4D97-AF65-F5344CB8AC3E}">
        <p14:creationId xmlns:p14="http://schemas.microsoft.com/office/powerpoint/2010/main" val="3660933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选择被用户激活的元素（例如鼠标单击）</a:t>
            </a:r>
            <a:endParaRPr lang="zh-CN" altLang="en-US"/>
          </a:p>
        </p:txBody>
      </p:sp>
      <p:sp>
        <p:nvSpPr>
          <p:cNvPr id="3" name="内容占位符 2"/>
          <p:cNvSpPr>
            <a:spLocks noGrp="1"/>
          </p:cNvSpPr>
          <p:nvPr>
            <p:ph idx="1"/>
          </p:nvPr>
        </p:nvSpPr>
        <p:spPr/>
        <p:txBody>
          <a:bodyPr/>
          <a:lstStyle/>
          <a:p>
            <a:r>
              <a:rPr lang="en-US" altLang="zh-CN"/>
              <a:t>:active { ... } </a:t>
            </a:r>
            <a:r>
              <a:rPr lang="zh-CN" altLang="en-US"/>
              <a:t>或 </a:t>
            </a:r>
            <a:r>
              <a:rPr lang="en-US" altLang="zh-CN"/>
              <a:t>&lt;</a:t>
            </a:r>
            <a:r>
              <a:rPr lang="zh-CN" altLang="en-US"/>
              <a:t>元素</a:t>
            </a:r>
            <a:r>
              <a:rPr lang="en-US" altLang="zh-CN"/>
              <a:t>&gt;:active { ... }</a:t>
            </a:r>
            <a:endParaRPr lang="zh-CN" altLang="en-US"/>
          </a:p>
        </p:txBody>
      </p:sp>
    </p:spTree>
    <p:extLst>
      <p:ext uri="{BB962C8B-B14F-4D97-AF65-F5344CB8AC3E}">
        <p14:creationId xmlns:p14="http://schemas.microsoft.com/office/powerpoint/2010/main" val="363894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否定选择器</a:t>
            </a:r>
            <a:endParaRPr lang="zh-CN" altLang="en-US"/>
          </a:p>
        </p:txBody>
      </p:sp>
      <p:sp>
        <p:nvSpPr>
          <p:cNvPr id="3" name="内容占位符 2"/>
          <p:cNvSpPr>
            <a:spLocks noGrp="1"/>
          </p:cNvSpPr>
          <p:nvPr>
            <p:ph idx="1"/>
          </p:nvPr>
        </p:nvSpPr>
        <p:spPr/>
        <p:txBody>
          <a:bodyPr/>
          <a:lstStyle/>
          <a:p>
            <a:r>
              <a:rPr lang="en-US" altLang="zh-CN"/>
              <a:t>:not { ... } </a:t>
            </a:r>
            <a:r>
              <a:rPr lang="zh-CN" altLang="en-US"/>
              <a:t>或 </a:t>
            </a:r>
            <a:r>
              <a:rPr lang="en-US" altLang="zh-CN"/>
              <a:t>&lt;</a:t>
            </a:r>
            <a:r>
              <a:rPr lang="zh-CN" altLang="en-US"/>
              <a:t>元素</a:t>
            </a:r>
            <a:r>
              <a:rPr lang="en-US" altLang="zh-CN"/>
              <a:t>&gt;:not { ... }</a:t>
            </a:r>
            <a:endParaRPr lang="zh-CN" altLang="en-US"/>
          </a:p>
        </p:txBody>
      </p:sp>
    </p:spTree>
    <p:extLst>
      <p:ext uri="{BB962C8B-B14F-4D97-AF65-F5344CB8AC3E}">
        <p14:creationId xmlns:p14="http://schemas.microsoft.com/office/powerpoint/2010/main" val="4124760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元素内嵌样式</a:t>
            </a:r>
          </a:p>
        </p:txBody>
      </p:sp>
      <p:sp>
        <p:nvSpPr>
          <p:cNvPr id="3" name="内容占位符 2"/>
          <p:cNvSpPr>
            <a:spLocks noGrp="1"/>
          </p:cNvSpPr>
          <p:nvPr>
            <p:ph idx="1"/>
          </p:nvPr>
        </p:nvSpPr>
        <p:spPr/>
        <p:txBody>
          <a:bodyPr>
            <a:normAutofit/>
          </a:bodyPr>
          <a:lstStyle/>
          <a:p>
            <a:pPr marL="0" indent="0">
              <a:buNone/>
            </a:pPr>
            <a:r>
              <a:rPr lang="zh-CN" altLang="en-US" sz="2800"/>
              <a:t>使用属性</a:t>
            </a:r>
            <a:r>
              <a:rPr lang="en-US" altLang="zh-CN" sz="2800"/>
              <a:t>style</a:t>
            </a:r>
            <a:r>
              <a:rPr lang="zh-CN" altLang="en-US" sz="2800"/>
              <a:t>定义样式。</a:t>
            </a:r>
            <a:endParaRPr lang="en-US" altLang="zh-CN" sz="2800"/>
          </a:p>
          <a:p>
            <a:pPr marL="0" indent="0">
              <a:buNone/>
            </a:pPr>
            <a:r>
              <a:rPr lang="en-US" altLang="zh-CN" sz="2800"/>
              <a:t>&lt;body&gt;</a:t>
            </a:r>
          </a:p>
          <a:p>
            <a:pPr marL="0" indent="0">
              <a:buNone/>
            </a:pPr>
            <a:r>
              <a:rPr lang="en-US" altLang="zh-CN" sz="2800"/>
              <a:t>	&lt;a href=</a:t>
            </a:r>
            <a:r>
              <a:rPr lang="en-US" altLang="zh-CN" sz="2800">
                <a:hlinkClick r:id="rId2"/>
              </a:rPr>
              <a:t>“www.baidu.com</a:t>
            </a:r>
            <a:r>
              <a:rPr lang="en-US" altLang="zh-CN" sz="2800"/>
              <a:t>” style=“color:green”&gt;</a:t>
            </a:r>
          </a:p>
          <a:p>
            <a:pPr marL="0" indent="0">
              <a:buNone/>
            </a:pPr>
            <a:r>
              <a:rPr lang="en-US" altLang="zh-CN" sz="2800"/>
              <a:t>		</a:t>
            </a:r>
            <a:r>
              <a:rPr lang="zh-CN" altLang="en-US" sz="2800"/>
              <a:t>百度</a:t>
            </a:r>
            <a:endParaRPr lang="en-US" altLang="zh-CN" sz="2800"/>
          </a:p>
          <a:p>
            <a:pPr marL="0" indent="0">
              <a:buNone/>
            </a:pPr>
            <a:r>
              <a:rPr lang="en-US" altLang="zh-CN" sz="2800"/>
              <a:t>	&lt;/a&gt;</a:t>
            </a:r>
          </a:p>
          <a:p>
            <a:pPr marL="0" indent="0">
              <a:buNone/>
            </a:pPr>
            <a:r>
              <a:rPr lang="en-US" altLang="zh-CN" sz="2800"/>
              <a:t>&lt;/body&gt;</a:t>
            </a:r>
            <a:endParaRPr lang="zh-CN" altLang="en-US" sz="2800"/>
          </a:p>
        </p:txBody>
      </p:sp>
    </p:spTree>
    <p:extLst>
      <p:ext uri="{BB962C8B-B14F-4D97-AF65-F5344CB8AC3E}">
        <p14:creationId xmlns:p14="http://schemas.microsoft.com/office/powerpoint/2010/main" val="2200422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UI</a:t>
            </a:r>
            <a:r>
              <a:rPr lang="zh-CN" altLang="en-US" smtClean="0"/>
              <a:t>伪类选择器</a:t>
            </a:r>
            <a:endParaRPr lang="zh-CN" altLang="en-US"/>
          </a:p>
        </p:txBody>
      </p:sp>
      <p:sp>
        <p:nvSpPr>
          <p:cNvPr id="3" name="内容占位符 2"/>
          <p:cNvSpPr>
            <a:spLocks noGrp="1"/>
          </p:cNvSpPr>
          <p:nvPr>
            <p:ph idx="1"/>
          </p:nvPr>
        </p:nvSpPr>
        <p:spPr/>
        <p:txBody>
          <a:bodyPr/>
          <a:lstStyle/>
          <a:p>
            <a:r>
              <a:rPr lang="en-US" altLang="zh-CN"/>
              <a:t>UI</a:t>
            </a:r>
            <a:r>
              <a:rPr lang="zh-CN" altLang="en-US"/>
              <a:t>伪类</a:t>
            </a:r>
            <a:r>
              <a:rPr lang="zh-CN" altLang="en-US"/>
              <a:t>选择</a:t>
            </a:r>
            <a:r>
              <a:rPr lang="zh-CN" altLang="en-US" smtClean="0"/>
              <a:t>器（</a:t>
            </a:r>
            <a:r>
              <a:rPr lang="en-US" altLang="zh-CN" smtClean="0"/>
              <a:t>:hover</a:t>
            </a:r>
            <a:r>
              <a:rPr lang="zh-CN" altLang="en-US" smtClean="0"/>
              <a:t>、</a:t>
            </a:r>
            <a:r>
              <a:rPr lang="en-US" altLang="zh-CN" smtClean="0"/>
              <a:t>:checked</a:t>
            </a:r>
            <a:r>
              <a:rPr lang="zh-CN" altLang="en-US" smtClean="0"/>
              <a:t>、</a:t>
            </a:r>
            <a:r>
              <a:rPr lang="en-US" altLang="zh-CN" smtClean="0"/>
              <a:t>:active</a:t>
            </a:r>
            <a:r>
              <a:rPr lang="zh-CN" altLang="en-US" smtClean="0"/>
              <a:t>）可以</a:t>
            </a:r>
            <a:r>
              <a:rPr lang="zh-CN" altLang="en-US"/>
              <a:t>作为触发器，触发子元素、后代元素或兄弟元素，但是本身不会受到影响。</a:t>
            </a:r>
            <a:endParaRPr lang="zh-CN" altLang="en-US"/>
          </a:p>
        </p:txBody>
      </p:sp>
    </p:spTree>
    <p:extLst>
      <p:ext uri="{BB962C8B-B14F-4D97-AF65-F5344CB8AC3E}">
        <p14:creationId xmlns:p14="http://schemas.microsoft.com/office/powerpoint/2010/main" val="43481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使用文档内嵌样式</a:t>
            </a:r>
          </a:p>
        </p:txBody>
      </p:sp>
      <p:sp>
        <p:nvSpPr>
          <p:cNvPr id="3" name="内容占位符 2"/>
          <p:cNvSpPr>
            <a:spLocks noGrp="1"/>
          </p:cNvSpPr>
          <p:nvPr>
            <p:ph idx="1"/>
          </p:nvPr>
        </p:nvSpPr>
        <p:spPr/>
        <p:txBody>
          <a:bodyPr>
            <a:normAutofit fontScale="70000" lnSpcReduction="20000"/>
          </a:bodyPr>
          <a:lstStyle/>
          <a:p>
            <a:r>
              <a:rPr lang="zh-CN" altLang="en-US"/>
              <a:t>在</a:t>
            </a:r>
            <a:r>
              <a:rPr lang="en-US" altLang="zh-CN"/>
              <a:t>&lt;head&gt;</a:t>
            </a:r>
            <a:r>
              <a:rPr lang="zh-CN" altLang="en-US"/>
              <a:t>元素中，使用</a:t>
            </a:r>
            <a:r>
              <a:rPr lang="en-US" altLang="zh-CN"/>
              <a:t>&lt;style&gt;</a:t>
            </a:r>
            <a:r>
              <a:rPr lang="zh-CN" altLang="en-US"/>
              <a:t>元素定义文档内嵌样式，通过</a:t>
            </a:r>
            <a:r>
              <a:rPr lang="en-US" altLang="zh-CN"/>
              <a:t>CSS</a:t>
            </a:r>
            <a:r>
              <a:rPr lang="zh-CN" altLang="en-US"/>
              <a:t>选择器选择元素。</a:t>
            </a:r>
            <a:endParaRPr lang="en-US" altLang="zh-CN"/>
          </a:p>
          <a:p>
            <a:pPr marL="0" indent="0">
              <a:buNone/>
            </a:pPr>
            <a:r>
              <a:rPr lang="en-US" altLang="zh-CN"/>
              <a:t>&lt;head&gt;</a:t>
            </a:r>
          </a:p>
          <a:p>
            <a:pPr marL="0" indent="0">
              <a:buNone/>
            </a:pPr>
            <a:r>
              <a:rPr lang="en-US" altLang="zh-CN"/>
              <a:t>	&lt;style&gt;</a:t>
            </a:r>
          </a:p>
          <a:p>
            <a:pPr marL="0" indent="0">
              <a:buNone/>
            </a:pPr>
            <a:r>
              <a:rPr lang="en-US" altLang="zh-CN"/>
              <a:t>		a {</a:t>
            </a:r>
          </a:p>
          <a:p>
            <a:pPr marL="0" indent="0">
              <a:buNone/>
            </a:pPr>
            <a:r>
              <a:rPr lang="en-US" altLang="zh-CN"/>
              <a:t>			color:green;</a:t>
            </a:r>
          </a:p>
          <a:p>
            <a:pPr marL="0" indent="0">
              <a:buNone/>
            </a:pPr>
            <a:r>
              <a:rPr lang="en-US" altLang="zh-CN"/>
              <a:t>			background-color:grey;</a:t>
            </a:r>
          </a:p>
          <a:p>
            <a:pPr marL="0" indent="0">
              <a:buNone/>
            </a:pPr>
            <a:r>
              <a:rPr lang="en-US" altLang="zh-CN"/>
              <a:t>		}</a:t>
            </a:r>
          </a:p>
          <a:p>
            <a:pPr marL="0" indent="0">
              <a:buNone/>
            </a:pPr>
            <a:r>
              <a:rPr lang="en-US" altLang="zh-CN"/>
              <a:t>	&lt;/style&gt;</a:t>
            </a:r>
          </a:p>
          <a:p>
            <a:pPr marL="0" indent="0">
              <a:buNone/>
            </a:pPr>
            <a:r>
              <a:rPr lang="en-US" altLang="zh-CN"/>
              <a:t>&lt;/head&gt;</a:t>
            </a:r>
          </a:p>
          <a:p>
            <a:pPr marL="0" indent="0">
              <a:buNone/>
            </a:pPr>
            <a:r>
              <a:rPr lang="en-US" altLang="zh-CN"/>
              <a:t>&lt;body&gt;</a:t>
            </a:r>
          </a:p>
          <a:p>
            <a:pPr marL="0" indent="0">
              <a:buNone/>
            </a:pPr>
            <a:r>
              <a:rPr lang="en-US" altLang="zh-CN"/>
              <a:t>	&lt;a href=“www.baidu.com”&gt; </a:t>
            </a:r>
            <a:r>
              <a:rPr lang="zh-CN" altLang="en-US"/>
              <a:t>百度</a:t>
            </a:r>
            <a:r>
              <a:rPr lang="en-US" altLang="zh-CN"/>
              <a:t>&lt;/a&gt;</a:t>
            </a:r>
          </a:p>
          <a:p>
            <a:pPr marL="0" indent="0">
              <a:buNone/>
            </a:pPr>
            <a:r>
              <a:rPr lang="en-US" altLang="zh-CN"/>
              <a:t>&lt;/body&gt;</a:t>
            </a:r>
            <a:endParaRPr lang="zh-CN" altLang="en-US"/>
          </a:p>
        </p:txBody>
      </p:sp>
      <p:sp>
        <p:nvSpPr>
          <p:cNvPr id="4" name="TextBox 3"/>
          <p:cNvSpPr txBox="1"/>
          <p:nvPr/>
        </p:nvSpPr>
        <p:spPr>
          <a:xfrm>
            <a:off x="2195736" y="2852936"/>
            <a:ext cx="360040" cy="369332"/>
          </a:xfrm>
          <a:prstGeom prst="rect">
            <a:avLst/>
          </a:prstGeom>
          <a:noFill/>
          <a:ln>
            <a:solidFill>
              <a:schemeClr val="tx1"/>
            </a:solidFill>
          </a:ln>
        </p:spPr>
        <p:txBody>
          <a:bodyPr wrap="square" rtlCol="0">
            <a:spAutoFit/>
          </a:bodyPr>
          <a:lstStyle/>
          <a:p>
            <a:endParaRPr lang="zh-CN" altLang="en-US"/>
          </a:p>
        </p:txBody>
      </p:sp>
      <p:sp>
        <p:nvSpPr>
          <p:cNvPr id="5" name="TextBox 4"/>
          <p:cNvSpPr txBox="1"/>
          <p:nvPr/>
        </p:nvSpPr>
        <p:spPr>
          <a:xfrm>
            <a:off x="3059832" y="3190002"/>
            <a:ext cx="3240360" cy="743054"/>
          </a:xfrm>
          <a:prstGeom prst="rect">
            <a:avLst/>
          </a:prstGeom>
          <a:noFill/>
          <a:ln>
            <a:solidFill>
              <a:schemeClr val="tx1"/>
            </a:solidFill>
          </a:ln>
        </p:spPr>
        <p:txBody>
          <a:bodyPr wrap="square" rtlCol="0">
            <a:spAutoFit/>
          </a:bodyPr>
          <a:lstStyle/>
          <a:p>
            <a:endParaRPr lang="zh-CN" altLang="en-US"/>
          </a:p>
        </p:txBody>
      </p:sp>
      <p:cxnSp>
        <p:nvCxnSpPr>
          <p:cNvPr id="7" name="直接箭头连接符 6"/>
          <p:cNvCxnSpPr/>
          <p:nvPr/>
        </p:nvCxnSpPr>
        <p:spPr>
          <a:xfrm>
            <a:off x="1691680" y="303760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5576" y="2852936"/>
            <a:ext cx="936104" cy="369332"/>
          </a:xfrm>
          <a:prstGeom prst="rect">
            <a:avLst/>
          </a:prstGeom>
          <a:noFill/>
        </p:spPr>
        <p:txBody>
          <a:bodyPr wrap="square" rtlCol="0">
            <a:spAutoFit/>
          </a:bodyPr>
          <a:lstStyle/>
          <a:p>
            <a:r>
              <a:rPr lang="zh-CN" altLang="en-US"/>
              <a:t>选择器</a:t>
            </a:r>
          </a:p>
        </p:txBody>
      </p:sp>
      <p:cxnSp>
        <p:nvCxnSpPr>
          <p:cNvPr id="9" name="直接箭头连接符 8"/>
          <p:cNvCxnSpPr/>
          <p:nvPr/>
        </p:nvCxnSpPr>
        <p:spPr>
          <a:xfrm flipH="1">
            <a:off x="6732240" y="3561529"/>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452320" y="3374668"/>
            <a:ext cx="720080" cy="369332"/>
          </a:xfrm>
          <a:prstGeom prst="rect">
            <a:avLst/>
          </a:prstGeom>
          <a:noFill/>
        </p:spPr>
        <p:txBody>
          <a:bodyPr wrap="square" rtlCol="0">
            <a:spAutoFit/>
          </a:bodyPr>
          <a:lstStyle/>
          <a:p>
            <a:r>
              <a:rPr lang="zh-CN" altLang="en-US"/>
              <a:t>声明</a:t>
            </a:r>
          </a:p>
        </p:txBody>
      </p:sp>
    </p:spTree>
    <p:extLst>
      <p:ext uri="{BB962C8B-B14F-4D97-AF65-F5344CB8AC3E}">
        <p14:creationId xmlns:p14="http://schemas.microsoft.com/office/powerpoint/2010/main" val="325096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使用外部样式表</a:t>
            </a:r>
          </a:p>
        </p:txBody>
      </p:sp>
      <p:sp>
        <p:nvSpPr>
          <p:cNvPr id="3" name="内容占位符 2"/>
          <p:cNvSpPr>
            <a:spLocks noGrp="1"/>
          </p:cNvSpPr>
          <p:nvPr>
            <p:ph idx="1"/>
          </p:nvPr>
        </p:nvSpPr>
        <p:spPr/>
        <p:txBody>
          <a:bodyPr>
            <a:normAutofit fontScale="62500" lnSpcReduction="20000"/>
          </a:bodyPr>
          <a:lstStyle/>
          <a:p>
            <a:r>
              <a:rPr lang="zh-CN" altLang="en-US"/>
              <a:t>同一套样式，如果想重复使用，单独建立</a:t>
            </a:r>
            <a:r>
              <a:rPr lang="en-US" altLang="zh-CN"/>
              <a:t>css</a:t>
            </a:r>
            <a:r>
              <a:rPr lang="zh-CN" altLang="en-US"/>
              <a:t>文件，通过</a:t>
            </a:r>
            <a:r>
              <a:rPr lang="en-US" altLang="zh-CN"/>
              <a:t>&lt;link&gt;</a:t>
            </a:r>
            <a:r>
              <a:rPr lang="zh-CN" altLang="en-US"/>
              <a:t>元素导入外部</a:t>
            </a:r>
            <a:r>
              <a:rPr lang="en-US" altLang="zh-CN"/>
              <a:t>css</a:t>
            </a:r>
            <a:r>
              <a:rPr lang="zh-CN" altLang="en-US"/>
              <a:t>文件。</a:t>
            </a:r>
            <a:endParaRPr lang="en-US" altLang="zh-CN"/>
          </a:p>
          <a:p>
            <a:r>
              <a:rPr lang="zh-CN" altLang="en-US"/>
              <a:t>文件</a:t>
            </a:r>
            <a:r>
              <a:rPr lang="en-US" altLang="zh-CN"/>
              <a:t>style.css</a:t>
            </a:r>
          </a:p>
          <a:p>
            <a:pPr marL="0" indent="0">
              <a:buNone/>
            </a:pPr>
            <a:r>
              <a:rPr lang="en-US" altLang="zh-CN"/>
              <a:t>a {</a:t>
            </a:r>
          </a:p>
          <a:p>
            <a:pPr marL="0" indent="0">
              <a:buNone/>
            </a:pPr>
            <a:r>
              <a:rPr lang="en-US" altLang="zh-CN"/>
              <a:t>	background-color:grey;</a:t>
            </a:r>
          </a:p>
          <a:p>
            <a:pPr marL="0" indent="0">
              <a:buNone/>
            </a:pPr>
            <a:r>
              <a:rPr lang="en-US" altLang="zh-CN"/>
              <a:t>	color:green;</a:t>
            </a:r>
          </a:p>
          <a:p>
            <a:pPr marL="0" indent="0">
              <a:buNone/>
            </a:pPr>
            <a:r>
              <a:rPr lang="en-US" altLang="zh-CN"/>
              <a:t>}</a:t>
            </a:r>
          </a:p>
          <a:p>
            <a:r>
              <a:rPr lang="en-US" altLang="zh-CN"/>
              <a:t>HTML</a:t>
            </a:r>
            <a:r>
              <a:rPr lang="zh-CN" altLang="en-US"/>
              <a:t>文件</a:t>
            </a:r>
            <a:endParaRPr lang="en-US" altLang="zh-CN"/>
          </a:p>
          <a:p>
            <a:pPr marL="0" indent="0">
              <a:buNone/>
            </a:pPr>
            <a:r>
              <a:rPr lang="en-US" altLang="zh-CN"/>
              <a:t>&lt;head&gt;</a:t>
            </a:r>
          </a:p>
          <a:p>
            <a:pPr marL="0" indent="0">
              <a:buNone/>
            </a:pPr>
            <a:r>
              <a:rPr lang="en-US" altLang="zh-CN"/>
              <a:t>	&lt;link rel=“stylesheet” type=“text/css” href=“style.css”&gt;</a:t>
            </a:r>
          </a:p>
          <a:p>
            <a:pPr marL="0" indent="0">
              <a:buNone/>
            </a:pPr>
            <a:r>
              <a:rPr lang="en-US" altLang="zh-CN"/>
              <a:t>&lt;/head&gt;</a:t>
            </a:r>
          </a:p>
          <a:p>
            <a:pPr marL="0" indent="0">
              <a:buNone/>
            </a:pPr>
            <a:r>
              <a:rPr lang="en-US" altLang="zh-CN"/>
              <a:t>&lt;body&gt;</a:t>
            </a:r>
          </a:p>
          <a:p>
            <a:pPr marL="0" indent="0">
              <a:buNone/>
            </a:pPr>
            <a:r>
              <a:rPr lang="en-US" altLang="zh-CN"/>
              <a:t>	&lt;a href=“www.baidu.com”&gt;</a:t>
            </a:r>
            <a:r>
              <a:rPr lang="zh-CN" altLang="en-US"/>
              <a:t>百度</a:t>
            </a:r>
            <a:r>
              <a:rPr lang="en-US" altLang="zh-CN"/>
              <a:t>&lt;/a&gt;</a:t>
            </a:r>
          </a:p>
          <a:p>
            <a:pPr marL="0" indent="0">
              <a:buNone/>
            </a:pPr>
            <a:r>
              <a:rPr lang="en-US" altLang="zh-CN"/>
              <a:t>&lt;/body&gt;</a:t>
            </a:r>
            <a:endParaRPr lang="zh-CN" altLang="en-US"/>
          </a:p>
        </p:txBody>
      </p:sp>
    </p:spTree>
    <p:extLst>
      <p:ext uri="{BB962C8B-B14F-4D97-AF65-F5344CB8AC3E}">
        <p14:creationId xmlns:p14="http://schemas.microsoft.com/office/powerpoint/2010/main" val="329466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样式其他的来源</a:t>
            </a:r>
          </a:p>
        </p:txBody>
      </p:sp>
      <p:sp>
        <p:nvSpPr>
          <p:cNvPr id="3" name="内容占位符 2"/>
          <p:cNvSpPr>
            <a:spLocks noGrp="1"/>
          </p:cNvSpPr>
          <p:nvPr>
            <p:ph idx="1"/>
          </p:nvPr>
        </p:nvSpPr>
        <p:spPr/>
        <p:txBody>
          <a:bodyPr/>
          <a:lstStyle/>
          <a:p>
            <a:pPr marL="514350" indent="-514350">
              <a:buFont typeface="+mj-lt"/>
              <a:buAutoNum type="arabicPeriod"/>
            </a:pPr>
            <a:r>
              <a:rPr lang="zh-CN" altLang="en-US"/>
              <a:t>浏览器默认样式</a:t>
            </a:r>
            <a:endParaRPr lang="en-US" altLang="zh-CN"/>
          </a:p>
          <a:p>
            <a:pPr marL="400050" lvl="1" indent="0">
              <a:buNone/>
            </a:pPr>
            <a:r>
              <a:rPr lang="zh-CN" altLang="en-US"/>
              <a:t>有些元素在使用时，浏览器会默认给它设置一些样式。</a:t>
            </a:r>
            <a:endParaRPr lang="en-US" altLang="zh-CN"/>
          </a:p>
          <a:p>
            <a:pPr marL="514350" indent="-514350">
              <a:buFont typeface="+mj-lt"/>
              <a:buAutoNum type="arabicPeriod"/>
            </a:pPr>
            <a:r>
              <a:rPr lang="zh-CN" altLang="en-US"/>
              <a:t>继承</a:t>
            </a:r>
            <a:endParaRPr lang="en-US" altLang="zh-CN"/>
          </a:p>
          <a:p>
            <a:pPr marL="400050" lvl="1" indent="0">
              <a:buNone/>
            </a:pPr>
            <a:r>
              <a:rPr lang="zh-CN" altLang="en-US"/>
              <a:t>如果浏览器在直接相关的样式中找不到某个属性的值，就会继承父元素的值。</a:t>
            </a:r>
          </a:p>
        </p:txBody>
      </p:sp>
    </p:spTree>
    <p:extLst>
      <p:ext uri="{BB962C8B-B14F-4D97-AF65-F5344CB8AC3E}">
        <p14:creationId xmlns:p14="http://schemas.microsoft.com/office/powerpoint/2010/main" val="1777979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继承</a:t>
            </a:r>
          </a:p>
        </p:txBody>
      </p:sp>
      <p:sp>
        <p:nvSpPr>
          <p:cNvPr id="3" name="内容占位符 2"/>
          <p:cNvSpPr>
            <a:spLocks noGrp="1"/>
          </p:cNvSpPr>
          <p:nvPr>
            <p:ph idx="1"/>
          </p:nvPr>
        </p:nvSpPr>
        <p:spPr/>
        <p:txBody>
          <a:bodyPr>
            <a:normAutofit fontScale="62500" lnSpcReduction="20000"/>
          </a:bodyPr>
          <a:lstStyle/>
          <a:p>
            <a:pPr marL="0" indent="0">
              <a:buNone/>
            </a:pPr>
            <a:r>
              <a:rPr lang="en-US" altLang="zh-CN"/>
              <a:t>&lt;head&gt;</a:t>
            </a:r>
          </a:p>
          <a:p>
            <a:pPr marL="0" indent="0">
              <a:buNone/>
            </a:pPr>
            <a:r>
              <a:rPr lang="en-US" altLang="zh-CN"/>
              <a:t>	&lt;style&gt;</a:t>
            </a:r>
          </a:p>
          <a:p>
            <a:pPr marL="0" indent="0">
              <a:buNone/>
            </a:pPr>
            <a:r>
              <a:rPr lang="en-US" altLang="zh-CN"/>
              <a:t>		p {</a:t>
            </a:r>
          </a:p>
          <a:p>
            <a:pPr marL="0" indent="0">
              <a:buNone/>
            </a:pPr>
            <a:r>
              <a:rPr lang="en-US" altLang="zh-CN"/>
              <a:t>			color:white;</a:t>
            </a:r>
          </a:p>
          <a:p>
            <a:pPr marL="0" indent="0">
              <a:buNone/>
            </a:pPr>
            <a:r>
              <a:rPr lang="en-US" altLang="zh-CN"/>
              <a:t>			background:grey;</a:t>
            </a:r>
          </a:p>
          <a:p>
            <a:pPr marL="0" indent="0">
              <a:buNone/>
            </a:pPr>
            <a:r>
              <a:rPr lang="en-US" altLang="zh-CN"/>
              <a:t>			border:medium solid blakc;</a:t>
            </a:r>
          </a:p>
          <a:p>
            <a:pPr marL="0" indent="0">
              <a:buNone/>
            </a:pPr>
            <a:r>
              <a:rPr lang="en-US" altLang="zh-CN"/>
              <a:t>		}</a:t>
            </a:r>
          </a:p>
          <a:p>
            <a:pPr marL="0" indent="0">
              <a:buNone/>
            </a:pPr>
            <a:r>
              <a:rPr lang="en-US" altLang="zh-CN"/>
              <a:t>	&lt;/style&gt; </a:t>
            </a:r>
          </a:p>
          <a:p>
            <a:pPr marL="0" indent="0">
              <a:buNone/>
            </a:pPr>
            <a:r>
              <a:rPr lang="en-US" altLang="zh-CN"/>
              <a:t>&lt;/head&gt;</a:t>
            </a:r>
          </a:p>
          <a:p>
            <a:pPr marL="0" indent="0">
              <a:buNone/>
            </a:pPr>
            <a:r>
              <a:rPr lang="en-US" altLang="zh-CN"/>
              <a:t>&lt;body&gt;</a:t>
            </a:r>
          </a:p>
          <a:p>
            <a:pPr marL="0" indent="0">
              <a:buNone/>
            </a:pPr>
            <a:r>
              <a:rPr lang="en-US" altLang="zh-CN"/>
              <a:t>	&lt;p&gt;</a:t>
            </a:r>
            <a:r>
              <a:rPr lang="zh-CN" altLang="en-US"/>
              <a:t>我喜欢</a:t>
            </a:r>
            <a:r>
              <a:rPr lang="en-US" altLang="zh-CN"/>
              <a:t>&lt;span&gt;</a:t>
            </a:r>
            <a:r>
              <a:rPr lang="zh-CN" altLang="en-US"/>
              <a:t>苹果</a:t>
            </a:r>
            <a:r>
              <a:rPr lang="en-US" altLang="zh-CN"/>
              <a:t>&lt;span&gt;</a:t>
            </a:r>
            <a:r>
              <a:rPr lang="zh-CN" altLang="en-US"/>
              <a:t>和橘子</a:t>
            </a:r>
            <a:r>
              <a:rPr lang="en-US" altLang="zh-CN"/>
              <a:t>&lt;/p&gt;</a:t>
            </a:r>
          </a:p>
          <a:p>
            <a:pPr marL="0" indent="0">
              <a:buNone/>
            </a:pPr>
            <a:r>
              <a:rPr lang="en-US" altLang="zh-CN"/>
              <a:t>&lt;/body&gt;</a:t>
            </a:r>
          </a:p>
          <a:p>
            <a:pPr marL="0" indent="0">
              <a:buNone/>
            </a:pPr>
            <a:r>
              <a:rPr lang="en-US" altLang="zh-CN"/>
              <a:t>&lt;span&gt;</a:t>
            </a:r>
            <a:r>
              <a:rPr lang="zh-CN" altLang="en-US"/>
              <a:t>元素字体颜色和背景色继承了父元素，但是边框却没有。</a:t>
            </a:r>
            <a:endParaRPr lang="en-US" altLang="zh-CN"/>
          </a:p>
          <a:p>
            <a:pPr marL="0" indent="0">
              <a:buNone/>
            </a:pPr>
            <a:r>
              <a:rPr lang="zh-CN" altLang="en-US"/>
              <a:t>可以使用</a:t>
            </a:r>
            <a:r>
              <a:rPr lang="en-US" altLang="zh-CN"/>
              <a:t>inherit</a:t>
            </a:r>
            <a:r>
              <a:rPr lang="zh-CN" altLang="en-US"/>
              <a:t>这个特殊的值强行继承。</a:t>
            </a:r>
          </a:p>
        </p:txBody>
      </p:sp>
    </p:spTree>
    <p:extLst>
      <p:ext uri="{BB962C8B-B14F-4D97-AF65-F5344CB8AC3E}">
        <p14:creationId xmlns:p14="http://schemas.microsoft.com/office/powerpoint/2010/main" val="105438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层叠顺序</a:t>
            </a:r>
          </a:p>
        </p:txBody>
      </p:sp>
      <p:sp>
        <p:nvSpPr>
          <p:cNvPr id="3" name="内容占位符 2"/>
          <p:cNvSpPr>
            <a:spLocks noGrp="1"/>
          </p:cNvSpPr>
          <p:nvPr>
            <p:ph idx="1"/>
          </p:nvPr>
        </p:nvSpPr>
        <p:spPr/>
        <p:txBody>
          <a:bodyPr/>
          <a:lstStyle/>
          <a:p>
            <a:pPr marL="514350" indent="-514350">
              <a:buFont typeface="+mj-lt"/>
              <a:buAutoNum type="arabicPeriod"/>
            </a:pPr>
            <a:r>
              <a:rPr lang="zh-CN" altLang="en-US"/>
              <a:t>如果样式属性值标记为</a:t>
            </a:r>
            <a:r>
              <a:rPr lang="en-US" altLang="zh-CN"/>
              <a:t>important</a:t>
            </a:r>
            <a:r>
              <a:rPr lang="zh-CN" altLang="en-US"/>
              <a:t>。</a:t>
            </a:r>
            <a:endParaRPr lang="en-US" altLang="zh-CN"/>
          </a:p>
          <a:p>
            <a:pPr marL="514350" indent="-514350">
              <a:buFont typeface="+mj-lt"/>
              <a:buAutoNum type="arabicPeriod"/>
            </a:pPr>
            <a:r>
              <a:rPr lang="zh-CN" altLang="en-US"/>
              <a:t>元素内嵌样式</a:t>
            </a:r>
            <a:endParaRPr lang="en-US" altLang="zh-CN"/>
          </a:p>
          <a:p>
            <a:pPr marL="514350" indent="-514350">
              <a:buFont typeface="+mj-lt"/>
              <a:buAutoNum type="arabicPeriod"/>
            </a:pPr>
            <a:r>
              <a:rPr lang="zh-CN" altLang="en-US"/>
              <a:t>文档内嵌样式</a:t>
            </a:r>
            <a:endParaRPr lang="en-US" altLang="zh-CN"/>
          </a:p>
          <a:p>
            <a:pPr marL="514350" indent="-514350">
              <a:buFont typeface="+mj-lt"/>
              <a:buAutoNum type="arabicPeriod"/>
            </a:pPr>
            <a:r>
              <a:rPr lang="zh-CN" altLang="en-US"/>
              <a:t>外部样式</a:t>
            </a:r>
            <a:endParaRPr lang="en-US" altLang="zh-CN"/>
          </a:p>
          <a:p>
            <a:pPr marL="514350" indent="-514350">
              <a:buFont typeface="+mj-lt"/>
              <a:buAutoNum type="arabicPeriod"/>
            </a:pPr>
            <a:r>
              <a:rPr lang="zh-CN" altLang="en-US"/>
              <a:t>浏览器样式</a:t>
            </a:r>
          </a:p>
        </p:txBody>
      </p:sp>
    </p:spTree>
    <p:extLst>
      <p:ext uri="{BB962C8B-B14F-4D97-AF65-F5344CB8AC3E}">
        <p14:creationId xmlns:p14="http://schemas.microsoft.com/office/powerpoint/2010/main" val="2112186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CSS</a:t>
            </a:r>
            <a:r>
              <a:rPr lang="zh-CN" altLang="en-US"/>
              <a:t>基础选择器</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743835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1016</Words>
  <Application>Microsoft Office PowerPoint</Application>
  <PresentationFormat>全屏显示(4:3)</PresentationFormat>
  <Paragraphs>185</Paragraphs>
  <Slides>30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30</vt:i4>
      </vt:variant>
    </vt:vector>
  </HeadingPairs>
  <TitlesOfParts>
    <vt:vector size="34" baseType="lpstr">
      <vt:lpstr>宋体</vt:lpstr>
      <vt:lpstr>Arial</vt:lpstr>
      <vt:lpstr>Calibri</vt:lpstr>
      <vt:lpstr>Office 主题</vt:lpstr>
      <vt:lpstr>HTML元素间的层级关系</vt:lpstr>
      <vt:lpstr>定义和应用样式</vt:lpstr>
      <vt:lpstr>元素内嵌样式</vt:lpstr>
      <vt:lpstr>使用文档内嵌样式</vt:lpstr>
      <vt:lpstr>使用外部样式表</vt:lpstr>
      <vt:lpstr>样式其他的来源</vt:lpstr>
      <vt:lpstr>继承</vt:lpstr>
      <vt:lpstr>层叠顺序</vt:lpstr>
      <vt:lpstr>CSS基础选择器</vt:lpstr>
      <vt:lpstr>通用选择器</vt:lpstr>
      <vt:lpstr>元素类型选择器</vt:lpstr>
      <vt:lpstr>类选择器</vt:lpstr>
      <vt:lpstr>ID选择器</vt:lpstr>
      <vt:lpstr>属性选择器</vt:lpstr>
      <vt:lpstr>复合选择器</vt:lpstr>
      <vt:lpstr>并集选择器</vt:lpstr>
      <vt:lpstr>后代选择器</vt:lpstr>
      <vt:lpstr>子代选择器</vt:lpstr>
      <vt:lpstr>相邻兄弟选择器</vt:lpstr>
      <vt:lpstr>普通兄弟选择器</vt:lpstr>
      <vt:lpstr>伪选择器</vt:lpstr>
      <vt:lpstr>在开始或末尾插入内容</vt:lpstr>
      <vt:lpstr>选择其父元素的第一个子元素</vt:lpstr>
      <vt:lpstr>选择其父元素的最后一个元素</vt:lpstr>
      <vt:lpstr>选择其父元素的指定元素</vt:lpstr>
      <vt:lpstr>选择已勾选的元素</vt:lpstr>
      <vt:lpstr>选择鼠标悬停的元素</vt:lpstr>
      <vt:lpstr>选择被用户激活的元素（例如鼠标单击）</vt:lpstr>
      <vt:lpstr>否定选择器</vt:lpstr>
      <vt:lpstr>UI伪类选择器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CSS基础选择器</dc:title>
  <dc:creator>wx</dc:creator>
  <cp:lastModifiedBy>wx</cp:lastModifiedBy>
  <cp:revision>48</cp:revision>
  <dcterms:created xsi:type="dcterms:W3CDTF">2020-09-21T01:25:35Z</dcterms:created>
  <dcterms:modified xsi:type="dcterms:W3CDTF">2020-10-02T12:13:09Z</dcterms:modified>
</cp:coreProperties>
</file>