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6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计算机网络基础知识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481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3322712" cy="44973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环形结构是组建大型、告诉局域网的主干网常采用的拓扑结构，如光纤主干网。</a:t>
            </a:r>
            <a:endParaRPr lang="en-US" altLang="zh-CN" dirty="0" smtClean="0"/>
          </a:p>
          <a:p>
            <a:r>
              <a:rPr lang="zh-CN" altLang="en-US" dirty="0" smtClean="0"/>
              <a:t>环中的信息单方向地环绕传送。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3923928" y="1695373"/>
            <a:ext cx="5136976" cy="4362177"/>
            <a:chOff x="3923928" y="1695373"/>
            <a:chExt cx="5136976" cy="4362177"/>
          </a:xfrm>
        </p:grpSpPr>
        <p:grpSp>
          <p:nvGrpSpPr>
            <p:cNvPr id="7" name="组合 6"/>
            <p:cNvGrpSpPr/>
            <p:nvPr/>
          </p:nvGrpSpPr>
          <p:grpSpPr>
            <a:xfrm>
              <a:off x="3923928" y="1695373"/>
              <a:ext cx="5136976" cy="4362177"/>
              <a:chOff x="2819400" y="1700213"/>
              <a:chExt cx="5662613" cy="4722812"/>
            </a:xfrm>
          </p:grpSpPr>
          <p:sp>
            <p:nvSpPr>
              <p:cNvPr id="4" name="AutoShape 10"/>
              <p:cNvSpPr>
                <a:spLocks noChangeArrowheads="1"/>
              </p:cNvSpPr>
              <p:nvPr/>
            </p:nvSpPr>
            <p:spPr bwMode="auto">
              <a:xfrm>
                <a:off x="2843213" y="1700213"/>
                <a:ext cx="5638800" cy="3733800"/>
              </a:xfrm>
              <a:prstGeom prst="roundRect">
                <a:avLst>
                  <a:gd name="adj" fmla="val 5741"/>
                </a:avLst>
              </a:prstGeom>
              <a:solidFill>
                <a:srgbClr val="FFCC99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27782851"/>
                  </p:ext>
                </p:extLst>
              </p:nvPr>
            </p:nvGraphicFramePr>
            <p:xfrm>
              <a:off x="3730625" y="1916113"/>
              <a:ext cx="3937001" cy="31718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1" r:id="rId3" imgW="4753661" imgH="4484827" progId="Visio.Drawing.11">
                      <p:embed/>
                    </p:oleObj>
                  </mc:Choice>
                  <mc:Fallback>
                    <p:oleObj r:id="rId3" imgW="4753661" imgH="4484827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b="14589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0625" y="1916113"/>
                            <a:ext cx="3937001" cy="31718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" name="AutoShape 19"/>
              <p:cNvSpPr>
                <a:spLocks noChangeArrowheads="1"/>
              </p:cNvSpPr>
              <p:nvPr/>
            </p:nvSpPr>
            <p:spPr bwMode="auto">
              <a:xfrm>
                <a:off x="2819400" y="5661025"/>
                <a:ext cx="5638800" cy="762000"/>
              </a:xfrm>
              <a:prstGeom prst="flowChartAlternateProcess">
                <a:avLst/>
              </a:prstGeom>
              <a:gradFill rotWithShape="0">
                <a:gsLst>
                  <a:gs pos="0">
                    <a:srgbClr val="CC9900"/>
                  </a:gs>
                  <a:gs pos="50000">
                    <a:srgbClr val="5E4700"/>
                  </a:gs>
                  <a:gs pos="100000">
                    <a:srgbClr val="CC9900"/>
                  </a:gs>
                </a:gsLst>
                <a:lin ang="18900000" scaled="1"/>
              </a:gradFill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000" b="1"/>
              </a:p>
            </p:txBody>
          </p:sp>
        </p:grpSp>
        <p:sp>
          <p:nvSpPr>
            <p:cNvPr id="8" name="Rectangle 20"/>
            <p:cNvSpPr>
              <a:spLocks noChangeArrowheads="1"/>
            </p:cNvSpPr>
            <p:nvPr/>
          </p:nvSpPr>
          <p:spPr bwMode="auto">
            <a:xfrm>
              <a:off x="4690914" y="5446086"/>
              <a:ext cx="3581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环型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488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06"/>
            <a:ext cx="3178696" cy="4479957"/>
          </a:xfrm>
        </p:spPr>
        <p:txBody>
          <a:bodyPr/>
          <a:lstStyle/>
          <a:p>
            <a:r>
              <a:rPr lang="zh-CN" altLang="en-US" dirty="0" smtClean="0"/>
              <a:t>星型结构是小型局域网常采用的一种拓扑结构。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851920" y="1646206"/>
            <a:ext cx="5184576" cy="4650209"/>
            <a:chOff x="2819400" y="1700213"/>
            <a:chExt cx="5662613" cy="4722812"/>
          </a:xfrm>
        </p:grpSpPr>
        <p:sp>
          <p:nvSpPr>
            <p:cNvPr id="4" name="AutoShape 10"/>
            <p:cNvSpPr>
              <a:spLocks noChangeArrowheads="1"/>
            </p:cNvSpPr>
            <p:nvPr/>
          </p:nvSpPr>
          <p:spPr bwMode="auto">
            <a:xfrm>
              <a:off x="2843213" y="1700213"/>
              <a:ext cx="5638800" cy="3733800"/>
            </a:xfrm>
            <a:prstGeom prst="roundRect">
              <a:avLst>
                <a:gd name="adj" fmla="val 5741"/>
              </a:avLst>
            </a:prstGeom>
            <a:solidFill>
              <a:srgbClr val="FFCC99"/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3332872"/>
                </p:ext>
              </p:extLst>
            </p:nvPr>
          </p:nvGraphicFramePr>
          <p:xfrm>
            <a:off x="3852863" y="2073275"/>
            <a:ext cx="3671887" cy="3084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r:id="rId3" imgW="4591812" imgH="4304690" progId="Visio.Drawing.11">
                    <p:embed/>
                  </p:oleObj>
                </mc:Choice>
                <mc:Fallback>
                  <p:oleObj r:id="rId3" imgW="4591812" imgH="430469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0559"/>
                        <a:stretch>
                          <a:fillRect/>
                        </a:stretch>
                      </p:blipFill>
                      <p:spPr bwMode="auto">
                        <a:xfrm>
                          <a:off x="3852863" y="2073275"/>
                          <a:ext cx="3671887" cy="3084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AutoShape 23"/>
            <p:cNvSpPr>
              <a:spLocks noChangeArrowheads="1"/>
            </p:cNvSpPr>
            <p:nvPr/>
          </p:nvSpPr>
          <p:spPr bwMode="auto">
            <a:xfrm>
              <a:off x="2819400" y="5661025"/>
              <a:ext cx="5638800" cy="762000"/>
            </a:xfrm>
            <a:prstGeom prst="flowChartAlternateProcess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189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 b="1">
                <a:ea typeface="宋体" pitchFamily="2" charset="-122"/>
              </a:endParaRPr>
            </a:p>
          </p:txBody>
        </p:sp>
        <p:sp>
          <p:nvSpPr>
            <p:cNvPr id="7" name="Rectangle 24"/>
            <p:cNvSpPr>
              <a:spLocks noChangeArrowheads="1"/>
            </p:cNvSpPr>
            <p:nvPr/>
          </p:nvSpPr>
          <p:spPr bwMode="auto">
            <a:xfrm>
              <a:off x="3959225" y="5775325"/>
              <a:ext cx="3276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星型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7990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2818656" cy="4569371"/>
          </a:xfrm>
        </p:spPr>
        <p:txBody>
          <a:bodyPr/>
          <a:lstStyle/>
          <a:p>
            <a:r>
              <a:rPr lang="zh-CN" altLang="en-US" dirty="0" smtClean="0"/>
              <a:t>树形结构是星型结构的发展和扩充。</a:t>
            </a:r>
            <a:endParaRPr lang="en-US" altLang="zh-CN" dirty="0" smtClean="0"/>
          </a:p>
          <a:p>
            <a:r>
              <a:rPr lang="zh-CN" altLang="en-US" dirty="0" smtClean="0"/>
              <a:t>树形结构是大中型局域网常采用的一种拓扑结构。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739465" y="1628800"/>
            <a:ext cx="5136976" cy="4578201"/>
            <a:chOff x="2819400" y="1700213"/>
            <a:chExt cx="5662613" cy="4722812"/>
          </a:xfrm>
        </p:grpSpPr>
        <p:sp>
          <p:nvSpPr>
            <p:cNvPr id="4" name="AutoShape 11"/>
            <p:cNvSpPr>
              <a:spLocks noChangeArrowheads="1"/>
            </p:cNvSpPr>
            <p:nvPr/>
          </p:nvSpPr>
          <p:spPr bwMode="auto">
            <a:xfrm>
              <a:off x="2843213" y="1700213"/>
              <a:ext cx="5638800" cy="3733800"/>
            </a:xfrm>
            <a:prstGeom prst="roundRect">
              <a:avLst>
                <a:gd name="adj" fmla="val 5741"/>
              </a:avLst>
            </a:prstGeom>
            <a:solidFill>
              <a:srgbClr val="FFCC99"/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1957114"/>
                </p:ext>
              </p:extLst>
            </p:nvPr>
          </p:nvGraphicFramePr>
          <p:xfrm>
            <a:off x="3779839" y="1989138"/>
            <a:ext cx="3768725" cy="3027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r:id="rId3" imgW="4404970" imgH="3908755" progId="Visio.Drawing.11">
                    <p:embed/>
                  </p:oleObj>
                </mc:Choice>
                <mc:Fallback>
                  <p:oleObj r:id="rId3" imgW="4404970" imgH="390875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9187"/>
                        <a:stretch>
                          <a:fillRect/>
                        </a:stretch>
                      </p:blipFill>
                      <p:spPr bwMode="auto">
                        <a:xfrm>
                          <a:off x="3779839" y="1989138"/>
                          <a:ext cx="3768725" cy="3027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AutoShape 27"/>
            <p:cNvSpPr>
              <a:spLocks noChangeArrowheads="1"/>
            </p:cNvSpPr>
            <p:nvPr/>
          </p:nvSpPr>
          <p:spPr bwMode="auto">
            <a:xfrm>
              <a:off x="2819400" y="5661025"/>
              <a:ext cx="5638800" cy="762000"/>
            </a:xfrm>
            <a:prstGeom prst="flowChartAlternateProcess">
              <a:avLst/>
            </a:prstGeom>
            <a:gradFill rotWithShape="0">
              <a:gsLst>
                <a:gs pos="0">
                  <a:srgbClr val="009900"/>
                </a:gs>
                <a:gs pos="50000">
                  <a:srgbClr val="004700"/>
                </a:gs>
                <a:gs pos="100000">
                  <a:srgbClr val="009900"/>
                </a:gs>
              </a:gsLst>
              <a:lin ang="189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 b="1"/>
            </a:p>
          </p:txBody>
        </p:sp>
        <p:sp>
          <p:nvSpPr>
            <p:cNvPr id="7" name="Rectangle 28"/>
            <p:cNvSpPr>
              <a:spLocks noChangeArrowheads="1"/>
            </p:cNvSpPr>
            <p:nvPr/>
          </p:nvSpPr>
          <p:spPr bwMode="auto">
            <a:xfrm>
              <a:off x="3563938" y="5759450"/>
              <a:ext cx="4114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树型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229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计算机网络的主要性能指标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时延</a:t>
            </a:r>
            <a:endParaRPr lang="en-US" altLang="zh-CN" dirty="0" smtClean="0"/>
          </a:p>
          <a:p>
            <a:r>
              <a:rPr lang="zh-CN" altLang="en-US" dirty="0" smtClean="0"/>
              <a:t>发送时延</a:t>
            </a:r>
            <a:endParaRPr lang="en-US" altLang="zh-CN" dirty="0" smtClean="0"/>
          </a:p>
          <a:p>
            <a:r>
              <a:rPr lang="zh-CN" altLang="en-US" dirty="0" smtClean="0"/>
              <a:t>传播时延</a:t>
            </a:r>
            <a:endParaRPr lang="en-US" altLang="zh-CN" dirty="0" smtClean="0"/>
          </a:p>
          <a:p>
            <a:r>
              <a:rPr lang="zh-CN" altLang="en-US" dirty="0" smtClean="0"/>
              <a:t>处理时延</a:t>
            </a:r>
            <a:endParaRPr lang="en-US" altLang="zh-CN" dirty="0" smtClean="0"/>
          </a:p>
          <a:p>
            <a:r>
              <a:rPr lang="zh-CN" altLang="en-US" dirty="0"/>
              <a:t>带宽</a:t>
            </a:r>
          </a:p>
        </p:txBody>
      </p:sp>
    </p:spTree>
    <p:extLst>
      <p:ext uri="{BB962C8B-B14F-4D97-AF65-F5344CB8AC3E}">
        <p14:creationId xmlns:p14="http://schemas.microsoft.com/office/powerpoint/2010/main" val="9669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计算机网络的硬件与软件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计算机网络的硬件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 </a:t>
            </a:r>
          </a:p>
          <a:p>
            <a:pPr marL="609600" indent="-609600">
              <a:lnSpc>
                <a:spcPct val="90000"/>
              </a:lnSpc>
              <a:defRPr/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．计算机设备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服务器 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客户机  </a:t>
            </a:r>
          </a:p>
          <a:p>
            <a:pPr marL="609600" indent="-609600">
              <a:lnSpc>
                <a:spcPct val="90000"/>
              </a:lnSpc>
              <a:defRPr/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．通信设备 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传输介质 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网络适配器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(Network Adapter) 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（网卡）</a:t>
            </a:r>
            <a:endParaRPr lang="en-US" altLang="zh-CN" sz="2400" dirty="0">
              <a:latin typeface="华文新魏" pitchFamily="2" charset="-122"/>
              <a:ea typeface="华文新魏" pitchFamily="2" charset="-122"/>
            </a:endParaRPr>
          </a:p>
          <a:p>
            <a:pPr marL="990600" lvl="1" indent="-533400">
              <a:lnSpc>
                <a:spcPct val="90000"/>
              </a:lnSpc>
              <a:buFontTx/>
              <a:buChar char="•"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集线器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(Hub) 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交换机</a:t>
            </a:r>
            <a:endParaRPr lang="en-US" altLang="zh-CN" sz="2400" dirty="0">
              <a:latin typeface="华文新魏" pitchFamily="2" charset="-122"/>
              <a:ea typeface="华文新魏" pitchFamily="2" charset="-122"/>
            </a:endParaRPr>
          </a:p>
          <a:p>
            <a:pPr marL="990600" lvl="1" indent="-533400">
              <a:lnSpc>
                <a:spcPct val="90000"/>
              </a:lnSpc>
              <a:buFontTx/>
              <a:buChar char="•"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路由器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(Router) 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调制解调器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(Modem)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79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利用通信设备和线路将地理位置不同、功能独立的多个计算机系统连接起来，以功能完善的网络软件（网络通信协议及网络操作系统等）实现网络中资源共享和信息传递的系统，称位计算机网络系统。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96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计算机网络的构成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按照逻辑功能分为以下两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部分组成：</a:t>
            </a:r>
          </a:p>
          <a:p>
            <a:pPr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(1) </a:t>
            </a:r>
            <a:r>
              <a:rPr lang="zh-CN" altLang="en-US" dirty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边缘部分（资源子网）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由所有连接在因特网上的主机、软件、信息资源以及连网外设构成，负责数据的收集、存贮和处理（提供共享数据） 。</a:t>
            </a:r>
            <a:endParaRPr lang="en-US" altLang="zh-CN" dirty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(2) </a:t>
            </a:r>
            <a:r>
              <a:rPr lang="zh-CN" altLang="en-US" dirty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核心部分（通信子网）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 由大量网络和连接这些网络的路由器、通信线路和网络协议、通信软件构成，负责数据的传输、转发等通信处理。这部分是为边缘部分提供服务的（提供连通性和交换数据）。</a:t>
            </a:r>
            <a:endParaRPr lang="en-US" altLang="zh-CN" dirty="0">
              <a:latin typeface="华文新魏" pitchFamily="2" charset="-122"/>
              <a:ea typeface="华文新魏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01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wx\AppData\Roaming\Tencent\Users\514232900\QQ\WinTemp\RichOle\OZ0SG)I2O3(Y{USBD}}SFL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860910" cy="386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26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资源子网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主要包括：</a:t>
            </a:r>
            <a:endParaRPr lang="en-US" altLang="zh-CN" dirty="0" smtClean="0"/>
          </a:p>
          <a:p>
            <a:r>
              <a:rPr lang="zh-CN" altLang="en-US" dirty="0" smtClean="0"/>
              <a:t>主机</a:t>
            </a:r>
            <a:endParaRPr lang="en-US" altLang="zh-CN" dirty="0" smtClean="0"/>
          </a:p>
          <a:p>
            <a:r>
              <a:rPr lang="zh-CN" altLang="en-US" dirty="0" smtClean="0"/>
              <a:t>可以时大型机、小型机或局域网中微型计算机，他们是网络中的主要资源，也是数据资源和软件资源的拥有者。</a:t>
            </a:r>
            <a:endParaRPr lang="en-US" altLang="zh-CN" dirty="0" smtClean="0"/>
          </a:p>
          <a:p>
            <a:r>
              <a:rPr lang="zh-CN" altLang="en-US" dirty="0" smtClean="0"/>
              <a:t>终端</a:t>
            </a:r>
            <a:endParaRPr lang="en-US" altLang="zh-CN" dirty="0" smtClean="0"/>
          </a:p>
          <a:p>
            <a:r>
              <a:rPr lang="zh-CN" altLang="en-US" dirty="0" smtClean="0"/>
              <a:t>是直接面向用户的交互设备，可以是键盘和显示器组成的简单终端，也可以是微型计算机系统</a:t>
            </a:r>
            <a:endParaRPr lang="en-US" altLang="zh-CN" dirty="0" smtClean="0"/>
          </a:p>
          <a:p>
            <a:r>
              <a:rPr lang="zh-CN" altLang="en-US" dirty="0" smtClean="0"/>
              <a:t>计算机外设</a:t>
            </a:r>
            <a:endParaRPr lang="en-US" altLang="zh-CN" dirty="0" smtClean="0"/>
          </a:p>
          <a:p>
            <a:r>
              <a:rPr lang="zh-CN" altLang="en-US" dirty="0"/>
              <a:t>主要</a:t>
            </a:r>
            <a:r>
              <a:rPr lang="zh-CN" altLang="en-US" dirty="0" smtClean="0"/>
              <a:t>是网络中的一些共享设备，如大型的硬盘机、打印机等。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15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通信子网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主要包括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网络节点</a:t>
            </a:r>
            <a:endParaRPr lang="en-US" altLang="zh-CN" dirty="0" smtClean="0"/>
          </a:p>
          <a:p>
            <a:r>
              <a:rPr lang="zh-CN" altLang="en-US" dirty="0" smtClean="0"/>
              <a:t>主要包括网卡、交换机、路由器等</a:t>
            </a:r>
            <a:endParaRPr lang="en-US" altLang="zh-CN" dirty="0" smtClean="0"/>
          </a:p>
          <a:p>
            <a:r>
              <a:rPr lang="zh-CN" altLang="en-US" dirty="0"/>
              <a:t>通信</a:t>
            </a:r>
            <a:r>
              <a:rPr lang="zh-CN" altLang="en-US" dirty="0" smtClean="0"/>
              <a:t>链路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个节点之间的一条通信信道。链路的传输媒体包括</a:t>
            </a:r>
            <a:r>
              <a:rPr lang="en-US" altLang="zh-CN" dirty="0" smtClean="0"/>
              <a:t>:</a:t>
            </a:r>
            <a:r>
              <a:rPr lang="zh-CN" altLang="en-US" dirty="0" smtClean="0"/>
              <a:t>双绞线、同轴电缆、光纤、无线电波通信、卫星通信等。</a:t>
            </a:r>
            <a:endParaRPr lang="en-US" altLang="zh-CN" dirty="0" smtClean="0"/>
          </a:p>
          <a:p>
            <a:r>
              <a:rPr lang="zh-CN" altLang="en-US" dirty="0" smtClean="0"/>
              <a:t>信号转换器</a:t>
            </a:r>
            <a:endParaRPr lang="en-US" altLang="zh-CN" dirty="0" smtClean="0"/>
          </a:p>
          <a:p>
            <a:r>
              <a:rPr lang="zh-CN" altLang="en-US" smtClean="0"/>
              <a:t>对信号进行转换以适应不同传输媒体的要求。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03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数据交换和通信</a:t>
            </a:r>
            <a:endParaRPr lang="en-US" altLang="zh-CN" dirty="0" smtClean="0"/>
          </a:p>
          <a:p>
            <a:r>
              <a:rPr lang="zh-CN" altLang="en-US" dirty="0" smtClean="0"/>
              <a:t>资源共享</a:t>
            </a:r>
            <a:endParaRPr lang="en-US" altLang="zh-CN" dirty="0" smtClean="0"/>
          </a:p>
          <a:p>
            <a:r>
              <a:rPr lang="zh-CN" altLang="en-US" dirty="0" smtClean="0"/>
              <a:t>提高系统的可靠性和可用性</a:t>
            </a:r>
            <a:endParaRPr lang="en-US" altLang="zh-CN" dirty="0" smtClean="0"/>
          </a:p>
          <a:p>
            <a:r>
              <a:rPr lang="zh-CN" altLang="en-US" dirty="0" smtClean="0"/>
              <a:t>负载均衡，相互协作</a:t>
            </a:r>
            <a:endParaRPr lang="en-US" altLang="zh-CN" dirty="0" smtClean="0"/>
          </a:p>
          <a:p>
            <a:r>
              <a:rPr lang="zh-CN" altLang="en-US" dirty="0" smtClean="0"/>
              <a:t>分布式网络管理</a:t>
            </a:r>
            <a:endParaRPr lang="en-US" altLang="zh-CN" dirty="0" smtClean="0"/>
          </a:p>
          <a:p>
            <a:r>
              <a:rPr lang="zh-CN" altLang="en-US" dirty="0" smtClean="0"/>
              <a:t>提高系统性能价格比，易于扩充，便于维护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700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从网络的作用范围进行分类：</a:t>
            </a:r>
            <a:endParaRPr lang="en-US" altLang="zh-CN" dirty="0" smtClean="0"/>
          </a:p>
          <a:p>
            <a:r>
              <a:rPr lang="zh-CN" altLang="en-US" dirty="0" smtClean="0"/>
              <a:t>广域网</a:t>
            </a:r>
            <a:endParaRPr lang="en-US" altLang="zh-CN" dirty="0" smtClean="0"/>
          </a:p>
          <a:p>
            <a:r>
              <a:rPr lang="zh-CN" altLang="en-US" dirty="0" smtClean="0"/>
              <a:t>局域网</a:t>
            </a:r>
            <a:endParaRPr lang="en-US" altLang="zh-CN" dirty="0" smtClean="0"/>
          </a:p>
          <a:p>
            <a:r>
              <a:rPr lang="zh-CN" altLang="en-US" dirty="0" smtClean="0"/>
              <a:t>城域网</a:t>
            </a:r>
            <a:endParaRPr lang="en-US" altLang="zh-CN" dirty="0" smtClean="0"/>
          </a:p>
          <a:p>
            <a:r>
              <a:rPr lang="zh-CN" altLang="en-US" dirty="0" smtClean="0"/>
              <a:t>从网络的使用者进行分类：</a:t>
            </a:r>
            <a:endParaRPr lang="en-US" altLang="zh-CN" dirty="0" smtClean="0"/>
          </a:p>
          <a:p>
            <a:r>
              <a:rPr lang="zh-CN" altLang="en-US" dirty="0" smtClean="0"/>
              <a:t>公用网</a:t>
            </a:r>
            <a:endParaRPr lang="en-US" altLang="zh-CN" dirty="0" smtClean="0"/>
          </a:p>
          <a:p>
            <a:r>
              <a:rPr lang="zh-CN" altLang="en-US" dirty="0"/>
              <a:t>专用网</a:t>
            </a:r>
          </a:p>
        </p:txBody>
      </p:sp>
    </p:spTree>
    <p:extLst>
      <p:ext uri="{BB962C8B-B14F-4D97-AF65-F5344CB8AC3E}">
        <p14:creationId xmlns:p14="http://schemas.microsoft.com/office/powerpoint/2010/main" val="247125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计算机网络的拓扑结构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3322712" cy="4425355"/>
          </a:xfrm>
        </p:spPr>
        <p:txBody>
          <a:bodyPr/>
          <a:lstStyle/>
          <a:p>
            <a:r>
              <a:rPr lang="zh-CN" altLang="en-US" dirty="0" smtClean="0"/>
              <a:t>主要用于局域网，安装简单，所需通信器材、线缆的成本低，扩展方便。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4088729" y="1498529"/>
            <a:ext cx="4942533" cy="4320033"/>
            <a:chOff x="2819400" y="1700213"/>
            <a:chExt cx="5662613" cy="4752975"/>
          </a:xfrm>
        </p:grpSpPr>
        <p:sp>
          <p:nvSpPr>
            <p:cNvPr id="4" name="AutoShape 31"/>
            <p:cNvSpPr>
              <a:spLocks noChangeArrowheads="1"/>
            </p:cNvSpPr>
            <p:nvPr/>
          </p:nvSpPr>
          <p:spPr bwMode="auto">
            <a:xfrm>
              <a:off x="2843213" y="1700213"/>
              <a:ext cx="5638800" cy="3733800"/>
            </a:xfrm>
            <a:prstGeom prst="roundRect">
              <a:avLst>
                <a:gd name="adj" fmla="val 5741"/>
              </a:avLst>
            </a:prstGeom>
            <a:solidFill>
              <a:srgbClr val="FFCC99"/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1958586"/>
                </p:ext>
              </p:extLst>
            </p:nvPr>
          </p:nvGraphicFramePr>
          <p:xfrm>
            <a:off x="3132138" y="2205038"/>
            <a:ext cx="5111750" cy="2689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r:id="rId3" imgW="6252058" imgH="3964838" progId="Visio.Drawing.11">
                    <p:embed/>
                  </p:oleObj>
                </mc:Choice>
                <mc:Fallback>
                  <p:oleObj r:id="rId3" imgW="6252058" imgH="3964838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6463"/>
                        <a:stretch>
                          <a:fillRect/>
                        </a:stretch>
                      </p:blipFill>
                      <p:spPr bwMode="auto">
                        <a:xfrm>
                          <a:off x="3132138" y="2205038"/>
                          <a:ext cx="5111750" cy="2689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AutoShape 67"/>
            <p:cNvSpPr>
              <a:spLocks noChangeArrowheads="1"/>
            </p:cNvSpPr>
            <p:nvPr/>
          </p:nvSpPr>
          <p:spPr bwMode="auto">
            <a:xfrm>
              <a:off x="2819400" y="5691188"/>
              <a:ext cx="5638800" cy="762000"/>
            </a:xfrm>
            <a:prstGeom prst="flowChartAlternateProcess">
              <a:avLst/>
            </a:prstGeom>
            <a:gradFill rotWithShape="0">
              <a:gsLst>
                <a:gs pos="0">
                  <a:srgbClr val="CC3300"/>
                </a:gs>
                <a:gs pos="50000">
                  <a:srgbClr val="5E1800"/>
                </a:gs>
                <a:gs pos="100000">
                  <a:srgbClr val="CC3300"/>
                </a:gs>
              </a:gsLst>
              <a:lin ang="189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 b="1"/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4500563" y="5789613"/>
              <a:ext cx="22098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总线型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710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491</Words>
  <Application>Microsoft Office PowerPoint</Application>
  <PresentationFormat>全屏显示(4:3)</PresentationFormat>
  <Paragraphs>67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</vt:lpstr>
      <vt:lpstr>Visio.Drawing.11</vt:lpstr>
      <vt:lpstr>计算机网络基础知识</vt:lpstr>
      <vt:lpstr>计算机网络的定义</vt:lpstr>
      <vt:lpstr>计算机网络的构成</vt:lpstr>
      <vt:lpstr>PowerPoint 演示文稿</vt:lpstr>
      <vt:lpstr>资源子网</vt:lpstr>
      <vt:lpstr>通信子网</vt:lpstr>
      <vt:lpstr>计算机网络的功能</vt:lpstr>
      <vt:lpstr>计算机网络分类</vt:lpstr>
      <vt:lpstr>计算机网络的拓扑结构</vt:lpstr>
      <vt:lpstr>PowerPoint 演示文稿</vt:lpstr>
      <vt:lpstr>PowerPoint 演示文稿</vt:lpstr>
      <vt:lpstr>PowerPoint 演示文稿</vt:lpstr>
      <vt:lpstr>计算机网络的主要性能指标</vt:lpstr>
      <vt:lpstr>计算机网络的硬件与软件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计算机网络基础知识</dc:title>
  <dc:creator>wx</dc:creator>
  <cp:lastModifiedBy>wx</cp:lastModifiedBy>
  <cp:revision>10</cp:revision>
  <dcterms:created xsi:type="dcterms:W3CDTF">2020-09-01T07:47:35Z</dcterms:created>
  <dcterms:modified xsi:type="dcterms:W3CDTF">2020-09-02T08:48:33Z</dcterms:modified>
</cp:coreProperties>
</file>