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计算机概述复习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6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十进制转其他进制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整数部分和小数部分分别进行转换</a:t>
            </a:r>
          </a:p>
          <a:p>
            <a:r>
              <a:rPr lang="zh-CN" altLang="en-US" dirty="0"/>
              <a:t>整数部分采用“</a:t>
            </a:r>
            <a:r>
              <a:rPr lang="zh-CN" altLang="en-US" dirty="0">
                <a:solidFill>
                  <a:schemeClr val="hlink"/>
                </a:solidFill>
              </a:rPr>
              <a:t>除基取余，余数倒序排列</a:t>
            </a:r>
            <a:r>
              <a:rPr lang="zh-CN" altLang="en-US" dirty="0"/>
              <a:t>”方法。即用基数连续去除十进制数的整数部分，直到商数等于</a:t>
            </a:r>
            <a:r>
              <a:rPr lang="en-US" altLang="zh-CN" dirty="0"/>
              <a:t>0</a:t>
            </a:r>
            <a:r>
              <a:rPr lang="zh-CN" altLang="en-US" dirty="0"/>
              <a:t>为止，然后对余数逆序排列。</a:t>
            </a:r>
          </a:p>
          <a:p>
            <a:r>
              <a:rPr lang="zh-CN" altLang="en-US" dirty="0"/>
              <a:t>小数部分采用“</a:t>
            </a:r>
            <a:r>
              <a:rPr lang="zh-CN" altLang="en-US" dirty="0">
                <a:solidFill>
                  <a:schemeClr val="hlink"/>
                </a:solidFill>
              </a:rPr>
              <a:t>乘基取整，整数顺序排列</a:t>
            </a:r>
            <a:r>
              <a:rPr lang="zh-CN" altLang="en-US" dirty="0"/>
              <a:t>”方法。即用基数连续去乘十进制数的小数部分，直到小数等于</a:t>
            </a:r>
            <a:r>
              <a:rPr lang="en-US" altLang="zh-CN" dirty="0"/>
              <a:t>0</a:t>
            </a:r>
            <a:r>
              <a:rPr lang="zh-CN" altLang="en-US" dirty="0"/>
              <a:t>或满足要求精度为止，然后对整数部分顺序排列。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16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7">
            <a:extLst>
              <a:ext uri="{FF2B5EF4-FFF2-40B4-BE49-F238E27FC236}">
                <a16:creationId xmlns:a16="http://schemas.microsoft.com/office/drawing/2014/main" xmlns="" id="{54C860BA-CE2F-4454-8F88-8AE6B0929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3487"/>
            <a:ext cx="8229600" cy="4459389"/>
          </a:xfrm>
        </p:spPr>
      </p:pic>
    </p:spTree>
    <p:extLst>
      <p:ext uri="{BB962C8B-B14F-4D97-AF65-F5344CB8AC3E}">
        <p14:creationId xmlns:p14="http://schemas.microsoft.com/office/powerpoint/2010/main" val="131995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xmlns="" id="{F3A85E42-EFBC-427E-B3F7-F24EE72C8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22" y="1600200"/>
            <a:ext cx="6573555" cy="4525963"/>
          </a:xfrm>
        </p:spPr>
      </p:pic>
    </p:spTree>
    <p:extLst>
      <p:ext uri="{BB962C8B-B14F-4D97-AF65-F5344CB8AC3E}">
        <p14:creationId xmlns:p14="http://schemas.microsoft.com/office/powerpoint/2010/main" val="201062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13.6875D</a:t>
            </a:r>
            <a:r>
              <a:rPr lang="zh-CN" altLang="en-US" dirty="0"/>
              <a:t>转为二进制为</a:t>
            </a:r>
            <a:r>
              <a:rPr lang="en-US" altLang="zh-CN" dirty="0"/>
              <a:t>:</a:t>
            </a:r>
          </a:p>
          <a:p>
            <a:pPr>
              <a:spcBef>
                <a:spcPts val="3600"/>
              </a:spcBef>
            </a:pPr>
            <a:r>
              <a:rPr lang="en-US" altLang="zh-CN" dirty="0"/>
              <a:t>1101.1011B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12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由于十进制转二进制会出现无限位数的情况（例如</a:t>
            </a:r>
            <a:r>
              <a:rPr lang="en-US" altLang="zh-CN" dirty="0"/>
              <a:t>0.24</a:t>
            </a:r>
            <a:r>
              <a:rPr lang="zh-CN" altLang="en-US" dirty="0"/>
              <a:t>），因此常常要求保留相应位数。</a:t>
            </a:r>
            <a:endParaRPr lang="en-US" altLang="zh-CN" dirty="0"/>
          </a:p>
          <a:p>
            <a:r>
              <a:rPr lang="zh-CN" altLang="en-US" dirty="0"/>
              <a:t>保留是应该遵循</a:t>
            </a:r>
            <a:r>
              <a:rPr lang="en-US" altLang="zh-CN" dirty="0"/>
              <a:t>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近的原则，被保留的位数，即使为</a:t>
            </a:r>
            <a:r>
              <a:rPr lang="en-US" altLang="zh-CN" dirty="0"/>
              <a:t>0</a:t>
            </a:r>
            <a:r>
              <a:rPr lang="zh-CN" altLang="en-US" dirty="0"/>
              <a:t>，也必须写出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0.10110101B</a:t>
            </a:r>
            <a:r>
              <a:rPr lang="zh-CN" altLang="en-US" dirty="0"/>
              <a:t>，保留三位，为</a:t>
            </a:r>
            <a:r>
              <a:rPr lang="en-US" altLang="zh-CN" dirty="0" smtClean="0"/>
              <a:t>0.110</a:t>
            </a:r>
          </a:p>
          <a:p>
            <a:r>
              <a:rPr lang="zh-CN" altLang="en-US" dirty="0" smtClean="0"/>
              <a:t>八进制</a:t>
            </a:r>
            <a:r>
              <a:rPr lang="zh-CN" altLang="en-US" dirty="0"/>
              <a:t>保留小数采取</a:t>
            </a:r>
            <a:r>
              <a:rPr lang="en-US" altLang="zh-CN" dirty="0"/>
              <a:t>4</a:t>
            </a:r>
            <a:r>
              <a:rPr lang="zh-CN" altLang="en-US" dirty="0"/>
              <a:t>进</a:t>
            </a:r>
            <a:r>
              <a:rPr lang="en-US" altLang="zh-CN" dirty="0"/>
              <a:t>3</a:t>
            </a:r>
            <a:r>
              <a:rPr lang="zh-CN" altLang="en-US" dirty="0" smtClean="0"/>
              <a:t>舍</a:t>
            </a:r>
            <a:endParaRPr lang="en-US" altLang="zh-CN" dirty="0" smtClean="0"/>
          </a:p>
          <a:p>
            <a:r>
              <a:rPr lang="zh-CN" altLang="en-US" dirty="0" smtClean="0"/>
              <a:t>十六进制</a:t>
            </a:r>
            <a:r>
              <a:rPr lang="zh-CN" altLang="en-US" dirty="0"/>
              <a:t>保留小数采取</a:t>
            </a:r>
            <a:r>
              <a:rPr lang="en-US" altLang="zh-CN" dirty="0"/>
              <a:t>8</a:t>
            </a:r>
            <a:r>
              <a:rPr lang="zh-CN" altLang="en-US" dirty="0"/>
              <a:t>进</a:t>
            </a:r>
            <a:r>
              <a:rPr lang="en-US" altLang="zh-CN" dirty="0"/>
              <a:t>7</a:t>
            </a:r>
            <a:r>
              <a:rPr lang="zh-CN" altLang="en-US" dirty="0"/>
              <a:t>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123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标准</a:t>
            </a:r>
            <a:r>
              <a:rPr lang="en-US" altLang="zh-CN" dirty="0"/>
              <a:t>ASCII</a:t>
            </a:r>
            <a:r>
              <a:rPr lang="zh-CN" altLang="en-US" dirty="0"/>
              <a:t>码采用</a:t>
            </a:r>
            <a:r>
              <a:rPr lang="en-US" altLang="zh-CN" dirty="0"/>
              <a:t>7</a:t>
            </a:r>
            <a:r>
              <a:rPr lang="zh-CN" altLang="en-US" dirty="0"/>
              <a:t>位</a:t>
            </a:r>
            <a:r>
              <a:rPr lang="zh-CN" altLang="en-US" dirty="0" smtClean="0"/>
              <a:t>二进制编码，</a:t>
            </a:r>
            <a:r>
              <a:rPr lang="zh-CN" altLang="en-US" dirty="0"/>
              <a:t>最多可以表示</a:t>
            </a:r>
            <a:r>
              <a:rPr lang="en-US" altLang="zh-CN" dirty="0"/>
              <a:t>128</a:t>
            </a:r>
            <a:r>
              <a:rPr lang="zh-CN" altLang="en-US" dirty="0"/>
              <a:t>个字符。 每个字符可以用一个字节表示，字节的最高位为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3">
            <a:extLst>
              <a:ext uri="{FF2B5EF4-FFF2-40B4-BE49-F238E27FC236}">
                <a16:creationId xmlns="" xmlns:a16="http://schemas.microsoft.com/office/drawing/2014/main" id="{73EAD7A3-722B-4CD8-AE1B-C322BFB8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61048"/>
            <a:ext cx="4608512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38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06" y="1600200"/>
            <a:ext cx="67705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26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3600" dirty="0">
                <a:latin typeface="+mn-ea"/>
              </a:rPr>
              <a:t>特征：</a:t>
            </a:r>
            <a:endParaRPr lang="en-US" altLang="zh-CN" sz="36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dirty="0">
                <a:latin typeface="+mn-ea"/>
              </a:rPr>
              <a:t>任意两个相邻字母的差值为</a:t>
            </a:r>
            <a:r>
              <a:rPr lang="en-US" altLang="zh-CN" dirty="0">
                <a:latin typeface="+mn-ea"/>
              </a:rPr>
              <a:t>±1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dirty="0">
                <a:latin typeface="+mn-ea"/>
              </a:rPr>
              <a:t>小写字母与大写字母的差值为</a:t>
            </a:r>
            <a:r>
              <a:rPr lang="en-US" altLang="zh-CN" dirty="0">
                <a:latin typeface="+mn-ea"/>
              </a:rPr>
              <a:t>32D(20H)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dirty="0">
                <a:latin typeface="+mn-ea"/>
              </a:rPr>
              <a:t>控制字符</a:t>
            </a:r>
            <a:r>
              <a:rPr lang="en-US" altLang="zh-CN" dirty="0">
                <a:latin typeface="+mn-ea"/>
              </a:rPr>
              <a:t>(‘DEL’</a:t>
            </a:r>
            <a:r>
              <a:rPr lang="zh-CN" altLang="en-US" dirty="0">
                <a:latin typeface="+mn-ea"/>
              </a:rPr>
              <a:t>除外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＜数字字符＜大写字母＜小写字母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25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、下列字符中，</a:t>
            </a:r>
            <a:r>
              <a:rPr lang="en-US" altLang="zh-CN" dirty="0"/>
              <a:t>ASCII</a:t>
            </a:r>
            <a:r>
              <a:rPr lang="zh-CN" altLang="en-US" dirty="0"/>
              <a:t>码值最小的是（  ）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 A) A    B) a    C) Z     D) x</a:t>
            </a:r>
          </a:p>
          <a:p>
            <a:pPr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、已知英文字母</a:t>
            </a:r>
            <a:r>
              <a:rPr lang="en-US" altLang="zh-CN" dirty="0"/>
              <a:t>D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码值是</a:t>
            </a:r>
            <a:r>
              <a:rPr lang="en-US" altLang="zh-CN" dirty="0"/>
              <a:t>44H,</a:t>
            </a:r>
          </a:p>
          <a:p>
            <a:pPr>
              <a:buNone/>
            </a:pPr>
            <a:r>
              <a:rPr lang="zh-CN" altLang="en-US" dirty="0"/>
              <a:t>则英文字母</a:t>
            </a:r>
            <a:r>
              <a:rPr lang="en-US" altLang="zh-CN" dirty="0"/>
              <a:t>F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码值的十进制为（   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87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</a:rPr>
              <a:t>计算机中中文字符</a:t>
            </a:r>
            <a:r>
              <a:rPr lang="zh-CN" altLang="en-US" dirty="0" smtClean="0">
                <a:latin typeface="华文新魏" panose="02010800040101010101" pitchFamily="2" charset="-122"/>
              </a:rPr>
              <a:t>编码</a:t>
            </a:r>
            <a:endParaRPr lang="zh-CN" alt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="" xmlns:a16="http://schemas.microsoft.com/office/drawing/2014/main" id="{5C75D3A6-45C5-4F1F-945D-FF2500AFC52A}"/>
              </a:ext>
            </a:extLst>
          </p:cNvPr>
          <p:cNvGrpSpPr>
            <a:grpSpLocks/>
          </p:cNvGrpSpPr>
          <p:nvPr/>
        </p:nvGrpSpPr>
        <p:grpSpPr bwMode="auto">
          <a:xfrm>
            <a:off x="-63923" y="1556792"/>
            <a:ext cx="9432926" cy="855663"/>
            <a:chOff x="-163" y="567"/>
            <a:chExt cx="5351" cy="365"/>
          </a:xfrm>
        </p:grpSpPr>
        <p:sp>
          <p:nvSpPr>
            <p:cNvPr id="5" name="Line 6">
              <a:extLst>
                <a:ext uri="{FF2B5EF4-FFF2-40B4-BE49-F238E27FC236}">
                  <a16:creationId xmlns="" xmlns:a16="http://schemas.microsoft.com/office/drawing/2014/main" id="{7003542E-68DB-4541-9CA7-30F9F1295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37"/>
              <a:ext cx="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7">
              <a:extLst>
                <a:ext uri="{FF2B5EF4-FFF2-40B4-BE49-F238E27FC236}">
                  <a16:creationId xmlns="" xmlns:a16="http://schemas.microsoft.com/office/drawing/2014/main" id="{567805A3-B1B5-4F6F-BB94-8527667FA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618"/>
              <a:ext cx="857" cy="2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>
                  <a:latin typeface="Tahoma" panose="020B0604030504040204" pitchFamily="34" charset="0"/>
                </a:rPr>
                <a:t>输入码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="" xmlns:a16="http://schemas.microsoft.com/office/drawing/2014/main" id="{CC80FAD2-1B9A-4C3E-A029-D375E77D0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614"/>
              <a:ext cx="816" cy="2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>
                  <a:latin typeface="Tahoma" panose="020B0604030504040204" pitchFamily="34" charset="0"/>
                </a:rPr>
                <a:t>国标码</a:t>
              </a:r>
            </a:p>
          </p:txBody>
        </p:sp>
        <p:sp>
          <p:nvSpPr>
            <p:cNvPr id="8" name="Line 9">
              <a:extLst>
                <a:ext uri="{FF2B5EF4-FFF2-40B4-BE49-F238E27FC236}">
                  <a16:creationId xmlns="" xmlns:a16="http://schemas.microsoft.com/office/drawing/2014/main" id="{0CD6D307-1F9E-4539-9F5E-FE9932F17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0">
              <a:extLst>
                <a:ext uri="{FF2B5EF4-FFF2-40B4-BE49-F238E27FC236}">
                  <a16:creationId xmlns="" xmlns:a16="http://schemas.microsoft.com/office/drawing/2014/main" id="{29AF9101-C446-427D-9B38-A6744187B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" y="614"/>
              <a:ext cx="856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>
                  <a:latin typeface="Tahoma" panose="020B0604030504040204" pitchFamily="34" charset="0"/>
                </a:rPr>
                <a:t>机内码</a:t>
              </a:r>
            </a:p>
          </p:txBody>
        </p:sp>
        <p:sp>
          <p:nvSpPr>
            <p:cNvPr id="10" name="Line 12">
              <a:extLst>
                <a:ext uri="{FF2B5EF4-FFF2-40B4-BE49-F238E27FC236}">
                  <a16:creationId xmlns="" xmlns:a16="http://schemas.microsoft.com/office/drawing/2014/main" id="{F42390F3-B267-4BAA-91AE-A2F160A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759"/>
              <a:ext cx="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3">
              <a:extLst>
                <a:ext uri="{FF2B5EF4-FFF2-40B4-BE49-F238E27FC236}">
                  <a16:creationId xmlns="" xmlns:a16="http://schemas.microsoft.com/office/drawing/2014/main" id="{7014F9A0-6C14-4702-B421-322575E1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618"/>
              <a:ext cx="817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字形码</a:t>
              </a:r>
            </a:p>
          </p:txBody>
        </p:sp>
        <p:sp>
          <p:nvSpPr>
            <p:cNvPr id="12" name="Line 14">
              <a:extLst>
                <a:ext uri="{FF2B5EF4-FFF2-40B4-BE49-F238E27FC236}">
                  <a16:creationId xmlns="" xmlns:a16="http://schemas.microsoft.com/office/drawing/2014/main" id="{D2183757-00B7-4F61-BD65-793E61CF6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6">
              <a:extLst>
                <a:ext uri="{FF2B5EF4-FFF2-40B4-BE49-F238E27FC236}">
                  <a16:creationId xmlns="" xmlns:a16="http://schemas.microsoft.com/office/drawing/2014/main" id="{A21A4B42-4268-4DA1-9739-DEEBAA6DD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3" y="567"/>
              <a:ext cx="6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2000" b="1" dirty="0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3300"/>
                  </a:solidFill>
                  <a:latin typeface="Tahoma" panose="020B0604030504040204" pitchFamily="34" charset="0"/>
                </a:rPr>
                <a:t>输入</a:t>
              </a:r>
            </a:p>
          </p:txBody>
        </p:sp>
        <p:sp>
          <p:nvSpPr>
            <p:cNvPr id="14" name="Text Box 17">
              <a:extLst>
                <a:ext uri="{FF2B5EF4-FFF2-40B4-BE49-F238E27FC236}">
                  <a16:creationId xmlns="" xmlns:a16="http://schemas.microsoft.com/office/drawing/2014/main" id="{491278D7-47DA-4D5F-8AB2-88BFDA326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614"/>
              <a:ext cx="53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16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输出</a:t>
              </a:r>
            </a:p>
          </p:txBody>
        </p:sp>
        <p:sp>
          <p:nvSpPr>
            <p:cNvPr id="15" name="Line 18">
              <a:extLst>
                <a:ext uri="{FF2B5EF4-FFF2-40B4-BE49-F238E27FC236}">
                  <a16:creationId xmlns="" xmlns:a16="http://schemas.microsoft.com/office/drawing/2014/main" id="{A368C857-F84E-4B25-88D6-01F14CDBD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75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2142" y="3140968"/>
            <a:ext cx="629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输入码：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音码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形码</a:t>
            </a:r>
          </a:p>
        </p:txBody>
      </p:sp>
    </p:spTree>
    <p:extLst>
      <p:ext uri="{BB962C8B-B14F-4D97-AF65-F5344CB8AC3E}">
        <p14:creationId xmlns:p14="http://schemas.microsoft.com/office/powerpoint/2010/main" val="8594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ENIVA</a:t>
            </a:r>
            <a:r>
              <a:rPr lang="zh-CN" altLang="en-US" dirty="0"/>
              <a:t>，</a:t>
            </a:r>
            <a:r>
              <a:rPr lang="en-US" altLang="zh-CN" dirty="0"/>
              <a:t>EDVAC</a:t>
            </a:r>
            <a:r>
              <a:rPr lang="zh-CN" altLang="en-US" dirty="0"/>
              <a:t>，</a:t>
            </a:r>
            <a:r>
              <a:rPr lang="en-US" altLang="zh-CN" dirty="0"/>
              <a:t>EDSAC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是世界上第一台通用</a:t>
            </a:r>
            <a:r>
              <a:rPr lang="zh-CN" altLang="en-US" dirty="0" smtClean="0"/>
              <a:t>电子计算机，时间为</a:t>
            </a:r>
            <a:r>
              <a:rPr lang="en-US" altLang="zh-CN" dirty="0" smtClean="0"/>
              <a:t>1946</a:t>
            </a:r>
            <a:r>
              <a:rPr lang="zh-CN" altLang="en-US" dirty="0" smtClean="0"/>
              <a:t>年 </a:t>
            </a:r>
            <a:endParaRPr lang="en-US" altLang="zh-CN" dirty="0"/>
          </a:p>
          <a:p>
            <a:r>
              <a:rPr lang="en-US" altLang="zh-CN" dirty="0"/>
              <a:t>EDVAC </a:t>
            </a:r>
            <a:r>
              <a:rPr lang="zh-CN" altLang="en-US" dirty="0"/>
              <a:t>为储存程序式计算机（离散变量电子计算机 ）</a:t>
            </a:r>
            <a:endParaRPr lang="en-US" altLang="zh-CN" dirty="0"/>
          </a:p>
          <a:p>
            <a:r>
              <a:rPr lang="en-US" altLang="zh-CN" dirty="0"/>
              <a:t>EDSAC</a:t>
            </a:r>
            <a:r>
              <a:rPr lang="zh-CN" altLang="en-US" dirty="0"/>
              <a:t>第一台实用的储存程序式计算机</a:t>
            </a:r>
            <a:r>
              <a:rPr lang="en-US" altLang="zh-CN" dirty="0"/>
              <a:t>(</a:t>
            </a:r>
            <a:r>
              <a:rPr lang="zh-CN" altLang="en-US" dirty="0"/>
              <a:t>电子延迟存储自动计算器</a:t>
            </a:r>
            <a:r>
              <a:rPr lang="en-US" altLang="zh-CN" dirty="0"/>
              <a:t>) </a:t>
            </a:r>
            <a:r>
              <a:rPr lang="zh-CN" altLang="en-US" dirty="0"/>
              <a:t>以</a:t>
            </a:r>
            <a:r>
              <a:rPr lang="en-US" altLang="zh-CN" dirty="0"/>
              <a:t>EDVAC</a:t>
            </a:r>
            <a:r>
              <a:rPr lang="zh-CN" altLang="en-US" dirty="0"/>
              <a:t>为蓝本设计和建造（改进版 ）两者的区别在于实用性</a:t>
            </a:r>
            <a:r>
              <a:rPr lang="en-US" altLang="zh-CN" dirty="0"/>
              <a:t>.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840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区位码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cs typeface="Times New Roman" panose="02020603050405020304" pitchFamily="18" charset="0"/>
              </a:rPr>
              <a:t>以数字作为汉字输入编码，如区位码、电报码等。 </a:t>
            </a:r>
            <a:r>
              <a:rPr lang="en-US" altLang="zh-CN" dirty="0">
                <a:latin typeface="华文新魏" panose="02010800040101010101" pitchFamily="2" charset="-122"/>
                <a:cs typeface="Times New Roman" panose="02020603050405020304" pitchFamily="18" charset="0"/>
              </a:rPr>
              <a:t>GB2312-80</a:t>
            </a:r>
            <a:r>
              <a:rPr lang="zh-CN" altLang="en-US" dirty="0">
                <a:latin typeface="华文新魏" panose="02010800040101010101" pitchFamily="2" charset="-122"/>
                <a:cs typeface="Times New Roman" panose="02020603050405020304" pitchFamily="18" charset="0"/>
              </a:rPr>
              <a:t>字符集构成了一个二维表，分成</a:t>
            </a:r>
            <a:r>
              <a:rPr lang="en-US" altLang="zh-CN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dirty="0">
                <a:latin typeface="华文新魏" panose="02010800040101010101" pitchFamily="2" charset="-122"/>
                <a:cs typeface="Times New Roman" panose="02020603050405020304" pitchFamily="18" charset="0"/>
              </a:rPr>
              <a:t>行，</a:t>
            </a:r>
            <a:r>
              <a:rPr lang="en-US" altLang="zh-CN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dirty="0">
                <a:latin typeface="华文新魏" panose="02010800040101010101" pitchFamily="2" charset="-122"/>
                <a:cs typeface="Times New Roman" panose="02020603050405020304" pitchFamily="18" charset="0"/>
              </a:rPr>
              <a:t>列，每一个汉字用行号和列号组合编码，称为区位码。其中，区号、位号分别对应一个字节</a:t>
            </a:r>
            <a:r>
              <a:rPr lang="en-US" altLang="zh-CN" dirty="0">
                <a:latin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cs typeface="Times New Roman" panose="02020603050405020304" pitchFamily="18" charset="0"/>
              </a:rPr>
              <a:t>每个字节仅用</a:t>
            </a:r>
            <a:r>
              <a:rPr lang="en-US" altLang="zh-CN" dirty="0">
                <a:latin typeface="华文新魏" panose="020108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华文新魏" panose="02010800040101010101" pitchFamily="2" charset="-122"/>
                <a:cs typeface="Times New Roman" panose="02020603050405020304" pitchFamily="18" charset="0"/>
              </a:rPr>
              <a:t>位，最高位为</a:t>
            </a:r>
            <a:r>
              <a:rPr lang="en-US" altLang="zh-CN" dirty="0">
                <a:latin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，习惯上称第一个字节为“高字节”，第二个字节为“低字节”</a:t>
            </a:r>
            <a:r>
              <a:rPr lang="en-US" altLang="zh-CN" dirty="0">
                <a:latin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06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cs typeface="Times New Roman" panose="02020603050405020304" pitchFamily="18" charset="0"/>
              </a:rPr>
              <a:t>例如，“大”字区号</a:t>
            </a:r>
            <a:r>
              <a:rPr lang="en-US" altLang="zh-CN" dirty="0">
                <a:latin typeface="华文新魏" panose="020108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，位号</a:t>
            </a:r>
            <a:r>
              <a:rPr lang="en-US" altLang="zh-CN" dirty="0">
                <a:latin typeface="华文新魏" panose="02010800040101010101" pitchFamily="2" charset="-122"/>
                <a:cs typeface="Times New Roman" panose="02020603050405020304" pitchFamily="18" charset="0"/>
              </a:rPr>
              <a:t>83</a:t>
            </a:r>
            <a:r>
              <a:rPr lang="zh-CN" altLang="en-US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，区位码为</a:t>
            </a:r>
            <a:r>
              <a:rPr lang="en-US" altLang="zh-CN" dirty="0">
                <a:latin typeface="华文新魏" panose="02010800040101010101" pitchFamily="2" charset="-122"/>
                <a:cs typeface="Times New Roman" panose="02020603050405020304" pitchFamily="18" charset="0"/>
              </a:rPr>
              <a:t>2083</a:t>
            </a:r>
            <a:r>
              <a:rPr lang="zh-CN" altLang="en-US" dirty="0">
                <a:latin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cs typeface="Times New Roman" panose="02020603050405020304" pitchFamily="18" charset="0"/>
              </a:rPr>
              <a:t>个字节表示为：</a:t>
            </a:r>
            <a:r>
              <a:rPr lang="en-US" altLang="zh-CN" dirty="0">
                <a:latin typeface="华文新魏" panose="02010800040101010101" pitchFamily="2" charset="-122"/>
                <a:cs typeface="Times New Roman" panose="02020603050405020304" pitchFamily="18" charset="0"/>
              </a:rPr>
              <a:t>00010100 01010011</a:t>
            </a:r>
            <a:endParaRPr lang="zh-CN" altLang="en-US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cs typeface="Times New Roman" panose="02020603050405020304" pitchFamily="18" charset="0"/>
              </a:rPr>
              <a:t>优点：无重码，且输入码与内部编码的转换比较方便</a:t>
            </a:r>
            <a:endParaRPr lang="en-US" altLang="zh-CN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cs typeface="Times New Roman" panose="02020603050405020304" pitchFamily="18" charset="0"/>
              </a:rPr>
              <a:t>缺点：难以记忆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50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国标码 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区位码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+ 2020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H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机内码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国标码</a:t>
            </a:r>
            <a:r>
              <a:rPr lang="en-US" altLang="zh-CN" dirty="0">
                <a:solidFill>
                  <a:srgbClr val="FF0000"/>
                </a:solidFill>
              </a:rPr>
              <a:t> + 8080</a:t>
            </a:r>
            <a:r>
              <a:rPr lang="en-US" altLang="zh-CN" dirty="0">
                <a:solidFill>
                  <a:srgbClr val="0000FF"/>
                </a:solidFill>
              </a:rPr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6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易于物理实现</a:t>
            </a:r>
            <a:endParaRPr lang="en-US" altLang="zh-CN" dirty="0"/>
          </a:p>
          <a:p>
            <a:r>
              <a:rPr lang="zh-CN" altLang="en-US" dirty="0"/>
              <a:t>可靠性高</a:t>
            </a:r>
            <a:endParaRPr lang="en-US" altLang="zh-CN" dirty="0"/>
          </a:p>
          <a:p>
            <a:r>
              <a:rPr lang="zh-CN" altLang="en-US" dirty="0"/>
              <a:t>通用性强</a:t>
            </a:r>
            <a:endParaRPr lang="en-US" altLang="zh-CN" dirty="0"/>
          </a:p>
          <a:p>
            <a:r>
              <a:rPr lang="zh-CN" altLang="en-US" dirty="0"/>
              <a:t>运算规则简单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90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计算机发展的几个阶段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zh-CN" dirty="0"/>
              <a:t>第</a:t>
            </a:r>
            <a:r>
              <a:rPr lang="zh-CN" altLang="zh-CN" dirty="0" smtClean="0"/>
              <a:t>一代</a:t>
            </a:r>
            <a:r>
              <a:rPr lang="zh-CN" altLang="en-US" dirty="0"/>
              <a:t>（</a:t>
            </a:r>
            <a:r>
              <a:rPr lang="en-US" altLang="zh-CN" dirty="0" smtClean="0"/>
              <a:t>1946~1955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电子管几千</a:t>
            </a:r>
            <a:r>
              <a:rPr lang="zh-CN" altLang="zh-CN" dirty="0"/>
              <a:t>条指令</a:t>
            </a:r>
            <a:r>
              <a:rPr lang="en-US" altLang="zh-CN" dirty="0"/>
              <a:t>/</a:t>
            </a:r>
            <a:r>
              <a:rPr lang="zh-CN" altLang="zh-CN" dirty="0"/>
              <a:t>秒</a:t>
            </a:r>
          </a:p>
          <a:p>
            <a:pPr fontAlgn="base"/>
            <a:r>
              <a:rPr lang="zh-CN" altLang="zh-CN" dirty="0"/>
              <a:t>第二</a:t>
            </a:r>
            <a:r>
              <a:rPr lang="zh-CN" altLang="zh-CN" dirty="0" smtClean="0"/>
              <a:t>代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1956~1963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晶体管几兆</a:t>
            </a:r>
            <a:r>
              <a:rPr lang="zh-CN" altLang="zh-CN" dirty="0"/>
              <a:t>条指令</a:t>
            </a:r>
            <a:r>
              <a:rPr lang="en-US" altLang="zh-CN" dirty="0"/>
              <a:t>/</a:t>
            </a:r>
            <a:r>
              <a:rPr lang="zh-CN" altLang="zh-CN" dirty="0" smtClean="0"/>
              <a:t>秒</a:t>
            </a:r>
            <a:endParaRPr lang="en-US" altLang="zh-CN" dirty="0" smtClean="0"/>
          </a:p>
          <a:p>
            <a:pPr fontAlgn="base"/>
            <a:r>
              <a:rPr lang="zh-CN" altLang="zh-CN" dirty="0"/>
              <a:t>第</a:t>
            </a:r>
            <a:r>
              <a:rPr lang="zh-CN" altLang="zh-CN" dirty="0" smtClean="0"/>
              <a:t>三代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1964~1971</a:t>
            </a:r>
            <a:r>
              <a:rPr lang="zh-CN" altLang="en-US" dirty="0"/>
              <a:t>）</a:t>
            </a:r>
            <a:r>
              <a:rPr lang="zh-CN" altLang="zh-CN" dirty="0" smtClean="0"/>
              <a:t>中小规模集成电路几千万</a:t>
            </a:r>
            <a:r>
              <a:rPr lang="zh-CN" altLang="zh-CN" dirty="0"/>
              <a:t>指令</a:t>
            </a:r>
            <a:r>
              <a:rPr lang="en-US" altLang="zh-CN" dirty="0"/>
              <a:t>/</a:t>
            </a:r>
            <a:r>
              <a:rPr lang="zh-CN" altLang="zh-CN" dirty="0" smtClean="0"/>
              <a:t>秒</a:t>
            </a:r>
            <a:endParaRPr lang="en-US" altLang="zh-CN" dirty="0" smtClean="0"/>
          </a:p>
          <a:p>
            <a:pPr fontAlgn="base"/>
            <a:r>
              <a:rPr lang="zh-CN" altLang="zh-CN" dirty="0"/>
              <a:t>第四</a:t>
            </a:r>
            <a:r>
              <a:rPr lang="zh-CN" altLang="zh-CN" dirty="0" smtClean="0"/>
              <a:t>代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1972~Now</a:t>
            </a:r>
            <a:r>
              <a:rPr lang="zh-CN" altLang="en-US" dirty="0"/>
              <a:t>）</a:t>
            </a:r>
            <a:r>
              <a:rPr lang="zh-CN" altLang="zh-CN" dirty="0" smtClean="0"/>
              <a:t>大规模</a:t>
            </a:r>
            <a:r>
              <a:rPr lang="zh-CN" altLang="zh-CN" dirty="0"/>
              <a:t>和</a:t>
            </a:r>
            <a:r>
              <a:rPr lang="zh-CN" altLang="zh-CN" dirty="0" smtClean="0"/>
              <a:t>超大规模集成电路几亿</a:t>
            </a:r>
            <a:r>
              <a:rPr lang="zh-CN" altLang="zh-CN" dirty="0"/>
              <a:t>条指令</a:t>
            </a:r>
            <a:r>
              <a:rPr lang="en-US" altLang="zh-CN" dirty="0"/>
              <a:t>/</a:t>
            </a:r>
            <a:r>
              <a:rPr lang="zh-CN" altLang="zh-CN" dirty="0"/>
              <a:t>秒</a:t>
            </a:r>
          </a:p>
          <a:p>
            <a:pPr fontAlgn="base"/>
            <a:endParaRPr lang="zh-CN" altLang="zh-CN" dirty="0"/>
          </a:p>
          <a:p>
            <a:pPr fontAlgn="base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10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计算机分类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311545" y="1901824"/>
            <a:ext cx="6623050" cy="3808413"/>
            <a:chOff x="971550" y="2717800"/>
            <a:chExt cx="6623050" cy="3808413"/>
          </a:xfrm>
        </p:grpSpPr>
        <p:sp>
          <p:nvSpPr>
            <p:cNvPr id="4" name="AutoShape 60">
              <a:extLst>
                <a:ext uri="{FF2B5EF4-FFF2-40B4-BE49-F238E27FC236}">
                  <a16:creationId xmlns="" xmlns:a16="http://schemas.microsoft.com/office/drawing/2014/main" id="{19546C91-2EB3-4AB6-A960-3F0C7A2B3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50" y="2860675"/>
              <a:ext cx="503238" cy="3365500"/>
            </a:xfrm>
            <a:prstGeom prst="leftBrace">
              <a:avLst>
                <a:gd name="adj1" fmla="val 55731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72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" name="Text Box 61">
              <a:extLst>
                <a:ext uri="{FF2B5EF4-FFF2-40B4-BE49-F238E27FC236}">
                  <a16:creationId xmlns="" xmlns:a16="http://schemas.microsoft.com/office/drawing/2014/main" id="{4F3459EC-325A-43AF-9868-5834E586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788" y="2838450"/>
              <a:ext cx="2809875" cy="310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2060"/>
                  </a:solidFill>
                  <a:latin typeface="华文新魏" panose="02010800040101010101" pitchFamily="2" charset="-122"/>
                </a:rPr>
                <a:t>按工作原理划分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2060"/>
                  </a:solidFill>
                  <a:latin typeface="华文新魏" panose="02010800040101010101" pitchFamily="2" charset="-122"/>
                </a:rPr>
                <a:t>按功能划分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 b="1" dirty="0">
                <a:solidFill>
                  <a:srgbClr val="002060"/>
                </a:solidFill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2060"/>
                  </a:solidFill>
                  <a:latin typeface="华文新魏" panose="02010800040101010101" pitchFamily="2" charset="-122"/>
                </a:rPr>
                <a:t>按性能划分</a:t>
              </a:r>
            </a:p>
          </p:txBody>
        </p:sp>
        <p:sp>
          <p:nvSpPr>
            <p:cNvPr id="6" name="Text Box 63">
              <a:extLst>
                <a:ext uri="{FF2B5EF4-FFF2-40B4-BE49-F238E27FC236}">
                  <a16:creationId xmlns="" xmlns:a16="http://schemas.microsoft.com/office/drawing/2014/main" id="{094D6771-BEAD-4A1B-981A-507C2D2AB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538" y="2717800"/>
              <a:ext cx="3167062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模拟式电子计算机</a:t>
              </a:r>
              <a:b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</a:b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数字式电子计算机</a:t>
              </a:r>
              <a:b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</a:b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模拟数字混合计算机</a:t>
              </a:r>
            </a:p>
          </p:txBody>
        </p:sp>
        <p:sp>
          <p:nvSpPr>
            <p:cNvPr id="7" name="Text Box 64">
              <a:extLst>
                <a:ext uri="{FF2B5EF4-FFF2-40B4-BE49-F238E27FC236}">
                  <a16:creationId xmlns="" xmlns:a16="http://schemas.microsoft.com/office/drawing/2014/main" id="{6F0418FF-B310-4FA1-8EF7-D0FD24C35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375" y="4044950"/>
              <a:ext cx="27368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专用计算机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通用计算机</a:t>
              </a:r>
              <a:endPara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</a:endParaRPr>
            </a:p>
          </p:txBody>
        </p:sp>
        <p:sp>
          <p:nvSpPr>
            <p:cNvPr id="8" name="Text Box 65">
              <a:extLst>
                <a:ext uri="{FF2B5EF4-FFF2-40B4-BE49-F238E27FC236}">
                  <a16:creationId xmlns="" xmlns:a16="http://schemas.microsoft.com/office/drawing/2014/main" id="{B1ED17E3-4401-4E52-8F73-25DDD18EE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741" y="4910138"/>
              <a:ext cx="2735262" cy="161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巨型计算机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大中型计算机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小型计算机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FF0000"/>
                  </a:solidFill>
                  <a:latin typeface="华文新魏" panose="02010800040101010101" pitchFamily="2" charset="-122"/>
                </a:rPr>
                <a:t>工作站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微型计算机</a:t>
              </a:r>
            </a:p>
          </p:txBody>
        </p:sp>
        <p:sp>
          <p:nvSpPr>
            <p:cNvPr id="9" name="AutoShape 67">
              <a:extLst>
                <a:ext uri="{FF2B5EF4-FFF2-40B4-BE49-F238E27FC236}">
                  <a16:creationId xmlns="" xmlns:a16="http://schemas.microsoft.com/office/drawing/2014/main" id="{36C17486-F428-4C2D-8DA9-B125A193E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2789238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72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AutoShape 68">
              <a:extLst>
                <a:ext uri="{FF2B5EF4-FFF2-40B4-BE49-F238E27FC236}">
                  <a16:creationId xmlns="" xmlns:a16="http://schemas.microsoft.com/office/drawing/2014/main" id="{7EFD9DD7-BF84-4706-8D9E-F101CDB4C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500" y="4189413"/>
              <a:ext cx="144463" cy="431800"/>
            </a:xfrm>
            <a:prstGeom prst="leftBrace">
              <a:avLst>
                <a:gd name="adj1" fmla="val 24908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72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AutoShape 69">
              <a:extLst>
                <a:ext uri="{FF2B5EF4-FFF2-40B4-BE49-F238E27FC236}">
                  <a16:creationId xmlns="" xmlns:a16="http://schemas.microsoft.com/office/drawing/2014/main" id="{08FE12AE-550C-45F1-92E0-A14CFE8EA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5" y="5000625"/>
              <a:ext cx="142875" cy="1420813"/>
            </a:xfrm>
            <a:prstGeom prst="leftBrace">
              <a:avLst>
                <a:gd name="adj1" fmla="val 82870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72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7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运算速度快 ：</a:t>
            </a:r>
            <a:r>
              <a:rPr lang="zh-CN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运算速度是指计算机每秒能执行多少条指令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。</a:t>
            </a:r>
            <a:r>
              <a:rPr lang="zh-CN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常用单位是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MIPS(Million   Instructions  Per Second)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的缩写，每秒处理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anose="02010800040101010101" pitchFamily="2" charset="-122"/>
              </a:rPr>
              <a:t>的百万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级的机器语言指令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anose="02010800040101010101" pitchFamily="2" charset="-122"/>
              </a:rPr>
              <a:t>数</a:t>
            </a:r>
            <a:endParaRPr lang="en-US" altLang="zh-CN" sz="2800" dirty="0" smtClean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计算精度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anose="02010800040101010101" pitchFamily="2" charset="-122"/>
              </a:rPr>
              <a:t>高</a:t>
            </a:r>
            <a:endParaRPr lang="en-US" altLang="zh-CN" sz="2800" dirty="0" smtClean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存储容量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anose="02010800040101010101" pitchFamily="2" charset="-122"/>
              </a:rPr>
              <a:t>大</a:t>
            </a:r>
            <a:endParaRPr lang="en-US" altLang="zh-CN" sz="2800" dirty="0" smtClean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逻辑判断能力强</a:t>
            </a:r>
          </a:p>
          <a:p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自动运行程序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378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计算机应用领域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(1)</a:t>
            </a:r>
            <a:r>
              <a:rPr lang="zh-CN" altLang="en-US" dirty="0">
                <a:solidFill>
                  <a:srgbClr val="002060"/>
                </a:solidFill>
              </a:rPr>
              <a:t>数值计算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(2)</a:t>
            </a:r>
            <a:r>
              <a:rPr lang="zh-CN" altLang="en-US" dirty="0">
                <a:solidFill>
                  <a:srgbClr val="002060"/>
                </a:solidFill>
              </a:rPr>
              <a:t>信息处理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(3)</a:t>
            </a:r>
            <a:r>
              <a:rPr lang="zh-CN" altLang="en-US" dirty="0">
                <a:solidFill>
                  <a:srgbClr val="002060"/>
                </a:solidFill>
              </a:rPr>
              <a:t>过程控制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(4)</a:t>
            </a:r>
            <a:r>
              <a:rPr lang="zh-CN" altLang="en-US" dirty="0">
                <a:solidFill>
                  <a:srgbClr val="002060"/>
                </a:solidFill>
              </a:rPr>
              <a:t>计算机辅助系统</a:t>
            </a:r>
            <a:r>
              <a:rPr lang="en-US" altLang="zh-CN" dirty="0" smtClean="0">
                <a:solidFill>
                  <a:srgbClr val="002060"/>
                </a:solidFill>
              </a:rPr>
              <a:t>:</a:t>
            </a:r>
            <a:br>
              <a:rPr lang="en-US" altLang="zh-CN" dirty="0" smtClean="0">
                <a:solidFill>
                  <a:srgbClr val="002060"/>
                </a:solidFill>
              </a:rPr>
            </a:br>
            <a:r>
              <a:rPr kumimoji="1" lang="en-US" altLang="zh-CN" b="1" dirty="0" smtClean="0">
                <a:solidFill>
                  <a:srgbClr val="002060"/>
                </a:solidFill>
              </a:rPr>
              <a:t>CAD</a:t>
            </a:r>
            <a:r>
              <a:rPr kumimoji="1" lang="zh-CN" altLang="en-US" b="1" dirty="0" smtClean="0">
                <a:solidFill>
                  <a:srgbClr val="002060"/>
                </a:solidFill>
              </a:rPr>
              <a:t>（计算机辅助设计）</a:t>
            </a:r>
            <a:r>
              <a:rPr kumimoji="1" lang="en-US" altLang="zh-CN" b="1" dirty="0" smtClean="0">
                <a:solidFill>
                  <a:srgbClr val="002060"/>
                </a:solidFill>
              </a:rPr>
              <a:t>,CAM</a:t>
            </a:r>
            <a:r>
              <a:rPr kumimoji="1" lang="zh-CN" altLang="en-US" b="1" dirty="0" smtClean="0">
                <a:solidFill>
                  <a:srgbClr val="002060"/>
                </a:solidFill>
              </a:rPr>
              <a:t>（计算机辅助制造）</a:t>
            </a:r>
            <a:r>
              <a:rPr kumimoji="1" lang="en-US" altLang="zh-CN" b="1" dirty="0" smtClean="0">
                <a:solidFill>
                  <a:srgbClr val="002060"/>
                </a:solidFill>
              </a:rPr>
              <a:t>,CAI</a:t>
            </a:r>
            <a:r>
              <a:rPr kumimoji="1" lang="zh-CN" altLang="en-US" b="1" dirty="0" smtClean="0">
                <a:solidFill>
                  <a:srgbClr val="002060"/>
                </a:solidFill>
              </a:rPr>
              <a:t>（计算机辅助教学）</a:t>
            </a:r>
            <a:r>
              <a:rPr kumimoji="1" lang="en-US" altLang="zh-CN" b="1" dirty="0" smtClean="0">
                <a:solidFill>
                  <a:srgbClr val="002060"/>
                </a:solidFill>
              </a:rPr>
              <a:t>,CAT</a:t>
            </a:r>
            <a:r>
              <a:rPr kumimoji="1" lang="zh-CN" altLang="en-US" b="1" smtClean="0">
                <a:solidFill>
                  <a:srgbClr val="002060"/>
                </a:solidFill>
              </a:rPr>
              <a:t>（计算机辅助测试）</a:t>
            </a:r>
            <a:endParaRPr lang="en-US" altLang="zh-CN" dirty="0">
              <a:solidFill>
                <a:srgbClr val="00206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(5)</a:t>
            </a:r>
            <a:r>
              <a:rPr lang="zh-CN" altLang="en-US" dirty="0">
                <a:solidFill>
                  <a:srgbClr val="002060"/>
                </a:solidFill>
              </a:rPr>
              <a:t>人工智能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(6)</a:t>
            </a:r>
            <a:r>
              <a:rPr lang="zh-CN" altLang="en-US" dirty="0">
                <a:solidFill>
                  <a:srgbClr val="002060"/>
                </a:solidFill>
              </a:rPr>
              <a:t>网络应用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(7)</a:t>
            </a:r>
            <a:r>
              <a:rPr lang="zh-CN" altLang="en-US" dirty="0">
                <a:solidFill>
                  <a:srgbClr val="002060"/>
                </a:solidFill>
              </a:rPr>
              <a:t>多媒体应用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86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转为十进制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>
                <a:solidFill>
                  <a:schemeClr val="tx2"/>
                </a:solidFill>
              </a:rPr>
              <a:t>转换规则：按位权展开相加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1100.0101B</a:t>
            </a:r>
          </a:p>
          <a:p>
            <a:pPr>
              <a:buNone/>
            </a:pPr>
            <a:r>
              <a:rPr lang="en-US" altLang="zh-CN" dirty="0"/>
              <a:t>=	1×2</a:t>
            </a:r>
            <a:r>
              <a:rPr lang="en-US" altLang="zh-CN" baseline="30000" dirty="0"/>
              <a:t>3</a:t>
            </a:r>
            <a:r>
              <a:rPr lang="en-US" altLang="zh-CN" dirty="0"/>
              <a:t>+ 1×2</a:t>
            </a:r>
            <a:r>
              <a:rPr lang="en-US" altLang="zh-CN" baseline="30000" dirty="0"/>
              <a:t>2</a:t>
            </a:r>
            <a:r>
              <a:rPr lang="en-US" altLang="zh-CN" dirty="0"/>
              <a:t>+0×2</a:t>
            </a:r>
            <a:r>
              <a:rPr lang="en-US" altLang="zh-CN" baseline="30000" dirty="0"/>
              <a:t>1</a:t>
            </a:r>
            <a:r>
              <a:rPr lang="en-US" altLang="zh-CN" dirty="0"/>
              <a:t>+0×2</a:t>
            </a:r>
            <a:r>
              <a:rPr lang="en-US" altLang="zh-CN" baseline="30000" dirty="0"/>
              <a:t>0</a:t>
            </a:r>
            <a:r>
              <a:rPr lang="en-US" altLang="zh-CN" dirty="0"/>
              <a:t>+ 0×2</a:t>
            </a:r>
            <a:r>
              <a:rPr lang="en-US" altLang="zh-CN" baseline="30000" dirty="0"/>
              <a:t>-1</a:t>
            </a:r>
          </a:p>
          <a:p>
            <a:pPr>
              <a:buNone/>
            </a:pPr>
            <a:r>
              <a:rPr lang="en-US" altLang="zh-CN" dirty="0"/>
              <a:t>	+1×2</a:t>
            </a:r>
            <a:r>
              <a:rPr lang="en-US" altLang="zh-CN" baseline="30000" dirty="0"/>
              <a:t>-2</a:t>
            </a:r>
            <a:r>
              <a:rPr lang="en-US" altLang="zh-CN" dirty="0"/>
              <a:t>+0×2</a:t>
            </a:r>
            <a:r>
              <a:rPr lang="en-US" altLang="zh-CN" baseline="30000" dirty="0"/>
              <a:t>-3</a:t>
            </a:r>
            <a:r>
              <a:rPr lang="en-US" altLang="zh-CN" dirty="0"/>
              <a:t>+1×2</a:t>
            </a:r>
            <a:r>
              <a:rPr lang="en-US" altLang="zh-CN" baseline="30000" dirty="0"/>
              <a:t>-4</a:t>
            </a:r>
          </a:p>
          <a:p>
            <a:pPr>
              <a:buNone/>
            </a:pPr>
            <a:r>
              <a:rPr lang="en-US" altLang="zh-CN" dirty="0"/>
              <a:t>=	</a:t>
            </a:r>
            <a:r>
              <a:rPr lang="en-US" altLang="zh-CN" dirty="0">
                <a:solidFill>
                  <a:schemeClr val="tx2"/>
                </a:solidFill>
              </a:rPr>
              <a:t>12.3125D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31A.7H</a:t>
            </a:r>
          </a:p>
          <a:p>
            <a:pPr>
              <a:buNone/>
            </a:pPr>
            <a:r>
              <a:rPr lang="en-US" altLang="zh-CN" dirty="0"/>
              <a:t>=	3×16</a:t>
            </a:r>
            <a:r>
              <a:rPr lang="en-US" altLang="zh-CN" baseline="30000" dirty="0"/>
              <a:t>2</a:t>
            </a:r>
            <a:r>
              <a:rPr lang="en-US" altLang="zh-CN" dirty="0"/>
              <a:t>+1×16</a:t>
            </a:r>
            <a:r>
              <a:rPr lang="en-US" altLang="zh-CN" baseline="30000" dirty="0"/>
              <a:t>1</a:t>
            </a:r>
            <a:r>
              <a:rPr lang="en-US" altLang="zh-CN" dirty="0"/>
              <a:t>+10×16</a:t>
            </a:r>
            <a:r>
              <a:rPr lang="en-US" altLang="zh-CN" baseline="30000" dirty="0"/>
              <a:t>0</a:t>
            </a:r>
            <a:r>
              <a:rPr lang="en-US" altLang="zh-CN" dirty="0"/>
              <a:t>+7×16</a:t>
            </a:r>
            <a:r>
              <a:rPr lang="en-US" altLang="zh-CN" baseline="30000" dirty="0"/>
              <a:t>-1</a:t>
            </a:r>
          </a:p>
          <a:p>
            <a:pPr>
              <a:buNone/>
            </a:pPr>
            <a:r>
              <a:rPr lang="en-US" altLang="zh-CN" dirty="0"/>
              <a:t>=	</a:t>
            </a:r>
            <a:r>
              <a:rPr lang="en-US" altLang="zh-CN" dirty="0">
                <a:solidFill>
                  <a:schemeClr val="tx2"/>
                </a:solidFill>
              </a:rPr>
              <a:t>794.4375D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57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Aft>
                <a:spcPts val="2400"/>
              </a:spcAft>
              <a:buNone/>
            </a:pPr>
            <a:r>
              <a:rPr lang="zh-CN" altLang="en-US" dirty="0"/>
              <a:t>将下方的数转为十进制数：</a:t>
            </a:r>
            <a:endParaRPr lang="en-US" altLang="zh-CN" dirty="0"/>
          </a:p>
          <a:p>
            <a:pPr marL="360000" indent="0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dirty="0"/>
              <a:t>10100.01B=?</a:t>
            </a:r>
          </a:p>
          <a:p>
            <a:pPr marL="360000" indent="0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dirty="0"/>
              <a:t> 234.56O=?</a:t>
            </a:r>
          </a:p>
          <a:p>
            <a:pPr marL="360000" indent="0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dirty="0"/>
              <a:t> 76H=?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84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692</Words>
  <Application>Microsoft Office PowerPoint</Application>
  <PresentationFormat>全屏显示(4:3)</PresentationFormat>
  <Paragraphs>101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计算机概述复习</vt:lpstr>
      <vt:lpstr>ENIVA，EDVAC，EDSAC</vt:lpstr>
      <vt:lpstr>二进制的优点</vt:lpstr>
      <vt:lpstr>计算机发展的几个阶段</vt:lpstr>
      <vt:lpstr>计算机分类</vt:lpstr>
      <vt:lpstr>计算机特点</vt:lpstr>
      <vt:lpstr>计算机应用领域</vt:lpstr>
      <vt:lpstr>转为十进制</vt:lpstr>
      <vt:lpstr>PowerPoint 演示文稿</vt:lpstr>
      <vt:lpstr>十进制转其他进制</vt:lpstr>
      <vt:lpstr>PowerPoint 演示文稿</vt:lpstr>
      <vt:lpstr>PowerPoint 演示文稿</vt:lpstr>
      <vt:lpstr>PowerPoint 演示文稿</vt:lpstr>
      <vt:lpstr>PowerPoint 演示文稿</vt:lpstr>
      <vt:lpstr>ASCII</vt:lpstr>
      <vt:lpstr>PowerPoint 演示文稿</vt:lpstr>
      <vt:lpstr>PowerPoint 演示文稿</vt:lpstr>
      <vt:lpstr>PowerPoint 演示文稿</vt:lpstr>
      <vt:lpstr>计算机中中文字符编码</vt:lpstr>
      <vt:lpstr>区位码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计算机概述复习</dc:title>
  <dc:creator>wx</dc:creator>
  <cp:lastModifiedBy>wx</cp:lastModifiedBy>
  <cp:revision>13</cp:revision>
  <dcterms:created xsi:type="dcterms:W3CDTF">2020-09-04T07:37:37Z</dcterms:created>
  <dcterms:modified xsi:type="dcterms:W3CDTF">2020-09-08T12:09:54Z</dcterms:modified>
</cp:coreProperties>
</file>