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9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497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环形结构是组建大型、告诉局域网的主干网常采用的拓扑结构，如光纤主干网。</a:t>
            </a:r>
            <a:endParaRPr lang="en-US" altLang="zh-CN" dirty="0" smtClean="0"/>
          </a:p>
          <a:p>
            <a:r>
              <a:rPr lang="zh-CN" altLang="en-US" dirty="0" smtClean="0"/>
              <a:t>环中的信息单方向地环绕传送。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23928" y="1695373"/>
            <a:ext cx="5136976" cy="4362177"/>
            <a:chOff x="3923928" y="1695373"/>
            <a:chExt cx="5136976" cy="4362177"/>
          </a:xfrm>
        </p:grpSpPr>
        <p:grpSp>
          <p:nvGrpSpPr>
            <p:cNvPr id="7" name="组合 6"/>
            <p:cNvGrpSpPr/>
            <p:nvPr/>
          </p:nvGrpSpPr>
          <p:grpSpPr>
            <a:xfrm>
              <a:off x="3923928" y="1695373"/>
              <a:ext cx="5136976" cy="4362177"/>
              <a:chOff x="2819400" y="1700213"/>
              <a:chExt cx="5662613" cy="4722812"/>
            </a:xfrm>
          </p:grpSpPr>
          <p:sp>
            <p:nvSpPr>
              <p:cNvPr id="4" name="AutoShape 10"/>
              <p:cNvSpPr>
                <a:spLocks noChangeArrowheads="1"/>
              </p:cNvSpPr>
              <p:nvPr/>
            </p:nvSpPr>
            <p:spPr bwMode="auto">
              <a:xfrm>
                <a:off x="2843213" y="1700213"/>
                <a:ext cx="5638800" cy="3733800"/>
              </a:xfrm>
              <a:prstGeom prst="roundRect">
                <a:avLst>
                  <a:gd name="adj" fmla="val 5741"/>
                </a:avLst>
              </a:prstGeom>
              <a:solidFill>
                <a:srgbClr val="FFCC99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782851"/>
                  </p:ext>
                </p:extLst>
              </p:nvPr>
            </p:nvGraphicFramePr>
            <p:xfrm>
              <a:off x="3730625" y="1916113"/>
              <a:ext cx="3937001" cy="3171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r:id="rId3" imgW="4753661" imgH="4484827" progId="Visio.Drawing.11">
                      <p:embed/>
                    </p:oleObj>
                  </mc:Choice>
                  <mc:Fallback>
                    <p:oleObj r:id="rId3" imgW="4753661" imgH="4484827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1458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0625" y="1916113"/>
                            <a:ext cx="3937001" cy="3171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2819400" y="5661025"/>
                <a:ext cx="5638800" cy="7620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5E4700"/>
                  </a:gs>
                  <a:gs pos="100000">
                    <a:srgbClr val="CC9900"/>
                  </a:gs>
                </a:gsLst>
                <a:lin ang="189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/>
              </a:p>
            </p:txBody>
          </p:sp>
        </p:grp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690914" y="5446086"/>
              <a:ext cx="3581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环型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8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06"/>
            <a:ext cx="3178696" cy="4479957"/>
          </a:xfrm>
        </p:spPr>
        <p:txBody>
          <a:bodyPr/>
          <a:lstStyle/>
          <a:p>
            <a:r>
              <a:rPr lang="zh-CN" altLang="en-US" dirty="0" smtClean="0"/>
              <a:t>星型结构是小型局域网常采用的一种拓扑结构。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851920" y="1646206"/>
            <a:ext cx="5184576" cy="4650209"/>
            <a:chOff x="2819400" y="1700213"/>
            <a:chExt cx="5662613" cy="4722812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32872"/>
                </p:ext>
              </p:extLst>
            </p:nvPr>
          </p:nvGraphicFramePr>
          <p:xfrm>
            <a:off x="3852863" y="2073275"/>
            <a:ext cx="3671887" cy="308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3" imgW="4591812" imgH="4304690" progId="Visio.Drawing.11">
                    <p:embed/>
                  </p:oleObj>
                </mc:Choice>
                <mc:Fallback>
                  <p:oleObj r:id="rId3" imgW="4591812" imgH="430469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0559"/>
                        <a:stretch>
                          <a:fillRect/>
                        </a:stretch>
                      </p:blipFill>
                      <p:spPr bwMode="auto">
                        <a:xfrm>
                          <a:off x="3852863" y="2073275"/>
                          <a:ext cx="3671887" cy="308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a typeface="宋体" pitchFamily="2" charset="-122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959225" y="5775325"/>
              <a:ext cx="3276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星型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99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lang="zh-CN" altLang="en-US" dirty="0" smtClean="0"/>
              <a:t>树形结构是星型结构的发展和扩充。</a:t>
            </a:r>
            <a:endParaRPr lang="en-US" altLang="zh-CN" dirty="0" smtClean="0"/>
          </a:p>
          <a:p>
            <a:r>
              <a:rPr lang="zh-CN" altLang="en-US" dirty="0" smtClean="0"/>
              <a:t>树形结构是大中型局域网常采用的一种拓扑结构。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739465" y="1628800"/>
            <a:ext cx="5136976" cy="4578201"/>
            <a:chOff x="2819400" y="1700213"/>
            <a:chExt cx="5662613" cy="4722812"/>
          </a:xfrm>
        </p:grpSpPr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957114"/>
                </p:ext>
              </p:extLst>
            </p:nvPr>
          </p:nvGraphicFramePr>
          <p:xfrm>
            <a:off x="3779839" y="1989138"/>
            <a:ext cx="3768725" cy="302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r:id="rId3" imgW="4404970" imgH="3908755" progId="Visio.Drawing.11">
                    <p:embed/>
                  </p:oleObj>
                </mc:Choice>
                <mc:Fallback>
                  <p:oleObj r:id="rId3" imgW="4404970" imgH="39087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187"/>
                        <a:stretch>
                          <a:fillRect/>
                        </a:stretch>
                      </p:blipFill>
                      <p:spPr bwMode="auto">
                        <a:xfrm>
                          <a:off x="3779839" y="1989138"/>
                          <a:ext cx="3768725" cy="302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009900"/>
                </a:gs>
                <a:gs pos="5000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563938" y="5759450"/>
              <a:ext cx="411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树型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时延</a:t>
            </a:r>
            <a:endParaRPr lang="en-US" altLang="zh-CN" dirty="0" smtClean="0"/>
          </a:p>
          <a:p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r>
              <a:rPr lang="zh-CN" altLang="en-US" dirty="0"/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966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计算机网络的硬件与软件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计算机网络的硬件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．计算机设备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服务器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客户机  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．通信设备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传输介质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(Network Adapter)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（网卡）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集线器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(Hub)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交换机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路由器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(Router)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调制解调器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(Modem)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9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网络传输介质</a:t>
            </a:r>
          </a:p>
        </p:txBody>
      </p:sp>
      <p:pic>
        <p:nvPicPr>
          <p:cNvPr id="4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4400" y="1951831"/>
            <a:ext cx="4775200" cy="382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3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双绞线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1612776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使用双绞线组网，双绞线和其他网络设备（例如网卡）连接必须是</a:t>
            </a: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RJ-45</a:t>
            </a: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接头（也叫水晶头）。</a:t>
            </a:r>
          </a:p>
          <a:p>
            <a:endParaRPr lang="zh-CN" altLang="en-US" dirty="0"/>
          </a:p>
        </p:txBody>
      </p:sp>
      <p:pic>
        <p:nvPicPr>
          <p:cNvPr id="4" name="Picture 3" descr="a2df1be50d221b3341a40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6" y="3428314"/>
            <a:ext cx="2554947" cy="287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com20cat620s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19019"/>
            <a:ext cx="3281556" cy="27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0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TP:Twisted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Pairwire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：由两条互相绝缘的铜线组成，其典型粗细为直径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  <a:cs typeface="Times New Roman" charset="0"/>
              </a:rPr>
              <a:t>1mm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，这两条线像螺纹一样拧在一起，这样可以减少邻近线路的电气干扰。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双绞线可分为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非屏蔽双绞线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UTP:Unshielded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STP:Shielded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Pair):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电缆的外层由铝箔包裹着，价格相对高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分类：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类线是网络布线最常用的网线</a:t>
            </a:r>
          </a:p>
          <a:p>
            <a:endParaRPr lang="zh-CN" altLang="en-US" dirty="0"/>
          </a:p>
        </p:txBody>
      </p:sp>
      <p:pic>
        <p:nvPicPr>
          <p:cNvPr id="4" name="Picture 4" descr="双绞线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336" y="2564904"/>
            <a:ext cx="900100" cy="12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908719"/>
            <a:ext cx="6552728" cy="4809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7"/>
            <a:ext cx="8352928" cy="3456384"/>
          </a:xfrm>
        </p:spPr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直通线缆：水晶头两端都遵循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例如，交换机连接计算机网卡</a:t>
            </a: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交叉线缆：水晶头一端遵循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，另一端遵循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例如，计算机网卡连接计算机网卡</a:t>
            </a:r>
          </a:p>
          <a:p>
            <a:endParaRPr lang="zh-CN" altLang="en-US" dirty="0"/>
          </a:p>
        </p:txBody>
      </p:sp>
      <p:pic>
        <p:nvPicPr>
          <p:cNvPr id="4" name="Picture 6" descr="线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941"/>
            <a:ext cx="7452320" cy="25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利用通信设备和线路将地理位置不同、功能独立的多个计算机系统连接起来，以功能完善的网络软件（网络通信协议及网络操作系统等）实现网络中资源共享和信息传递的系统，称位计算机网络系统。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96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同轴电缆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同轴电缆由导体铜质芯线、绝缘层、网状编制的外导体屏蔽层以及保护塑料外层所组成。</a:t>
            </a:r>
            <a:endParaRPr lang="en-US" altLang="zh-CN" dirty="0" smtClean="0"/>
          </a:p>
          <a:p>
            <a:r>
              <a:rPr lang="zh-CN" altLang="en-US" dirty="0" smtClean="0"/>
              <a:t>由于外导体屏蔽层的作用，同轴电缆具有很好的抗干扰特性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39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47687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光纤：光导纤维的简写，是一种利用光在玻璃或塑料制成的纤维中的</a:t>
            </a:r>
            <a:r>
              <a:rPr lang="zh-CN" altLang="en-US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全反射原理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而达成的光传导工具。</a:t>
            </a:r>
          </a:p>
          <a:p>
            <a:pPr>
              <a:lnSpc>
                <a:spcPct val="110000"/>
              </a:lnSpc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光导纤维由前香港中文大学校长</a:t>
            </a:r>
            <a:r>
              <a:rPr lang="zh-CN" altLang="en-US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高锟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提出。 </a:t>
            </a:r>
          </a:p>
          <a:p>
            <a:endParaRPr lang="zh-CN" altLang="en-US" dirty="0"/>
          </a:p>
        </p:txBody>
      </p:sp>
      <p:pic>
        <p:nvPicPr>
          <p:cNvPr id="4" name="Picture 5" descr="l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5560"/>
            <a:ext cx="5328592" cy="221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0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网卡（网络适配器）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网卡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网络适配器或网络接口卡（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Network Interface Card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它是使计算机联网的设备，将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机和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LAN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连接的网络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适配器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个张网卡都有一个唯一的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mac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地址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基本功能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读入其他网络设备发送来的数据包，进行拆包，将其转换成客户机可以识别的数据格式，然后传给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设备；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设备发送的数据打包，发送给其他网络设备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3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机网络中要做到有条不紊的交换数据，就必须遵守一些事先约好的规则。这些规则明确规定了所交换的数据的格式以及有关的同步问题。这些为进行网络中的数据交换而建立的规则、标准或约定即称为网络协议</a:t>
            </a:r>
            <a:endParaRPr lang="en-US" altLang="zh-CN" dirty="0" smtClean="0"/>
          </a:p>
          <a:p>
            <a:r>
              <a:rPr lang="zh-CN" altLang="en-US" dirty="0" smtClean="0"/>
              <a:t>网络协议主要协议三要素：</a:t>
            </a:r>
            <a:endParaRPr lang="en-US" altLang="zh-CN" dirty="0" smtClean="0"/>
          </a:p>
          <a:p>
            <a:r>
              <a:rPr lang="zh-CN" altLang="en-US" dirty="0" smtClean="0"/>
              <a:t>语法，即数据与控制信息的结构或格式</a:t>
            </a:r>
            <a:endParaRPr lang="en-US" altLang="zh-CN" dirty="0" smtClean="0"/>
          </a:p>
          <a:p>
            <a:r>
              <a:rPr lang="zh-CN" altLang="en-US" dirty="0" smtClean="0"/>
              <a:t>语义，即需要发出何种控制信息，完成何种动作以及做出何种响应。</a:t>
            </a:r>
            <a:endParaRPr lang="en-US" altLang="zh-CN" dirty="0" smtClean="0"/>
          </a:p>
          <a:p>
            <a:r>
              <a:rPr lang="zh-CN" altLang="en-US" dirty="0" smtClean="0"/>
              <a:t>同步，即事件实现顺序的详细说明。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0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网络体系结构简介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11683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由于网络协议的复杂性，以及出于维护方面的考虑，研究和实现计算机网络时将其分为若干层次，每层的功能相对独立，通信双方的对等层之间必须遵循相同的协议。这种层次的划分以及各层的协议的集合叫做计算机网络体系结构。</a:t>
            </a:r>
            <a:endParaRPr lang="en-US" altLang="zh-CN" dirty="0" smtClean="0"/>
          </a:p>
          <a:p>
            <a:r>
              <a:rPr lang="en-US" altLang="zh-CN" dirty="0" smtClean="0"/>
              <a:t>OSI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是目前最受关注的体系结构</a:t>
            </a:r>
            <a:endParaRPr lang="en-US" altLang="zh-CN" dirty="0" smtClean="0"/>
          </a:p>
          <a:p>
            <a:r>
              <a:rPr lang="en-US" altLang="zh-CN" dirty="0" smtClean="0"/>
              <a:t>OSI</a:t>
            </a:r>
            <a:r>
              <a:rPr lang="zh-CN" altLang="en-US" dirty="0" smtClean="0"/>
              <a:t>是一个七层的结构，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是一个四层的结构。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3780952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是目前最完整、最被普遍接受的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通信协议标准。</a:t>
            </a:r>
            <a:endParaRPr lang="en-US" altLang="zh-CN" dirty="0" smtClean="0"/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协议实际上是一个协议簇，由一组协议组成，其中最核心的是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协议工作在网络层，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工作在传输层。</a:t>
            </a:r>
            <a:endParaRPr lang="en-US" altLang="zh-CN" dirty="0" smtClean="0"/>
          </a:p>
          <a:p>
            <a:r>
              <a:rPr lang="zh-CN" altLang="en-US" dirty="0" smtClean="0"/>
              <a:t>常用协议：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FTP</a:t>
            </a:r>
          </a:p>
          <a:p>
            <a:r>
              <a:rPr lang="en-US" altLang="zh-CN" dirty="0" smtClean="0"/>
              <a:t>SMTP</a:t>
            </a:r>
          </a:p>
          <a:p>
            <a:r>
              <a:rPr lang="en-US" altLang="zh-CN"/>
              <a:t>DNS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按照逻辑功能分为以下两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部分组成：</a:t>
            </a:r>
          </a:p>
          <a:p>
            <a:pPr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边缘部分（资源子网）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由所有连接在因特网上的主机、软件、信息资源以及连网外设构成，负责数据的收集、存贮和处理（提供共享数据） 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核心部分（通信子网）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由大量网络和连接这些网络的路由器、通信线路和网络协议、通信软件构成，负责数据的传输、转发等通信处理。这部分是为边缘部分提供服务的（提供连通性和交换数据）。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wx\AppData\Roaming\Tencent\Users\514232900\QQ\WinTemp\RichOle\OZ0SG)I2O3(Y{USBD}}SF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60910" cy="38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主要包括：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zh-CN" altLang="en-US" dirty="0" smtClean="0"/>
              <a:t>可以时大型机、小型机或局域网中微型计算机，他们是网络中的主要资源，也是数据资源和软件资源的拥有者。</a:t>
            </a:r>
            <a:endParaRPr lang="en-US" altLang="zh-CN" dirty="0" smtClean="0"/>
          </a:p>
          <a:p>
            <a:r>
              <a:rPr lang="zh-CN" altLang="en-US" dirty="0" smtClean="0"/>
              <a:t>终端</a:t>
            </a:r>
            <a:endParaRPr lang="en-US" altLang="zh-CN" dirty="0" smtClean="0"/>
          </a:p>
          <a:p>
            <a:r>
              <a:rPr lang="zh-CN" altLang="en-US" dirty="0" smtClean="0"/>
              <a:t>是直接面向用户的交互设备，可以是键盘和显示器组成的简单终端，也可以是微型计算机系统</a:t>
            </a:r>
            <a:endParaRPr lang="en-US" altLang="zh-CN" dirty="0" smtClean="0"/>
          </a:p>
          <a:p>
            <a:r>
              <a:rPr lang="zh-CN" altLang="en-US" dirty="0" smtClean="0"/>
              <a:t>计算机外设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是网络中的一些共享设备，如大型的硬盘机、打印机等。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主要包括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网络节点</a:t>
            </a:r>
            <a:endParaRPr lang="en-US" altLang="zh-CN" dirty="0" smtClean="0"/>
          </a:p>
          <a:p>
            <a:r>
              <a:rPr lang="zh-CN" altLang="en-US" dirty="0" smtClean="0"/>
              <a:t>主要包括网卡、交换机、路由器等</a:t>
            </a:r>
            <a:endParaRPr lang="en-US" altLang="zh-CN" dirty="0" smtClean="0"/>
          </a:p>
          <a:p>
            <a:r>
              <a:rPr lang="zh-CN" altLang="en-US" dirty="0"/>
              <a:t>通信</a:t>
            </a:r>
            <a:r>
              <a:rPr lang="zh-CN" altLang="en-US" dirty="0" smtClean="0"/>
              <a:t>链路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个节点之间的一条通信信道。链路的传输媒体包括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双绞线、同轴电缆、光纤、无线电波通信、卫星通信等。</a:t>
            </a:r>
            <a:endParaRPr lang="en-US" altLang="zh-CN" dirty="0" smtClean="0"/>
          </a:p>
          <a:p>
            <a:r>
              <a:rPr lang="zh-CN" altLang="en-US" dirty="0" smtClean="0"/>
              <a:t>信号转换器</a:t>
            </a:r>
            <a:endParaRPr lang="en-US" altLang="zh-CN" dirty="0" smtClean="0"/>
          </a:p>
          <a:p>
            <a:r>
              <a:rPr lang="zh-CN" altLang="en-US" dirty="0" smtClean="0"/>
              <a:t>对信号进行转换以适应不同传输媒体的要求。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数据交换和通信</a:t>
            </a:r>
            <a:endParaRPr lang="en-US" altLang="zh-CN" dirty="0" smtClean="0"/>
          </a:p>
          <a:p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r>
              <a:rPr lang="zh-CN" altLang="en-US" dirty="0" smtClean="0"/>
              <a:t>提高系统的可靠性和可用性</a:t>
            </a:r>
            <a:endParaRPr lang="en-US" altLang="zh-CN" dirty="0" smtClean="0"/>
          </a:p>
          <a:p>
            <a:r>
              <a:rPr lang="zh-CN" altLang="en-US" dirty="0" smtClean="0"/>
              <a:t>负载均衡，相互协作</a:t>
            </a:r>
            <a:endParaRPr lang="en-US" altLang="zh-CN" dirty="0" smtClean="0"/>
          </a:p>
          <a:p>
            <a:r>
              <a:rPr lang="zh-CN" altLang="en-US" dirty="0" smtClean="0"/>
              <a:t>分布式网络管理</a:t>
            </a:r>
            <a:endParaRPr lang="en-US" altLang="zh-CN" dirty="0" smtClean="0"/>
          </a:p>
          <a:p>
            <a:r>
              <a:rPr lang="zh-CN" altLang="en-US" dirty="0" smtClean="0"/>
              <a:t>提高系统性能价格比，易于扩充，便于维护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70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从网络的作用范围进行分类：</a:t>
            </a:r>
            <a:endParaRPr lang="en-US" altLang="zh-CN" dirty="0" smtClean="0"/>
          </a:p>
          <a:p>
            <a:r>
              <a:rPr lang="zh-CN" altLang="en-US" dirty="0" smtClean="0"/>
              <a:t>广域网</a:t>
            </a:r>
            <a:endParaRPr lang="en-US" altLang="zh-CN" dirty="0" smtClean="0"/>
          </a:p>
          <a:p>
            <a:r>
              <a:rPr lang="zh-CN" altLang="en-US" dirty="0" smtClean="0"/>
              <a:t>局域网</a:t>
            </a:r>
            <a:endParaRPr lang="en-US" altLang="zh-CN" dirty="0" smtClean="0"/>
          </a:p>
          <a:p>
            <a:r>
              <a:rPr lang="zh-CN" altLang="en-US" dirty="0" smtClean="0"/>
              <a:t>城域网</a:t>
            </a:r>
            <a:endParaRPr lang="en-US" altLang="zh-CN" dirty="0" smtClean="0"/>
          </a:p>
          <a:p>
            <a:r>
              <a:rPr lang="zh-CN" altLang="en-US" dirty="0" smtClean="0"/>
              <a:t>从网络的使用者进行分类：</a:t>
            </a:r>
            <a:endParaRPr lang="en-US" altLang="zh-CN" dirty="0" smtClean="0"/>
          </a:p>
          <a:p>
            <a:r>
              <a:rPr lang="zh-CN" altLang="en-US" dirty="0" smtClean="0"/>
              <a:t>公用网</a:t>
            </a:r>
            <a:endParaRPr lang="en-US" altLang="zh-CN" dirty="0" smtClean="0"/>
          </a:p>
          <a:p>
            <a:r>
              <a:rPr lang="zh-CN" altLang="en-US" dirty="0"/>
              <a:t>专用网</a:t>
            </a:r>
          </a:p>
        </p:txBody>
      </p:sp>
    </p:spTree>
    <p:extLst>
      <p:ext uri="{BB962C8B-B14F-4D97-AF65-F5344CB8AC3E}">
        <p14:creationId xmlns:p14="http://schemas.microsoft.com/office/powerpoint/2010/main" val="24712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r>
              <a:rPr lang="zh-CN" altLang="en-US" dirty="0" smtClean="0"/>
              <a:t>主要用于局域网，安装简单，所需通信器材、线缆的成本低，扩展方便。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088729" y="1498529"/>
            <a:ext cx="4942533" cy="4320033"/>
            <a:chOff x="2819400" y="1700213"/>
            <a:chExt cx="5662613" cy="4752975"/>
          </a:xfrm>
        </p:grpSpPr>
        <p:sp>
          <p:nvSpPr>
            <p:cNvPr id="4" name="AutoShape 3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958586"/>
                </p:ext>
              </p:extLst>
            </p:nvPr>
          </p:nvGraphicFramePr>
          <p:xfrm>
            <a:off x="3132138" y="2205038"/>
            <a:ext cx="5111750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3" imgW="6252058" imgH="3964838" progId="Visio.Drawing.11">
                    <p:embed/>
                  </p:oleObj>
                </mc:Choice>
                <mc:Fallback>
                  <p:oleObj r:id="rId3" imgW="6252058" imgH="396483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6463"/>
                        <a:stretch>
                          <a:fillRect/>
                        </a:stretch>
                      </p:blipFill>
                      <p:spPr bwMode="auto">
                        <a:xfrm>
                          <a:off x="3132138" y="2205038"/>
                          <a:ext cx="5111750" cy="268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2819400" y="5691188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5E1800"/>
                </a:gs>
                <a:gs pos="100000">
                  <a:srgbClr val="CC33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4500563" y="5789613"/>
              <a:ext cx="2209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总线型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1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1089</Words>
  <Application>Microsoft Office PowerPoint</Application>
  <PresentationFormat>全屏显示(4:3)</PresentationFormat>
  <Paragraphs>113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Visio.Drawing.11</vt:lpstr>
      <vt:lpstr>计算机网络基础知识</vt:lpstr>
      <vt:lpstr>计算机网络的定义</vt:lpstr>
      <vt:lpstr>计算机网络的构成</vt:lpstr>
      <vt:lpstr>PowerPoint 演示文稿</vt:lpstr>
      <vt:lpstr>资源子网</vt:lpstr>
      <vt:lpstr>通信子网</vt:lpstr>
      <vt:lpstr>计算机网络的功能</vt:lpstr>
      <vt:lpstr>计算机网络分类</vt:lpstr>
      <vt:lpstr>计算机网络的拓扑结构</vt:lpstr>
      <vt:lpstr>PowerPoint 演示文稿</vt:lpstr>
      <vt:lpstr>PowerPoint 演示文稿</vt:lpstr>
      <vt:lpstr>PowerPoint 演示文稿</vt:lpstr>
      <vt:lpstr>计算机网络的主要性能指标</vt:lpstr>
      <vt:lpstr>计算机网络的硬件与软件</vt:lpstr>
      <vt:lpstr>网络传输介质</vt:lpstr>
      <vt:lpstr>双绞线</vt:lpstr>
      <vt:lpstr>PowerPoint 演示文稿</vt:lpstr>
      <vt:lpstr>PowerPoint 演示文稿</vt:lpstr>
      <vt:lpstr>PowerPoint 演示文稿</vt:lpstr>
      <vt:lpstr>同轴电缆</vt:lpstr>
      <vt:lpstr>光缆</vt:lpstr>
      <vt:lpstr>网卡（网络适配器）</vt:lpstr>
      <vt:lpstr>网络协议</vt:lpstr>
      <vt:lpstr>网络体系结构简介</vt:lpstr>
      <vt:lpstr>TCP/IP简介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计算机网络基础知识</dc:title>
  <dc:creator>wx</dc:creator>
  <cp:lastModifiedBy>wx</cp:lastModifiedBy>
  <cp:revision>16</cp:revision>
  <dcterms:created xsi:type="dcterms:W3CDTF">2020-09-01T07:47:35Z</dcterms:created>
  <dcterms:modified xsi:type="dcterms:W3CDTF">2020-09-03T08:18:25Z</dcterms:modified>
</cp:coreProperties>
</file>