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0" r:id="rId13"/>
    <p:sldId id="271" r:id="rId14"/>
    <p:sldId id="266" r:id="rId15"/>
    <p:sldId id="267" r:id="rId16"/>
    <p:sldId id="268" r:id="rId17"/>
    <p:sldId id="269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&#22270;&#34920;&#22352;&#26631;&#36724;.pptx" TargetMode="External"/><Relationship Id="rId3" Type="http://schemas.openxmlformats.org/officeDocument/2006/relationships/hyperlink" Target="&#22270;&#34920;&#22270;&#34920;&#21306;.pptx" TargetMode="External"/><Relationship Id="rId7" Type="http://schemas.openxmlformats.org/officeDocument/2006/relationships/hyperlink" Target="&#22270;&#34920;&#25968;&#25454;&#26631;&#31614;.pptx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hyperlink" Target="&#22270;&#34920;&#22270;&#20363;.pptx" TargetMode="External"/><Relationship Id="rId11" Type="http://schemas.openxmlformats.org/officeDocument/2006/relationships/hyperlink" Target="&#22270;&#34920;&#25968;&#25454;&#31995;&#21015;.pptx" TargetMode="External"/><Relationship Id="rId5" Type="http://schemas.openxmlformats.org/officeDocument/2006/relationships/hyperlink" Target="&#22270;&#34920;&#22270;&#34920;&#26631;&#39064;.pptx" TargetMode="External"/><Relationship Id="rId10" Type="http://schemas.openxmlformats.org/officeDocument/2006/relationships/hyperlink" Target="&#22270;&#34920;&#27169;&#25311;&#36816;&#31639;&#34920;.pptx" TargetMode="External"/><Relationship Id="rId4" Type="http://schemas.openxmlformats.org/officeDocument/2006/relationships/hyperlink" Target="&#22270;&#34920;&#32472;&#22270;&#21306;.pptx" TargetMode="External"/><Relationship Id="rId9" Type="http://schemas.openxmlformats.org/officeDocument/2006/relationships/hyperlink" Target="&#22270;&#34920;&#32593;&#32476;&#32447;.pptx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6855;&#20320;&#22270;&#22352;&#26631;&#36724;.pptx" TargetMode="External"/><Relationship Id="rId2" Type="http://schemas.openxmlformats.org/officeDocument/2006/relationships/hyperlink" Target="&#36855;&#20320;&#22270;&#26631;&#35760;.ppt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&#36855;&#20320;&#22270;&#32452;&#21512;.pptx" TargetMode="External"/><Relationship Id="rId4" Type="http://schemas.openxmlformats.org/officeDocument/2006/relationships/hyperlink" Target="&#36855;&#20320;&#22270;&#39068;&#33394;.ppt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迷你图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2043906"/>
            <a:ext cx="6896100" cy="3638550"/>
          </a:xfrm>
        </p:spPr>
      </p:pic>
      <p:sp>
        <p:nvSpPr>
          <p:cNvPr id="6" name="TextBox 5"/>
          <p:cNvSpPr txBox="1"/>
          <p:nvPr/>
        </p:nvSpPr>
        <p:spPr>
          <a:xfrm>
            <a:off x="7199788" y="2132856"/>
            <a:ext cx="900000" cy="360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vert="eaVert"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453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移动图表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8229600" cy="1259173"/>
          </a:xfrm>
        </p:spPr>
      </p:pic>
      <p:sp>
        <p:nvSpPr>
          <p:cNvPr id="5" name="TextBox 4"/>
          <p:cNvSpPr txBox="1"/>
          <p:nvPr/>
        </p:nvSpPr>
        <p:spPr>
          <a:xfrm>
            <a:off x="1187624" y="1628800"/>
            <a:ext cx="360040" cy="252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56376" y="1880800"/>
            <a:ext cx="536567" cy="432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29249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选中图表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2843808" y="3059668"/>
            <a:ext cx="504056" cy="225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55976" y="301624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设计</a:t>
            </a:r>
          </a:p>
        </p:txBody>
      </p:sp>
      <p:sp>
        <p:nvSpPr>
          <p:cNvPr id="11" name="右箭头 10"/>
          <p:cNvSpPr/>
          <p:nvPr/>
        </p:nvSpPr>
        <p:spPr>
          <a:xfrm>
            <a:off x="5508104" y="3059668"/>
            <a:ext cx="504056" cy="225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04248" y="29876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移动图表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35" y="4077084"/>
            <a:ext cx="3636000" cy="140324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979276" y="4869160"/>
            <a:ext cx="2187258" cy="252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79275" y="4519064"/>
            <a:ext cx="2187259" cy="252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4355976" y="4221088"/>
            <a:ext cx="864096" cy="4239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36096" y="3790781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新建一个工作表，然后将图片移动此工作表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355976" y="4995160"/>
            <a:ext cx="864096" cy="594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08104" y="5479556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选择现有工作表，将图片移动到现有的工作表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10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9" grpId="0" animBg="1"/>
      <p:bldP spid="10" grpId="0"/>
      <p:bldP spid="11" grpId="0" animBg="1"/>
      <p:bldP spid="12" grpId="0"/>
      <p:bldP spid="14" grpId="0" animBg="1"/>
      <p:bldP spid="15" grpId="0" animBg="1"/>
      <p:bldP spid="18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嵌入图表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在移动图表或者拖动改变图表大小时，按住</a:t>
            </a:r>
            <a:r>
              <a:rPr lang="en-US" altLang="zh-CN" dirty="0" smtClean="0"/>
              <a:t>alt</a:t>
            </a:r>
            <a:r>
              <a:rPr lang="zh-CN" altLang="en-US" dirty="0" smtClean="0"/>
              <a:t>键，图表会自动吸附到单元格中，达到嵌入效果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80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dirty="0" smtClean="0"/>
              <a:t>修改图表名称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2776"/>
            <a:ext cx="7667625" cy="1524000"/>
          </a:xfrm>
        </p:spPr>
      </p:pic>
      <p:sp>
        <p:nvSpPr>
          <p:cNvPr id="5" name="TextBox 4"/>
          <p:cNvSpPr txBox="1"/>
          <p:nvPr/>
        </p:nvSpPr>
        <p:spPr>
          <a:xfrm>
            <a:off x="1835696" y="1556792"/>
            <a:ext cx="720080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08304" y="1844824"/>
            <a:ext cx="972000" cy="576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79912" y="346874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图表名称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346306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布局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2290446" y="3461959"/>
            <a:ext cx="792088" cy="319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71600" y="4609718"/>
            <a:ext cx="69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注意：图表名称</a:t>
            </a: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    </a:t>
            </a:r>
            <a:r>
              <a:rPr lang="en-US" altLang="zh-CN" dirty="0" smtClean="0">
                <a:solidFill>
                  <a:srgbClr val="FF0000"/>
                </a:solidFill>
                <a:latin typeface="宋体"/>
              </a:rPr>
              <a:t>≠	</a:t>
            </a:r>
            <a:r>
              <a:rPr lang="zh-CN" altLang="en-US" dirty="0" smtClean="0">
                <a:solidFill>
                  <a:srgbClr val="FF0000"/>
                </a:solidFill>
                <a:latin typeface="宋体"/>
              </a:rPr>
              <a:t>工作表名称</a:t>
            </a:r>
            <a:r>
              <a:rPr lang="en-US" altLang="zh-CN" dirty="0" smtClean="0">
                <a:solidFill>
                  <a:srgbClr val="FF0000"/>
                </a:solidFill>
                <a:latin typeface="宋体"/>
              </a:rPr>
              <a:t>	≠	</a:t>
            </a:r>
            <a:r>
              <a:rPr lang="zh-CN" altLang="en-US" dirty="0" smtClean="0">
                <a:solidFill>
                  <a:srgbClr val="FF0000"/>
                </a:solidFill>
              </a:rPr>
              <a:t>图表标题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436096" y="3487982"/>
            <a:ext cx="792088" cy="319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21478" y="3429000"/>
            <a:ext cx="163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修改图表名称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60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0" grpId="0"/>
      <p:bldP spid="11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更改图表类型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268760"/>
            <a:ext cx="5848350" cy="1219200"/>
          </a:xfrm>
        </p:spPr>
      </p:pic>
      <p:sp>
        <p:nvSpPr>
          <p:cNvPr id="5" name="TextBox 4"/>
          <p:cNvSpPr txBox="1"/>
          <p:nvPr/>
        </p:nvSpPr>
        <p:spPr>
          <a:xfrm>
            <a:off x="5796136" y="1340768"/>
            <a:ext cx="720080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1628800"/>
            <a:ext cx="684000" cy="756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11960" y="302656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 flipH="1">
            <a:off x="4139952" y="5068634"/>
            <a:ext cx="504056" cy="247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88224" y="2899102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更改图表类型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3203848" y="3106662"/>
            <a:ext cx="504056" cy="247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339752" y="4884966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选择一种图表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91680" y="2924944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选中图表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293096"/>
            <a:ext cx="3240000" cy="2158156"/>
          </a:xfrm>
          <a:prstGeom prst="rect">
            <a:avLst/>
          </a:prstGeom>
        </p:spPr>
      </p:pic>
      <p:sp>
        <p:nvSpPr>
          <p:cNvPr id="14" name="下箭头 13"/>
          <p:cNvSpPr/>
          <p:nvPr/>
        </p:nvSpPr>
        <p:spPr>
          <a:xfrm>
            <a:off x="7092280" y="3689449"/>
            <a:ext cx="252028" cy="4596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5588496" y="3109610"/>
            <a:ext cx="504056" cy="247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65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/>
      <p:bldP spid="14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50106"/>
          </a:xfrm>
        </p:spPr>
        <p:txBody>
          <a:bodyPr/>
          <a:lstStyle/>
          <a:p>
            <a:r>
              <a:rPr lang="zh-CN" altLang="en-US" dirty="0" smtClean="0"/>
              <a:t>切换行列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44402"/>
            <a:ext cx="5381625" cy="1352550"/>
          </a:xfrm>
        </p:spPr>
      </p:pic>
      <p:sp>
        <p:nvSpPr>
          <p:cNvPr id="5" name="TextBox 4"/>
          <p:cNvSpPr txBox="1"/>
          <p:nvPr/>
        </p:nvSpPr>
        <p:spPr>
          <a:xfrm>
            <a:off x="827584" y="90872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图表可以交换系列与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轴，比如上面的例子中可以让学成绩作为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轴，科目作为数据系列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27984" y="1601217"/>
            <a:ext cx="648072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1916832"/>
            <a:ext cx="648072" cy="576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49825" y="335699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2843808" y="3356992"/>
            <a:ext cx="57606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83968" y="321297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切换行</a:t>
            </a:r>
            <a:r>
              <a:rPr lang="en-US" altLang="zh-CN" dirty="0" smtClean="0"/>
              <a:t>/</a:t>
            </a:r>
            <a:r>
              <a:rPr lang="zh-CN" altLang="en-US" dirty="0" smtClean="0"/>
              <a:t>列</a:t>
            </a:r>
            <a:endParaRPr lang="zh-CN" altLang="en-US" dirty="0"/>
          </a:p>
        </p:txBody>
      </p:sp>
      <p:pic>
        <p:nvPicPr>
          <p:cNvPr id="12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77084"/>
            <a:ext cx="3240000" cy="20499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456" y="4067590"/>
            <a:ext cx="3240000" cy="1976266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>
            <a:off x="4139952" y="4871057"/>
            <a:ext cx="57606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89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  <p:bldP spid="9" grpId="0" animBg="1"/>
      <p:bldP spid="10" grpId="0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添加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删除数据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323" y="1844824"/>
            <a:ext cx="4932000" cy="1673349"/>
          </a:xfrm>
        </p:spPr>
      </p:pic>
      <p:sp>
        <p:nvSpPr>
          <p:cNvPr id="5" name="TextBox 4"/>
          <p:cNvSpPr txBox="1"/>
          <p:nvPr/>
        </p:nvSpPr>
        <p:spPr>
          <a:xfrm>
            <a:off x="468843" y="1052736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在实际使用中，有时候会需要继续在图表中添加数据或者删除数据，可以使用“选择数据”功能，例如将下表中鲁帆的成绩添加到图表中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11760" y="2780952"/>
            <a:ext cx="4752528" cy="216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63" y="5013176"/>
            <a:ext cx="5381625" cy="1352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23728" y="422108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4131013" y="4190309"/>
            <a:ext cx="64807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012160" y="422108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选择数据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92080" y="4968020"/>
            <a:ext cx="720080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55776" y="5301208"/>
            <a:ext cx="720000" cy="540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24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9" grpId="0" animBg="1"/>
      <p:bldP spid="10" grpId="0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44374"/>
            <a:ext cx="4320000" cy="2152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456" y="620687"/>
            <a:ext cx="3048000" cy="140017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644008" y="1196882"/>
            <a:ext cx="115212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88024" y="548680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点击添加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63456" y="971436"/>
            <a:ext cx="2108944" cy="324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84168" y="1412776"/>
            <a:ext cx="2108944" cy="324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1" name="内容占位符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72" y="4149080"/>
            <a:ext cx="4932000" cy="1673349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H="1">
            <a:off x="1043608" y="1295436"/>
            <a:ext cx="4968552" cy="38617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2339752" y="1736776"/>
            <a:ext cx="3672408" cy="34204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1994" y="5049208"/>
            <a:ext cx="591179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51324" y="5049208"/>
            <a:ext cx="4032744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8072" y="2636912"/>
            <a:ext cx="2987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注意：每次只能选择一行，一列或一个单元格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500" y="4285666"/>
            <a:ext cx="3048000" cy="1400175"/>
          </a:xfrm>
          <a:prstGeom prst="rect">
            <a:avLst/>
          </a:prstGeom>
        </p:spPr>
      </p:pic>
      <p:sp>
        <p:nvSpPr>
          <p:cNvPr id="23" name="下箭头 22"/>
          <p:cNvSpPr/>
          <p:nvPr/>
        </p:nvSpPr>
        <p:spPr>
          <a:xfrm>
            <a:off x="7138640" y="2492896"/>
            <a:ext cx="673720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79512" y="1052736"/>
            <a:ext cx="591179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58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 animBg="1"/>
      <p:bldP spid="19" grpId="0" animBg="1"/>
      <p:bldP spid="20" grpId="0" animBg="1"/>
      <p:bldP spid="21" grpId="0"/>
      <p:bldP spid="23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000" y="297053"/>
            <a:ext cx="5040000" cy="251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44" y="107364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此时会多出鲁帆的数据系列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04000" y="2060848"/>
            <a:ext cx="612016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915816" y="1196752"/>
            <a:ext cx="720080" cy="356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861048"/>
            <a:ext cx="3960000" cy="2505457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4283968" y="4707956"/>
            <a:ext cx="720080" cy="356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496" y="3873789"/>
            <a:ext cx="3960000" cy="23332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16416" y="5229200"/>
            <a:ext cx="612016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77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图表元素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784"/>
            <a:ext cx="5486400" cy="3200400"/>
          </a:xfrm>
        </p:spPr>
      </p:pic>
      <p:sp>
        <p:nvSpPr>
          <p:cNvPr id="7" name="TextBox 6"/>
          <p:cNvSpPr txBox="1"/>
          <p:nvPr/>
        </p:nvSpPr>
        <p:spPr>
          <a:xfrm>
            <a:off x="6372200" y="1196751"/>
            <a:ext cx="25202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3" action="ppaction://hlinkpres?slideindex=1&amp;slidetitle="/>
              </a:rPr>
              <a:t>图表</a:t>
            </a:r>
            <a:r>
              <a:rPr lang="zh-CN" altLang="en-US" dirty="0" smtClean="0">
                <a:hlinkClick r:id="rId3" action="ppaction://hlinkpres?slideindex=1&amp;slidetitle="/>
              </a:rPr>
              <a:t>区</a:t>
            </a:r>
            <a:endParaRPr lang="en-US" altLang="zh-CN" dirty="0" smtClean="0"/>
          </a:p>
          <a:p>
            <a:r>
              <a:rPr lang="zh-CN" altLang="en-US" dirty="0">
                <a:hlinkClick r:id="rId4" action="ppaction://hlinkpres?slideindex=1&amp;slidetitle="/>
              </a:rPr>
              <a:t>绘图</a:t>
            </a:r>
            <a:r>
              <a:rPr lang="zh-CN" altLang="en-US" dirty="0" smtClean="0">
                <a:hlinkClick r:id="rId4" action="ppaction://hlinkpres?slideindex=1&amp;slidetitle="/>
              </a:rPr>
              <a:t>区</a:t>
            </a:r>
            <a:endParaRPr lang="en-US" altLang="zh-CN" dirty="0" smtClean="0"/>
          </a:p>
          <a:p>
            <a:r>
              <a:rPr lang="zh-CN" altLang="en-US" dirty="0" smtClean="0">
                <a:hlinkClick r:id="rId5" action="ppaction://hlinkpres?slideindex=1&amp;slidetitle="/>
              </a:rPr>
              <a:t>图表标题</a:t>
            </a:r>
            <a:endParaRPr lang="en-US" altLang="zh-CN" dirty="0" smtClean="0"/>
          </a:p>
          <a:p>
            <a:r>
              <a:rPr lang="zh-CN" altLang="en-US" dirty="0" smtClean="0">
                <a:hlinkClick r:id="rId6" action="ppaction://hlinkpres?slideindex=1&amp;slidetitle="/>
              </a:rPr>
              <a:t>图例</a:t>
            </a:r>
            <a:endParaRPr lang="en-US" altLang="zh-CN" dirty="0" smtClean="0"/>
          </a:p>
          <a:p>
            <a:r>
              <a:rPr lang="zh-CN" altLang="en-US" dirty="0" smtClean="0">
                <a:hlinkClick r:id="rId7" action="ppaction://hlinkpres?slideindex=1&amp;slidetitle="/>
              </a:rPr>
              <a:t>数据标签</a:t>
            </a:r>
            <a:endParaRPr lang="en-US" altLang="zh-CN" dirty="0" smtClean="0"/>
          </a:p>
          <a:p>
            <a:r>
              <a:rPr lang="zh-CN" altLang="en-US" dirty="0" smtClean="0">
                <a:hlinkClick r:id="rId8" action="ppaction://hlinkpres?slideindex=1&amp;slidetitle="/>
              </a:rPr>
              <a:t>坐标轴</a:t>
            </a:r>
            <a:endParaRPr lang="en-US" altLang="zh-CN" dirty="0" smtClean="0"/>
          </a:p>
          <a:p>
            <a:r>
              <a:rPr lang="zh-CN" altLang="en-US" dirty="0">
                <a:hlinkClick r:id="rId9" action="ppaction://hlinkpres?slideindex=1&amp;slidetitle="/>
              </a:rPr>
              <a:t>网络</a:t>
            </a:r>
            <a:r>
              <a:rPr lang="zh-CN" altLang="en-US" dirty="0" smtClean="0">
                <a:hlinkClick r:id="rId9" action="ppaction://hlinkpres?slideindex=1&amp;slidetitle="/>
              </a:rPr>
              <a:t>线</a:t>
            </a:r>
            <a:endParaRPr lang="en-US" altLang="zh-CN" dirty="0" smtClean="0"/>
          </a:p>
          <a:p>
            <a:r>
              <a:rPr lang="zh-CN" altLang="en-US" dirty="0" smtClean="0">
                <a:hlinkClick r:id="rId10" action="ppaction://hlinkpres?slideindex=1&amp;slidetitle="/>
              </a:rPr>
              <a:t>模拟运算表</a:t>
            </a:r>
            <a:endParaRPr lang="en-US" altLang="zh-CN" dirty="0" smtClean="0"/>
          </a:p>
          <a:p>
            <a:r>
              <a:rPr lang="zh-CN" altLang="en-US" dirty="0">
                <a:hlinkClick r:id="rId11" action="ppaction://hlinkpres?slideindex=1&amp;slidetitle="/>
              </a:rPr>
              <a:t>数据</a:t>
            </a:r>
            <a:r>
              <a:rPr lang="zh-CN" altLang="en-US" dirty="0" smtClean="0">
                <a:hlinkClick r:id="rId11" action="ppaction://hlinkpres?slideindex=1&amp;slidetitle="/>
              </a:rPr>
              <a:t>系列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713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数据透视表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dirty="0"/>
              <a:t>数据透视表是一种可以快速汇总大量数据的交互式方法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zh-CN" altLang="en-US" sz="2600" dirty="0"/>
              <a:t>以多种用户友好的方式查询大量数据。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600" dirty="0"/>
              <a:t>分类汇总和聚合数值数据，按类别和子类别汇总数据，以及创建自定义计算和公式。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600" dirty="0"/>
              <a:t>展开和折叠数据级别以重点关注结果，以及深入查看感兴趣的区域的汇总数据的详细信息。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600" dirty="0"/>
              <a:t>可以通过将行移动到列或将列移动到行（也称为“透视”），查看源数据的不同汇总。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600" dirty="0"/>
              <a:t>通过对最有用、最有趣的一组数据执行筛选、排序、分组和条件格式设置，可以重点关注所需信息。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600" dirty="0"/>
              <a:t>提供简明、有吸引力并且带有批注的联机报表或打印报表。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01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创建迷你图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40768"/>
            <a:ext cx="6629400" cy="1343025"/>
          </a:xfrm>
        </p:spPr>
      </p:pic>
      <p:sp>
        <p:nvSpPr>
          <p:cNvPr id="5" name="TextBox 4"/>
          <p:cNvSpPr txBox="1"/>
          <p:nvPr/>
        </p:nvSpPr>
        <p:spPr>
          <a:xfrm>
            <a:off x="1199973" y="31003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2339752" y="3140968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47864" y="310031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迷你图</a:t>
            </a:r>
          </a:p>
        </p:txBody>
      </p:sp>
      <p:sp>
        <p:nvSpPr>
          <p:cNvPr id="8" name="右箭头 7"/>
          <p:cNvSpPr/>
          <p:nvPr/>
        </p:nvSpPr>
        <p:spPr>
          <a:xfrm>
            <a:off x="4788024" y="3140968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40152" y="309988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选择一种迷你图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87624" y="4100879"/>
            <a:ext cx="56886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dirty="0" smtClean="0"/>
              <a:t>折线图：表现数据的走向</a:t>
            </a:r>
            <a:endParaRPr lang="en-US" altLang="zh-CN" sz="2400" dirty="0" smtClean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柱状</a:t>
            </a:r>
            <a:r>
              <a:rPr lang="zh-CN" altLang="en-US" sz="2400" dirty="0" smtClean="0"/>
              <a:t>图：表现数据的的数量</a:t>
            </a:r>
            <a:endParaRPr lang="en-US" altLang="zh-CN" sz="2400" dirty="0" smtClean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盈亏</a:t>
            </a:r>
            <a:r>
              <a:rPr lang="zh-CN" altLang="en-US" sz="2400" dirty="0" smtClean="0"/>
              <a:t>图：会出现负数的情况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274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  <p:bldP spid="1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创建数据透视表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2276898" cy="4525963"/>
          </a:xfrm>
        </p:spPr>
      </p:pic>
      <p:sp>
        <p:nvSpPr>
          <p:cNvPr id="5" name="TextBox 4"/>
          <p:cNvSpPr txBox="1"/>
          <p:nvPr/>
        </p:nvSpPr>
        <p:spPr>
          <a:xfrm>
            <a:off x="4283968" y="1556792"/>
            <a:ext cx="3744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表</a:t>
            </a:r>
            <a:r>
              <a:rPr lang="zh-CN" altLang="en-US" sz="2800" dirty="0" smtClean="0"/>
              <a:t>中记录了从</a:t>
            </a:r>
            <a:r>
              <a:rPr lang="en-US" altLang="zh-CN" sz="2800" dirty="0" smtClean="0"/>
              <a:t>7</a:t>
            </a:r>
            <a:r>
              <a:rPr lang="zh-CN" altLang="en-US" sz="2800" dirty="0" smtClean="0"/>
              <a:t>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日开始，每次产品的销售记录。</a:t>
            </a:r>
            <a:endParaRPr lang="en-US" altLang="zh-CN" sz="2800" dirty="0" smtClean="0"/>
          </a:p>
          <a:p>
            <a:r>
              <a:rPr lang="zh-CN" altLang="en-US" sz="2800" dirty="0" smtClean="0"/>
              <a:t>这个表有</a:t>
            </a:r>
            <a:r>
              <a:rPr lang="en-US" altLang="zh-CN" sz="2800" dirty="0" smtClean="0"/>
              <a:t>300</a:t>
            </a:r>
            <a:r>
              <a:rPr lang="zh-CN" altLang="en-US" sz="2800" dirty="0" smtClean="0"/>
              <a:t>条记录，截图只截取了</a:t>
            </a:r>
            <a:r>
              <a:rPr lang="en-US" altLang="zh-CN" sz="2800" dirty="0" smtClean="0"/>
              <a:t>40</a:t>
            </a:r>
            <a:r>
              <a:rPr lang="zh-CN" altLang="en-US" sz="2800" dirty="0" smtClean="0"/>
              <a:t>多条记录。</a:t>
            </a:r>
            <a:endParaRPr lang="en-US" altLang="zh-CN" sz="2800" dirty="0" smtClean="0"/>
          </a:p>
          <a:p>
            <a:r>
              <a:rPr lang="zh-CN" altLang="en-US" sz="2800" dirty="0" smtClean="0"/>
              <a:t>借助数据透视表我们可以很简单的统计出产品的销售情况。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322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5486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选中数据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72304"/>
            <a:ext cx="1991973" cy="47251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449266"/>
            <a:ext cx="5040560" cy="11797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6016" y="1556792"/>
            <a:ext cx="504056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12577" y="1854452"/>
            <a:ext cx="504056" cy="61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983076"/>
            <a:ext cx="3384376" cy="22590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99992" y="5486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48264" y="5486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数据透视表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3059832" y="584684"/>
            <a:ext cx="504056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791626" y="584684"/>
            <a:ext cx="504056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16016" y="31409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数据区域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27784" y="5373216"/>
            <a:ext cx="1146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透视图放置的位子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16016" y="4437112"/>
            <a:ext cx="3240360" cy="468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4008" y="5228381"/>
            <a:ext cx="3240360" cy="720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5364088" y="3510300"/>
            <a:ext cx="0" cy="8548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3912577" y="5691112"/>
            <a:ext cx="72008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38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8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数据透视表设置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24744"/>
            <a:ext cx="3152775" cy="142875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124744"/>
            <a:ext cx="3345942" cy="49411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9512" y="3356992"/>
            <a:ext cx="5040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原数据的的字段被添加到字段列表。</a:t>
            </a:r>
            <a:endParaRPr lang="en-US" altLang="zh-CN" dirty="0" smtClean="0"/>
          </a:p>
          <a:p>
            <a:r>
              <a:rPr lang="zh-CN" altLang="en-US" dirty="0" smtClean="0"/>
              <a:t>字段列表中的字段可以被拖到下方的四个区域中。</a:t>
            </a:r>
            <a:endParaRPr lang="en-US" altLang="zh-CN" dirty="0" smtClean="0"/>
          </a:p>
          <a:p>
            <a:r>
              <a:rPr lang="zh-CN" altLang="en-US" dirty="0" smtClean="0"/>
              <a:t>列标签：数据透视表的每一列的标题</a:t>
            </a:r>
            <a:endParaRPr lang="en-US" altLang="zh-CN" dirty="0" smtClean="0"/>
          </a:p>
          <a:p>
            <a:r>
              <a:rPr lang="zh-CN" altLang="en-US" dirty="0" smtClean="0"/>
              <a:t>行标签：数据透视表的每一行的标题</a:t>
            </a:r>
            <a:endParaRPr lang="en-US" altLang="zh-CN" dirty="0" smtClean="0"/>
          </a:p>
          <a:p>
            <a:r>
              <a:rPr lang="zh-CN" altLang="en-US" dirty="0" smtClean="0"/>
              <a:t>数值：设置统计项目以及统计方式</a:t>
            </a:r>
            <a:endParaRPr lang="en-US" altLang="zh-CN" dirty="0" smtClean="0"/>
          </a:p>
          <a:p>
            <a:r>
              <a:rPr lang="zh-CN" altLang="en-US" dirty="0" smtClean="0"/>
              <a:t>报表筛选：设置筛选项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224008"/>
            <a:ext cx="2880320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52320" y="1418317"/>
            <a:ext cx="872562" cy="540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57621" y="3717032"/>
            <a:ext cx="706867" cy="288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460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3" y="404664"/>
            <a:ext cx="8634021" cy="596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9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56792"/>
            <a:ext cx="3048000" cy="18764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512" y="38515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选择一种迷你图后会出现以下对话框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1463824" y="836712"/>
            <a:ext cx="37187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9600" y="1988840"/>
            <a:ext cx="288032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347864" y="2173506"/>
            <a:ext cx="93610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43041"/>
            <a:ext cx="4341782" cy="23039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1344" y="2564904"/>
            <a:ext cx="288032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403648" y="3068960"/>
            <a:ext cx="0" cy="11521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07" y="4251585"/>
            <a:ext cx="3516560" cy="248978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891" y="4558264"/>
            <a:ext cx="3048000" cy="1876425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>
            <a:off x="3491880" y="3433217"/>
            <a:ext cx="1440160" cy="10038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43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基础迷你图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2043906"/>
            <a:ext cx="6896100" cy="3638550"/>
          </a:xfrm>
        </p:spPr>
      </p:pic>
    </p:spTree>
    <p:extLst>
      <p:ext uri="{BB962C8B-B14F-4D97-AF65-F5344CB8AC3E}">
        <p14:creationId xmlns:p14="http://schemas.microsoft.com/office/powerpoint/2010/main" val="233888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迷你图元素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 action="ppaction://hlinkpres?slideindex=1&amp;slidetitle="/>
              </a:rPr>
              <a:t>迷你</a:t>
            </a:r>
            <a:r>
              <a:rPr lang="zh-CN" altLang="en-US" dirty="0" smtClean="0">
                <a:hlinkClick r:id="rId2" action="ppaction://hlinkpres?slideindex=1&amp;slidetitle="/>
              </a:rPr>
              <a:t>图标记</a:t>
            </a:r>
            <a:endParaRPr lang="en-US" altLang="zh-CN" dirty="0" smtClean="0"/>
          </a:p>
          <a:p>
            <a:r>
              <a:rPr lang="zh-CN" altLang="en-US" dirty="0" smtClean="0">
                <a:hlinkClick r:id="rId3" action="ppaction://hlinkpres?slideindex=1&amp;slidetitle="/>
              </a:rPr>
              <a:t>坐标轴</a:t>
            </a:r>
            <a:endParaRPr lang="en-US" altLang="zh-CN" dirty="0" smtClean="0"/>
          </a:p>
          <a:p>
            <a:r>
              <a:rPr lang="zh-CN" altLang="en-US" dirty="0">
                <a:hlinkClick r:id="rId4" action="ppaction://hlinkpres?slideindex=1&amp;slidetitle="/>
              </a:rPr>
              <a:t>迷你</a:t>
            </a:r>
            <a:r>
              <a:rPr lang="zh-CN" altLang="en-US" dirty="0" smtClean="0">
                <a:hlinkClick r:id="rId4" action="ppaction://hlinkpres?slideindex=1&amp;slidetitle="/>
              </a:rPr>
              <a:t>图颜色</a:t>
            </a:r>
            <a:endParaRPr lang="en-US" altLang="zh-CN" dirty="0" smtClean="0"/>
          </a:p>
          <a:p>
            <a:r>
              <a:rPr lang="zh-CN" altLang="en-US" dirty="0">
                <a:hlinkClick r:id="rId5" action="ppaction://hlinkpres?slideindex=1&amp;slidetitle="/>
              </a:rPr>
              <a:t>组合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143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42088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图表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6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创建图表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02" y="2014024"/>
            <a:ext cx="4977350" cy="1682734"/>
          </a:xfrm>
        </p:spPr>
      </p:pic>
      <p:sp>
        <p:nvSpPr>
          <p:cNvPr id="5" name="TextBox 4"/>
          <p:cNvSpPr txBox="1"/>
          <p:nvPr/>
        </p:nvSpPr>
        <p:spPr>
          <a:xfrm>
            <a:off x="1259632" y="1418783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选择连续的数据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400506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或者使用</a:t>
            </a:r>
            <a:r>
              <a:rPr lang="en-US" altLang="zh-CN" dirty="0" smtClean="0"/>
              <a:t>CTRL</a:t>
            </a:r>
            <a:r>
              <a:rPr lang="zh-CN" altLang="en-US" dirty="0" smtClean="0"/>
              <a:t>选择不连续的数据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69" y="4672159"/>
            <a:ext cx="5657850" cy="15273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973034"/>
            <a:ext cx="4896544" cy="936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6694" y="4473783"/>
            <a:ext cx="5738759" cy="936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7" y="5517320"/>
            <a:ext cx="5681885" cy="79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607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38" y="260648"/>
            <a:ext cx="5876925" cy="1409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1720" y="260648"/>
            <a:ext cx="648072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48563" y="1274394"/>
            <a:ext cx="648072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1222" y="218134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2903350" y="2204864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67446" y="217205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图表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4775558" y="2221995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495637" y="2195572"/>
            <a:ext cx="16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选择一中图表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91679" y="3100318"/>
            <a:ext cx="55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如果没有找到需要的图表，可以点击所有图表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21" y="3579694"/>
            <a:ext cx="1559715" cy="288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99592" y="6237312"/>
            <a:ext cx="1355923" cy="216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3419872" y="4646969"/>
            <a:ext cx="79208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665" y="3767369"/>
            <a:ext cx="3600000" cy="239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6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 animBg="1"/>
      <p:bldP spid="7" grpId="0"/>
      <p:bldP spid="8" grpId="0" animBg="1"/>
      <p:bldP spid="9" grpId="0"/>
      <p:bldP spid="10" grpId="0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5832648" cy="792088"/>
          </a:xfrm>
        </p:spPr>
        <p:txBody>
          <a:bodyPr/>
          <a:lstStyle/>
          <a:p>
            <a:r>
              <a:rPr lang="zh-CN" altLang="en-US" dirty="0" smtClean="0"/>
              <a:t>基础图表（柱状图）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908720"/>
            <a:ext cx="4068000" cy="2573790"/>
          </a:xfr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74" y="1133298"/>
            <a:ext cx="4392000" cy="16075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576" y="3501008"/>
            <a:ext cx="756084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dirty="0">
                <a:latin typeface="+mn-ea"/>
              </a:rPr>
              <a:t>图表</a:t>
            </a:r>
            <a:r>
              <a:rPr lang="zh-CN" altLang="en-US" sz="2400" dirty="0" smtClean="0">
                <a:latin typeface="+mn-ea"/>
              </a:rPr>
              <a:t>中，每一个同学都用不同的颜色代表，相同颜色的数据代表一组数据，比如图中所有蓝色的柱形，代表了高志毅的所有成绩。图表中这样相同的颜色组成的数据叫做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系列</a:t>
            </a:r>
            <a:r>
              <a:rPr lang="zh-CN" altLang="en-US" sz="2400" dirty="0" smtClean="0">
                <a:latin typeface="+mn-ea"/>
              </a:rPr>
              <a:t>，这里高志毅的成绩，就叫做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系列“高志毅”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 smtClean="0">
                <a:latin typeface="+mn-ea"/>
              </a:rPr>
              <a:t>表格中的第一行，变成了图表中的</a:t>
            </a:r>
            <a:r>
              <a:rPr lang="en-US" altLang="zh-CN" sz="2400" dirty="0" smtClean="0">
                <a:latin typeface="+mn-ea"/>
              </a:rPr>
              <a:t>x</a:t>
            </a:r>
            <a:r>
              <a:rPr lang="zh-CN" altLang="en-US" sz="2400" dirty="0" smtClean="0">
                <a:latin typeface="+mn-ea"/>
              </a:rPr>
              <a:t>轴。</a:t>
            </a:r>
            <a:endParaRPr lang="en-US" altLang="zh-CN" sz="2400" dirty="0" smtClean="0"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 smtClean="0">
                <a:latin typeface="+mn-ea"/>
              </a:rPr>
              <a:t>表格中每个同学的成绩，变成了图表中的柱形。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608" y="1196752"/>
            <a:ext cx="648000" cy="72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2194" y="1105206"/>
            <a:ext cx="3528000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2660" y="1340768"/>
            <a:ext cx="3528000" cy="61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15636" y="1888660"/>
            <a:ext cx="648000" cy="72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64088" y="2721312"/>
            <a:ext cx="2952328" cy="50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81140" y="1407797"/>
            <a:ext cx="2952328" cy="136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637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668</Words>
  <Application>Microsoft Office PowerPoint</Application>
  <PresentationFormat>全屏显示(4:3)</PresentationFormat>
  <Paragraphs>90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迷你图</vt:lpstr>
      <vt:lpstr>创建迷你图</vt:lpstr>
      <vt:lpstr>PowerPoint 演示文稿</vt:lpstr>
      <vt:lpstr>基础迷你图</vt:lpstr>
      <vt:lpstr>迷你图元素</vt:lpstr>
      <vt:lpstr>图表</vt:lpstr>
      <vt:lpstr>创建图表</vt:lpstr>
      <vt:lpstr>PowerPoint 演示文稿</vt:lpstr>
      <vt:lpstr>基础图表（柱状图）</vt:lpstr>
      <vt:lpstr>移动图表</vt:lpstr>
      <vt:lpstr>嵌入图表</vt:lpstr>
      <vt:lpstr>修改图表名称</vt:lpstr>
      <vt:lpstr>更改图表类型</vt:lpstr>
      <vt:lpstr>切换行列</vt:lpstr>
      <vt:lpstr>添加/删除数据</vt:lpstr>
      <vt:lpstr>PowerPoint 演示文稿</vt:lpstr>
      <vt:lpstr>PowerPoint 演示文稿</vt:lpstr>
      <vt:lpstr>图表元素</vt:lpstr>
      <vt:lpstr>数据透视表</vt:lpstr>
      <vt:lpstr>创建数据透视表</vt:lpstr>
      <vt:lpstr>PowerPoint 演示文稿</vt:lpstr>
      <vt:lpstr>数据透视表设置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迷你图</dc:title>
  <dc:creator>wx</dc:creator>
  <cp:lastModifiedBy>wx</cp:lastModifiedBy>
  <cp:revision>44</cp:revision>
  <dcterms:created xsi:type="dcterms:W3CDTF">2020-06-04T02:48:46Z</dcterms:created>
  <dcterms:modified xsi:type="dcterms:W3CDTF">2020-06-07T13:05:21Z</dcterms:modified>
</cp:coreProperties>
</file>